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5143500" type="screen16x9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38" d="100"/>
          <a:sy n="138" d="100"/>
        </p:scale>
        <p:origin x="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D69F-E44C-822D-8F41C6740A6C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D69F-E44C-822D-8F41C6740A6C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D69F-E44C-822D-8F41C6740A6C}"/>
              </c:ext>
            </c:extLst>
          </c:dPt>
          <c:dPt>
            <c:idx val="3"/>
            <c:invertIfNegative val="0"/>
            <c:bubble3D val="0"/>
            <c:spPr>
              <a:solidFill>
                <a:srgbClr val="6BC8CD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7-D69F-E44C-822D-8F41C6740A6C}"/>
              </c:ext>
            </c:extLst>
          </c:dPt>
          <c:dPt>
            <c:idx val="4"/>
            <c:invertIfNegative val="0"/>
            <c:bubble3D val="0"/>
            <c:spPr>
              <a:solidFill>
                <a:srgbClr val="FF8B4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9-D69F-E44C-822D-8F41C6740A6C}"/>
              </c:ext>
            </c:extLst>
          </c:dPt>
          <c:dPt>
            <c:idx val="5"/>
            <c:invertIfNegative val="0"/>
            <c:bubble3D val="0"/>
            <c:spPr>
              <a:solidFill>
                <a:srgbClr val="7D5E9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B-D69F-E44C-822D-8F41C6740A6C}"/>
              </c:ext>
            </c:extLst>
          </c:dPt>
          <c:cat>
            <c:strRef>
              <c:f>Sheet1!$A$2:$A$7</c:f>
              <c:strCache>
                <c:ptCount val="6"/>
                <c:pt idx="0">
                  <c:v>Africa</c:v>
                </c:pt>
                <c:pt idx="1">
                  <c:v>Asia</c:v>
                </c:pt>
                <c:pt idx="2">
                  <c:v>Australia</c:v>
                </c:pt>
                <c:pt idx="3">
                  <c:v>North America</c:v>
                </c:pt>
                <c:pt idx="4">
                  <c:v>South America</c:v>
                </c:pt>
                <c:pt idx="5">
                  <c:v>Europe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0.57140000000000002</c:v>
                </c:pt>
                <c:pt idx="4">
                  <c:v>0</c:v>
                </c:pt>
                <c:pt idx="5">
                  <c:v>0.42859999999999998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69F-E44C-822D-8F41C6740A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E57F-B64D-88E6-3F60F1DB9017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E57F-B64D-88E6-3F60F1DB9017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E57F-B64D-88E6-3F60F1DB9017}"/>
              </c:ext>
            </c:extLst>
          </c:dPt>
          <c:dPt>
            <c:idx val="3"/>
            <c:invertIfNegative val="0"/>
            <c:bubble3D val="0"/>
            <c:spPr>
              <a:solidFill>
                <a:srgbClr val="6BC8CD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7-E57F-B64D-88E6-3F60F1DB9017}"/>
              </c:ext>
            </c:extLst>
          </c:dPt>
          <c:dPt>
            <c:idx val="4"/>
            <c:invertIfNegative val="0"/>
            <c:bubble3D val="0"/>
            <c:spPr>
              <a:solidFill>
                <a:srgbClr val="FF8B4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9-E57F-B64D-88E6-3F60F1DB9017}"/>
              </c:ext>
            </c:extLst>
          </c:dPt>
          <c:dPt>
            <c:idx val="5"/>
            <c:invertIfNegative val="0"/>
            <c:bubble3D val="0"/>
            <c:spPr>
              <a:solidFill>
                <a:srgbClr val="7D5E9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B-E57F-B64D-88E6-3F60F1DB9017}"/>
              </c:ext>
            </c:extLst>
          </c:dPt>
          <c:dPt>
            <c:idx val="6"/>
            <c:invertIfNegative val="0"/>
            <c:bubble3D val="0"/>
            <c:spPr>
              <a:solidFill>
                <a:srgbClr val="D25F9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D-E57F-B64D-88E6-3F60F1DB9017}"/>
              </c:ext>
            </c:extLst>
          </c:dPt>
          <c:cat>
            <c:strRef>
              <c:f>Sheet1!$A$2:$A$8</c:f>
              <c:strCache>
                <c:ptCount val="7"/>
                <c:pt idx="0">
                  <c:v>Sharing and learning from other companies in the space</c:v>
                </c:pt>
                <c:pt idx="1">
                  <c:v>Access to community to hire talent</c:v>
                </c:pt>
                <c:pt idx="2">
                  <c:v>Demonstrating thought leadership</c:v>
                </c:pt>
                <c:pt idx="3">
                  <c:v>Increased brand awareness</c:v>
                </c:pt>
                <c:pt idx="4">
                  <c:v>Helping raise awareness of OMP projects to reach critical mass</c:v>
                </c:pt>
                <c:pt idx="5">
                  <c:v>Access to OMP staff to talk about new technologies, market trends, projects</c:v>
                </c:pt>
                <c:pt idx="6">
                  <c:v>Other (please specify)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>
                  <c:v>0.28570000000000001</c:v>
                </c:pt>
                <c:pt idx="1">
                  <c:v>0</c:v>
                </c:pt>
                <c:pt idx="2">
                  <c:v>0.42859999999999998</c:v>
                </c:pt>
                <c:pt idx="3">
                  <c:v>0.1429</c:v>
                </c:pt>
                <c:pt idx="4">
                  <c:v>0</c:v>
                </c:pt>
                <c:pt idx="5">
                  <c:v>0</c:v>
                </c:pt>
                <c:pt idx="6">
                  <c:v>0.1429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57F-B64D-88E6-3F60F1DB9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A140-6549-925C-09AFBCAE2400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A140-6549-925C-09AFBCAE2400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A140-6549-925C-09AFBCAE2400}"/>
              </c:ext>
            </c:extLst>
          </c:dPt>
          <c:dPt>
            <c:idx val="3"/>
            <c:invertIfNegative val="0"/>
            <c:bubble3D val="0"/>
            <c:spPr>
              <a:solidFill>
                <a:srgbClr val="6BC8CD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7-A140-6549-925C-09AFBCAE2400}"/>
              </c:ext>
            </c:extLst>
          </c:dPt>
          <c:cat>
            <c:strRef>
              <c:f>Sheet1!$A$2:$A$5</c:f>
              <c:strCache>
                <c:ptCount val="4"/>
                <c:pt idx="0">
                  <c:v>Knowledge sharing</c:v>
                </c:pt>
                <c:pt idx="1">
                  <c:v>Collaboration on FOSS projects</c:v>
                </c:pt>
                <c:pt idx="2">
                  <c:v>Tips/tricks on specific OMP projects</c:v>
                </c:pt>
                <c:pt idx="3">
                  <c:v>Other (please specify)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0.71430000000000005</c:v>
                </c:pt>
                <c:pt idx="1">
                  <c:v>0.57140000000000002</c:v>
                </c:pt>
                <c:pt idx="2">
                  <c:v>0.1429</c:v>
                </c:pt>
                <c:pt idx="3">
                  <c:v>0.1429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40-6549-925C-09AFBCAE24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2F40-684C-A4F6-97D0E9B9F892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2F40-684C-A4F6-97D0E9B9F892}"/>
              </c:ext>
            </c:extLst>
          </c:dPt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F40-684C-A4F6-97D0E9B9F8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18ED-A847-A3A6-BEDAD3C48654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18ED-A847-A3A6-BEDAD3C48654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18ED-A847-A3A6-BEDAD3C48654}"/>
              </c:ext>
            </c:extLst>
          </c:dPt>
          <c:dPt>
            <c:idx val="3"/>
            <c:invertIfNegative val="0"/>
            <c:bubble3D val="0"/>
            <c:spPr>
              <a:solidFill>
                <a:srgbClr val="6BC8CD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7-18ED-A847-A3A6-BEDAD3C48654}"/>
              </c:ext>
            </c:extLst>
          </c:dPt>
          <c:dPt>
            <c:idx val="4"/>
            <c:invertIfNegative val="0"/>
            <c:bubble3D val="0"/>
            <c:spPr>
              <a:solidFill>
                <a:srgbClr val="FF8B4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9-18ED-A847-A3A6-BEDAD3C48654}"/>
              </c:ext>
            </c:extLst>
          </c:dPt>
          <c:cat>
            <c:strRef>
              <c:f>Sheet1!$A$2:$A$6</c:f>
              <c:strCache>
                <c:ptCount val="5"/>
                <c:pt idx="0">
                  <c:v>Company support for time spent on open source projects</c:v>
                </c:pt>
                <c:pt idx="1">
                  <c:v>Tools ( GitHub, Slack, GoogleDocs, Signing and contributor license)</c:v>
                </c:pt>
                <c:pt idx="2">
                  <c:v>Bad experiences with individuals</c:v>
                </c:pt>
                <c:pt idx="3">
                  <c:v>Not sure where to start</c:v>
                </c:pt>
                <c:pt idx="4">
                  <c:v>Other (please specify)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ED-A847-A3A6-BEDAD3C48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03B6-CC4C-B29B-763D7588B577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03B6-CC4C-B29B-763D7588B577}"/>
              </c:ext>
            </c:extLst>
          </c:dPt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0.85709999999999997</c:v>
                </c:pt>
                <c:pt idx="1">
                  <c:v>0.1429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3B6-CC4C-B29B-763D7588B5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2084-514E-8F47-175F8A6D35DB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2084-514E-8F47-175F8A6D35DB}"/>
              </c:ext>
            </c:extLst>
          </c:dPt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084-514E-8F47-175F8A6D35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8CBB-1A4A-A121-3223AE1F3EA6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8CBB-1A4A-A121-3223AE1F3EA6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8CBB-1A4A-A121-3223AE1F3EA6}"/>
              </c:ext>
            </c:extLst>
          </c:dPt>
          <c:dPt>
            <c:idx val="3"/>
            <c:invertIfNegative val="0"/>
            <c:bubble3D val="0"/>
            <c:spPr>
              <a:solidFill>
                <a:srgbClr val="6BC8CD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7-8CBB-1A4A-A121-3223AE1F3EA6}"/>
              </c:ext>
            </c:extLst>
          </c:dPt>
          <c:dPt>
            <c:idx val="4"/>
            <c:invertIfNegative val="0"/>
            <c:bubble3D val="0"/>
            <c:spPr>
              <a:solidFill>
                <a:srgbClr val="FF8B4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9-8CBB-1A4A-A121-3223AE1F3EA6}"/>
              </c:ext>
            </c:extLst>
          </c:dPt>
          <c:cat>
            <c:strRef>
              <c:f>Sheet1!$A$2:$A$6</c:f>
              <c:strCache>
                <c:ptCount val="5"/>
                <c:pt idx="0">
                  <c:v>Very positive</c:v>
                </c:pt>
                <c:pt idx="1">
                  <c:v>Positive</c:v>
                </c:pt>
                <c:pt idx="2">
                  <c:v>Neutral</c:v>
                </c:pt>
                <c:pt idx="3">
                  <c:v>Negative</c:v>
                </c:pt>
                <c:pt idx="4">
                  <c:v>Very negative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0.42859999999999998</c:v>
                </c:pt>
                <c:pt idx="1">
                  <c:v>0.42859999999999998</c:v>
                </c:pt>
                <c:pt idx="2">
                  <c:v>0.1429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CBB-1A4A-A121-3223AE1F3E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E0AC-8D4E-B4CC-D97C3948F7C1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E0AC-8D4E-B4CC-D97C3948F7C1}"/>
              </c:ext>
            </c:extLst>
          </c:dPt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AC-8D4E-B4CC-D97C3948F7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0F5A-A640-A7AD-49C46552D07D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0F5A-A640-A7AD-49C46552D07D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0F5A-A640-A7AD-49C46552D07D}"/>
              </c:ext>
            </c:extLst>
          </c:dPt>
          <c:cat>
            <c:strRef>
              <c:f>Sheet1!$A$2:$A$4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Not sure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0.57140000000000002</c:v>
                </c:pt>
                <c:pt idx="1">
                  <c:v>0.28570000000000001</c:v>
                </c:pt>
                <c:pt idx="2">
                  <c:v>0.1429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F5A-A640-A7AD-49C46552D0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CDCD-7C46-8533-B312381E8D18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CDCD-7C46-8533-B312381E8D18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CDCD-7C46-8533-B312381E8D18}"/>
              </c:ext>
            </c:extLst>
          </c:dPt>
          <c:dPt>
            <c:idx val="3"/>
            <c:invertIfNegative val="0"/>
            <c:bubble3D val="0"/>
            <c:spPr>
              <a:solidFill>
                <a:srgbClr val="6BC8CD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7-CDCD-7C46-8533-B312381E8D18}"/>
              </c:ext>
            </c:extLst>
          </c:dPt>
          <c:dPt>
            <c:idx val="4"/>
            <c:invertIfNegative val="0"/>
            <c:bubble3D val="0"/>
            <c:spPr>
              <a:solidFill>
                <a:srgbClr val="FF8B4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9-CDCD-7C46-8533-B312381E8D18}"/>
              </c:ext>
            </c:extLst>
          </c:dPt>
          <c:cat>
            <c:strRef>
              <c:f>Sheet1!$A$2:$A$6</c:f>
              <c:strCache>
                <c:ptCount val="5"/>
                <c:pt idx="0">
                  <c:v>Extremely clearly</c:v>
                </c:pt>
                <c:pt idx="1">
                  <c:v>Very clearly</c:v>
                </c:pt>
                <c:pt idx="2">
                  <c:v>Somewhat clearly</c:v>
                </c:pt>
                <c:pt idx="3">
                  <c:v>Not so clearly</c:v>
                </c:pt>
                <c:pt idx="4">
                  <c:v>Not at all clearly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0.28570000000000001</c:v>
                </c:pt>
                <c:pt idx="1">
                  <c:v>0.28570000000000001</c:v>
                </c:pt>
                <c:pt idx="2">
                  <c:v>0.42859999999999998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DCD-7C46-8533-B312381E8D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857A-6E43-94F2-5A90F6929336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857A-6E43-94F2-5A90F6929336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857A-6E43-94F2-5A90F6929336}"/>
              </c:ext>
            </c:extLst>
          </c:dPt>
          <c:cat>
            <c:strRef>
              <c:f>Sheet1!$A$2:$A$4</c:f>
              <c:strCache>
                <c:ptCount val="3"/>
                <c:pt idx="0">
                  <c:v>Less than 1 year</c:v>
                </c:pt>
                <c:pt idx="1">
                  <c:v>1-2 Years</c:v>
                </c:pt>
                <c:pt idx="2">
                  <c:v>More than 2 years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0.28570000000000001</c:v>
                </c:pt>
                <c:pt idx="1">
                  <c:v>0</c:v>
                </c:pt>
                <c:pt idx="2">
                  <c:v>0.71430000000000005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57A-6E43-94F2-5A90F69293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AD34-FE4C-834C-11AB469FA0F0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AD34-FE4C-834C-11AB469FA0F0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AD34-FE4C-834C-11AB469FA0F0}"/>
              </c:ext>
            </c:extLst>
          </c:dPt>
          <c:cat>
            <c:strRef>
              <c:f>Sheet1!$A$2:$A$4</c:f>
              <c:strCache>
                <c:ptCount val="3"/>
                <c:pt idx="0">
                  <c:v>Exceeded expectations</c:v>
                </c:pt>
                <c:pt idx="1">
                  <c:v>Met expectations</c:v>
                </c:pt>
                <c:pt idx="2">
                  <c:v>Below expectations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0.28570000000000001</c:v>
                </c:pt>
                <c:pt idx="1">
                  <c:v>0.57140000000000002</c:v>
                </c:pt>
                <c:pt idx="2">
                  <c:v>0.1429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D34-FE4C-834C-11AB469FA0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4624-4A41-891B-23ADD165F333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4624-4A41-891B-23ADD165F333}"/>
              </c:ext>
            </c:extLst>
          </c:dPt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624-4A41-891B-23ADD165F3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EB05-6341-BD4E-F8101BC0C4CD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EB05-6341-BD4E-F8101BC0C4CD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EB05-6341-BD4E-F8101BC0C4CD}"/>
              </c:ext>
            </c:extLst>
          </c:dPt>
          <c:dPt>
            <c:idx val="3"/>
            <c:invertIfNegative val="0"/>
            <c:bubble3D val="0"/>
            <c:spPr>
              <a:solidFill>
                <a:srgbClr val="6BC8CD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7-EB05-6341-BD4E-F8101BC0C4CD}"/>
              </c:ext>
            </c:extLst>
          </c:dPt>
          <c:dPt>
            <c:idx val="4"/>
            <c:invertIfNegative val="0"/>
            <c:bubble3D val="0"/>
            <c:spPr>
              <a:solidFill>
                <a:srgbClr val="FF8B4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9-EB05-6341-BD4E-F8101BC0C4CD}"/>
              </c:ext>
            </c:extLst>
          </c:dPt>
          <c:dPt>
            <c:idx val="5"/>
            <c:invertIfNegative val="0"/>
            <c:bubble3D val="0"/>
            <c:spPr>
              <a:solidFill>
                <a:srgbClr val="7D5E9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B-EB05-6341-BD4E-F8101BC0C4CD}"/>
              </c:ext>
            </c:extLst>
          </c:dPt>
          <c:cat>
            <c:strRef>
              <c:f>Sheet1!$A$2:$A$7</c:f>
              <c:strCache>
                <c:ptCount val="6"/>
                <c:pt idx="0">
                  <c:v>1-49</c:v>
                </c:pt>
                <c:pt idx="1">
                  <c:v>50-499</c:v>
                </c:pt>
                <c:pt idx="2">
                  <c:v>500-999</c:v>
                </c:pt>
                <c:pt idx="3">
                  <c:v>1000-2999</c:v>
                </c:pt>
                <c:pt idx="4">
                  <c:v>3000-4999</c:v>
                </c:pt>
                <c:pt idx="5">
                  <c:v>5000+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0.28570000000000001</c:v>
                </c:pt>
                <c:pt idx="1">
                  <c:v>0</c:v>
                </c:pt>
                <c:pt idx="2">
                  <c:v>0.28570000000000001</c:v>
                </c:pt>
                <c:pt idx="3">
                  <c:v>0.1429</c:v>
                </c:pt>
                <c:pt idx="4">
                  <c:v>0</c:v>
                </c:pt>
                <c:pt idx="5">
                  <c:v>0.28570000000000001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B05-6341-BD4E-F8101BC0C4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C769-CE44-B161-98E63959A142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C769-CE44-B161-98E63959A142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C769-CE44-B161-98E63959A142}"/>
              </c:ext>
            </c:extLst>
          </c:dPt>
          <c:dPt>
            <c:idx val="3"/>
            <c:invertIfNegative val="0"/>
            <c:bubble3D val="0"/>
            <c:spPr>
              <a:solidFill>
                <a:srgbClr val="6BC8CD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7-C769-CE44-B161-98E63959A142}"/>
              </c:ext>
            </c:extLst>
          </c:dPt>
          <c:cat>
            <c:strRef>
              <c:f>Sheet1!$A$2:$A$5</c:f>
              <c:strCache>
                <c:ptCount val="4"/>
                <c:pt idx="0">
                  <c:v>Platinum</c:v>
                </c:pt>
                <c:pt idx="1">
                  <c:v>Silver</c:v>
                </c:pt>
                <c:pt idx="2">
                  <c:v>Academic</c:v>
                </c:pt>
                <c:pt idx="3">
                  <c:v>Associate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0.1429</c:v>
                </c:pt>
                <c:pt idx="1">
                  <c:v>0.57140000000000002</c:v>
                </c:pt>
                <c:pt idx="2">
                  <c:v>0.1429</c:v>
                </c:pt>
                <c:pt idx="3">
                  <c:v>0.1429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769-CE44-B161-98E63959A1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3FDC-9143-9D17-99B898A7583E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3FDC-9143-9D17-99B898A7583E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3FDC-9143-9D17-99B898A7583E}"/>
              </c:ext>
            </c:extLst>
          </c:dPt>
          <c:dPt>
            <c:idx val="3"/>
            <c:invertIfNegative val="0"/>
            <c:bubble3D val="0"/>
            <c:spPr>
              <a:solidFill>
                <a:srgbClr val="6BC8CD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7-3FDC-9143-9D17-99B898A7583E}"/>
              </c:ext>
            </c:extLst>
          </c:dPt>
          <c:dPt>
            <c:idx val="4"/>
            <c:invertIfNegative val="0"/>
            <c:bubble3D val="0"/>
            <c:spPr>
              <a:solidFill>
                <a:srgbClr val="FF8B4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9-3FDC-9143-9D17-99B898A7583E}"/>
              </c:ext>
            </c:extLst>
          </c:dPt>
          <c:cat>
            <c:strRef>
              <c:f>Sheet1!$A$2:$A$6</c:f>
              <c:strCache>
                <c:ptCount val="5"/>
                <c:pt idx="0">
                  <c:v>OMP Blog contributor</c:v>
                </c:pt>
                <c:pt idx="1">
                  <c:v>Monthly Outreach Committee Calls</c:v>
                </c:pt>
                <c:pt idx="2">
                  <c:v>Reposting/retweets</c:v>
                </c:pt>
                <c:pt idx="3">
                  <c:v>None</c:v>
                </c:pt>
                <c:pt idx="4">
                  <c:v>Other (please specify)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0.57140000000000002</c:v>
                </c:pt>
                <c:pt idx="1">
                  <c:v>0.42859999999999998</c:v>
                </c:pt>
                <c:pt idx="2">
                  <c:v>0.71430000000000005</c:v>
                </c:pt>
                <c:pt idx="3">
                  <c:v>0</c:v>
                </c:pt>
                <c:pt idx="4">
                  <c:v>0.42859999999999998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FDC-9143-9D17-99B898A758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0F3E-2E4A-ABD3-C7FCCF7379BE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0F3E-2E4A-ABD3-C7FCCF7379BE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0F3E-2E4A-ABD3-C7FCCF7379BE}"/>
              </c:ext>
            </c:extLst>
          </c:dPt>
          <c:dPt>
            <c:idx val="3"/>
            <c:invertIfNegative val="0"/>
            <c:bubble3D val="0"/>
            <c:spPr>
              <a:solidFill>
                <a:srgbClr val="6BC8CD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7-0F3E-2E4A-ABD3-C7FCCF7379BE}"/>
              </c:ext>
            </c:extLst>
          </c:dPt>
          <c:dPt>
            <c:idx val="4"/>
            <c:invertIfNegative val="0"/>
            <c:bubble3D val="0"/>
            <c:spPr>
              <a:solidFill>
                <a:srgbClr val="FF8B4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9-0F3E-2E4A-ABD3-C7FCCF7379BE}"/>
              </c:ext>
            </c:extLst>
          </c:dPt>
          <c:dPt>
            <c:idx val="5"/>
            <c:invertIfNegative val="0"/>
            <c:bubble3D val="0"/>
            <c:spPr>
              <a:solidFill>
                <a:srgbClr val="7D5E9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B-0F3E-2E4A-ABD3-C7FCCF7379BE}"/>
              </c:ext>
            </c:extLst>
          </c:dPt>
          <c:cat>
            <c:strRef>
              <c:f>Sheet1!$A$2:$A$7</c:f>
              <c:strCache>
                <c:ptCount val="6"/>
                <c:pt idx="0">
                  <c:v>Brand amplification/ growth</c:v>
                </c:pt>
                <c:pt idx="1">
                  <c:v>Recruitment opportunities</c:v>
                </c:pt>
                <c:pt idx="2">
                  <c:v>Increasing sales</c:v>
                </c:pt>
                <c:pt idx="3">
                  <c:v>Thought leadership/ establishing your voice in the open source community.</c:v>
                </c:pt>
                <c:pt idx="4">
                  <c:v>Industry recognition</c:v>
                </c:pt>
                <c:pt idx="5">
                  <c:v>Other (please specify)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0.71430000000000005</c:v>
                </c:pt>
                <c:pt idx="1">
                  <c:v>0.1429</c:v>
                </c:pt>
                <c:pt idx="2">
                  <c:v>0.1429</c:v>
                </c:pt>
                <c:pt idx="3">
                  <c:v>0.71430000000000005</c:v>
                </c:pt>
                <c:pt idx="4">
                  <c:v>0.71430000000000005</c:v>
                </c:pt>
                <c:pt idx="5">
                  <c:v>0.1429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F3E-2E4A-ABD3-C7FCCF7379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9AB9-5D4F-A0B0-396DFB565290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9AB9-5D4F-A0B0-396DFB565290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9AB9-5D4F-A0B0-396DFB565290}"/>
              </c:ext>
            </c:extLst>
          </c:dPt>
          <c:dPt>
            <c:idx val="3"/>
            <c:invertIfNegative val="0"/>
            <c:bubble3D val="0"/>
            <c:spPr>
              <a:solidFill>
                <a:srgbClr val="6BC8CD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7-9AB9-5D4F-A0B0-396DFB565290}"/>
              </c:ext>
            </c:extLst>
          </c:dPt>
          <c:dPt>
            <c:idx val="4"/>
            <c:invertIfNegative val="0"/>
            <c:bubble3D val="0"/>
            <c:spPr>
              <a:solidFill>
                <a:srgbClr val="FF8B4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9-9AB9-5D4F-A0B0-396DFB565290}"/>
              </c:ext>
            </c:extLst>
          </c:dPt>
          <c:cat>
            <c:strRef>
              <c:f>Sheet1!$A$2:$A$6</c:f>
              <c:strCache>
                <c:ptCount val="5"/>
                <c:pt idx="0">
                  <c:v>Cost reduction for external engagements.</c:v>
                </c:pt>
                <c:pt idx="1">
                  <c:v>Internal open source champions unable to work on the projects due to illness/absence</c:v>
                </c:pt>
                <c:pt idx="2">
                  <c:v>Attended more virtual events</c:v>
                </c:pt>
                <c:pt idx="3">
                  <c:v>Easier outreach via virtual channels</c:v>
                </c:pt>
                <c:pt idx="4">
                  <c:v>Other (please specify)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0.1429</c:v>
                </c:pt>
                <c:pt idx="1">
                  <c:v>0</c:v>
                </c:pt>
                <c:pt idx="2">
                  <c:v>0.71430000000000005</c:v>
                </c:pt>
                <c:pt idx="3">
                  <c:v>0.42859999999999998</c:v>
                </c:pt>
                <c:pt idx="4">
                  <c:v>0.42859999999999998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AB9-5D4F-A0B0-396DFB565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8147-6E46-AD91-BBB5E53BB545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8147-6E46-AD91-BBB5E53BB545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8147-6E46-AD91-BBB5E53BB545}"/>
              </c:ext>
            </c:extLst>
          </c:dPt>
          <c:dPt>
            <c:idx val="3"/>
            <c:invertIfNegative val="0"/>
            <c:bubble3D val="0"/>
            <c:spPr>
              <a:solidFill>
                <a:srgbClr val="6BC8CD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7-8147-6E46-AD91-BBB5E53BB545}"/>
              </c:ext>
            </c:extLst>
          </c:dPt>
          <c:dPt>
            <c:idx val="4"/>
            <c:invertIfNegative val="0"/>
            <c:bubble3D val="0"/>
            <c:spPr>
              <a:solidFill>
                <a:srgbClr val="FF8B4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9-8147-6E46-AD91-BBB5E53BB545}"/>
              </c:ext>
            </c:extLst>
          </c:dPt>
          <c:cat>
            <c:strRef>
              <c:f>Sheet1!$A$2:$A$6</c:f>
              <c:strCache>
                <c:ptCount val="5"/>
                <c:pt idx="0">
                  <c:v>Increased personal contribution</c:v>
                </c:pt>
                <c:pt idx="1">
                  <c:v>Increased organizational contribution/ participation (Higher member level, Committees: marketing, legal, budget, sponsorships)</c:v>
                </c:pt>
                <c:pt idx="2">
                  <c:v>Podcast Content</c:v>
                </c:pt>
                <c:pt idx="3">
                  <c:v>Video Content</c:v>
                </c:pt>
                <c:pt idx="4">
                  <c:v>Other (please specify)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0.5</c:v>
                </c:pt>
                <c:pt idx="1">
                  <c:v>0.33329999999999999</c:v>
                </c:pt>
                <c:pt idx="2">
                  <c:v>0.33329999999999999</c:v>
                </c:pt>
                <c:pt idx="3">
                  <c:v>0.33329999999999999</c:v>
                </c:pt>
                <c:pt idx="4">
                  <c:v>0.16669999999999999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147-6E46-AD91-BBB5E53BB5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EE5D-2543-846E-772B6D323FB8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EE5D-2543-846E-772B6D323FB8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EE5D-2543-846E-772B6D323FB8}"/>
              </c:ext>
            </c:extLst>
          </c:dPt>
          <c:dPt>
            <c:idx val="3"/>
            <c:invertIfNegative val="0"/>
            <c:bubble3D val="0"/>
            <c:spPr>
              <a:solidFill>
                <a:srgbClr val="6BC8CD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7-EE5D-2543-846E-772B6D323FB8}"/>
              </c:ext>
            </c:extLst>
          </c:dPt>
          <c:dPt>
            <c:idx val="4"/>
            <c:invertIfNegative val="0"/>
            <c:bubble3D val="0"/>
            <c:spPr>
              <a:solidFill>
                <a:srgbClr val="FF8B4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9-EE5D-2543-846E-772B6D323FB8}"/>
              </c:ext>
            </c:extLst>
          </c:dPt>
          <c:dPt>
            <c:idx val="5"/>
            <c:invertIfNegative val="0"/>
            <c:bubble3D val="0"/>
            <c:spPr>
              <a:solidFill>
                <a:srgbClr val="7D5E9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B-EE5D-2543-846E-772B6D323FB8}"/>
              </c:ext>
            </c:extLst>
          </c:dPt>
          <c:dPt>
            <c:idx val="6"/>
            <c:invertIfNegative val="0"/>
            <c:bubble3D val="0"/>
            <c:spPr>
              <a:solidFill>
                <a:srgbClr val="D25F9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D-EE5D-2543-846E-772B6D323FB8}"/>
              </c:ext>
            </c:extLst>
          </c:dPt>
          <c:dPt>
            <c:idx val="7"/>
            <c:invertIfNegative val="0"/>
            <c:bubble3D val="0"/>
            <c:spPr>
              <a:solidFill>
                <a:srgbClr val="C7B879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F-EE5D-2543-846E-772B6D323FB8}"/>
              </c:ext>
            </c:extLst>
          </c:dPt>
          <c:cat>
            <c:strRef>
              <c:f>Sheet1!$A$2:$A$9</c:f>
              <c:strCache>
                <c:ptCount val="8"/>
                <c:pt idx="0">
                  <c:v>Multi-cloud</c:v>
                </c:pt>
                <c:pt idx="1">
                  <c:v>Platform Agnostic</c:v>
                </c:pt>
                <c:pt idx="2">
                  <c:v>Developer Experience</c:v>
                </c:pt>
                <c:pt idx="3">
                  <c:v>Open Governance</c:v>
                </c:pt>
                <c:pt idx="4">
                  <c:v>Open Core</c:v>
                </c:pt>
                <c:pt idx="5">
                  <c:v>Application Delivery</c:v>
                </c:pt>
                <c:pt idx="6">
                  <c:v>Adoption and Maintenance Rate ( including if it's graduating, incubating, or sandbox project)</c:v>
                </c:pt>
                <c:pt idx="7">
                  <c:v>Other (please specify)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0">
                  <c:v>0.28570000000000001</c:v>
                </c:pt>
                <c:pt idx="1">
                  <c:v>0.28570000000000001</c:v>
                </c:pt>
                <c:pt idx="2">
                  <c:v>0.1429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0.1429</c:v>
                </c:pt>
                <c:pt idx="7">
                  <c:v>0.1429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E5D-2543-846E-772B6D323F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136" y="80645"/>
            <a:ext cx="8229600" cy="548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Master title style (only changes made to the parent slide will be reflected in the app)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48FB-E956-2048-9E74-C69E7CAA26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52A03B-2D42-4DAE-8460-CF96145A8DF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5136" y="1005080"/>
            <a:ext cx="8229600" cy="3569013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Master text style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14CF1-AB9B-4870-9E5C-AD8F31C7FF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3322" y="627419"/>
            <a:ext cx="8229600" cy="2397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Master text style</a:t>
            </a:r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39551A5-770E-3978-ED85-9963EA081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7174" y="4811867"/>
            <a:ext cx="8229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6494" y="2494609"/>
            <a:ext cx="7787252" cy="1234730"/>
          </a:xfrm>
        </p:spPr>
        <p:txBody>
          <a:bodyPr anchor="b">
            <a:normAutofit/>
          </a:bodyPr>
          <a:lstStyle>
            <a:lvl1pPr marL="0" indent="0">
              <a:buNone/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style (only changes made to the parent slide will be reflected in the app)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66162" y="3729038"/>
            <a:ext cx="2938463" cy="385762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slide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984EA-3574-957B-CBB9-81D1F0C18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6493" y="4811867"/>
            <a:ext cx="783929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ponse 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93F9-7B30-274B-BFFF-492683631E4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11403" y="3639393"/>
            <a:ext cx="4576388" cy="350837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/>
              <a:t>Master text style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204788" y="2334751"/>
            <a:ext cx="8229600" cy="857250"/>
          </a:xfrm>
        </p:spPr>
        <p:txBody>
          <a:bodyPr/>
          <a:lstStyle/>
          <a:p>
            <a:r>
              <a:rPr lang="en-US" dirty="0"/>
              <a:t>Master title style (only changes made to the parent slide will be reflected in the app)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04788" y="3158633"/>
            <a:ext cx="3859212" cy="280987"/>
          </a:xfrm>
        </p:spPr>
        <p:txBody>
          <a:bodyPr/>
          <a:lstStyle>
            <a:lvl2pPr marL="4763" indent="0"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2pPr>
          </a:lstStyle>
          <a:p>
            <a:pPr lvl="1"/>
            <a:r>
              <a:rPr lang="en-US" dirty="0"/>
              <a:t>Total Responses style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211403" y="4047840"/>
            <a:ext cx="4576388" cy="350837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/>
              <a:t>Master text style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DF05C82-1244-9CA3-984A-2EEF32F79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6826" y="4811867"/>
            <a:ext cx="810658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8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136" y="80645"/>
            <a:ext cx="8229600" cy="581143"/>
          </a:xfrm>
        </p:spPr>
        <p:txBody>
          <a:bodyPr/>
          <a:lstStyle/>
          <a:p>
            <a:r>
              <a:rPr lang="en-US" dirty="0"/>
              <a:t>Master title style (only changes made to the parent slide will be reflected in the app)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2570" y="666350"/>
            <a:ext cx="5332506" cy="249144"/>
          </a:xfrm>
        </p:spPr>
        <p:txBody>
          <a:bodyPr/>
          <a:lstStyle/>
          <a:p>
            <a:pPr lvl="0"/>
            <a:r>
              <a:rPr lang="en-US" dirty="0"/>
              <a:t>Master text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48FB-E956-2048-9E74-C69E7CAA26C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FE2B938-E785-E802-7A9A-5AD4FEF60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2927" y="4811867"/>
            <a:ext cx="8193847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24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136" y="270516"/>
            <a:ext cx="8229600" cy="3912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570" y="666350"/>
            <a:ext cx="5332506" cy="249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7076" y="4815076"/>
            <a:ext cx="62603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</a:lstStyle>
          <a:p>
            <a:fld id="{A88B48FB-E956-2048-9E74-C69E7CAA26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FE218-D8C1-4598-C115-912209DA1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7173" y="4811866"/>
            <a:ext cx="822959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7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1" r:id="rId3"/>
    <p:sldLayoutId id="2147483675" r:id="rId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000" kern="1200">
          <a:solidFill>
            <a:schemeClr val="bg1">
              <a:lumMod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Open Mainframe Project Member Survey Summer 2022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Tuesday, July 19, 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Q4: Please confirm your Open Mainframe Project (OMP) Membership Level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Platinum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14.29%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Silver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57.14%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Academic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14.29%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14.29%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Q5: What OMP marketing programs/social media activities do you participate in?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Q5: What OMP marketing programs/social media activities do you participate in?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OMP Blog contributor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57.14%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Monthly Outreach Committee Calls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42.86%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Reposting/retweets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71.43%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None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Other (please specify)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42.86%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Q6: Why is participating in OMP marketing and end-user programs important to you?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Q6: Why is participating in OMP marketing and end-user programs important to you?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Brand amplification/ growth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71.43%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Recruitment opportunities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14.29%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Increasing sales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14.29%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Thought leadership/ establishing your voice in the open source community.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71.43%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Industry recognition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71.43%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Other (please specify)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14.29%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Q7: How did the pandemic affect your participation in the community?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Q7: How did the pandemic affect your participation in the community?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Cost reduction for external engagements.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14.29%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Internal open source champions unable to work on the projects due to illness/absence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Attended more virtual events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71.43%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Easier outreach via virtual channels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42.86%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Other (please specify)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42.86%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Q8: What new programs would you participate in?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6   Skipped: 1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Q8: What new programs would you participate in?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6   Skipped: 1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Increased personal contribution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50.0%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Increased organizational contribution/ participation (Higher member level, Committees: marketing, legal, budget, sponsorships)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33.33%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Podcast Content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33.33%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Video Content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33.33%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Other (please specify)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16.67%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Q9: What is most important to you when in comes to open source Projects?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Date Created: Thursday, May 26, 2022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</a:t>
            </a:r>
            <a:endParaRPr dirty="0"/>
          </a:p>
        </p:txBody>
      </p:sp>
      <p:sp>
        <p:nvSpPr>
          <p:cNvPr id="4" name="Text Placa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Total Responses</a:t>
            </a:r>
            <a:endParaRPr dirty="0"/>
          </a:p>
        </p:txBody>
      </p:sp>
      <p:sp>
        <p:nvSpPr>
          <p:cNvPr id="5" name="Text Placa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Complete Responses: 7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Q9: What is most important to you when in comes to open source Projects?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Multi-cloud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28.57%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Platform Agnostic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28.57%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Developer Experience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14.29%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Open Governance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Open Core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Application Delivery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Adoption and Maintenance Rate ( including if it's graduating, incubating, or sandbox project)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14.29%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Other (please specify)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14.29%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Q10: What have you found to be the most valuable part of your OMP membership?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Q10: What have you found to be the most valuable part of your OMP membership?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Sharing and learning from other companies in the space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28.57%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Access to community to hire talent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Demonstrating thought leadership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42.86%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Increased brand awareness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14.29%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Helping raise awareness of OMP projects to reach critical mass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Access to OMP staff to talk about new technologies, market trends, projects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Other (please specify)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14.29%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Q11: What are you looking for from your peers?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Q11: What are you looking for from your peers?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Knowledge sharing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71.43%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Collaboration on FOSS projects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57.14%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Tips/tricks on specific OMP projects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14.29%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Other (please specify)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14.29%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Q12: Are you looking to increase your open source contributions?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Q12: Are you looking to increase your open source contributions?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Q13: What blocks you from contributing to open source?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6   Skipped: 1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Q13: What blocks you from contributing to open source?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6   Skipped: 1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Company support for time spent on open source projects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50.0%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Tools ( GitHub, Slack, GoogleDocs, Signing and contributor license)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Bad experiences with individuals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Not sure where to start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Other (please specify)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50.0%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Q15: Does your company have a central manager/coordinator responsible for open source strategy?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Q1: What is your geographic location?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Q15: Does your company have a central manager/coordinator responsible for open source strategy?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85.71%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14.29%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Q16: Do you think open source has contributed to your company’s ability to innovate and/or ship new products/services to market faster?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Q16: Do you think open source has contributed to your company’s ability to innovate and/or ship new products/services to market faster?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Q17: How has the perception of open source within your organization changed over the past year?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Q17: How has the perception of open source within your organization changed over the past year?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Very positive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42.86%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Positive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42.86%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Neutral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14.29%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Negative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Very negative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Q18: Does your organization provide opportunities or incentives for contributing to open source projects?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Q18: Does your organization provide opportunities or incentives for contributing to open source projects?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Q20: Is your organization currently working on any projects that might eventually be open sourced to a community?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Q20: Is your organization currently working on any projects that might eventually be open sourced to a community?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57.14%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28.57%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Not sure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14.29%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Q21: How well did the OMP communicate the process to get involved in the activities and programs offered?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Q1: What is your geographic location?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Africa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Asia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Australia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North America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57.14%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South America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Europe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42.86%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Q21: How well did the OMP communicate the process to get involved in the activities and programs offered?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Extremely clearly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28.57%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Very clearly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28.57%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Somewhat clearly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42.86%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Not so clearly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Not at all clearly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Q22: Has the OMP membership experience met your expectations?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Q22: Has the OMP membership experience met your expectations?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Exceeded expectations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28.57%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Met expectations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57.14%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Below expectations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14.29%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Q23: Would you recommend OMP membership to other companies?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Q23: Would you recommend OMP membership to other companies?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Q2: How long have you been a member?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Q2: How long have you been a member?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Less than 1 year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28.57%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1-2 Years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More than 2 years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71.43%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Q3: How many employees does your Company have?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Q3: How many employees does your Company have?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1-49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28.57%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50-499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500-999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28.57%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1000-2999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14.29%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3000-4999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5000+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28.57%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Q4: Please confirm your Open Mainframe Project (OMP) Membership Level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ata slides">
  <a:themeElements>
    <a:clrScheme name="Custom 93">
      <a:dk1>
        <a:srgbClr val="333333"/>
      </a:dk1>
      <a:lt1>
        <a:sysClr val="window" lastClr="FFFFFF"/>
      </a:lt1>
      <a:dk2>
        <a:srgbClr val="666666"/>
      </a:dk2>
      <a:lt2>
        <a:srgbClr val="EEECE1"/>
      </a:lt2>
      <a:accent1>
        <a:srgbClr val="00BF6F"/>
      </a:accent1>
      <a:accent2>
        <a:srgbClr val="507CB6"/>
      </a:accent2>
      <a:accent3>
        <a:srgbClr val="F9BE00"/>
      </a:accent3>
      <a:accent4>
        <a:srgbClr val="6BC8CD"/>
      </a:accent4>
      <a:accent5>
        <a:srgbClr val="EA854B"/>
      </a:accent5>
      <a:accent6>
        <a:srgbClr val="7D5E8F"/>
      </a:accent6>
      <a:hlink>
        <a:srgbClr val="31859C"/>
      </a:hlink>
      <a:folHlink>
        <a:srgbClr val="31859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1573</Words>
  <Application>Microsoft Macintosh PowerPoint</Application>
  <PresentationFormat>On-screen Show (16:9)</PresentationFormat>
  <Paragraphs>444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Arial</vt:lpstr>
      <vt:lpstr>Data slides</vt:lpstr>
      <vt:lpstr>PowerPoint Presentation</vt:lpstr>
      <vt:lpstr>7</vt:lpstr>
      <vt:lpstr>Q1: What is your geographic location?</vt:lpstr>
      <vt:lpstr>Q1: What is your geographic location?</vt:lpstr>
      <vt:lpstr>Q2: How long have you been a member?</vt:lpstr>
      <vt:lpstr>Q2: How long have you been a member?</vt:lpstr>
      <vt:lpstr>Q3: How many employees does your Company have?</vt:lpstr>
      <vt:lpstr>Q3: How many employees does your Company have?</vt:lpstr>
      <vt:lpstr>Q4: Please confirm your Open Mainframe Project (OMP) Membership Level</vt:lpstr>
      <vt:lpstr>Q4: Please confirm your Open Mainframe Project (OMP) Membership Level</vt:lpstr>
      <vt:lpstr>Q5: What OMP marketing programs/social media activities do you participate in?</vt:lpstr>
      <vt:lpstr>Q5: What OMP marketing programs/social media activities do you participate in?</vt:lpstr>
      <vt:lpstr>Q6: Why is participating in OMP marketing and end-user programs important to you?</vt:lpstr>
      <vt:lpstr>Q6: Why is participating in OMP marketing and end-user programs important to you?</vt:lpstr>
      <vt:lpstr>Q7: How did the pandemic affect your participation in the community?</vt:lpstr>
      <vt:lpstr>Q7: How did the pandemic affect your participation in the community?</vt:lpstr>
      <vt:lpstr>Q8: What new programs would you participate in?</vt:lpstr>
      <vt:lpstr>Q8: What new programs would you participate in?</vt:lpstr>
      <vt:lpstr>Q9: What is most important to you when in comes to open source Projects?</vt:lpstr>
      <vt:lpstr>Q9: What is most important to you when in comes to open source Projects?</vt:lpstr>
      <vt:lpstr>Q10: What have you found to be the most valuable part of your OMP membership?</vt:lpstr>
      <vt:lpstr>Q10: What have you found to be the most valuable part of your OMP membership?</vt:lpstr>
      <vt:lpstr>Q11: What are you looking for from your peers?</vt:lpstr>
      <vt:lpstr>Q11: What are you looking for from your peers?</vt:lpstr>
      <vt:lpstr>Q12: Are you looking to increase your open source contributions?</vt:lpstr>
      <vt:lpstr>Q12: Are you looking to increase your open source contributions?</vt:lpstr>
      <vt:lpstr>Q13: What blocks you from contributing to open source?</vt:lpstr>
      <vt:lpstr>Q13: What blocks you from contributing to open source?</vt:lpstr>
      <vt:lpstr>Q15: Does your company have a central manager/coordinator responsible for open source strategy?</vt:lpstr>
      <vt:lpstr>Q15: Does your company have a central manager/coordinator responsible for open source strategy?</vt:lpstr>
      <vt:lpstr>Q16: Do you think open source has contributed to your company’s ability to innovate and/or ship new products/services to market faster?</vt:lpstr>
      <vt:lpstr>Q16: Do you think open source has contributed to your company’s ability to innovate and/or ship new products/services to market faster?</vt:lpstr>
      <vt:lpstr>Q17: How has the perception of open source within your organization changed over the past year?</vt:lpstr>
      <vt:lpstr>Q17: How has the perception of open source within your organization changed over the past year?</vt:lpstr>
      <vt:lpstr>Q18: Does your organization provide opportunities or incentives for contributing to open source projects?</vt:lpstr>
      <vt:lpstr>Q18: Does your organization provide opportunities or incentives for contributing to open source projects?</vt:lpstr>
      <vt:lpstr>Q20: Is your organization currently working on any projects that might eventually be open sourced to a community?</vt:lpstr>
      <vt:lpstr>Q20: Is your organization currently working on any projects that might eventually be open sourced to a community?</vt:lpstr>
      <vt:lpstr>Q21: How well did the OMP communicate the process to get involved in the activities and programs offered?</vt:lpstr>
      <vt:lpstr>Q21: How well did the OMP communicate the process to get involved in the activities and programs offered?</vt:lpstr>
      <vt:lpstr>Q22: Has the OMP membership experience met your expectations?</vt:lpstr>
      <vt:lpstr>Q22: Has the OMP membership experience met your expectations?</vt:lpstr>
      <vt:lpstr>Q23: Would you recommend OMP membership to other companies?</vt:lpstr>
      <vt:lpstr>Q23: Would you recommend OMP membership to other companies?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Yarille Kilborn</cp:lastModifiedBy>
  <cp:revision>1</cp:revision>
  <dcterms:modified xsi:type="dcterms:W3CDTF">2022-07-19T13:36:23Z</dcterms:modified>
</cp:coreProperties>
</file>