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82" r:id="rId5"/>
    <p:sldId id="257" r:id="rId6"/>
    <p:sldId id="261" r:id="rId7"/>
    <p:sldId id="260" r:id="rId8"/>
    <p:sldId id="262" r:id="rId9"/>
    <p:sldId id="263" r:id="rId10"/>
    <p:sldId id="26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4" r:id="rId27"/>
    <p:sldId id="281" r:id="rId28"/>
    <p:sldId id="283" r:id="rId29"/>
    <p:sldId id="265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426A-EDC3-464E-8B27-8484C5ABD7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29990-F38A-4F12-846F-97009A35C65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27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471-C036-4F0E-A894-A1B857C4B0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DB9E-1C79-412E-8604-7BAB00BD5E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09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2209D-1017-4BAF-8E1D-0312A7E7DD9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B18A-2ED6-4A90-931E-559DE6819C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039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44D1-9735-4F58-B47F-BB3AAF2053E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15AB5-FCE9-4E5C-BC3F-CA2CD493ECA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1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4DB3F-5C04-4BD3-A693-F76D8915EED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E88D3-9A6B-4A91-A8AC-2F78ECFE7E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240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0674-D9AB-40CE-A349-3C1155572D6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6DA49-4755-4916-B5E1-FC267C97E9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46304"/>
            <a:ext cx="8229600" cy="1143000"/>
          </a:xfrm>
        </p:spPr>
        <p:txBody>
          <a:bodyPr/>
          <a:lstStyle>
            <a:lvl1pPr>
              <a:defRPr sz="3400" baseline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spcBef>
                <a:spcPts val="600"/>
              </a:spcBef>
              <a:defRPr/>
            </a:lvl1pPr>
            <a:lvl2pPr>
              <a:lnSpc>
                <a:spcPts val="2800"/>
              </a:lnSpc>
              <a:spcBef>
                <a:spcPts val="600"/>
              </a:spcBef>
              <a:defRPr/>
            </a:lvl2pPr>
            <a:lvl3pPr>
              <a:lnSpc>
                <a:spcPts val="2400"/>
              </a:lnSpc>
              <a:spcBef>
                <a:spcPts val="300"/>
              </a:spcBef>
              <a:defRPr/>
            </a:lvl3pPr>
            <a:lvl4pPr>
              <a:lnSpc>
                <a:spcPts val="2000"/>
              </a:lnSpc>
              <a:spcBef>
                <a:spcPts val="100"/>
              </a:spcBef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087C6-E3E1-45F7-AE8A-768F58A89E1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7219A-98DC-42BA-A12A-12E75342F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008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73FAD-28C1-44E0-A2A3-7F5291E01A1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27E1-E70B-4FF6-8D14-9CDF880EF3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5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A631-2D1C-412A-90CF-DA8FF8F0A1D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4249C-4FDD-4D4C-843B-EA2AA78452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065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25B7-EBCC-4148-860D-2199BC42190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FDB6-263A-4A06-97D7-F306EC55A8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91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646A0-78FE-424E-8F25-63FF48B86FD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352A2-FA36-4198-B8DB-B5FE725F79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976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426A-EDC3-464E-8B27-8484C5ABD7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29990-F38A-4F12-846F-97009A35C65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36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471-C036-4F0E-A894-A1B857C4B0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DB9E-1C79-412E-8604-7BAB00BD5E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284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2209D-1017-4BAF-8E1D-0312A7E7DD9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B18A-2ED6-4A90-931E-559DE6819C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599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44D1-9735-4F58-B47F-BB3AAF2053E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15AB5-FCE9-4E5C-BC3F-CA2CD493ECA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2243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4DB3F-5C04-4BD3-A693-F76D8915EED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E88D3-9A6B-4A91-A8AC-2F78ECFE7E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0674-D9AB-40CE-A349-3C1155572D6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6DA49-4755-4916-B5E1-FC267C97E9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46304"/>
            <a:ext cx="8229600" cy="1143000"/>
          </a:xfrm>
        </p:spPr>
        <p:txBody>
          <a:bodyPr/>
          <a:lstStyle>
            <a:lvl1pPr>
              <a:defRPr sz="3400" baseline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spcBef>
                <a:spcPts val="600"/>
              </a:spcBef>
              <a:defRPr/>
            </a:lvl1pPr>
            <a:lvl2pPr>
              <a:lnSpc>
                <a:spcPts val="2800"/>
              </a:lnSpc>
              <a:spcBef>
                <a:spcPts val="600"/>
              </a:spcBef>
              <a:defRPr/>
            </a:lvl2pPr>
            <a:lvl3pPr>
              <a:lnSpc>
                <a:spcPts val="2400"/>
              </a:lnSpc>
              <a:spcBef>
                <a:spcPts val="300"/>
              </a:spcBef>
              <a:defRPr/>
            </a:lvl3pPr>
            <a:lvl4pPr>
              <a:lnSpc>
                <a:spcPts val="2000"/>
              </a:lnSpc>
              <a:spcBef>
                <a:spcPts val="100"/>
              </a:spcBef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087C6-E3E1-45F7-AE8A-768F58A89E1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7219A-98DC-42BA-A12A-12E75342F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42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73FAD-28C1-44E0-A2A3-7F5291E01A1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27E1-E70B-4FF6-8D14-9CDF880EF3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A631-2D1C-412A-90CF-DA8FF8F0A1D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4249C-4FDD-4D4C-843B-EA2AA78452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691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25B7-EBCC-4148-860D-2199BC42190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FDB6-263A-4A06-97D7-F306EC55A8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24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646A0-78FE-424E-8F25-63FF48B86FD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352A2-FA36-4198-B8DB-B5FE725F79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1" descr="VeteransAffairs-Seal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912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fld id="{FCEAAF69-7742-46E9-83F9-707CEEC8477B}" type="datetime1">
              <a:rPr lang="en-US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914400"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fld id="{E88F2EB6-022A-4D82-89CB-F7201A79F3C2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15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2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fld id="{FCEAAF69-7742-46E9-83F9-707CEEC8477B}" type="datetime1">
              <a:rPr lang="en-US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914400">
                <a:defRPr/>
              </a:pPr>
              <a:t>6/12/2013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fld id="{E88F2EB6-022A-4D82-89CB-F7201A79F3C2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15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6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PowerPoint_Presentation1.ppt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PowerPoint_Presentation2.ppt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PowerPoint_Presentation3.ppt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PowerPoint_Presentation4.ppt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PowerPoint_Presentation5.ppt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VistA Enterprise </a:t>
            </a:r>
            <a:r>
              <a:rPr lang="en-US" dirty="0" smtClean="0">
                <a:latin typeface="Arial" charset="0"/>
              </a:rPr>
              <a:t>Refactoring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Transforming to an Open Business Model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6/12/2013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Platform for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existing functionality (e.g. Ray Group)</a:t>
            </a:r>
          </a:p>
          <a:p>
            <a:r>
              <a:rPr lang="en-US" dirty="0"/>
              <a:t>Expose interfaces and API’s</a:t>
            </a:r>
          </a:p>
          <a:p>
            <a:r>
              <a:rPr lang="en-US" dirty="0" smtClean="0"/>
              <a:t>Service Enable legacy technologies</a:t>
            </a:r>
          </a:p>
          <a:p>
            <a:pPr lvl="1"/>
            <a:r>
              <a:rPr lang="en-US" dirty="0" smtClean="0"/>
              <a:t>First class transport adaptors for performance (RPC)</a:t>
            </a:r>
          </a:p>
          <a:p>
            <a:pPr lvl="1"/>
            <a:r>
              <a:rPr lang="en-US" dirty="0" smtClean="0"/>
              <a:t>Standards based external transport (SOAP, JMS, MLLP)</a:t>
            </a:r>
          </a:p>
          <a:p>
            <a:pPr lvl="1"/>
            <a:r>
              <a:rPr lang="en-US" dirty="0" smtClean="0"/>
              <a:t>Standards based data protocols (HL7)</a:t>
            </a:r>
          </a:p>
          <a:p>
            <a:pPr lvl="1"/>
            <a:r>
              <a:rPr lang="en-US" dirty="0" smtClean="0"/>
              <a:t>Data transform tools</a:t>
            </a:r>
          </a:p>
          <a:p>
            <a:r>
              <a:rPr lang="en-US" dirty="0" smtClean="0"/>
              <a:t>Delegate responsibility to the Bus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33384" y="5508894"/>
            <a:ext cx="6606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Refactoring provides the stability necessary for 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88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Transformation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Apache OSS integration to ensure open architecture and open business model</a:t>
            </a:r>
          </a:p>
          <a:p>
            <a:endParaRPr lang="en-US" dirty="0"/>
          </a:p>
          <a:p>
            <a:r>
              <a:rPr lang="en-US" dirty="0" smtClean="0"/>
              <a:t>Use OSEHRA as the healthcare specific sponsor of the marketplace</a:t>
            </a:r>
          </a:p>
          <a:p>
            <a:endParaRPr lang="en-US" dirty="0"/>
          </a:p>
          <a:p>
            <a:r>
              <a:rPr lang="en-US" dirty="0"/>
              <a:t>Strategy: insert OSS integration as virtualization layer and refactor based on OIT Enterprise IT Principles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491049" y="5461686"/>
            <a:ext cx="6161902" cy="84703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Harness the power of the community with the direction</a:t>
            </a:r>
          </a:p>
          <a:p>
            <a:r>
              <a:rPr lang="en-US" dirty="0">
                <a:solidFill>
                  <a:schemeClr val="tx1"/>
                </a:solidFill>
              </a:rPr>
              <a:t>and guidelines of the OIT EA</a:t>
            </a:r>
          </a:p>
        </p:txBody>
      </p:sp>
    </p:spTree>
    <p:extLst>
      <p:ext uri="{BB962C8B-B14F-4D97-AF65-F5344CB8AC3E}">
        <p14:creationId xmlns:p14="http://schemas.microsoft.com/office/powerpoint/2010/main" val="422973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eft-Right Arrow 26"/>
          <p:cNvSpPr/>
          <p:nvPr/>
        </p:nvSpPr>
        <p:spPr>
          <a:xfrm>
            <a:off x="3157898" y="5636080"/>
            <a:ext cx="3012243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3157897" y="4604951"/>
            <a:ext cx="3012243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Cathedral and Bazaar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pic>
        <p:nvPicPr>
          <p:cNvPr id="5" name="Picture 8" descr="http://www.turkeytravelresource.com/pub/article_images/DSCN07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2" y="1251653"/>
            <a:ext cx="3870101" cy="290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images.fanpop.com/images/image_uploads/Salisbury-Cathedral-great-britain-122201_1920_14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1251653"/>
            <a:ext cx="3832819" cy="28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70141" y="4415480"/>
            <a:ext cx="161461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OSS Community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3282" y="4415480"/>
            <a:ext cx="161461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8238" y="4415480"/>
            <a:ext cx="161461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n-US" sz="1600" dirty="0" smtClean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141" y="5482280"/>
            <a:ext cx="1614616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OSS Community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3282" y="5482280"/>
            <a:ext cx="1614616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Software Products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&amp; Services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8238" y="5482280"/>
            <a:ext cx="1614616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Apache Software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Foundation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5989" y="4753232"/>
            <a:ext cx="914400" cy="3624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Healthcare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5539" y="5758247"/>
            <a:ext cx="914400" cy="3624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General IT</a:t>
            </a:r>
          </a:p>
        </p:txBody>
      </p:sp>
      <p:pic>
        <p:nvPicPr>
          <p:cNvPr id="5122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07" y="4713983"/>
            <a:ext cx="1568278" cy="3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Apache Software Found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09" y="6222337"/>
            <a:ext cx="1160376" cy="3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Innovation &amp; Stability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pic>
        <p:nvPicPr>
          <p:cNvPr id="5" name="Picture 2" descr="http://www.generalsocial.com/wp-content/uploads/2010/12/Hierarchy-vs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03" y="1521473"/>
            <a:ext cx="4800600" cy="36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13403" y="1907884"/>
            <a:ext cx="1085554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Necessary</a:t>
            </a:r>
          </a:p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Variation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803" y="1893696"/>
            <a:ext cx="1255472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Necessary</a:t>
            </a:r>
          </a:p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Governance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042" y="3042539"/>
            <a:ext cx="1603324" cy="3231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Standardization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3402" y="2904039"/>
            <a:ext cx="1067921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Emergent</a:t>
            </a:r>
          </a:p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Standards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5200" y="3807473"/>
            <a:ext cx="1284326" cy="3231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Marketplace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913" y="3807473"/>
            <a:ext cx="925253" cy="3231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Stability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961" y="1889829"/>
            <a:ext cx="1255472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Necessary</a:t>
            </a:r>
          </a:p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Governance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038672"/>
            <a:ext cx="1603324" cy="3231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Standardization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2560" y="2900172"/>
            <a:ext cx="1067921" cy="6001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Emergent</a:t>
            </a:r>
          </a:p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Standards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358" y="3803606"/>
            <a:ext cx="1284326" cy="3231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Marketplace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071" y="3803606"/>
            <a:ext cx="925253" cy="3231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Stability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1049" y="5461686"/>
            <a:ext cx="6161902" cy="84703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000" dirty="0" smtClean="0"/>
              <a:t>Evolution requires balancing change and continuity</a:t>
            </a:r>
          </a:p>
        </p:txBody>
      </p:sp>
    </p:spTree>
    <p:extLst>
      <p:ext uri="{BB962C8B-B14F-4D97-AF65-F5344CB8AC3E}">
        <p14:creationId xmlns:p14="http://schemas.microsoft.com/office/powerpoint/2010/main" val="150852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055" y="2067697"/>
            <a:ext cx="8229600" cy="846138"/>
          </a:xfrm>
        </p:spPr>
        <p:txBody>
          <a:bodyPr/>
          <a:lstStyle/>
          <a:p>
            <a:pPr algn="ctr"/>
            <a:r>
              <a:rPr lang="en-US" dirty="0" smtClean="0"/>
              <a:t>VA OIT Enterprise Guidance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7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4" y="0"/>
            <a:ext cx="8229600" cy="889686"/>
          </a:xfrm>
        </p:spPr>
        <p:txBody>
          <a:bodyPr/>
          <a:lstStyle/>
          <a:p>
            <a:r>
              <a:rPr lang="en-US" dirty="0" smtClean="0"/>
              <a:t>OIT Enterprise IT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4" y="1533525"/>
            <a:ext cx="8658225" cy="5200650"/>
          </a:xfrm>
        </p:spPr>
        <p:txBody>
          <a:bodyPr/>
          <a:lstStyle/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Separation of presentation, business logic, and data code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Data only accessed through formal messages or APIs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No data stored on end user devices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Web browser is user interface for VA systems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 Solutions selected for Lowest Total Overall Cost / Return on Investment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Solutions to be scalable and adaptable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COTS from mainstream vendors able to provide enterprise support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All COTS must be in the TRM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 smtClean="0"/>
              <a:t>Security designed into all solutions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dirty="0" smtClean="0"/>
              <a:t>Information to be shared by rule and withheld be exception</a:t>
            </a:r>
          </a:p>
          <a:p>
            <a:pPr marL="514350" indent="-514350">
              <a:lnSpc>
                <a:spcPts val="2300"/>
              </a:lnSpc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dirty="0" smtClean="0"/>
              <a:t>Agile development with deliveries every year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7219A-98DC-42BA-A12A-12E75342F3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37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0"/>
            <a:ext cx="7658100" cy="9258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Virtual Layer as a “Green Field”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719" y="3597518"/>
            <a:ext cx="8782050" cy="30194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EAA composed of </a:t>
            </a:r>
            <a:r>
              <a:rPr lang="en-US" dirty="0"/>
              <a:t>a </a:t>
            </a:r>
            <a:r>
              <a:rPr lang="en-US" dirty="0" smtClean="0"/>
              <a:t>stack </a:t>
            </a:r>
            <a:r>
              <a:rPr lang="en-US" dirty="0"/>
              <a:t>of hierarchical </a:t>
            </a:r>
            <a:r>
              <a:rPr lang="en-US" dirty="0" smtClean="0"/>
              <a:t>layers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Virtual Layer serves as a “green field” environment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Physical layer holds legacy systems and infrastructure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Transformation layer maps “green field” virtual environment to “brown field” legacy / physical environment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Provides interoperability between old and new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4249C-4FDD-4D4C-843B-EA2AA78452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41702" y="1563145"/>
            <a:ext cx="2801679" cy="660699"/>
          </a:xfrm>
          <a:prstGeom prst="cube">
            <a:avLst>
              <a:gd name="adj" fmla="val 573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3152775" y="1566619"/>
            <a:ext cx="2505356" cy="657225"/>
          </a:xfrm>
          <a:prstGeom prst="cube">
            <a:avLst>
              <a:gd name="adj" fmla="val 5597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842512" y="1261491"/>
            <a:ext cx="477400" cy="2428876"/>
          </a:xfrm>
          <a:prstGeom prst="rightBrace">
            <a:avLst>
              <a:gd name="adj1" fmla="val 47522"/>
              <a:gd name="adj2" fmla="val 49610"/>
            </a:avLst>
          </a:prstGeom>
          <a:noFill/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lnSpc>
                <a:spcPct val="250000"/>
              </a:lnSpc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185757" y="1594911"/>
            <a:ext cx="439297" cy="1800137"/>
          </a:xfrm>
          <a:prstGeom prst="rightBrace">
            <a:avLst>
              <a:gd name="adj1" fmla="val 47522"/>
              <a:gd name="adj2" fmla="val 49610"/>
            </a:avLst>
          </a:prstGeom>
          <a:noFill/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lnSpc>
                <a:spcPct val="250000"/>
              </a:lnSpc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626" y="2769636"/>
            <a:ext cx="181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 smtClean="0">
                <a:solidFill>
                  <a:srgbClr val="000066"/>
                </a:solidFill>
                <a:latin typeface="Arial" charset="0"/>
                <a:ea typeface="+mn-ea"/>
                <a:cs typeface="+mn-cs"/>
              </a:rPr>
              <a:t>Virtual Services Layer</a:t>
            </a:r>
            <a:endParaRPr lang="en-US" b="1" dirty="0">
              <a:solidFill>
                <a:srgbClr val="00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7909" y="2769636"/>
            <a:ext cx="257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 smtClean="0">
                <a:solidFill>
                  <a:srgbClr val="000066"/>
                </a:solidFill>
                <a:latin typeface="Arial" charset="0"/>
                <a:ea typeface="+mn-ea"/>
                <a:cs typeface="+mn-cs"/>
              </a:rPr>
              <a:t>Transformation Layer</a:t>
            </a:r>
            <a:endParaRPr lang="en-US" b="1" dirty="0">
              <a:solidFill>
                <a:srgbClr val="00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9678" y="2766128"/>
            <a:ext cx="204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 smtClean="0">
                <a:solidFill>
                  <a:srgbClr val="000066"/>
                </a:solidFill>
                <a:latin typeface="Arial" charset="0"/>
                <a:ea typeface="+mn-ea"/>
                <a:cs typeface="+mn-cs"/>
              </a:rPr>
              <a:t>Physical Services Layer</a:t>
            </a:r>
            <a:endParaRPr lang="en-US" b="1" dirty="0">
              <a:solidFill>
                <a:srgbClr val="00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21125167">
            <a:off x="1209219" y="1234537"/>
            <a:ext cx="1871025" cy="1077218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Virtual </a:t>
            </a:r>
          </a:p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Services</a:t>
            </a:r>
          </a:p>
        </p:txBody>
      </p:sp>
      <p:sp>
        <p:nvSpPr>
          <p:cNvPr id="16" name="Cube 15"/>
          <p:cNvSpPr/>
          <p:nvPr/>
        </p:nvSpPr>
        <p:spPr>
          <a:xfrm>
            <a:off x="5351246" y="1562101"/>
            <a:ext cx="3630829" cy="661744"/>
          </a:xfrm>
          <a:prstGeom prst="cube">
            <a:avLst>
              <a:gd name="adj" fmla="val 558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6885098" y="912927"/>
            <a:ext cx="477400" cy="3240304"/>
          </a:xfrm>
          <a:prstGeom prst="rightBrace">
            <a:avLst>
              <a:gd name="adj1" fmla="val 47522"/>
              <a:gd name="adj2" fmla="val 49610"/>
            </a:avLst>
          </a:prstGeom>
          <a:noFill/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lnSpc>
                <a:spcPct val="250000"/>
              </a:lnSpc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21088558">
            <a:off x="5300426" y="1195084"/>
            <a:ext cx="3712876" cy="1077218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Legacy / Physical </a:t>
            </a:r>
          </a:p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Systems</a:t>
            </a:r>
            <a:endParaRPr lang="en-US" sz="3200" b="1" dirty="0">
              <a:ln w="17780" cmpd="sng">
                <a:solidFill>
                  <a:srgbClr val="000099"/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63000"/>
                      <a:sat val="105000"/>
                    </a:srgbClr>
                  </a:gs>
                  <a:gs pos="90000">
                    <a:srgbClr val="4F81BD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21092978">
            <a:off x="3507700" y="1436507"/>
            <a:ext cx="1867819" cy="584775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Mapping</a:t>
            </a:r>
            <a:endParaRPr lang="en-US" sz="3200" b="1" dirty="0">
              <a:ln w="17780" cmpd="sng">
                <a:solidFill>
                  <a:srgbClr val="000099"/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63000"/>
                      <a:sat val="105000"/>
                    </a:srgbClr>
                  </a:gs>
                  <a:gs pos="90000">
                    <a:srgbClr val="4F81BD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3212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Definition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Layers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4249C-4FDD-4D4C-843B-EA2AA78452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en-US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300434" y="5117123"/>
            <a:ext cx="8329215" cy="1550378"/>
          </a:xfrm>
        </p:spPr>
        <p:txBody>
          <a:bodyPr/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dirty="0" smtClean="0"/>
              <a:t>Only a small part of the stack is built by traditional application development groups</a:t>
            </a: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dirty="0" smtClean="0"/>
              <a:t>Security will be implemented by multiple groups in accordance with security policies and procedures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57214"/>
              </p:ext>
            </p:extLst>
          </p:nvPr>
        </p:nvGraphicFramePr>
        <p:xfrm>
          <a:off x="253999" y="1568450"/>
          <a:ext cx="8667819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esentation" r:id="rId4" imgW="7473750" imgH="2901771" progId="PowerPoint.Show.12">
                  <p:embed/>
                </p:oleObj>
              </mc:Choice>
              <mc:Fallback>
                <p:oleObj name="Presentation" r:id="rId4" imgW="7473750" imgH="2901771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999" y="1568450"/>
                        <a:ext cx="8667819" cy="33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0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/>
          <p:cNvSpPr/>
          <p:nvPr/>
        </p:nvSpPr>
        <p:spPr>
          <a:xfrm>
            <a:off x="870302" y="1591720"/>
            <a:ext cx="2801679" cy="660699"/>
          </a:xfrm>
          <a:prstGeom prst="cube">
            <a:avLst>
              <a:gd name="adj" fmla="val 573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464869" y="2051038"/>
            <a:ext cx="2801679" cy="660699"/>
          </a:xfrm>
          <a:prstGeom prst="cube">
            <a:avLst>
              <a:gd name="adj" fmla="val 573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46384" y="2481404"/>
            <a:ext cx="2801679" cy="660699"/>
          </a:xfrm>
          <a:prstGeom prst="cube">
            <a:avLst>
              <a:gd name="adj" fmla="val 573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3266548" y="1612392"/>
            <a:ext cx="2420158" cy="897587"/>
          </a:xfrm>
          <a:prstGeom prst="cube">
            <a:avLst>
              <a:gd name="adj" fmla="val 6020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Services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335" y="4463716"/>
            <a:ext cx="8715374" cy="2013283"/>
          </a:xfrm>
        </p:spPr>
        <p:txBody>
          <a:bodyPr/>
          <a:lstStyle/>
          <a:p>
            <a:r>
              <a:rPr lang="en-US" dirty="0" smtClean="0"/>
              <a:t>Highest level, virtual layer defines VA SOA</a:t>
            </a:r>
          </a:p>
          <a:p>
            <a:pPr>
              <a:lnSpc>
                <a:spcPts val="2800"/>
              </a:lnSpc>
            </a:pPr>
            <a:r>
              <a:rPr lang="en-US" dirty="0" smtClean="0"/>
              <a:t>Service facade serves as transformation from SOA services to legacy application systems</a:t>
            </a:r>
          </a:p>
          <a:p>
            <a:pPr>
              <a:lnSpc>
                <a:spcPts val="2800"/>
              </a:lnSpc>
            </a:pPr>
            <a:r>
              <a:rPr lang="en-US" dirty="0"/>
              <a:t>Physical services also divided into </a:t>
            </a:r>
            <a:r>
              <a:rPr lang="en-US" dirty="0" smtClean="0"/>
              <a:t>Presentation, </a:t>
            </a:r>
            <a:r>
              <a:rPr lang="en-US" dirty="0"/>
              <a:t>Business, and </a:t>
            </a:r>
            <a:r>
              <a:rPr lang="en-US" dirty="0" smtClean="0"/>
              <a:t>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4249C-4FDD-4D4C-843B-EA2AA78452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21061537">
            <a:off x="1291137" y="1242500"/>
            <a:ext cx="1871025" cy="1077218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Data</a:t>
            </a:r>
          </a:p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Services</a:t>
            </a:r>
          </a:p>
        </p:txBody>
      </p:sp>
      <p:sp>
        <p:nvSpPr>
          <p:cNvPr id="31" name="Rectangle 30"/>
          <p:cNvSpPr/>
          <p:nvPr/>
        </p:nvSpPr>
        <p:spPr>
          <a:xfrm rot="21061537">
            <a:off x="26663" y="2139864"/>
            <a:ext cx="2666114" cy="1077218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Presentation</a:t>
            </a:r>
          </a:p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 rot="5400000">
            <a:off x="1013837" y="2204466"/>
            <a:ext cx="477400" cy="2428876"/>
          </a:xfrm>
          <a:prstGeom prst="rightBrace">
            <a:avLst>
              <a:gd name="adj1" fmla="val 47522"/>
              <a:gd name="adj2" fmla="val 49610"/>
            </a:avLst>
          </a:prstGeom>
          <a:noFill/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lnSpc>
                <a:spcPct val="250000"/>
              </a:lnSpc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 rot="5400000">
            <a:off x="3452332" y="2499784"/>
            <a:ext cx="439297" cy="1800137"/>
          </a:xfrm>
          <a:prstGeom prst="rightBrace">
            <a:avLst>
              <a:gd name="adj1" fmla="val 47522"/>
              <a:gd name="adj2" fmla="val 49610"/>
            </a:avLst>
          </a:prstGeom>
          <a:noFill/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lnSpc>
                <a:spcPct val="250000"/>
              </a:lnSpc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1" y="3684036"/>
            <a:ext cx="204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 smtClean="0">
                <a:solidFill>
                  <a:srgbClr val="000066"/>
                </a:solidFill>
                <a:latin typeface="Arial" charset="0"/>
                <a:ea typeface="+mn-ea"/>
                <a:cs typeface="+mn-cs"/>
              </a:rPr>
              <a:t>EAA Virtual SOA Services Layer</a:t>
            </a:r>
            <a:endParaRPr lang="en-US" b="1" dirty="0">
              <a:solidFill>
                <a:srgbClr val="00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4009" y="3684036"/>
            <a:ext cx="257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 smtClean="0">
                <a:solidFill>
                  <a:srgbClr val="000066"/>
                </a:solidFill>
                <a:latin typeface="Arial" charset="0"/>
                <a:ea typeface="+mn-ea"/>
                <a:cs typeface="+mn-cs"/>
              </a:rPr>
              <a:t>EAA Transformation Layer</a:t>
            </a:r>
            <a:endParaRPr lang="en-US" b="1" dirty="0">
              <a:solidFill>
                <a:srgbClr val="00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5778" y="3680528"/>
            <a:ext cx="204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 smtClean="0">
                <a:solidFill>
                  <a:srgbClr val="000066"/>
                </a:solidFill>
                <a:latin typeface="Arial" charset="0"/>
                <a:ea typeface="+mn-ea"/>
                <a:cs typeface="+mn-cs"/>
              </a:rPr>
              <a:t>Physical Systems Layer</a:t>
            </a:r>
            <a:endParaRPr lang="en-US" b="1" dirty="0">
              <a:solidFill>
                <a:srgbClr val="000066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 rot="21061537">
            <a:off x="837093" y="1691737"/>
            <a:ext cx="2005677" cy="1077218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Business</a:t>
            </a:r>
          </a:p>
          <a:p>
            <a:pPr algn="ctr" defTabSz="914400"/>
            <a:r>
              <a:rPr lang="en-US" sz="3200" b="1" dirty="0" smtClean="0">
                <a:ln w="17780" cmpd="sng">
                  <a:solidFill>
                    <a:srgbClr val="000099"/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Services</a:t>
            </a:r>
          </a:p>
        </p:txBody>
      </p:sp>
      <p:sp>
        <p:nvSpPr>
          <p:cNvPr id="27" name="Rectangle 26"/>
          <p:cNvSpPr/>
          <p:nvPr/>
        </p:nvSpPr>
        <p:spPr>
          <a:xfrm rot="21061537">
            <a:off x="3546616" y="1265626"/>
            <a:ext cx="2031325" cy="1200329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600" b="1" dirty="0" smtClean="0">
                <a:ln w="24500" cmpd="dbl">
                  <a:solidFill>
                    <a:srgbClr val="000099"/>
                  </a:solidFill>
                  <a:prstDash val="solid"/>
                  <a:miter lim="800000"/>
                </a:ln>
                <a:solidFill>
                  <a:srgbClr val="4F81BD">
                    <a:lumMod val="40000"/>
                    <a:lumOff val="60000"/>
                  </a:srgb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Service</a:t>
            </a:r>
          </a:p>
          <a:p>
            <a:pPr algn="ctr" defTabSz="914400"/>
            <a:r>
              <a:rPr lang="en-US" sz="3600" b="1" dirty="0" smtClean="0">
                <a:ln w="24500" cmpd="dbl">
                  <a:solidFill>
                    <a:srgbClr val="000099"/>
                  </a:solidFill>
                  <a:prstDash val="solid"/>
                  <a:miter lim="800000"/>
                </a:ln>
                <a:solidFill>
                  <a:srgbClr val="4F81BD">
                    <a:lumMod val="40000"/>
                    <a:lumOff val="60000"/>
                  </a:srgb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Facades</a:t>
            </a:r>
          </a:p>
        </p:txBody>
      </p:sp>
      <p:sp>
        <p:nvSpPr>
          <p:cNvPr id="9" name="Cube 8"/>
          <p:cNvSpPr/>
          <p:nvPr/>
        </p:nvSpPr>
        <p:spPr>
          <a:xfrm>
            <a:off x="5332197" y="1606222"/>
            <a:ext cx="3792754" cy="903758"/>
          </a:xfrm>
          <a:prstGeom prst="cube">
            <a:avLst>
              <a:gd name="adj" fmla="val 61839"/>
            </a:avLst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21061537">
            <a:off x="6039852" y="1270943"/>
            <a:ext cx="2082621" cy="1200329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6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Legacy</a:t>
            </a:r>
          </a:p>
          <a:p>
            <a:pPr algn="ctr" defTabSz="914400"/>
            <a:r>
              <a:rPr lang="en-US" sz="36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</a:t>
            </a:r>
            <a:r>
              <a:rPr lang="en-US" sz="36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ystems</a:t>
            </a:r>
            <a:endParaRPr lang="en-US" sz="3600" b="1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63000"/>
                      <a:sat val="105000"/>
                    </a:srgbClr>
                  </a:gs>
                  <a:gs pos="90000">
                    <a:srgbClr val="4F81BD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ight Brace 34"/>
          <p:cNvSpPr/>
          <p:nvPr/>
        </p:nvSpPr>
        <p:spPr>
          <a:xfrm rot="5400000">
            <a:off x="6065948" y="1798752"/>
            <a:ext cx="477400" cy="3240304"/>
          </a:xfrm>
          <a:prstGeom prst="rightBrace">
            <a:avLst>
              <a:gd name="adj1" fmla="val 47522"/>
              <a:gd name="adj2" fmla="val 49610"/>
            </a:avLst>
          </a:prstGeom>
          <a:noFill/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lnSpc>
                <a:spcPct val="250000"/>
              </a:lnSpc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4694022" y="2257532"/>
            <a:ext cx="3792754" cy="903758"/>
          </a:xfrm>
          <a:prstGeom prst="cube">
            <a:avLst>
              <a:gd name="adj" fmla="val 6183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21061537">
            <a:off x="4925749" y="1921692"/>
            <a:ext cx="3185488" cy="1200329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3600" b="1" dirty="0" smtClean="0">
                <a:ln w="24500" cmpd="dbl">
                  <a:solidFill>
                    <a:srgbClr val="000099"/>
                  </a:solidFill>
                  <a:prstDash val="solid"/>
                  <a:miter lim="800000"/>
                </a:ln>
                <a:solidFill>
                  <a:srgbClr val="4F81BD">
                    <a:lumMod val="40000"/>
                    <a:lumOff val="60000"/>
                  </a:srgb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Physical SOA</a:t>
            </a:r>
          </a:p>
          <a:p>
            <a:pPr algn="ctr" defTabSz="914400"/>
            <a:r>
              <a:rPr lang="en-US" sz="3600" b="1" dirty="0" smtClean="0">
                <a:ln w="24500" cmpd="dbl">
                  <a:solidFill>
                    <a:srgbClr val="000099"/>
                  </a:solidFill>
                  <a:prstDash val="solid"/>
                  <a:miter lim="800000"/>
                </a:ln>
                <a:solidFill>
                  <a:srgbClr val="4F81BD">
                    <a:lumMod val="40000"/>
                    <a:lumOff val="60000"/>
                  </a:srgb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Services</a:t>
            </a:r>
          </a:p>
        </p:txBody>
      </p:sp>
      <p:sp>
        <p:nvSpPr>
          <p:cNvPr id="6" name="Right Arrow 5"/>
          <p:cNvSpPr/>
          <p:nvPr/>
        </p:nvSpPr>
        <p:spPr>
          <a:xfrm rot="21062712">
            <a:off x="2722372" y="2383824"/>
            <a:ext cx="2069099" cy="962025"/>
          </a:xfrm>
          <a:prstGeom prst="rightArrow">
            <a:avLst>
              <a:gd name="adj1" fmla="val 50000"/>
              <a:gd name="adj2" fmla="val 66781"/>
            </a:avLst>
          </a:prstGeom>
          <a:scene3d>
            <a:camera prst="orthographicFront">
              <a:rot lat="18600000" lon="300000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2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Services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06" y="1628775"/>
            <a:ext cx="8677894" cy="28993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Multiple types of services are developed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Each sub-layer has a different type of service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Each type of service is isolated into separate sub layer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Provides both common and dedicated services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Data services are high level, data validation, and authorization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access is through Data Layer (described below)</a:t>
            </a:r>
            <a:endParaRPr lang="en-US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97992"/>
              </p:ext>
            </p:extLst>
          </p:nvPr>
        </p:nvGraphicFramePr>
        <p:xfrm>
          <a:off x="83769" y="4621490"/>
          <a:ext cx="8965133" cy="218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resentation" r:id="rId4" imgW="5623723" imgH="1370051" progId="PowerPoint.Show.12">
                  <p:embed/>
                </p:oleObj>
              </mc:Choice>
              <mc:Fallback>
                <p:oleObj name="Presentation" r:id="rId4" imgW="5623723" imgH="1370051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69" y="4621490"/>
                        <a:ext cx="8965133" cy="2183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5610" y="6451445"/>
            <a:ext cx="2133600" cy="365125"/>
          </a:xfrm>
        </p:spPr>
        <p:txBody>
          <a:bodyPr/>
          <a:lstStyle/>
          <a:p>
            <a:pPr>
              <a:defRPr/>
            </a:pPr>
            <a:fld id="{95C7219A-98DC-42BA-A12A-12E75342F3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5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Analysis &amp; Scope</a:t>
            </a:r>
          </a:p>
          <a:p>
            <a:r>
              <a:rPr lang="en-US" dirty="0" smtClean="0"/>
              <a:t>Refactoring Strategy</a:t>
            </a:r>
          </a:p>
          <a:p>
            <a:r>
              <a:rPr lang="en-US" dirty="0" smtClean="0"/>
              <a:t>VA OIT Enterprise Guidance</a:t>
            </a:r>
          </a:p>
          <a:p>
            <a:r>
              <a:rPr lang="en-US" dirty="0" smtClean="0"/>
              <a:t>Refactoring Plan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Messaging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6" y="1600200"/>
            <a:ext cx="8763000" cy="5117471"/>
          </a:xfrm>
        </p:spPr>
        <p:txBody>
          <a:bodyPr/>
          <a:lstStyle/>
          <a:p>
            <a:pPr lvl="0">
              <a:lnSpc>
                <a:spcPts val="2800"/>
              </a:lnSpc>
              <a:spcBef>
                <a:spcPts val="600"/>
              </a:spcBef>
            </a:pPr>
            <a:r>
              <a:rPr lang="en-US" sz="3000" dirty="0" smtClean="0"/>
              <a:t>Enterprise Messaging Level provides logical messaging infrastructure</a:t>
            </a:r>
          </a:p>
          <a:p>
            <a:pPr lvl="1">
              <a:lnSpc>
                <a:spcPts val="2400"/>
              </a:lnSpc>
            </a:pPr>
            <a:r>
              <a:rPr lang="en-US" sz="2600" dirty="0" smtClean="0"/>
              <a:t>Not dependent upon the physical transport that</a:t>
            </a:r>
          </a:p>
          <a:p>
            <a:pPr lvl="1">
              <a:lnSpc>
                <a:spcPts val="2400"/>
              </a:lnSpc>
            </a:pPr>
            <a:r>
              <a:rPr lang="en-US" sz="2400" dirty="0"/>
              <a:t>Assume lower layers provide guaranteed delivery and non-repudiation </a:t>
            </a:r>
            <a:r>
              <a:rPr lang="en-US" sz="2400" dirty="0" smtClean="0"/>
              <a:t>etc</a:t>
            </a:r>
            <a:r>
              <a:rPr lang="en-US" sz="2400" dirty="0"/>
              <a:t>.</a:t>
            </a:r>
            <a:endParaRPr lang="en-US" sz="2600" dirty="0" smtClean="0"/>
          </a:p>
          <a:p>
            <a:pPr lvl="0">
              <a:lnSpc>
                <a:spcPts val="2800"/>
              </a:lnSpc>
              <a:spcBef>
                <a:spcPts val="600"/>
              </a:spcBef>
            </a:pPr>
            <a:r>
              <a:rPr lang="en-US" sz="3000" dirty="0" smtClean="0"/>
              <a:t>Defines a standard set of messages to be used to allow services to communicate</a:t>
            </a:r>
          </a:p>
          <a:p>
            <a:pPr lvl="0">
              <a:lnSpc>
                <a:spcPts val="2800"/>
              </a:lnSpc>
              <a:spcBef>
                <a:spcPts val="600"/>
              </a:spcBef>
            </a:pPr>
            <a:r>
              <a:rPr lang="en-US" sz="3000" dirty="0" smtClean="0"/>
              <a:t>A </a:t>
            </a:r>
            <a:r>
              <a:rPr lang="en-US" sz="3000" dirty="0"/>
              <a:t>set of standard messages used across the </a:t>
            </a:r>
            <a:r>
              <a:rPr lang="en-US" sz="3000" dirty="0" smtClean="0"/>
              <a:t>enterprise</a:t>
            </a:r>
          </a:p>
          <a:p>
            <a:pPr lvl="1"/>
            <a:r>
              <a:rPr lang="en-US" sz="2600" dirty="0"/>
              <a:t>H</a:t>
            </a:r>
            <a:r>
              <a:rPr lang="en-US" sz="2600" dirty="0" smtClean="0"/>
              <a:t>armonized </a:t>
            </a:r>
            <a:r>
              <a:rPr lang="en-US" sz="2600" dirty="0"/>
              <a:t>data element </a:t>
            </a:r>
            <a:r>
              <a:rPr lang="en-US" sz="2600" dirty="0" smtClean="0"/>
              <a:t>names, syntax, and semantics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2600" dirty="0" smtClean="0"/>
              <a:t>Harmonized with VLER and iEHR through the Enterprise Logical Data Model (ELDM)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7219A-98DC-42BA-A12A-12E75342F3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4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4" y="0"/>
            <a:ext cx="7750683" cy="914400"/>
          </a:xfrm>
        </p:spPr>
        <p:txBody>
          <a:bodyPr/>
          <a:lstStyle/>
          <a:p>
            <a:r>
              <a:rPr lang="en-US" dirty="0" smtClean="0"/>
              <a:t>Logical vs. Physical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3" y="1600200"/>
            <a:ext cx="8651631" cy="4525963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dirty="0" smtClean="0"/>
              <a:t>SOA based harmonized logical messages</a:t>
            </a: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dirty="0" smtClean="0"/>
              <a:t>Possibly simpler for closely related (highly interacting services) </a:t>
            </a: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dirty="0" smtClean="0"/>
              <a:t>Messages between data, business, and presentation layers will be different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dirty="0" smtClean="0"/>
              <a:t>Adapters between internal and external message formats</a:t>
            </a: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dirty="0" smtClean="0"/>
              <a:t>HL7, NIEM, EDIFACT etc.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dirty="0" smtClean="0"/>
              <a:t>External messages implemented in the Interface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7219A-98DC-42BA-A12A-12E75342F3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8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0"/>
            <a:ext cx="8229600" cy="972065"/>
          </a:xfrm>
        </p:spPr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3695699"/>
            <a:ext cx="8853208" cy="2696135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800" dirty="0" smtClean="0"/>
              <a:t>Separates SOA Level services (business data) from physical data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Provides access to data for standard messages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Provides standard means for SOA services to access data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Provides COTS access to VA data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Implements Enterprise Data Management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7219A-98DC-42BA-A12A-12E75342F3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endParaRPr lang="en-US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72510"/>
              </p:ext>
            </p:extLst>
          </p:nvPr>
        </p:nvGraphicFramePr>
        <p:xfrm>
          <a:off x="180509" y="1530723"/>
          <a:ext cx="8780617" cy="18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resentation" r:id="rId4" imgW="5394895" imgH="1141409" progId="PowerPoint.Show.12">
                  <p:embed/>
                </p:oleObj>
              </mc:Choice>
              <mc:Fallback>
                <p:oleObj name="Presentation" r:id="rId4" imgW="5394895" imgH="114140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509" y="1530723"/>
                        <a:ext cx="8780617" cy="1857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3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0"/>
            <a:ext cx="8229600" cy="864973"/>
          </a:xfrm>
        </p:spPr>
        <p:txBody>
          <a:bodyPr/>
          <a:lstStyle/>
          <a:p>
            <a:r>
              <a:rPr lang="en-US" dirty="0" smtClean="0"/>
              <a:t>Hardware / OS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3543301"/>
            <a:ext cx="8229600" cy="3207124"/>
          </a:xfrm>
        </p:spPr>
        <p:txBody>
          <a:bodyPr/>
          <a:lstStyle/>
          <a:p>
            <a:r>
              <a:rPr lang="en-US" dirty="0" smtClean="0"/>
              <a:t>Should provide one or more standard environments in which systems will operate</a:t>
            </a:r>
          </a:p>
          <a:p>
            <a:pPr lvl="1"/>
            <a:r>
              <a:rPr lang="en-US" dirty="0" smtClean="0"/>
              <a:t>(e.g., Windows / Linux)</a:t>
            </a:r>
          </a:p>
          <a:p>
            <a:r>
              <a:rPr lang="en-US" dirty="0" smtClean="0"/>
              <a:t>All applications designed to operate in a standard virtual machine</a:t>
            </a:r>
          </a:p>
          <a:p>
            <a:r>
              <a:rPr lang="en-US" dirty="0" smtClean="0"/>
              <a:t>Virtual and physical configurations to be defined by SD&amp;E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7219A-98DC-42BA-A12A-12E75342F3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1122"/>
              </p:ext>
            </p:extLst>
          </p:nvPr>
        </p:nvGraphicFramePr>
        <p:xfrm>
          <a:off x="159124" y="1543050"/>
          <a:ext cx="8483882" cy="200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Presentation" r:id="rId4" imgW="4341996" imgH="1027268" progId="PowerPoint.Show.12">
                  <p:embed/>
                </p:oleObj>
              </mc:Choice>
              <mc:Fallback>
                <p:oleObj name="Presentation" r:id="rId4" imgW="4341996" imgH="102726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24" y="1543050"/>
                        <a:ext cx="8483882" cy="2006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/>
        </p:nvSpPr>
        <p:spPr bwMode="auto">
          <a:xfrm>
            <a:off x="4613149" y="792463"/>
            <a:ext cx="4530851" cy="5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Overview of the VA Target Enterprise Application Architecture (EAA)</a:t>
            </a:r>
          </a:p>
          <a:p>
            <a:pPr algn="l" eaLnBrk="1" hangingPunct="1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Lorraine </a:t>
            </a:r>
            <a:r>
              <a:rPr lang="en-US" sz="1200" i="1" dirty="0" err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Landfried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 DCIO – </a:t>
            </a: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PD,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January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, 2012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v1</a:t>
            </a:r>
            <a:endParaRPr lang="en-US" sz="1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8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146304"/>
            <a:ext cx="7839075" cy="1143000"/>
          </a:xfrm>
        </p:spPr>
        <p:txBody>
          <a:bodyPr/>
          <a:lstStyle/>
          <a:p>
            <a:r>
              <a:rPr lang="en-US" dirty="0" smtClean="0"/>
              <a:t>Relationship of EAA ADA to iEHR CIIF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300" y="1600200"/>
            <a:ext cx="3390900" cy="5000625"/>
          </a:xfrm>
        </p:spPr>
        <p:txBody>
          <a:bodyPr/>
          <a:lstStyle/>
          <a:p>
            <a:r>
              <a:rPr lang="en-US" dirty="0" smtClean="0"/>
              <a:t>Common elements with iEHR Common Information Interchange Framework</a:t>
            </a:r>
          </a:p>
          <a:p>
            <a:r>
              <a:rPr lang="en-US" dirty="0" smtClean="0"/>
              <a:t>Mapping between layers of both hierarchies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7219A-98DC-42BA-A12A-12E75342F36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79147"/>
              </p:ext>
            </p:extLst>
          </p:nvPr>
        </p:nvGraphicFramePr>
        <p:xfrm>
          <a:off x="123825" y="1693863"/>
          <a:ext cx="5274154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resentation" r:id="rId4" imgW="3427400" imgH="3108809" progId="PowerPoint.Show.12">
                  <p:embed/>
                </p:oleObj>
              </mc:Choice>
              <mc:Fallback>
                <p:oleObj name="Presentation" r:id="rId4" imgW="3427400" imgH="310880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25" y="1693863"/>
                        <a:ext cx="5274154" cy="478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5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055" y="2067697"/>
            <a:ext cx="8229600" cy="846138"/>
          </a:xfrm>
        </p:spPr>
        <p:txBody>
          <a:bodyPr/>
          <a:lstStyle/>
          <a:p>
            <a:pPr algn="ctr"/>
            <a:r>
              <a:rPr lang="en-US" dirty="0" smtClean="0"/>
              <a:t>Refactoring 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1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enable VistA using OSS Apache Technology</a:t>
            </a:r>
          </a:p>
          <a:p>
            <a:endParaRPr lang="en-US" dirty="0"/>
          </a:p>
          <a:p>
            <a:r>
              <a:rPr lang="en-US" dirty="0" smtClean="0"/>
              <a:t>Empower the VistA Community to benefit from the larger OSS community</a:t>
            </a:r>
          </a:p>
          <a:p>
            <a:endParaRPr lang="en-US" dirty="0" smtClean="0"/>
          </a:p>
          <a:p>
            <a:r>
              <a:rPr lang="en-US" dirty="0"/>
              <a:t>Align and harmonize with VA OIT EA</a:t>
            </a:r>
          </a:p>
          <a:p>
            <a:endParaRPr lang="en-US" dirty="0"/>
          </a:p>
          <a:p>
            <a:r>
              <a:rPr lang="en-US" dirty="0" smtClean="0"/>
              <a:t>Provide a flexible architecture capable of integrating with other VA and </a:t>
            </a:r>
            <a:r>
              <a:rPr lang="en-US" dirty="0" err="1" smtClean="0"/>
              <a:t>DoD</a:t>
            </a:r>
            <a:r>
              <a:rPr lang="en-US" dirty="0" smtClean="0"/>
              <a:t> integration initiatives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5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 VistA with Apache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67480" y="5926108"/>
            <a:ext cx="6911546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Virtualization enables macro level </a:t>
            </a:r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8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094470" y="1586255"/>
            <a:ext cx="5156887" cy="402512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VistA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As-Is </a:t>
            </a:r>
            <a:r>
              <a:rPr lang="en-US" sz="2800" dirty="0" smtClean="0"/>
              <a:t>VistA Monolithic Architecture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463114" y="4365284"/>
            <a:ext cx="4419600" cy="1066800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rebuchet MS" pitchFamily="34" charset="0"/>
                <a:cs typeface="Arial" charset="0"/>
              </a:rPr>
              <a:t>Persistence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63114" y="3275955"/>
            <a:ext cx="4419600" cy="10668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rebuchet MS" pitchFamily="34" charset="0"/>
                <a:cs typeface="Arial" charset="0"/>
              </a:rPr>
              <a:t>Business Logic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(remote procedure)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Trebuchet MS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63114" y="2209155"/>
            <a:ext cx="4419600" cy="1066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rebuchet MS" pitchFamily="34" charset="0"/>
                <a:cs typeface="Arial" charset="0"/>
              </a:rPr>
              <a:t>Presentation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(roll &amp; scroll)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Trebuchet MS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VistA Mumps Limitations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Changes to VistA require Mumps coding skills</a:t>
            </a:r>
          </a:p>
          <a:p>
            <a:pPr lvl="1"/>
            <a:r>
              <a:rPr lang="en-US" sz="2000" dirty="0" smtClean="0"/>
              <a:t>Hard to find labor</a:t>
            </a:r>
          </a:p>
          <a:p>
            <a:pPr lvl="1"/>
            <a:r>
              <a:rPr lang="en-US" sz="2000" dirty="0" smtClean="0"/>
              <a:t>Expensive</a:t>
            </a:r>
          </a:p>
          <a:p>
            <a:endParaRPr lang="en-US" sz="2400" dirty="0" smtClean="0"/>
          </a:p>
          <a:p>
            <a:r>
              <a:rPr lang="en-US" sz="2400" dirty="0" smtClean="0"/>
              <a:t>Mumps ecosystem cannot leverage open source communities based on modern, standard technology such as Java </a:t>
            </a:r>
          </a:p>
          <a:p>
            <a:endParaRPr lang="en-US" sz="2400" dirty="0" smtClean="0"/>
          </a:p>
          <a:p>
            <a:r>
              <a:rPr lang="en-US" sz="2400" dirty="0" smtClean="0"/>
              <a:t>Minimal re-use across industries means no economies of scale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7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14288" y="1069236"/>
            <a:ext cx="5156887" cy="402512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VistA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As-Is </a:t>
            </a:r>
            <a:r>
              <a:rPr lang="en-US" sz="2800" dirty="0" smtClean="0"/>
              <a:t>VistA Client-Server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53" y="5781813"/>
            <a:ext cx="8229600" cy="5269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RPC transport provides access to remote 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3882932" y="3848265"/>
            <a:ext cx="4419600" cy="1066800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rebuchet MS" pitchFamily="34" charset="0"/>
                <a:cs typeface="Arial" charset="0"/>
              </a:rPr>
              <a:t>Persistence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2932" y="2758936"/>
            <a:ext cx="4419600" cy="10668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rebuchet MS" pitchFamily="34" charset="0"/>
                <a:cs typeface="Arial" charset="0"/>
              </a:rPr>
              <a:t>Business Logic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(remote procedure)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Trebuchet MS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82932" y="1692136"/>
            <a:ext cx="4419600" cy="1066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rebuchet MS" pitchFamily="34" charset="0"/>
                <a:cs typeface="Arial" charset="0"/>
              </a:rPr>
              <a:t>Presentation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(roll &amp; scroll)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Trebuchet MS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14394" y="2758936"/>
            <a:ext cx="768538" cy="10668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 2" pitchFamily="18" charset="2"/>
              <a:buNone/>
              <a:tabLst/>
            </a:pP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RPC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Trebuchet MS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3928" y="2758936"/>
            <a:ext cx="1532862" cy="1066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spcBef>
                <a:spcPct val="20000"/>
              </a:spcBef>
              <a:buClr>
                <a:schemeClr val="bg2"/>
              </a:buClr>
              <a:buFont typeface="Wingdings 2" pitchFamily="18" charset="2"/>
              <a:buNone/>
            </a:pPr>
            <a:r>
              <a:rPr lang="en-US" b="1" dirty="0" err="1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MedSphere</a:t>
            </a: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  <a:latin typeface="Trebuchet MS" pitchFamily="34" charset="0"/>
                <a:cs typeface="Arial" charset="0"/>
              </a:rPr>
              <a:t> Client</a:t>
            </a:r>
            <a:endParaRPr lang="en-US" b="1" dirty="0">
              <a:solidFill>
                <a:schemeClr val="accent1">
                  <a:lumMod val="1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106790" y="3292336"/>
            <a:ext cx="1007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Client-Server Limitations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Delivering new features </a:t>
            </a:r>
            <a:r>
              <a:rPr lang="en-US" sz="2400" dirty="0" smtClean="0"/>
              <a:t>beyond simple UI requires </a:t>
            </a:r>
            <a:r>
              <a:rPr lang="en-US" sz="2400" dirty="0"/>
              <a:t>both client and server development, same Mumps bottlenecks still apply</a:t>
            </a:r>
          </a:p>
          <a:p>
            <a:pPr lvl="1"/>
            <a:r>
              <a:rPr lang="en-US" sz="2000" dirty="0" smtClean="0"/>
              <a:t>Implementing </a:t>
            </a:r>
            <a:r>
              <a:rPr lang="en-US" sz="2000" dirty="0"/>
              <a:t>standards </a:t>
            </a:r>
            <a:r>
              <a:rPr lang="en-US" sz="2000" dirty="0" smtClean="0"/>
              <a:t>requires (re)implementing them in Mumps</a:t>
            </a:r>
          </a:p>
          <a:p>
            <a:pPr lvl="1"/>
            <a:r>
              <a:rPr lang="en-US" sz="2000" dirty="0" smtClean="0"/>
              <a:t>Third party apps must each implement an RPC transport stack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smtClean="0"/>
              <a:t>Changes </a:t>
            </a:r>
            <a:r>
              <a:rPr lang="en-US" sz="2400" dirty="0"/>
              <a:t>to VistA impact all client </a:t>
            </a:r>
            <a:r>
              <a:rPr lang="en-US" sz="2400" dirty="0" smtClean="0"/>
              <a:t>systems</a:t>
            </a:r>
          </a:p>
          <a:p>
            <a:endParaRPr lang="en-US" sz="2400" dirty="0" smtClean="0"/>
          </a:p>
          <a:p>
            <a:r>
              <a:rPr lang="en-US" sz="2400" dirty="0" smtClean="0"/>
              <a:t>Changes to Clients are localized to the Client</a:t>
            </a:r>
          </a:p>
          <a:p>
            <a:pPr lvl="1"/>
            <a:r>
              <a:rPr lang="en-US" sz="2000" dirty="0" smtClean="0"/>
              <a:t>Hard to manage</a:t>
            </a:r>
          </a:p>
          <a:p>
            <a:pPr lvl="1"/>
            <a:r>
              <a:rPr lang="en-US" sz="2000" dirty="0" smtClean="0"/>
              <a:t>Hard to re-use Client innovation</a:t>
            </a:r>
          </a:p>
          <a:p>
            <a:endParaRPr lang="en-US" sz="2400" dirty="0" smtClean="0"/>
          </a:p>
          <a:p>
            <a:r>
              <a:rPr lang="en-US" sz="2400" dirty="0" smtClean="0"/>
              <a:t>Point-to-point connectivity does not scale with complexity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5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Vista Architecture Limitations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VistA servers do </a:t>
            </a:r>
            <a:r>
              <a:rPr lang="en-US" dirty="0"/>
              <a:t>not scale horizontally</a:t>
            </a:r>
          </a:p>
          <a:p>
            <a:endParaRPr lang="en-US" dirty="0" smtClean="0"/>
          </a:p>
          <a:p>
            <a:r>
              <a:rPr lang="en-US" dirty="0" smtClean="0"/>
              <a:t>VistA </a:t>
            </a:r>
            <a:r>
              <a:rPr lang="en-US" dirty="0"/>
              <a:t>is hard to install, deploy, and manage</a:t>
            </a:r>
          </a:p>
          <a:p>
            <a:endParaRPr lang="en-US" dirty="0" smtClean="0"/>
          </a:p>
          <a:p>
            <a:r>
              <a:rPr lang="en-US" dirty="0" smtClean="0"/>
              <a:t>VistA </a:t>
            </a:r>
            <a:r>
              <a:rPr lang="en-US" dirty="0"/>
              <a:t>does not have native clustering support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Business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VistA technology limits leveraging existing OSS or commercial technology</a:t>
            </a:r>
          </a:p>
          <a:p>
            <a:endParaRPr lang="en-US" dirty="0" smtClean="0"/>
          </a:p>
          <a:p>
            <a:r>
              <a:rPr lang="en-US" dirty="0" smtClean="0"/>
              <a:t>Vista </a:t>
            </a:r>
            <a:r>
              <a:rPr lang="en-US" dirty="0"/>
              <a:t>point-to-point architecture prevents </a:t>
            </a:r>
            <a:r>
              <a:rPr lang="en-US" dirty="0" smtClean="0"/>
              <a:t>SOA integration</a:t>
            </a:r>
          </a:p>
          <a:p>
            <a:endParaRPr lang="en-US" dirty="0"/>
          </a:p>
          <a:p>
            <a:r>
              <a:rPr lang="en-US" dirty="0" smtClean="0"/>
              <a:t>VistA point-to-point architecture and lack of clustering prevent applying SaaS economies of scale</a:t>
            </a:r>
          </a:p>
          <a:p>
            <a:endParaRPr lang="en-US" dirty="0"/>
          </a:p>
          <a:p>
            <a:r>
              <a:rPr lang="en-US" dirty="0" smtClean="0"/>
              <a:t>VistA creates a technology and business bottleneck that slows innovation and evolution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9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055" y="2067697"/>
            <a:ext cx="8229600" cy="846138"/>
          </a:xfrm>
        </p:spPr>
        <p:txBody>
          <a:bodyPr/>
          <a:lstStyle/>
          <a:p>
            <a:pPr algn="ctr"/>
            <a:r>
              <a:rPr lang="en-US" dirty="0" smtClean="0"/>
              <a:t>Refactoring Strategy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17422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81</TotalTime>
  <Words>1255</Words>
  <Application>Microsoft Office PowerPoint</Application>
  <PresentationFormat>On-screen Show (4:3)</PresentationFormat>
  <Paragraphs>248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Talend-PPT-template.2013</vt:lpstr>
      <vt:lpstr>Office Theme</vt:lpstr>
      <vt:lpstr>1_Office Theme</vt:lpstr>
      <vt:lpstr>Presentation</vt:lpstr>
      <vt:lpstr>VistA Enterprise Refactoring</vt:lpstr>
      <vt:lpstr>Agenda</vt:lpstr>
      <vt:lpstr>As-Is VistA Monolithic Architecture</vt:lpstr>
      <vt:lpstr>VistA Mumps Limitations</vt:lpstr>
      <vt:lpstr>As-Is VistA Client-Server</vt:lpstr>
      <vt:lpstr>Client-Server Limitations</vt:lpstr>
      <vt:lpstr>Vista Architecture Limitations</vt:lpstr>
      <vt:lpstr>VistA Business Limitations</vt:lpstr>
      <vt:lpstr>Refactoring Strategy</vt:lpstr>
      <vt:lpstr>Virtualization Platform for Innovation</vt:lpstr>
      <vt:lpstr>Enterprise Transformation Strategy</vt:lpstr>
      <vt:lpstr>Cathedral and Bazaar</vt:lpstr>
      <vt:lpstr>Balancing Innovation &amp; Stability</vt:lpstr>
      <vt:lpstr>VA OIT Enterprise Guidance</vt:lpstr>
      <vt:lpstr>OIT Enterprise IT Principles</vt:lpstr>
      <vt:lpstr>Virtual Layer as a “Green Field”</vt:lpstr>
      <vt:lpstr>Definition of Layers</vt:lpstr>
      <vt:lpstr>SOA Services Layer</vt:lpstr>
      <vt:lpstr>SOA Services Level</vt:lpstr>
      <vt:lpstr>Enterprise Messaging Level</vt:lpstr>
      <vt:lpstr>Logical vs. Physical Messages</vt:lpstr>
      <vt:lpstr>Data Layer</vt:lpstr>
      <vt:lpstr>Hardware / OS Environment</vt:lpstr>
      <vt:lpstr>Relationship of EAA ADA to iEHR CIIF</vt:lpstr>
      <vt:lpstr>Refactoring Plan</vt:lpstr>
      <vt:lpstr>Goals</vt:lpstr>
      <vt:lpstr>Virtualize VistA with Apache 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Enterprise Refactoring</dc:title>
  <dc:creator>EdwardOst</dc:creator>
  <cp:lastModifiedBy>EdwardOst</cp:lastModifiedBy>
  <cp:revision>18</cp:revision>
  <dcterms:created xsi:type="dcterms:W3CDTF">2013-06-09T16:17:22Z</dcterms:created>
  <dcterms:modified xsi:type="dcterms:W3CDTF">2013-06-13T02:13:06Z</dcterms:modified>
</cp:coreProperties>
</file>