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3" r:id="rId4"/>
    <p:sldId id="271" r:id="rId5"/>
    <p:sldId id="279" r:id="rId6"/>
    <p:sldId id="272" r:id="rId7"/>
    <p:sldId id="275" r:id="rId8"/>
    <p:sldId id="274" r:id="rId9"/>
    <p:sldId id="280" r:id="rId10"/>
    <p:sldId id="281" r:id="rId11"/>
    <p:sldId id="277" r:id="rId12"/>
    <p:sldId id="276" r:id="rId13"/>
    <p:sldId id="28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OpenMash Architecture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Refactoring via Integration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6/12/2013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1903132" y="1117256"/>
            <a:ext cx="1951982" cy="13471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Clients</a:t>
            </a:r>
            <a:endParaRPr lang="en-US" sz="1900" b="1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– </a:t>
            </a:r>
            <a:r>
              <a:rPr lang="en-US" dirty="0" smtClean="0"/>
              <a:t>Standardize 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Rectangle 5"/>
          <p:cNvSpPr/>
          <p:nvPr/>
        </p:nvSpPr>
        <p:spPr bwMode="auto">
          <a:xfrm>
            <a:off x="1922026" y="3528698"/>
            <a:ext cx="4676996" cy="5936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Talend Apache ESB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3133" y="5395377"/>
            <a:ext cx="4695890" cy="959081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23834" y="5270739"/>
            <a:ext cx="1286680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RPC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13381" y="1116151"/>
            <a:ext cx="2685641" cy="13471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err="1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MedSphere</a:t>
            </a: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 IEHR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08815" y="1764470"/>
            <a:ext cx="1150198" cy="645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Scheduling Module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8989" y="1117443"/>
            <a:ext cx="1374185" cy="374706"/>
          </a:xfrm>
          <a:prstGeom prst="rect">
            <a:avLst/>
          </a:prstGeom>
          <a:noFill/>
        </p:spPr>
        <p:txBody>
          <a:bodyPr wrap="square" lIns="96762" tIns="48381" rIns="96762" bIns="48381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Thick /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025352" y="5596898"/>
            <a:ext cx="1291315" cy="4489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Remote Procedures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606162" y="3453044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CIA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3" name="Up-Down Arrow 32"/>
          <p:cNvSpPr/>
          <p:nvPr/>
        </p:nvSpPr>
        <p:spPr bwMode="auto">
          <a:xfrm>
            <a:off x="5469416" y="4217754"/>
            <a:ext cx="403189" cy="1034468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58989" y="3360765"/>
            <a:ext cx="1019465" cy="26941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MDWS</a:t>
            </a:r>
          </a:p>
        </p:txBody>
      </p:sp>
      <p:sp>
        <p:nvSpPr>
          <p:cNvPr id="36" name="Up-Down Arrow 35"/>
          <p:cNvSpPr/>
          <p:nvPr/>
        </p:nvSpPr>
        <p:spPr bwMode="auto">
          <a:xfrm>
            <a:off x="2567127" y="2464364"/>
            <a:ext cx="403189" cy="890975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8" name="Up-Down Arrow 37"/>
          <p:cNvSpPr/>
          <p:nvPr/>
        </p:nvSpPr>
        <p:spPr bwMode="auto">
          <a:xfrm>
            <a:off x="4966104" y="2521756"/>
            <a:ext cx="403189" cy="931288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9" name="Up-Down Arrow 38"/>
          <p:cNvSpPr/>
          <p:nvPr/>
        </p:nvSpPr>
        <p:spPr bwMode="auto">
          <a:xfrm>
            <a:off x="5827914" y="2541382"/>
            <a:ext cx="403189" cy="897831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08314" y="2682704"/>
            <a:ext cx="1650675" cy="454294"/>
          </a:xfrm>
          <a:prstGeom prst="rect">
            <a:avLst/>
          </a:prstGeom>
          <a:solidFill>
            <a:srgbClr val="FFD72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  <a:latin typeface="Trebuchet MS" pitchFamily="34" charset="0"/>
                <a:cs typeface="Arial" charset="0"/>
              </a:rPr>
              <a:t>Security</a:t>
            </a:r>
            <a:endParaRPr lang="en-US" sz="1900" dirty="0">
              <a:solidFill>
                <a:schemeClr val="tx2">
                  <a:lumMod val="5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567127" y="4273140"/>
            <a:ext cx="512857" cy="1045453"/>
          </a:xfrm>
          <a:prstGeom prst="upArrow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13703" y="5492254"/>
            <a:ext cx="1370844" cy="645037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Protocol File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297737" y="4038917"/>
            <a:ext cx="1051635" cy="17883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</a:rPr>
              <a:t>c</a:t>
            </a: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amel-hl7</a:t>
            </a:r>
          </a:p>
        </p:txBody>
      </p:sp>
    </p:spTree>
    <p:extLst>
      <p:ext uri="{BB962C8B-B14F-4D97-AF65-F5344CB8AC3E}">
        <p14:creationId xmlns:p14="http://schemas.microsoft.com/office/powerpoint/2010/main" val="18612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Domain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standards compliant, pluggable OSS reference implementation scheduler, e.g. Cosmo</a:t>
            </a:r>
            <a:endParaRPr lang="en-US" dirty="0" smtClean="0"/>
          </a:p>
          <a:p>
            <a:pPr lvl="1"/>
            <a:r>
              <a:rPr lang="en-US" dirty="0" smtClean="0"/>
              <a:t>Event driven replication between Vista, Cosmo, and Google calendars</a:t>
            </a:r>
          </a:p>
          <a:p>
            <a:pPr lvl="1"/>
            <a:r>
              <a:rPr lang="en-US" dirty="0" smtClean="0"/>
              <a:t>Standards based Interoperability</a:t>
            </a:r>
          </a:p>
          <a:p>
            <a:pPr lvl="1"/>
            <a:r>
              <a:rPr lang="en-US" dirty="0" smtClean="0"/>
              <a:t>Replication and federation</a:t>
            </a:r>
            <a:endParaRPr lang="en-US" dirty="0" smtClean="0"/>
          </a:p>
          <a:p>
            <a:pPr lvl="1"/>
            <a:r>
              <a:rPr lang="en-US" dirty="0" smtClean="0"/>
              <a:t>Pluggable SaaS alternatives, e.g. Google Calendar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Identity Management and Authorization with Apache Syncope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397154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Google App En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9" y="1687129"/>
            <a:ext cx="1666490" cy="54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p-Down Arrow 62"/>
          <p:cNvSpPr/>
          <p:nvPr/>
        </p:nvSpPr>
        <p:spPr bwMode="auto">
          <a:xfrm>
            <a:off x="6587948" y="4154601"/>
            <a:ext cx="403189" cy="1034468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 Standardize Domain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Rectangle 5"/>
          <p:cNvSpPr/>
          <p:nvPr/>
        </p:nvSpPr>
        <p:spPr bwMode="auto">
          <a:xfrm>
            <a:off x="491904" y="3487649"/>
            <a:ext cx="7105329" cy="5936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Talend Apache ESB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31081" y="5315255"/>
            <a:ext cx="4318870" cy="901459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94213" y="3360219"/>
            <a:ext cx="1019465" cy="26941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MDWS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4140698" y="4226098"/>
            <a:ext cx="512857" cy="1045453"/>
          </a:xfrm>
          <a:prstGeom prst="upArrow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1501" y="5430109"/>
            <a:ext cx="1370844" cy="645037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Protocol File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9470" y="5391459"/>
            <a:ext cx="2291288" cy="75254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Cosmo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1894687" y="4081296"/>
            <a:ext cx="403189" cy="1282816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6327" y="4558764"/>
            <a:ext cx="607386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10000"/>
                  </a:schemeClr>
                </a:solidFill>
              </a:rPr>
              <a:t>ICAL</a:t>
            </a:r>
            <a:endParaRPr lang="en-US" b="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4" name="Up-Down Arrow 23"/>
          <p:cNvSpPr/>
          <p:nvPr/>
        </p:nvSpPr>
        <p:spPr bwMode="auto">
          <a:xfrm>
            <a:off x="645643" y="3107586"/>
            <a:ext cx="403189" cy="2207668"/>
          </a:xfrm>
          <a:prstGeom prst="upDownArrow">
            <a:avLst/>
          </a:prstGeom>
          <a:solidFill>
            <a:srgbClr val="00B0F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505" y="3644012"/>
            <a:ext cx="1019465" cy="64503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Google Cal API</a:t>
            </a:r>
          </a:p>
        </p:txBody>
      </p:sp>
      <p:pic>
        <p:nvPicPr>
          <p:cNvPr id="1026" name="Picture 2" descr="http://us.123rf.com/400wm/400/400/vasabii/vasabii1210/vasabii121000004/15648442-3d-illustration-of-computer-tablet-and-mobile-phone-isolated-on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3" y="2358835"/>
            <a:ext cx="779743" cy="7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 bwMode="auto">
          <a:xfrm>
            <a:off x="3871308" y="3991875"/>
            <a:ext cx="1051635" cy="17883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</a:rPr>
              <a:t>c</a:t>
            </a: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amel-hl7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3094" y="1770876"/>
            <a:ext cx="586547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GAE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3781" y="2364641"/>
            <a:ext cx="758945" cy="31315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lIns="96762" tIns="48381" rIns="96762" bIns="48381" rtlCol="0" anchor="ctr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10000"/>
                  </a:schemeClr>
                </a:solidFill>
              </a:rPr>
              <a:t>Google Apps Domain</a:t>
            </a:r>
          </a:p>
        </p:txBody>
      </p:sp>
      <p:cxnSp>
        <p:nvCxnSpPr>
          <p:cNvPr id="61" name="Straight Connector 60"/>
          <p:cNvCxnSpPr>
            <a:endCxn id="45" idx="2"/>
          </p:cNvCxnSpPr>
          <p:nvPr/>
        </p:nvCxnSpPr>
        <p:spPr bwMode="auto">
          <a:xfrm flipH="1" flipV="1">
            <a:off x="1653254" y="2677792"/>
            <a:ext cx="356157" cy="68242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783464" y="2889561"/>
            <a:ext cx="514412" cy="251595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10000"/>
                  </a:schemeClr>
                </a:solidFill>
              </a:rPr>
              <a:t>oAuth</a:t>
            </a:r>
            <a:endParaRPr lang="en-US" sz="10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66" name="Picture 2" descr="http://syncope.apache.org/images/apache-syncope-logo-medi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3360219"/>
            <a:ext cx="1035989" cy="32402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 bwMode="auto">
          <a:xfrm>
            <a:off x="983094" y="1022751"/>
            <a:ext cx="1484420" cy="478543"/>
          </a:xfrm>
          <a:prstGeom prst="rect">
            <a:avLst/>
          </a:prstGeom>
          <a:solidFill>
            <a:srgbClr val="FFD72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itchFamily="34" charset="0"/>
                <a:cs typeface="Arial" charset="0"/>
              </a:rPr>
              <a:t>Security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667085" y="1100314"/>
            <a:ext cx="1951982" cy="13471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Clients</a:t>
            </a:r>
            <a:endParaRPr lang="en-US" sz="1900" b="1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22942" y="1100501"/>
            <a:ext cx="1374185" cy="374706"/>
          </a:xfrm>
          <a:prstGeom prst="rect">
            <a:avLst/>
          </a:prstGeom>
          <a:noFill/>
        </p:spPr>
        <p:txBody>
          <a:bodyPr wrap="square" lIns="96762" tIns="48381" rIns="96762" bIns="48381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Thick /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8" name="Up-Down Arrow 77"/>
          <p:cNvSpPr/>
          <p:nvPr/>
        </p:nvSpPr>
        <p:spPr bwMode="auto">
          <a:xfrm>
            <a:off x="3508439" y="2447422"/>
            <a:ext cx="403189" cy="890975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08685" y="1090915"/>
            <a:ext cx="2685641" cy="13471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err="1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MedSphere</a:t>
            </a: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 IEHR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6104119" y="1739234"/>
            <a:ext cx="1150198" cy="645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Scheduling Module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231107" y="3359085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CIA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2" name="Up-Down Arrow 81"/>
          <p:cNvSpPr/>
          <p:nvPr/>
        </p:nvSpPr>
        <p:spPr bwMode="auto">
          <a:xfrm>
            <a:off x="5591049" y="2427797"/>
            <a:ext cx="403189" cy="931288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3" name="Up-Down Arrow 82"/>
          <p:cNvSpPr/>
          <p:nvPr/>
        </p:nvSpPr>
        <p:spPr bwMode="auto">
          <a:xfrm>
            <a:off x="6452859" y="2447423"/>
            <a:ext cx="403189" cy="897831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283343" y="5201978"/>
            <a:ext cx="1137198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RPC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283343" y="5528137"/>
            <a:ext cx="1141294" cy="4489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Remote Procedures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514" y="4561471"/>
            <a:ext cx="835974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0" dirty="0" err="1" smtClean="0">
                <a:solidFill>
                  <a:schemeClr val="accent1">
                    <a:lumMod val="10000"/>
                  </a:schemeClr>
                </a:solidFill>
              </a:rPr>
              <a:t>CalDav</a:t>
            </a:r>
            <a:endParaRPr lang="en-US" b="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2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OpenMash demonstrates elements of the enterprise refactoring at the all layers of the architecture</a:t>
            </a:r>
          </a:p>
          <a:p>
            <a:endParaRPr lang="en-US" dirty="0"/>
          </a:p>
          <a:p>
            <a:r>
              <a:rPr lang="en-US" dirty="0" smtClean="0"/>
              <a:t>OpenMash provides domain level OSS reference implementations for Scheduling and Identity Management</a:t>
            </a:r>
          </a:p>
          <a:p>
            <a:endParaRPr lang="en-US" dirty="0"/>
          </a:p>
          <a:p>
            <a:r>
              <a:rPr lang="en-US" dirty="0" smtClean="0"/>
              <a:t>OpenMash provides RPC Adaptors that are broadly applicable to many VistA clients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Medsphere</a:t>
            </a:r>
            <a:r>
              <a:rPr lang="en-US" dirty="0" smtClean="0"/>
              <a:t> Scheduling Module – As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3" name="TextBox 2"/>
          <p:cNvSpPr txBox="1"/>
          <p:nvPr/>
        </p:nvSpPr>
        <p:spPr>
          <a:xfrm>
            <a:off x="6166264" y="3321494"/>
            <a:ext cx="2433014" cy="651705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Non-standard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VISTA Specific </a:t>
            </a:r>
            <a:r>
              <a:rPr lang="en-US" dirty="0" smtClean="0">
                <a:solidFill>
                  <a:srgbClr val="FF0000"/>
                </a:solidFill>
              </a:rPr>
              <a:t>Transport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9861" y="2041044"/>
            <a:ext cx="1252883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Thick 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9860" y="5177553"/>
            <a:ext cx="1919860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Legacy technology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91588" y="5256604"/>
            <a:ext cx="4676997" cy="901459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91588" y="1611019"/>
            <a:ext cx="4676997" cy="75254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err="1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MedSphere</a:t>
            </a: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 IEHR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75718" y="1753230"/>
            <a:ext cx="1152858" cy="499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Scheduling Module</a:t>
            </a:r>
          </a:p>
        </p:txBody>
      </p:sp>
      <p:sp>
        <p:nvSpPr>
          <p:cNvPr id="17" name="Up-Down Arrow 16"/>
          <p:cNvSpPr/>
          <p:nvPr/>
        </p:nvSpPr>
        <p:spPr bwMode="auto">
          <a:xfrm>
            <a:off x="5781569" y="2394532"/>
            <a:ext cx="403189" cy="2760421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4972529" y="2400395"/>
            <a:ext cx="403189" cy="2760421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77496" y="5157131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RPC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77496" y="5481113"/>
            <a:ext cx="1714662" cy="4489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Remote Procedures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39307" y="5154954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CIA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1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 smtClean="0"/>
              <a:t>specific, task focused, user centric UI</a:t>
            </a:r>
          </a:p>
          <a:p>
            <a:endParaRPr lang="en-US" dirty="0"/>
          </a:p>
          <a:p>
            <a:r>
              <a:rPr lang="en-US" dirty="0" smtClean="0"/>
              <a:t>Bus adapts </a:t>
            </a:r>
            <a:r>
              <a:rPr lang="en-US" dirty="0" smtClean="0"/>
              <a:t>interfaces to standards </a:t>
            </a:r>
            <a:r>
              <a:rPr lang="en-US" dirty="0" smtClean="0"/>
              <a:t>&amp; specifications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Bus provides pub-sub </a:t>
            </a:r>
            <a:r>
              <a:rPr lang="en-US" dirty="0"/>
              <a:t>and event driven interaction</a:t>
            </a:r>
          </a:p>
          <a:p>
            <a:endParaRPr lang="en-US" dirty="0"/>
          </a:p>
          <a:p>
            <a:r>
              <a:rPr lang="en-US" dirty="0" smtClean="0"/>
              <a:t>Event driven loose coupling </a:t>
            </a:r>
            <a:r>
              <a:rPr lang="en-US" dirty="0" smtClean="0"/>
              <a:t>via callback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321212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</a:t>
            </a:r>
            <a:r>
              <a:rPr lang="en-US" dirty="0" smtClean="0"/>
              <a:t>Driven Layered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Rectangle 5"/>
          <p:cNvSpPr/>
          <p:nvPr/>
        </p:nvSpPr>
        <p:spPr bwMode="auto">
          <a:xfrm>
            <a:off x="782464" y="4584964"/>
            <a:ext cx="4676997" cy="1505087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2464" y="3048092"/>
            <a:ext cx="4676997" cy="1505087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Spec-Based Connectivity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2464" y="1543005"/>
            <a:ext cx="4676997" cy="150508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Domain Specific Apps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5882" y="2198532"/>
            <a:ext cx="2206670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Component Based 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2563" y="3425929"/>
            <a:ext cx="1633308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Calendar Specs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0706" y="2844148"/>
            <a:ext cx="1857023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Technology Specs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9287" y="5696556"/>
            <a:ext cx="1919860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Legacy technology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7242" y="5010721"/>
            <a:ext cx="2103950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Technology Adaptor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2444" y="4424812"/>
            <a:ext cx="2033546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System Specific API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0242" y="1568709"/>
            <a:ext cx="1497950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Healthcare UI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RPC adaptor encapsulates transport for all Clients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Encapsulates </a:t>
            </a:r>
            <a:r>
              <a:rPr lang="en-US" dirty="0" err="1" smtClean="0"/>
              <a:t>MedSphere</a:t>
            </a:r>
            <a:r>
              <a:rPr lang="en-US" dirty="0" smtClean="0"/>
              <a:t> specific CIA transport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71659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Adaptors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7" name="Rectangle 6"/>
          <p:cNvSpPr/>
          <p:nvPr/>
        </p:nvSpPr>
        <p:spPr bwMode="auto">
          <a:xfrm>
            <a:off x="1991588" y="5256604"/>
            <a:ext cx="4676997" cy="901459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91588" y="1611019"/>
            <a:ext cx="4676997" cy="75254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err="1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MedSphere</a:t>
            </a: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 IEHR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78379" y="1664772"/>
            <a:ext cx="1150198" cy="645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Scheduling Module</a:t>
            </a:r>
          </a:p>
        </p:txBody>
      </p:sp>
      <p:sp>
        <p:nvSpPr>
          <p:cNvPr id="19" name="Up-Down Arrow 18"/>
          <p:cNvSpPr/>
          <p:nvPr/>
        </p:nvSpPr>
        <p:spPr bwMode="auto">
          <a:xfrm>
            <a:off x="5781569" y="2394533"/>
            <a:ext cx="403189" cy="2760420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1136" y="5481113"/>
            <a:ext cx="1705186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Healthcare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3849" y="1682116"/>
            <a:ext cx="1518405" cy="37470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User Interface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Up-Down Arrow 21"/>
          <p:cNvSpPr/>
          <p:nvPr/>
        </p:nvSpPr>
        <p:spPr bwMode="auto">
          <a:xfrm>
            <a:off x="5136118" y="2394532"/>
            <a:ext cx="403189" cy="2760421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77496" y="5157131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RPC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677496" y="5481113"/>
            <a:ext cx="1714662" cy="4489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Remote Procedures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539307" y="5154954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CIA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91589" y="3429000"/>
            <a:ext cx="4676996" cy="5936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Talend Apache ESB</a:t>
            </a:r>
          </a:p>
        </p:txBody>
      </p:sp>
    </p:spTree>
    <p:extLst>
      <p:ext uri="{BB962C8B-B14F-4D97-AF65-F5344CB8AC3E}">
        <p14:creationId xmlns:p14="http://schemas.microsoft.com/office/powerpoint/2010/main" val="167529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Encapsulate VistA with standards compliant wrapper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Virtualize Endpoints</a:t>
            </a:r>
          </a:p>
          <a:p>
            <a:pPr lvl="1"/>
            <a:r>
              <a:rPr lang="en-US" dirty="0" smtClean="0"/>
              <a:t>Decouple clients </a:t>
            </a:r>
            <a:r>
              <a:rPr lang="en-US" dirty="0"/>
              <a:t>using standards based transport</a:t>
            </a:r>
          </a:p>
          <a:p>
            <a:pPr lvl="1"/>
            <a:r>
              <a:rPr lang="en-US" dirty="0" smtClean="0"/>
              <a:t>Encapsulate location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between transports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4750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1903132" y="1117256"/>
            <a:ext cx="1951982" cy="13471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Clients</a:t>
            </a:r>
            <a:endParaRPr lang="en-US" sz="1900" b="1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</a:t>
            </a:r>
            <a:r>
              <a:rPr lang="en-US" dirty="0" smtClean="0"/>
              <a:t>Transport Mediation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Rectangle 5"/>
          <p:cNvSpPr/>
          <p:nvPr/>
        </p:nvSpPr>
        <p:spPr bwMode="auto">
          <a:xfrm>
            <a:off x="1922026" y="3528698"/>
            <a:ext cx="4676996" cy="5936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Talend Apache ESB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3133" y="5395377"/>
            <a:ext cx="4695890" cy="959081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VISTA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744351" y="5270739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RPC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13381" y="1116151"/>
            <a:ext cx="2685641" cy="13471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900" b="1" dirty="0" err="1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MedSphere</a:t>
            </a:r>
            <a:r>
              <a:rPr lang="en-US" sz="1900" b="1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 IEHR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08815" y="1764470"/>
            <a:ext cx="1150198" cy="645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Scheduling Module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8989" y="1117443"/>
            <a:ext cx="1374185" cy="374706"/>
          </a:xfrm>
          <a:prstGeom prst="rect">
            <a:avLst/>
          </a:prstGeom>
          <a:noFill/>
        </p:spPr>
        <p:txBody>
          <a:bodyPr wrap="square" lIns="96762" tIns="48381" rIns="96762" bIns="48381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Thick /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744351" y="5596898"/>
            <a:ext cx="1714662" cy="44898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Remote Procedures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606162" y="5270739"/>
            <a:ext cx="846697" cy="32426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CIA</a:t>
            </a:r>
            <a:endParaRPr lang="en-US" sz="1500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3" name="Up-Down Arrow 32"/>
          <p:cNvSpPr/>
          <p:nvPr/>
        </p:nvSpPr>
        <p:spPr bwMode="auto">
          <a:xfrm>
            <a:off x="4966104" y="4220472"/>
            <a:ext cx="403189" cy="1034468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4" name="Up-Down Arrow 33"/>
          <p:cNvSpPr/>
          <p:nvPr/>
        </p:nvSpPr>
        <p:spPr bwMode="auto">
          <a:xfrm>
            <a:off x="5827915" y="4220471"/>
            <a:ext cx="403189" cy="1034469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58989" y="3360765"/>
            <a:ext cx="1019465" cy="26941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ctr" anchorCtr="0" compatLnSpc="1">
            <a:prstTxWarp prst="textNoShape">
              <a:avLst/>
            </a:prstTxWarp>
          </a:bodyPr>
          <a:lstStyle/>
          <a:p>
            <a:pPr algn="ctr" defTabSz="967618">
              <a:spcBef>
                <a:spcPct val="20000"/>
              </a:spcBef>
              <a:buClr>
                <a:schemeClr val="bg2"/>
              </a:buClr>
            </a:pPr>
            <a:r>
              <a:rPr lang="en-US" sz="1500" dirty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MDWS</a:t>
            </a:r>
          </a:p>
        </p:txBody>
      </p:sp>
      <p:sp>
        <p:nvSpPr>
          <p:cNvPr id="36" name="Up-Down Arrow 35"/>
          <p:cNvSpPr/>
          <p:nvPr/>
        </p:nvSpPr>
        <p:spPr bwMode="auto">
          <a:xfrm>
            <a:off x="2567127" y="2464364"/>
            <a:ext cx="403189" cy="890975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8" name="Up-Down Arrow 37"/>
          <p:cNvSpPr/>
          <p:nvPr/>
        </p:nvSpPr>
        <p:spPr bwMode="auto">
          <a:xfrm>
            <a:off x="4966104" y="2521756"/>
            <a:ext cx="403189" cy="931288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9" name="Up-Down Arrow 38"/>
          <p:cNvSpPr/>
          <p:nvPr/>
        </p:nvSpPr>
        <p:spPr bwMode="auto">
          <a:xfrm>
            <a:off x="5827914" y="2541383"/>
            <a:ext cx="403189" cy="911662"/>
          </a:xfrm>
          <a:prstGeom prst="upDownArrow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036125" y="3074126"/>
            <a:ext cx="1650675" cy="1685351"/>
          </a:xfrm>
          <a:prstGeom prst="rect">
            <a:avLst/>
          </a:prstGeom>
          <a:solidFill>
            <a:srgbClr val="FFD72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762" tIns="48381" rIns="96762" bIns="48381" numCol="1" rtlCol="0" anchor="t" anchorCtr="0" compatLnSpc="1">
            <a:prstTxWarp prst="textNoShape">
              <a:avLst/>
            </a:prstTxWarp>
          </a:bodyPr>
          <a:lstStyle/>
          <a:p>
            <a:pPr defTabSz="967618">
              <a:spcBef>
                <a:spcPct val="20000"/>
              </a:spcBef>
              <a:buClr>
                <a:schemeClr val="bg2"/>
              </a:buClr>
            </a:pPr>
            <a:endParaRPr lang="en-US" sz="1900" b="1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5822" y="3074126"/>
            <a:ext cx="1212329" cy="651705"/>
          </a:xfrm>
          <a:prstGeom prst="rect">
            <a:avLst/>
          </a:prstGeom>
          <a:noFill/>
        </p:spPr>
        <p:txBody>
          <a:bodyPr wrap="square" lIns="96762" tIns="48381" rIns="96762" bIns="48381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accent1">
                    <a:lumMod val="10000"/>
                  </a:schemeClr>
                </a:solidFill>
              </a:rPr>
              <a:t>Mediation &amp; Routing</a:t>
            </a:r>
            <a:endParaRPr lang="en-US" b="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3" y="3908053"/>
            <a:ext cx="1612758" cy="651705"/>
          </a:xfrm>
          <a:prstGeom prst="rect">
            <a:avLst/>
          </a:prstGeom>
          <a:noFill/>
        </p:spPr>
        <p:txBody>
          <a:bodyPr wrap="square" lIns="96762" tIns="48381" rIns="96762" bIns="48381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accent1">
                    <a:lumMod val="10000"/>
                  </a:schemeClr>
                </a:solidFill>
              </a:rPr>
              <a:t>Location Independence</a:t>
            </a:r>
            <a:endParaRPr lang="en-US" b="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677029"/>
            <a:ext cx="2478703" cy="46564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Standards based Transport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1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</a:t>
            </a:r>
            <a:r>
              <a:rPr lang="en-US" dirty="0" smtClean="0"/>
              <a:t>to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Consolidate transports on RPC</a:t>
            </a:r>
          </a:p>
          <a:p>
            <a:endParaRPr lang="en-US" dirty="0"/>
          </a:p>
          <a:p>
            <a:r>
              <a:rPr lang="en-US" dirty="0" smtClean="0"/>
              <a:t>Localize CIA transport to </a:t>
            </a:r>
            <a:r>
              <a:rPr lang="en-US" dirty="0" err="1" smtClean="0"/>
              <a:t>MedSphere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Decouple Clients with standard protocols (e.g. HL7)</a:t>
            </a:r>
          </a:p>
          <a:p>
            <a:endParaRPr lang="en-US" dirty="0" smtClean="0"/>
          </a:p>
          <a:p>
            <a:r>
              <a:rPr lang="en-US" dirty="0" smtClean="0"/>
              <a:t>Supplement request </a:t>
            </a:r>
            <a:r>
              <a:rPr lang="en-US" dirty="0"/>
              <a:t>reply with event </a:t>
            </a:r>
            <a:r>
              <a:rPr lang="en-US" dirty="0" smtClean="0"/>
              <a:t>driven exchange patterns</a:t>
            </a:r>
          </a:p>
          <a:p>
            <a:endParaRPr lang="en-US" dirty="0"/>
          </a:p>
          <a:p>
            <a:r>
              <a:rPr lang="en-US" dirty="0"/>
              <a:t>Standards based transport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4091633767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1648</TotalTime>
  <Words>409</Words>
  <Application>Microsoft Office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Talend-PPT-template.2013</vt:lpstr>
      <vt:lpstr>OpenMash Architecture</vt:lpstr>
      <vt:lpstr>Medsphere Scheduling Module – As Is</vt:lpstr>
      <vt:lpstr>Responsibility Driven Design</vt:lpstr>
      <vt:lpstr>Spec Driven Layered Architecture</vt:lpstr>
      <vt:lpstr>Encapsulate Endpoints</vt:lpstr>
      <vt:lpstr>Phase 1: Adaptors</vt:lpstr>
      <vt:lpstr>Encapsulate Transport</vt:lpstr>
      <vt:lpstr>Phase 2 – Transport Mediation</vt:lpstr>
      <vt:lpstr>Refactor to Standards</vt:lpstr>
      <vt:lpstr>Phase 3 – Standardize Endpoints</vt:lpstr>
      <vt:lpstr>Refactor Domain Logic</vt:lpstr>
      <vt:lpstr>Phase 4 Standardize Domain Logic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OpenMash VistA Integration Cases</dc:title>
  <dc:creator>EdwardOst</dc:creator>
  <cp:lastModifiedBy>EdwardOst</cp:lastModifiedBy>
  <cp:revision>34</cp:revision>
  <dcterms:created xsi:type="dcterms:W3CDTF">2013-06-09T19:49:54Z</dcterms:created>
  <dcterms:modified xsi:type="dcterms:W3CDTF">2013-06-13T04:03:48Z</dcterms:modified>
</cp:coreProperties>
</file>