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5" r:id="rId4"/>
    <p:sldId id="268" r:id="rId5"/>
    <p:sldId id="267" r:id="rId6"/>
    <p:sldId id="270" r:id="rId7"/>
    <p:sldId id="271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84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9243FB-C9D5-4F56-A294-F322518B26A3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2CC2704-33A0-4F02-B1B9-98704CD38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0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A7C1A1-2754-4D69-B1B5-E8EB2F00E756}" type="datetimeFigureOut">
              <a:rPr lang="en-US"/>
              <a:pPr>
                <a:defRPr/>
              </a:pPr>
              <a:t>6/13/2013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504340C-49BF-4595-98CF-9AD165187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25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alend-PP-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25" y="255588"/>
            <a:ext cx="1392238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158"/>
            <a:ext cx="7772400" cy="912883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67091"/>
            <a:ext cx="7772400" cy="35975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5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44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et modifiez le titre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76300"/>
            <a:ext cx="82296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32338"/>
            <a:ext cx="1149350" cy="27305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just" fontAlgn="auto">
              <a:spcBef>
                <a:spcPts val="0"/>
              </a:spcBef>
              <a:spcAft>
                <a:spcPts val="850"/>
              </a:spcAft>
              <a:defRPr sz="9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Talend</a:t>
            </a:r>
            <a:r>
              <a:rPr lang="en-US"/>
              <a:t> </a:t>
            </a:r>
            <a:r>
              <a:rPr lang="en-US" smtClean="0"/>
              <a:t>2013</a:t>
            </a:r>
            <a:endParaRPr lang="fr-FR"/>
          </a:p>
        </p:txBody>
      </p:sp>
      <p:sp>
        <p:nvSpPr>
          <p:cNvPr id="1030" name="TextBox 11"/>
          <p:cNvSpPr txBox="1">
            <a:spLocks noChangeArrowheads="1"/>
          </p:cNvSpPr>
          <p:nvPr/>
        </p:nvSpPr>
        <p:spPr bwMode="auto">
          <a:xfrm>
            <a:off x="-55563" y="1487488"/>
            <a:ext cx="91440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 smtClean="0">
              <a:solidFill>
                <a:srgbClr val="444446"/>
              </a:solidFill>
            </a:endParaRPr>
          </a:p>
        </p:txBody>
      </p:sp>
      <p:pic>
        <p:nvPicPr>
          <p:cNvPr id="1031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821238"/>
            <a:ext cx="67151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Lucida Grande"/>
        <a:buChar char="➜"/>
        <a:defRPr sz="2800" kern="1200">
          <a:solidFill>
            <a:srgbClr val="657C95"/>
          </a:solidFill>
          <a:latin typeface="+mn-lt"/>
          <a:ea typeface="ＭＳ Ｐゴシック" charset="0"/>
          <a:cs typeface="ＭＳ Ｐゴシック" charset="0"/>
        </a:defRPr>
      </a:lvl1pPr>
      <a:lvl2pPr marL="639763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rgbClr val="4C4C4C"/>
          </a:solidFill>
          <a:latin typeface="+mn-lt"/>
          <a:ea typeface="ＭＳ Ｐゴシック" charset="0"/>
          <a:cs typeface="+mn-cs"/>
        </a:defRPr>
      </a:lvl2pPr>
      <a:lvl3pPr marL="9144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2000" kern="1200">
          <a:solidFill>
            <a:srgbClr val="4C4C4C"/>
          </a:solidFill>
          <a:latin typeface="+mn-lt"/>
          <a:ea typeface="ＭＳ Ｐゴシック" charset="0"/>
          <a:cs typeface="+mn-cs"/>
        </a:defRPr>
      </a:lvl3pPr>
      <a:lvl4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kern="1200">
          <a:solidFill>
            <a:srgbClr val="4C4C4C"/>
          </a:solidFill>
          <a:latin typeface="+mn-lt"/>
          <a:ea typeface="ＭＳ Ｐゴシック" charset="0"/>
          <a:cs typeface="+mn-cs"/>
        </a:defRPr>
      </a:lvl4pPr>
      <a:lvl5pPr marL="1371600" indent="-228600" algn="l" defTabSz="457200" rtl="0" eaLnBrk="1" fontAlgn="base" hangingPunct="1">
        <a:spcBef>
          <a:spcPts val="625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600" kern="1200">
          <a:solidFill>
            <a:srgbClr val="4C4C4C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438150"/>
            <a:ext cx="7772400" cy="80962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OpenMash Artifact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66825"/>
            <a:ext cx="7772400" cy="3603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OpenMash VistA Scheduling Competition Deliverables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3076" name="Date Placeholder 3"/>
          <p:cNvSpPr txBox="1">
            <a:spLocks/>
          </p:cNvSpPr>
          <p:nvPr/>
        </p:nvSpPr>
        <p:spPr bwMode="auto">
          <a:xfrm>
            <a:off x="685800" y="1885950"/>
            <a:ext cx="27162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sz="1200" dirty="0" smtClean="0">
                <a:solidFill>
                  <a:srgbClr val="FFFFFF"/>
                </a:solidFill>
              </a:rPr>
              <a:t>OpenMash Tam</a:t>
            </a:r>
            <a:endParaRPr lang="en-US" sz="1200" dirty="0">
              <a:solidFill>
                <a:srgbClr val="FFFFFF"/>
              </a:solidFill>
            </a:endParaRPr>
          </a:p>
          <a:p>
            <a:pPr eaLnBrk="1" hangingPunct="1">
              <a:spcAft>
                <a:spcPts val="600"/>
              </a:spcAft>
            </a:pPr>
            <a:fld id="{D3659CFD-8DDD-45C4-B000-C7AE6999A090}" type="datetime1">
              <a:rPr lang="en-US" sz="1200">
                <a:solidFill>
                  <a:schemeClr val="accent1"/>
                </a:solidFill>
              </a:rPr>
              <a:pPr eaLnBrk="1" hangingPunct="1">
                <a:spcAft>
                  <a:spcPts val="600"/>
                </a:spcAft>
              </a:pPr>
              <a:t>6/13/2013</a:t>
            </a:fld>
            <a:endParaRPr 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OpenMash</a:t>
            </a:r>
            <a:r>
              <a:rPr lang="en-US" sz="2800" dirty="0" smtClean="0"/>
              <a:t> Components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4397098" cy="3717925"/>
          </a:xfrm>
        </p:spPr>
        <p:txBody>
          <a:bodyPr/>
          <a:lstStyle/>
          <a:p>
            <a:r>
              <a:rPr lang="en-US" sz="2000" dirty="0" err="1" smtClean="0"/>
              <a:t>MedSphere</a:t>
            </a:r>
            <a:endParaRPr lang="en-US" sz="2000" dirty="0"/>
          </a:p>
          <a:p>
            <a:pPr lvl="1"/>
            <a:r>
              <a:rPr lang="en-US" sz="1600" dirty="0" smtClean="0"/>
              <a:t>Client</a:t>
            </a:r>
          </a:p>
          <a:p>
            <a:pPr lvl="1"/>
            <a:r>
              <a:rPr lang="en-US" sz="1600" dirty="0" smtClean="0"/>
              <a:t>CIA </a:t>
            </a:r>
            <a:r>
              <a:rPr lang="en-US" sz="1600" dirty="0"/>
              <a:t>broker</a:t>
            </a:r>
          </a:p>
          <a:p>
            <a:pPr lvl="1"/>
            <a:r>
              <a:rPr lang="en-US" sz="1600" dirty="0" smtClean="0"/>
              <a:t>RPC</a:t>
            </a:r>
          </a:p>
          <a:p>
            <a:endParaRPr lang="en-US" sz="2000" dirty="0" smtClean="0"/>
          </a:p>
          <a:p>
            <a:r>
              <a:rPr lang="en-US" sz="2000" dirty="0" smtClean="0"/>
              <a:t>Google</a:t>
            </a:r>
            <a:endParaRPr lang="en-US" sz="2000" dirty="0"/>
          </a:p>
          <a:p>
            <a:pPr lvl="1"/>
            <a:r>
              <a:rPr lang="en-US" sz="1600" dirty="0"/>
              <a:t>Volunteer Ride Share App</a:t>
            </a:r>
          </a:p>
          <a:p>
            <a:pPr lvl="1"/>
            <a:r>
              <a:rPr lang="en-US" sz="1600" dirty="0"/>
              <a:t>Google Apps</a:t>
            </a:r>
          </a:p>
          <a:p>
            <a:pPr lvl="1"/>
            <a:r>
              <a:rPr lang="en-US" sz="1600" dirty="0"/>
              <a:t>Google Fusion Tables</a:t>
            </a:r>
          </a:p>
          <a:p>
            <a:pPr lvl="1"/>
            <a:r>
              <a:rPr lang="en-US" sz="1600" dirty="0"/>
              <a:t>Google Maps Engine</a:t>
            </a:r>
          </a:p>
          <a:p>
            <a:pPr lvl="1"/>
            <a:r>
              <a:rPr lang="en-US" sz="1600" dirty="0"/>
              <a:t>Google App Engine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4948645"/>
            <a:ext cx="2896244" cy="157900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01140" y="870162"/>
            <a:ext cx="2550423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Lucida Grande"/>
              <a:buChar char="➜"/>
              <a:defRPr sz="2800" kern="1200">
                <a:solidFill>
                  <a:srgbClr val="657C95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defTabSz="457200" rtl="0" eaLnBrk="1" fontAlgn="base" hangingPunct="1">
              <a:spcBef>
                <a:spcPts val="6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VistA</a:t>
            </a:r>
          </a:p>
          <a:p>
            <a:endParaRPr lang="en-US" sz="2000" dirty="0" smtClean="0"/>
          </a:p>
          <a:p>
            <a:r>
              <a:rPr lang="en-US" sz="2000" dirty="0"/>
              <a:t>Cosmo</a:t>
            </a:r>
          </a:p>
          <a:p>
            <a:pPr lvl="1"/>
            <a:r>
              <a:rPr lang="en-US" sz="1600" dirty="0"/>
              <a:t>Server</a:t>
            </a:r>
          </a:p>
          <a:p>
            <a:pPr lvl="1"/>
            <a:r>
              <a:rPr lang="en-US" sz="1600" dirty="0"/>
              <a:t>GUI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ESB</a:t>
            </a:r>
          </a:p>
          <a:p>
            <a:pPr lvl="1"/>
            <a:r>
              <a:rPr lang="en-US" sz="1800" dirty="0"/>
              <a:t>RPC adaptor</a:t>
            </a:r>
          </a:p>
          <a:p>
            <a:pPr lvl="1"/>
            <a:r>
              <a:rPr lang="en-US" sz="1800" dirty="0"/>
              <a:t>CIA adaptor</a:t>
            </a:r>
          </a:p>
          <a:p>
            <a:pPr lvl="1"/>
            <a:r>
              <a:rPr lang="en-US" sz="1800" dirty="0"/>
              <a:t>iCal </a:t>
            </a:r>
            <a:r>
              <a:rPr lang="en-US" sz="1800" dirty="0" smtClean="0"/>
              <a:t>adaptor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590531" y="870163"/>
            <a:ext cx="2198549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Lucida Grande"/>
              <a:buChar char="➜"/>
              <a:defRPr sz="2800" kern="1200">
                <a:solidFill>
                  <a:srgbClr val="657C95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defTabSz="457200" rtl="0" eaLnBrk="1" fontAlgn="base" hangingPunct="1">
              <a:spcBef>
                <a:spcPts val="6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Syncope </a:t>
            </a:r>
            <a:r>
              <a:rPr lang="en-US" sz="2000" dirty="0"/>
              <a:t>Server</a:t>
            </a:r>
          </a:p>
          <a:p>
            <a:endParaRPr lang="en-US" sz="2000" dirty="0" smtClean="0"/>
          </a:p>
          <a:p>
            <a:r>
              <a:rPr lang="en-US" sz="2000" dirty="0" smtClean="0"/>
              <a:t>Mirth</a:t>
            </a:r>
          </a:p>
          <a:p>
            <a:endParaRPr lang="en-US" sz="2000" dirty="0"/>
          </a:p>
          <a:p>
            <a:r>
              <a:rPr lang="en-US" sz="2000" dirty="0" smtClean="0"/>
              <a:t>Nexus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03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OpenMash</a:t>
            </a:r>
            <a:r>
              <a:rPr lang="en-US" dirty="0" smtClean="0"/>
              <a:t> Components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916174"/>
              </p:ext>
            </p:extLst>
          </p:nvPr>
        </p:nvGraphicFramePr>
        <p:xfrm>
          <a:off x="555674" y="880084"/>
          <a:ext cx="8131126" cy="363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63640"/>
                <a:gridCol w="1362175"/>
                <a:gridCol w="3805311"/>
              </a:tblGrid>
              <a:tr h="322519"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License</a:t>
                      </a:r>
                      <a:endParaRPr lang="en-US" sz="1500" b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Artifacts and Documentation</a:t>
                      </a:r>
                      <a:endParaRPr lang="en-US" sz="1500" b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r>
                        <a:rPr lang="en-US" sz="1500" dirty="0" err="1" smtClean="0"/>
                        <a:t>MedSphere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APLv2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Installation, procedure,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KIDS</a:t>
                      </a:r>
                      <a:endParaRPr lang="en-US" sz="13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VistA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APLv2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Installation, procedure,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dirty="0" smtClean="0"/>
                        <a:t>KIDS, scripts</a:t>
                      </a:r>
                      <a:endParaRPr lang="en-US" sz="13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ESB: </a:t>
                      </a:r>
                      <a:r>
                        <a:rPr lang="en-US" sz="1400" dirty="0" smtClean="0"/>
                        <a:t>Apache</a:t>
                      </a:r>
                      <a:r>
                        <a:rPr lang="en-US" sz="1400" baseline="0" dirty="0" smtClean="0"/>
                        <a:t> Camel, CXF, </a:t>
                      </a:r>
                      <a:r>
                        <a:rPr lang="en-US" sz="1400" baseline="0" dirty="0" err="1" smtClean="0"/>
                        <a:t>ActiveMQ</a:t>
                      </a:r>
                      <a:r>
                        <a:rPr lang="en-US" sz="1400" baseline="0" dirty="0" smtClean="0"/>
                        <a:t>, </a:t>
                      </a:r>
                      <a:r>
                        <a:rPr lang="en-US" sz="1400" baseline="0" dirty="0" err="1" smtClean="0"/>
                        <a:t>Karaf</a:t>
                      </a:r>
                      <a:r>
                        <a:rPr lang="en-US" sz="1400" baseline="0" dirty="0" smtClean="0"/>
                        <a:t>, Zookeeper</a:t>
                      </a:r>
                      <a:endParaRPr lang="en-US" sz="15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APLv2</a:t>
                      </a:r>
                      <a:endParaRPr lang="en-US" sz="15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web site, mailing lists, readme, documentation, code, unit tests at Apache</a:t>
                      </a:r>
                      <a:endParaRPr lang="en-US" sz="13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Apache Syncope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APLv2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baseline="0" dirty="0" smtClean="0"/>
                        <a:t>web site, mailing lists, readme, documentation, code, unit tests at Apache</a:t>
                      </a:r>
                      <a:endParaRPr lang="en-US" sz="13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Integration Routes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APLv2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/>
                        <a:t>Readme, procedures, code, unit test, video</a:t>
                      </a:r>
                      <a:endParaRPr lang="en-US" sz="1300" kern="12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Mirth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MPL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/>
                        <a:t>Web site, code available</a:t>
                      </a:r>
                      <a:r>
                        <a:rPr lang="en-US" sz="1300" kern="1200" baseline="0" dirty="0" smtClean="0"/>
                        <a:t> at </a:t>
                      </a:r>
                      <a:r>
                        <a:rPr lang="en-US" sz="1300" kern="1200" baseline="0" dirty="0" err="1" smtClean="0"/>
                        <a:t>MirthCorp</a:t>
                      </a:r>
                      <a:endParaRPr lang="en-US" sz="1300" kern="12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Cosmo:</a:t>
                      </a:r>
                      <a:r>
                        <a:rPr lang="en-US" sz="1500" baseline="0" dirty="0" smtClean="0"/>
                        <a:t> GUI and Server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APLv2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/>
                        <a:t>Readme, procedures, code, unit test</a:t>
                      </a:r>
                      <a:endParaRPr lang="en-US" sz="1300" kern="120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Google:</a:t>
                      </a:r>
                      <a:r>
                        <a:rPr lang="en-US" sz="1500" baseline="0" dirty="0" smtClean="0"/>
                        <a:t> Google Apps, GAE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SaaS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r>
                        <a:rPr lang="en-US" sz="1300" kern="1200" dirty="0" smtClean="0"/>
                        <a:t>Web site, extensive documentation</a:t>
                      </a:r>
                      <a:endParaRPr lang="en-US" sz="1300" kern="1200" dirty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322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Volunteer Ride Share App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APLv2</a:t>
                      </a:r>
                      <a:endParaRPr lang="en-US" sz="1500" dirty="0" smtClean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smtClean="0"/>
                        <a:t>Readme, procedures, </a:t>
                      </a:r>
                      <a:r>
                        <a:rPr lang="en-US" sz="1300" kern="1200" baseline="0" dirty="0" smtClean="0"/>
                        <a:t>code, unit test, video</a:t>
                      </a:r>
                      <a:endParaRPr lang="en-US" sz="1300" kern="120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4948645"/>
            <a:ext cx="2896244" cy="157900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</p:spTree>
    <p:extLst>
      <p:ext uri="{BB962C8B-B14F-4D97-AF65-F5344CB8AC3E}">
        <p14:creationId xmlns:p14="http://schemas.microsoft.com/office/powerpoint/2010/main" val="30004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Tools and Licenses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Maven, APLv2</a:t>
            </a:r>
          </a:p>
          <a:p>
            <a:endParaRPr lang="en-US" dirty="0"/>
          </a:p>
          <a:p>
            <a:r>
              <a:rPr lang="en-US" dirty="0" smtClean="0"/>
              <a:t>HL7 Inspector (</a:t>
            </a:r>
            <a:r>
              <a:rPr lang="en-US" dirty="0" err="1" smtClean="0"/>
              <a:t>Dev</a:t>
            </a:r>
            <a:r>
              <a:rPr lang="en-US" dirty="0" smtClean="0"/>
              <a:t> tool) GPLv2</a:t>
            </a:r>
          </a:p>
          <a:p>
            <a:endParaRPr lang="en-US" dirty="0"/>
          </a:p>
          <a:p>
            <a:r>
              <a:rPr lang="en-US" dirty="0" err="1" smtClean="0"/>
              <a:t>Sikuli</a:t>
            </a:r>
            <a:r>
              <a:rPr lang="en-US" dirty="0" smtClean="0"/>
              <a:t>, MIT license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Talend 2013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44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 Test Cases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204848"/>
              </p:ext>
            </p:extLst>
          </p:nvPr>
        </p:nvGraphicFramePr>
        <p:xfrm>
          <a:off x="571113" y="875790"/>
          <a:ext cx="4193170" cy="36752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3170"/>
              </a:tblGrid>
              <a:tr h="403788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Run with </a:t>
                      </a:r>
                      <a:r>
                        <a:rPr lang="en-US" sz="1500" dirty="0" err="1" smtClean="0"/>
                        <a:t>MedSphere</a:t>
                      </a:r>
                      <a:endParaRPr lang="en-US" sz="150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  <a:tr h="483778">
                <a:tc>
                  <a:txBody>
                    <a:bodyPr/>
                    <a:lstStyle/>
                    <a:p>
                      <a:r>
                        <a:rPr lang="en-US" sz="1300" u="none" strike="noStrike" kern="1200" baseline="0" dirty="0" smtClean="0"/>
                        <a:t>USE CASE 1: ESTABLISH, ORGANIZE, AND MANAGE THE SCHEDULING COMPONENT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4341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strike="noStrike" kern="1200" baseline="0" dirty="0" smtClean="0"/>
                        <a:t>USE CASE 2: ESTABLISH AND MANAGE SECTION SCHEDULES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2902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strike="noStrike" kern="1200" baseline="0" dirty="0" smtClean="0"/>
                        <a:t>USE CASE 3: CREATE A PATIENT APPOINTMENT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3562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strike="noStrike" kern="1200" baseline="0" dirty="0" smtClean="0"/>
                        <a:t>USE CASE 4: MANAGE A PATIENT APPOINTMENT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290267">
                <a:tc>
                  <a:txBody>
                    <a:bodyPr/>
                    <a:lstStyle/>
                    <a:p>
                      <a:r>
                        <a:rPr lang="en-US" sz="1300" u="none" strike="noStrike" kern="1200" baseline="0" dirty="0" smtClean="0"/>
                        <a:t>USE CASE 5: MANAGE A WALK-IN PATIENT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3562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strike="noStrike" kern="1200" baseline="0" dirty="0" smtClean="0"/>
                        <a:t>USE CASE 6: CANCEL INDIVIDUAL APPOINTMENT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4341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u="none" strike="noStrike" kern="1200" baseline="0" dirty="0" smtClean="0"/>
                        <a:t>USE CASE 7: RESCHEDULE INDIVIDUAL APPOINTMENT</a:t>
                      </a:r>
                      <a:endParaRPr lang="en-US" sz="1300" b="0" i="0" u="none" strike="noStrike" kern="1200" baseline="0" dirty="0" smtClean="0">
                        <a:solidFill>
                          <a:schemeClr val="accent1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765" marR="96765" marT="48378" marB="48378"/>
                </a:tc>
              </a:tr>
              <a:tr h="607838">
                <a:tc>
                  <a:txBody>
                    <a:bodyPr/>
                    <a:lstStyle/>
                    <a:p>
                      <a:r>
                        <a:rPr lang="en-US" sz="1300" u="none" strike="noStrike" kern="1200" baseline="0" dirty="0" smtClean="0"/>
                        <a:t>USE CASE 8: ADD APPOINTMENT REQUEST TO WAITING LIST AND SCHEDULE PATIENT FROM WAITING LIST</a:t>
                      </a:r>
                      <a:endParaRPr lang="en-US" sz="1300" b="0" dirty="0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 marL="96765" marR="96765" marT="48378" marB="48378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237" y="4948645"/>
            <a:ext cx="2896244" cy="157900"/>
          </a:xfrm>
          <a:prstGeom prst="rect">
            <a:avLst/>
          </a:prstGeom>
        </p:spPr>
        <p:txBody>
          <a:bodyPr lIns="96762" tIns="48381" rIns="96762" bIns="48381"/>
          <a:lstStyle/>
          <a:p>
            <a:pPr>
              <a:defRPr/>
            </a:pPr>
            <a:r>
              <a:rPr lang="en-US" smtClean="0"/>
              <a:t>© </a:t>
            </a:r>
            <a:r>
              <a:rPr lang="fr-FR" b="0" smtClean="0"/>
              <a:t>Talend 2011</a:t>
            </a:r>
            <a:endParaRPr lang="fr-FR" b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760720" y="876300"/>
            <a:ext cx="292608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Lucida Grande"/>
              <a:buChar char="➜"/>
              <a:defRPr sz="2800" kern="1200">
                <a:solidFill>
                  <a:srgbClr val="657C95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39763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3pPr>
            <a:lvl4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–"/>
              <a:defRPr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4pPr>
            <a:lvl5pPr marL="1371600" indent="-228600" algn="l" defTabSz="457200" rtl="0" eaLnBrk="1" fontAlgn="base" hangingPunct="1">
              <a:spcBef>
                <a:spcPts val="625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rgbClr val="4C4C4C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cMake</a:t>
            </a:r>
            <a:endParaRPr lang="en-US" dirty="0"/>
          </a:p>
          <a:p>
            <a:r>
              <a:rPr lang="en-US" dirty="0" err="1" smtClean="0"/>
              <a:t>cTest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Sikuli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043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Template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900" dirty="0"/>
              <a:t>License file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/>
              <a:t>Readme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 smtClean="0"/>
              <a:t>All code publicly available on OpenMash </a:t>
            </a:r>
            <a:r>
              <a:rPr lang="en-US" sz="1700" dirty="0" err="1" smtClean="0"/>
              <a:t>Github</a:t>
            </a:r>
            <a:endParaRPr lang="en-US" sz="1700" dirty="0"/>
          </a:p>
          <a:p>
            <a:pPr lvl="1">
              <a:buFont typeface="Wingdings" pitchFamily="2" charset="2"/>
              <a:buChar char="q"/>
            </a:pPr>
            <a:r>
              <a:rPr lang="en-US" sz="1700" dirty="0"/>
              <a:t>Description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 smtClean="0"/>
              <a:t>Build instructions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 smtClean="0"/>
              <a:t>Installation </a:t>
            </a:r>
            <a:r>
              <a:rPr lang="en-US" sz="1700" dirty="0"/>
              <a:t>instructions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err="1" smtClean="0"/>
              <a:t>Github</a:t>
            </a:r>
            <a:r>
              <a:rPr lang="en-US" sz="1900" dirty="0" smtClean="0"/>
              <a:t> </a:t>
            </a:r>
            <a:r>
              <a:rPr lang="en-US" sz="1900" dirty="0"/>
              <a:t>clone of </a:t>
            </a:r>
            <a:r>
              <a:rPr lang="en-US" sz="1900" dirty="0" smtClean="0"/>
              <a:t>integration and developed source </a:t>
            </a:r>
            <a:r>
              <a:rPr lang="en-US" sz="1900" dirty="0"/>
              <a:t>on VA </a:t>
            </a:r>
            <a:r>
              <a:rPr lang="en-US" sz="1900" dirty="0" smtClean="0"/>
              <a:t>machines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Links to all OSS projects (Apache)</a:t>
            </a:r>
            <a:endParaRPr lang="en-US" sz="1900" dirty="0"/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SaaS</a:t>
            </a:r>
            <a:endParaRPr lang="en-US" sz="1900" dirty="0"/>
          </a:p>
          <a:p>
            <a:pPr lvl="1">
              <a:buFont typeface="Wingdings" pitchFamily="2" charset="2"/>
              <a:buChar char="q"/>
            </a:pPr>
            <a:r>
              <a:rPr lang="en-US" sz="1700" dirty="0"/>
              <a:t>URL’s and credentials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/>
              <a:t>Competition specific </a:t>
            </a:r>
            <a:r>
              <a:rPr lang="en-US" sz="1700" dirty="0" err="1"/>
              <a:t>SaaS</a:t>
            </a:r>
            <a:r>
              <a:rPr lang="en-US" sz="1700" dirty="0"/>
              <a:t> overview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/>
              <a:t>Top level overview of </a:t>
            </a:r>
            <a:r>
              <a:rPr lang="en-US" sz="1700" dirty="0" err="1"/>
              <a:t>SaaS</a:t>
            </a:r>
            <a:r>
              <a:rPr lang="en-US" sz="1700" dirty="0"/>
              <a:t> platform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/>
              <a:t>Links to relevant resources and general information, datasheets, </a:t>
            </a:r>
            <a:r>
              <a:rPr lang="en-US" sz="1700" dirty="0" err="1"/>
              <a:t>etc</a:t>
            </a: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05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Template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900" dirty="0" smtClean="0"/>
              <a:t>Code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Build scripts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 smtClean="0"/>
              <a:t>Integration </a:t>
            </a:r>
            <a:r>
              <a:rPr lang="en-US" sz="1900" dirty="0"/>
              <a:t>Test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 smtClean="0"/>
              <a:t>Documented </a:t>
            </a:r>
            <a:r>
              <a:rPr lang="en-US" sz="1700" dirty="0"/>
              <a:t>manual procedures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/>
              <a:t>Distinguish between integration tests run with Camel even when using “</a:t>
            </a:r>
            <a:r>
              <a:rPr lang="en-US" sz="1700" dirty="0" err="1"/>
              <a:t>jUnit</a:t>
            </a:r>
            <a:r>
              <a:rPr lang="en-US" sz="1700" dirty="0"/>
              <a:t>” technology and lower level unit tests</a:t>
            </a:r>
          </a:p>
          <a:p>
            <a:pPr>
              <a:buFont typeface="Wingdings" pitchFamily="2" charset="2"/>
              <a:buChar char="q"/>
            </a:pPr>
            <a:r>
              <a:rPr lang="en-US" sz="1900" dirty="0"/>
              <a:t>UAT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 err="1"/>
              <a:t>cMake</a:t>
            </a:r>
            <a:r>
              <a:rPr lang="en-US" sz="1700" dirty="0"/>
              <a:t> and </a:t>
            </a:r>
            <a:r>
              <a:rPr lang="en-US" sz="1700" dirty="0" err="1"/>
              <a:t>cTest</a:t>
            </a:r>
            <a:r>
              <a:rPr lang="en-US" sz="1700" dirty="0"/>
              <a:t> python scripts with </a:t>
            </a:r>
            <a:r>
              <a:rPr lang="en-US" sz="1700" dirty="0" err="1"/>
              <a:t>Sikuli</a:t>
            </a:r>
            <a:r>
              <a:rPr lang="en-US" sz="1700" dirty="0"/>
              <a:t> for </a:t>
            </a:r>
            <a:r>
              <a:rPr lang="en-US" sz="1700" dirty="0" err="1"/>
              <a:t>MedSphere</a:t>
            </a:r>
            <a:endParaRPr lang="en-US" sz="1700" dirty="0"/>
          </a:p>
          <a:p>
            <a:pPr lvl="1">
              <a:buFont typeface="Wingdings" pitchFamily="2" charset="2"/>
              <a:buChar char="q"/>
            </a:pPr>
            <a:r>
              <a:rPr lang="en-US" sz="1700" dirty="0" smtClean="0"/>
              <a:t>Video </a:t>
            </a:r>
            <a:r>
              <a:rPr lang="en-US" sz="1700" dirty="0"/>
              <a:t>of SaaS </a:t>
            </a:r>
            <a:r>
              <a:rPr lang="en-US" sz="1700" dirty="0" smtClean="0"/>
              <a:t>capability (video)</a:t>
            </a:r>
          </a:p>
          <a:p>
            <a:pPr lvl="1">
              <a:buFont typeface="Wingdings" pitchFamily="2" charset="2"/>
              <a:buChar char="q"/>
            </a:pPr>
            <a:r>
              <a:rPr lang="en-US" sz="1700" dirty="0" smtClean="0"/>
              <a:t>Open Architecture Refactoring (video)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02D6-AE15-421A-8C5B-5E385A9AD0ED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26239"/>
      </p:ext>
    </p:extLst>
  </p:cSld>
  <p:clrMapOvr>
    <a:masterClrMapping/>
  </p:clrMapOvr>
</p:sld>
</file>

<file path=ppt/theme/theme1.xml><?xml version="1.0" encoding="utf-8"?>
<a:theme xmlns:a="http://schemas.openxmlformats.org/drawingml/2006/main" name="Talend-PPT-template.2013_16_9">
  <a:themeElements>
    <a:clrScheme name="Talend Colors">
      <a:dk1>
        <a:srgbClr val="2F5699"/>
      </a:dk1>
      <a:lt1>
        <a:sysClr val="window" lastClr="FFFFFF"/>
      </a:lt1>
      <a:dk2>
        <a:srgbClr val="444446"/>
      </a:dk2>
      <a:lt2>
        <a:srgbClr val="EEF3F7"/>
      </a:lt2>
      <a:accent1>
        <a:srgbClr val="B6D330"/>
      </a:accent1>
      <a:accent2>
        <a:srgbClr val="4ABDE5"/>
      </a:accent2>
      <a:accent3>
        <a:srgbClr val="96A6B8"/>
      </a:accent3>
      <a:accent4>
        <a:srgbClr val="4C933E"/>
      </a:accent4>
      <a:accent5>
        <a:srgbClr val="CA1F2C"/>
      </a:accent5>
      <a:accent6>
        <a:srgbClr val="444446"/>
      </a:accent6>
      <a:hlink>
        <a:srgbClr val="2F5699"/>
      </a:hlink>
      <a:folHlink>
        <a:srgbClr val="4ABD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smtClean="0">
            <a:solidFill>
              <a:schemeClr val="accent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Talend-PPT-template.2013_16_9</Template>
  <TotalTime>89</TotalTime>
  <Words>422</Words>
  <Application>Microsoft Office PowerPoint</Application>
  <PresentationFormat>On-screen Show (16:9)</PresentationFormat>
  <Paragraphs>114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Talend-PPT-template.2013_16_9</vt:lpstr>
      <vt:lpstr>OpenMash Artifact Map</vt:lpstr>
      <vt:lpstr>OpenMash Components</vt:lpstr>
      <vt:lpstr>OpenMash Components</vt:lpstr>
      <vt:lpstr>Miscellaneous Tools and Licenses</vt:lpstr>
      <vt:lpstr>Competition Test Cases</vt:lpstr>
      <vt:lpstr>Documentation Template (1/2)</vt:lpstr>
      <vt:lpstr>Documentation Template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</dc:title>
  <dc:creator>EdwardOst</dc:creator>
  <cp:lastModifiedBy>EdwardOst</cp:lastModifiedBy>
  <cp:revision>19</cp:revision>
  <dcterms:created xsi:type="dcterms:W3CDTF">2013-06-13T01:58:43Z</dcterms:created>
  <dcterms:modified xsi:type="dcterms:W3CDTF">2013-06-13T09:39:49Z</dcterms:modified>
</cp:coreProperties>
</file>