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handoutMasterIdLst>
    <p:handoutMasterId r:id="rId32"/>
  </p:handoutMasterIdLst>
  <p:sldIdLst>
    <p:sldId id="256" r:id="rId2"/>
    <p:sldId id="284" r:id="rId3"/>
    <p:sldId id="293" r:id="rId4"/>
    <p:sldId id="291" r:id="rId5"/>
    <p:sldId id="282" r:id="rId6"/>
    <p:sldId id="286" r:id="rId7"/>
    <p:sldId id="266" r:id="rId8"/>
    <p:sldId id="287" r:id="rId9"/>
    <p:sldId id="283" r:id="rId10"/>
    <p:sldId id="285" r:id="rId11"/>
    <p:sldId id="265" r:id="rId12"/>
    <p:sldId id="267" r:id="rId13"/>
    <p:sldId id="290" r:id="rId14"/>
    <p:sldId id="271" r:id="rId15"/>
    <p:sldId id="272" r:id="rId16"/>
    <p:sldId id="270" r:id="rId17"/>
    <p:sldId id="273" r:id="rId18"/>
    <p:sldId id="289" r:id="rId19"/>
    <p:sldId id="281" r:id="rId20"/>
    <p:sldId id="268" r:id="rId21"/>
    <p:sldId id="269" r:id="rId22"/>
    <p:sldId id="274" r:id="rId23"/>
    <p:sldId id="275" r:id="rId24"/>
    <p:sldId id="276" r:id="rId25"/>
    <p:sldId id="277" r:id="rId26"/>
    <p:sldId id="288" r:id="rId27"/>
    <p:sldId id="280" r:id="rId28"/>
    <p:sldId id="278" r:id="rId29"/>
    <p:sldId id="279" r:id="rId30"/>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73" autoAdjust="0"/>
  </p:normalViewPr>
  <p:slideViewPr>
    <p:cSldViewPr snapToGrid="0" snapToObjects="1">
      <p:cViewPr varScale="1">
        <p:scale>
          <a:sx n="126" d="100"/>
          <a:sy n="126" d="100"/>
        </p:scale>
        <p:origin x="-354" y="-102"/>
      </p:cViewPr>
      <p:guideLst>
        <p:guide orient="horz" pos="2160"/>
        <p:guide pos="2880"/>
      </p:guideLst>
    </p:cSldViewPr>
  </p:slideViewPr>
  <p:outlineViewPr>
    <p:cViewPr>
      <p:scale>
        <a:sx n="33" d="100"/>
        <a:sy n="33" d="100"/>
      </p:scale>
      <p:origin x="0" y="449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674BF7EC-2E53-C345-8DA1-866913444272}" type="datetimeFigureOut">
              <a:rPr lang="en-US"/>
              <a:pPr>
                <a:defRPr/>
              </a:pPr>
              <a:t>6/13/2013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40671C7E-0845-9149-84CB-D07852896892}" type="slidenum">
              <a:rPr lang="en-US"/>
              <a:pPr>
                <a:defRPr/>
              </a:pPr>
              <a:t>‹#›</a:t>
            </a:fld>
            <a:endParaRPr lang="en-US"/>
          </a:p>
        </p:txBody>
      </p:sp>
    </p:spTree>
    <p:extLst>
      <p:ext uri="{BB962C8B-B14F-4D97-AF65-F5344CB8AC3E}">
        <p14:creationId xmlns:p14="http://schemas.microsoft.com/office/powerpoint/2010/main" val="8889631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D2917087-6306-0649-B4E1-29DDE763B567}" type="datetimeFigureOut">
              <a:rPr lang="en-US"/>
              <a:pPr>
                <a:defRPr/>
              </a:pPr>
              <a:t>6/13/2013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8220455D-2B6F-E748-AF1E-DB674FE6AFF4}" type="slidenum">
              <a:rPr lang="en-US"/>
              <a:pPr>
                <a:defRPr/>
              </a:pPr>
              <a:t>‹#›</a:t>
            </a:fld>
            <a:endParaRPr lang="en-US"/>
          </a:p>
        </p:txBody>
      </p:sp>
    </p:spTree>
    <p:extLst>
      <p:ext uri="{BB962C8B-B14F-4D97-AF65-F5344CB8AC3E}">
        <p14:creationId xmlns:p14="http://schemas.microsoft.com/office/powerpoint/2010/main" val="2150885540"/>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age">
    <p:spTree>
      <p:nvGrpSpPr>
        <p:cNvPr id="1" name=""/>
        <p:cNvGrpSpPr/>
        <p:nvPr/>
      </p:nvGrpSpPr>
      <p:grpSpPr>
        <a:xfrm>
          <a:off x="0" y="0"/>
          <a:ext cx="0" cy="0"/>
          <a:chOff x="0" y="0"/>
          <a:chExt cx="0" cy="0"/>
        </a:xfrm>
      </p:grpSpPr>
      <p:pic>
        <p:nvPicPr>
          <p:cNvPr id="4" name="Picture 7" descr="Talend-PP-cov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6"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53325" y="341313"/>
            <a:ext cx="1392238"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446876"/>
            <a:ext cx="7772400" cy="1217177"/>
          </a:xfrm>
        </p:spPr>
        <p:txBody>
          <a:bodyPr anchor="b"/>
          <a:lstStyle/>
          <a:p>
            <a:r>
              <a:rPr lang="en-US" smtClean="0"/>
              <a:t>Click to edit Master title style</a:t>
            </a:r>
            <a:endParaRPr lang="en-US" dirty="0"/>
          </a:p>
        </p:txBody>
      </p:sp>
      <p:sp>
        <p:nvSpPr>
          <p:cNvPr id="3" name="Subtitle 2"/>
          <p:cNvSpPr>
            <a:spLocks noGrp="1"/>
          </p:cNvSpPr>
          <p:nvPr>
            <p:ph type="subTitle" idx="1"/>
          </p:nvPr>
        </p:nvSpPr>
        <p:spPr>
          <a:xfrm>
            <a:off x="685800" y="1689453"/>
            <a:ext cx="7772400" cy="479679"/>
          </a:xfrm>
        </p:spPr>
        <p:txBody>
          <a:bodyPr>
            <a:normAutofit/>
          </a:bodyPr>
          <a:lstStyle>
            <a:lvl1pPr marL="0" indent="0" algn="l">
              <a:buNone/>
              <a:defRPr sz="180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090331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bod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10"/>
          </p:nvPr>
        </p:nvSpPr>
        <p:spPr/>
        <p:txBody>
          <a:bodyPr/>
          <a:lstStyle>
            <a:lvl1pPr>
              <a:defRPr/>
            </a:lvl1pPr>
          </a:lstStyle>
          <a:p>
            <a:pPr>
              <a:defRPr/>
            </a:pPr>
            <a:r>
              <a:rPr lang="en-US"/>
              <a:t>© </a:t>
            </a:r>
            <a:r>
              <a:rPr lang="en-US" err="1"/>
              <a:t>Talend</a:t>
            </a:r>
            <a:r>
              <a:rPr lang="en-US"/>
              <a:t> </a:t>
            </a:r>
            <a:r>
              <a:rPr lang="en-US" smtClean="0"/>
              <a:t>2013</a:t>
            </a:r>
            <a:endParaRPr lang="fr-FR"/>
          </a:p>
        </p:txBody>
      </p:sp>
    </p:spTree>
    <p:extLst>
      <p:ext uri="{BB962C8B-B14F-4D97-AF65-F5344CB8AC3E}">
        <p14:creationId xmlns:p14="http://schemas.microsoft.com/office/powerpoint/2010/main" val="1867681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4"/>
          <p:cNvSpPr>
            <a:spLocks noGrp="1"/>
          </p:cNvSpPr>
          <p:nvPr>
            <p:ph type="ftr" sz="quarter" idx="10"/>
          </p:nvPr>
        </p:nvSpPr>
        <p:spPr/>
        <p:txBody>
          <a:bodyPr/>
          <a:lstStyle>
            <a:lvl1pPr>
              <a:defRPr/>
            </a:lvl1pPr>
          </a:lstStyle>
          <a:p>
            <a:pPr>
              <a:defRPr/>
            </a:pPr>
            <a:r>
              <a:rPr lang="en-US"/>
              <a:t>© </a:t>
            </a:r>
            <a:r>
              <a:rPr lang="en-US" err="1"/>
              <a:t>Talend</a:t>
            </a:r>
            <a:r>
              <a:rPr lang="en-US"/>
              <a:t> </a:t>
            </a:r>
            <a:r>
              <a:rPr lang="en-US" smtClean="0"/>
              <a:t>2013</a:t>
            </a:r>
            <a:endParaRPr lang="fr-FR"/>
          </a:p>
        </p:txBody>
      </p:sp>
    </p:spTree>
    <p:extLst>
      <p:ext uri="{BB962C8B-B14F-4D97-AF65-F5344CB8AC3E}">
        <p14:creationId xmlns:p14="http://schemas.microsoft.com/office/powerpoint/2010/main" val="26792326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1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57200" y="0"/>
            <a:ext cx="8229600"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p>
            <a:pPr lvl="0"/>
            <a:r>
              <a:rPr lang="en-US" noProof="0" smtClean="0"/>
              <a:t>Cliquez et modifiez le titre</a:t>
            </a:r>
            <a:endParaRPr lang="en-US" noProof="0"/>
          </a:p>
        </p:txBody>
      </p:sp>
      <p:sp>
        <p:nvSpPr>
          <p:cNvPr id="1028" name="Text Placeholder 2"/>
          <p:cNvSpPr>
            <a:spLocks noGrp="1"/>
          </p:cNvSpPr>
          <p:nvPr>
            <p:ph type="body" idx="1"/>
          </p:nvPr>
        </p:nvSpPr>
        <p:spPr bwMode="auto">
          <a:xfrm>
            <a:off x="457200" y="1168400"/>
            <a:ext cx="8229600" cy="495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noProof="0" smtClean="0"/>
              <a:t>Cliquez pour modifier les styles du texte du masque</a:t>
            </a:r>
          </a:p>
          <a:p>
            <a:pPr lvl="1"/>
            <a:r>
              <a:rPr lang="en-US" noProof="0" smtClean="0"/>
              <a:t>Deuxième niveau</a:t>
            </a:r>
          </a:p>
          <a:p>
            <a:pPr lvl="2"/>
            <a:r>
              <a:rPr lang="en-US" noProof="0" smtClean="0"/>
              <a:t>Troisième niveau</a:t>
            </a:r>
          </a:p>
          <a:p>
            <a:pPr lvl="3"/>
            <a:r>
              <a:rPr lang="en-US" noProof="0" smtClean="0"/>
              <a:t>Quatrième niveau</a:t>
            </a:r>
          </a:p>
          <a:p>
            <a:pPr lvl="4"/>
            <a:r>
              <a:rPr lang="en-US" noProof="0" smtClean="0"/>
              <a:t>Cinquième niveau</a:t>
            </a:r>
            <a:endParaRPr lang="en-US" noProof="0"/>
          </a:p>
        </p:txBody>
      </p:sp>
      <p:sp>
        <p:nvSpPr>
          <p:cNvPr id="5" name="Footer Placeholder 4"/>
          <p:cNvSpPr>
            <a:spLocks noGrp="1"/>
          </p:cNvSpPr>
          <p:nvPr>
            <p:ph type="ftr" sz="quarter" idx="3"/>
          </p:nvPr>
        </p:nvSpPr>
        <p:spPr>
          <a:xfrm>
            <a:off x="457200" y="6308725"/>
            <a:ext cx="1149350" cy="365125"/>
          </a:xfrm>
          <a:prstGeom prst="rect">
            <a:avLst/>
          </a:prstGeom>
        </p:spPr>
        <p:txBody>
          <a:bodyPr vert="horz" lIns="0" tIns="0" rIns="0" bIns="0" rtlCol="0" anchor="b" anchorCtr="0"/>
          <a:lstStyle>
            <a:lvl1pPr algn="just" fontAlgn="auto">
              <a:spcBef>
                <a:spcPts val="0"/>
              </a:spcBef>
              <a:spcAft>
                <a:spcPts val="850"/>
              </a:spcAft>
              <a:defRPr sz="900" dirty="0">
                <a:solidFill>
                  <a:schemeClr val="accent3"/>
                </a:solidFill>
                <a:latin typeface="+mn-lt"/>
                <a:ea typeface="+mn-ea"/>
                <a:cs typeface="+mn-cs"/>
              </a:defRPr>
            </a:lvl1pPr>
          </a:lstStyle>
          <a:p>
            <a:pPr>
              <a:defRPr/>
            </a:pPr>
            <a:r>
              <a:rPr lang="en-US"/>
              <a:t>© </a:t>
            </a:r>
            <a:r>
              <a:rPr lang="en-US" err="1"/>
              <a:t>Talend</a:t>
            </a:r>
            <a:r>
              <a:rPr lang="en-US"/>
              <a:t> </a:t>
            </a:r>
            <a:r>
              <a:rPr lang="en-US" smtClean="0"/>
              <a:t>2013</a:t>
            </a:r>
            <a:endParaRPr lang="fr-FR"/>
          </a:p>
        </p:txBody>
      </p:sp>
      <p:sp>
        <p:nvSpPr>
          <p:cNvPr id="1030" name="TextBox 11"/>
          <p:cNvSpPr txBox="1">
            <a:spLocks noChangeArrowheads="1"/>
          </p:cNvSpPr>
          <p:nvPr/>
        </p:nvSpPr>
        <p:spPr bwMode="auto">
          <a:xfrm>
            <a:off x="-55563" y="1982788"/>
            <a:ext cx="914401"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endParaRPr lang="en-US" sz="1600" smtClean="0">
              <a:solidFill>
                <a:srgbClr val="444446"/>
              </a:solidFill>
            </a:endParaRPr>
          </a:p>
        </p:txBody>
      </p:sp>
      <p:pic>
        <p:nvPicPr>
          <p:cNvPr id="1032" name="Picture 1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101013" y="6427788"/>
            <a:ext cx="67151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9" r:id="rId1"/>
    <p:sldLayoutId id="2147483658" r:id="rId2"/>
    <p:sldLayoutId id="2147483660" r:id="rId3"/>
  </p:sldLayoutIdLst>
  <p:hf sldNum="0" hdr="0" dt="0"/>
  <p:txStyles>
    <p:titleStyle>
      <a:lvl1pPr algn="l" defTabSz="457200" rtl="0" eaLnBrk="1" fontAlgn="base" hangingPunct="1">
        <a:spcBef>
          <a:spcPct val="0"/>
        </a:spcBef>
        <a:spcAft>
          <a:spcPct val="0"/>
        </a:spcAft>
        <a:defRPr sz="3300" b="1" kern="1200">
          <a:solidFill>
            <a:schemeClr val="tx1"/>
          </a:solidFill>
          <a:latin typeface="Arial"/>
          <a:ea typeface="ＭＳ Ｐゴシック" charset="0"/>
          <a:cs typeface="Arial"/>
        </a:defRPr>
      </a:lvl1pPr>
      <a:lvl2pPr algn="l" defTabSz="457200" rtl="0" eaLnBrk="1" fontAlgn="base" hangingPunct="1">
        <a:spcBef>
          <a:spcPct val="0"/>
        </a:spcBef>
        <a:spcAft>
          <a:spcPct val="0"/>
        </a:spcAft>
        <a:defRPr sz="3300" b="1">
          <a:solidFill>
            <a:schemeClr val="tx1"/>
          </a:solidFill>
          <a:latin typeface="Arial" charset="0"/>
          <a:ea typeface="ＭＳ Ｐゴシック" charset="0"/>
        </a:defRPr>
      </a:lvl2pPr>
      <a:lvl3pPr algn="l" defTabSz="457200" rtl="0" eaLnBrk="1" fontAlgn="base" hangingPunct="1">
        <a:spcBef>
          <a:spcPct val="0"/>
        </a:spcBef>
        <a:spcAft>
          <a:spcPct val="0"/>
        </a:spcAft>
        <a:defRPr sz="3300" b="1">
          <a:solidFill>
            <a:schemeClr val="tx1"/>
          </a:solidFill>
          <a:latin typeface="Arial" charset="0"/>
          <a:ea typeface="ＭＳ Ｐゴシック" charset="0"/>
        </a:defRPr>
      </a:lvl3pPr>
      <a:lvl4pPr algn="l" defTabSz="457200" rtl="0" eaLnBrk="1" fontAlgn="base" hangingPunct="1">
        <a:spcBef>
          <a:spcPct val="0"/>
        </a:spcBef>
        <a:spcAft>
          <a:spcPct val="0"/>
        </a:spcAft>
        <a:defRPr sz="3300" b="1">
          <a:solidFill>
            <a:schemeClr val="tx1"/>
          </a:solidFill>
          <a:latin typeface="Arial" charset="0"/>
          <a:ea typeface="ＭＳ Ｐゴシック" charset="0"/>
        </a:defRPr>
      </a:lvl4pPr>
      <a:lvl5pPr algn="l" defTabSz="457200" rtl="0" eaLnBrk="1" fontAlgn="base" hangingPunct="1">
        <a:spcBef>
          <a:spcPct val="0"/>
        </a:spcBef>
        <a:spcAft>
          <a:spcPct val="0"/>
        </a:spcAft>
        <a:defRPr sz="3300" b="1">
          <a:solidFill>
            <a:schemeClr val="tx1"/>
          </a:solidFill>
          <a:latin typeface="Arial" charset="0"/>
          <a:ea typeface="ＭＳ Ｐゴシック" charset="0"/>
        </a:defRPr>
      </a:lvl5pPr>
      <a:lvl6pPr marL="457200" algn="l" defTabSz="457200" rtl="0" eaLnBrk="1" fontAlgn="base" hangingPunct="1">
        <a:spcBef>
          <a:spcPct val="0"/>
        </a:spcBef>
        <a:spcAft>
          <a:spcPct val="0"/>
        </a:spcAft>
        <a:defRPr sz="3300" b="1">
          <a:solidFill>
            <a:schemeClr val="tx1"/>
          </a:solidFill>
          <a:latin typeface="Arial" charset="0"/>
          <a:ea typeface="ＭＳ Ｐゴシック" charset="0"/>
        </a:defRPr>
      </a:lvl6pPr>
      <a:lvl7pPr marL="914400" algn="l" defTabSz="457200" rtl="0" eaLnBrk="1" fontAlgn="base" hangingPunct="1">
        <a:spcBef>
          <a:spcPct val="0"/>
        </a:spcBef>
        <a:spcAft>
          <a:spcPct val="0"/>
        </a:spcAft>
        <a:defRPr sz="3300" b="1">
          <a:solidFill>
            <a:schemeClr val="tx1"/>
          </a:solidFill>
          <a:latin typeface="Arial" charset="0"/>
          <a:ea typeface="ＭＳ Ｐゴシック" charset="0"/>
        </a:defRPr>
      </a:lvl7pPr>
      <a:lvl8pPr marL="1371600" algn="l" defTabSz="457200" rtl="0" eaLnBrk="1" fontAlgn="base" hangingPunct="1">
        <a:spcBef>
          <a:spcPct val="0"/>
        </a:spcBef>
        <a:spcAft>
          <a:spcPct val="0"/>
        </a:spcAft>
        <a:defRPr sz="3300" b="1">
          <a:solidFill>
            <a:schemeClr val="tx1"/>
          </a:solidFill>
          <a:latin typeface="Arial" charset="0"/>
          <a:ea typeface="ＭＳ Ｐゴシック" charset="0"/>
        </a:defRPr>
      </a:lvl8pPr>
      <a:lvl9pPr marL="1828800" algn="l" defTabSz="457200" rtl="0" eaLnBrk="1" fontAlgn="base" hangingPunct="1">
        <a:spcBef>
          <a:spcPct val="0"/>
        </a:spcBef>
        <a:spcAft>
          <a:spcPct val="0"/>
        </a:spcAft>
        <a:defRPr sz="3300" b="1">
          <a:solidFill>
            <a:schemeClr val="tx1"/>
          </a:solidFill>
          <a:latin typeface="Arial" charset="0"/>
          <a:ea typeface="ＭＳ Ｐゴシック" charset="0"/>
        </a:defRPr>
      </a:lvl9pPr>
    </p:titleStyle>
    <p:bodyStyle>
      <a:lvl1pPr marL="342900" indent="-342900" algn="l" defTabSz="457200" rtl="0" eaLnBrk="1" fontAlgn="base" hangingPunct="1">
        <a:spcBef>
          <a:spcPct val="20000"/>
        </a:spcBef>
        <a:spcAft>
          <a:spcPct val="0"/>
        </a:spcAft>
        <a:buClr>
          <a:schemeClr val="tx1"/>
        </a:buClr>
        <a:buSzPct val="70000"/>
        <a:buFont typeface="Lucida Grande" charset="0"/>
        <a:buChar char="➜"/>
        <a:defRPr sz="2800" kern="1200">
          <a:solidFill>
            <a:srgbClr val="657C95"/>
          </a:solidFill>
          <a:latin typeface="+mn-lt"/>
          <a:ea typeface="ＭＳ Ｐゴシック" charset="0"/>
          <a:cs typeface="ＭＳ Ｐゴシック" charset="0"/>
        </a:defRPr>
      </a:lvl1pPr>
      <a:lvl2pPr marL="639763" indent="-228600" algn="l" defTabSz="457200" rtl="0" eaLnBrk="1" fontAlgn="base" hangingPunct="1">
        <a:spcBef>
          <a:spcPct val="20000"/>
        </a:spcBef>
        <a:spcAft>
          <a:spcPct val="0"/>
        </a:spcAft>
        <a:buClr>
          <a:schemeClr val="accent1"/>
        </a:buClr>
        <a:buFont typeface="Arial" charset="0"/>
        <a:buChar char="•"/>
        <a:defRPr sz="2400" kern="1200">
          <a:solidFill>
            <a:srgbClr val="4C4C4C"/>
          </a:solidFill>
          <a:latin typeface="+mn-lt"/>
          <a:ea typeface="ＭＳ Ｐゴシック" charset="0"/>
          <a:cs typeface="+mn-cs"/>
        </a:defRPr>
      </a:lvl2pPr>
      <a:lvl3pPr marL="914400" indent="-228600" algn="l" defTabSz="457200" rtl="0" eaLnBrk="1" fontAlgn="base" hangingPunct="1">
        <a:spcBef>
          <a:spcPct val="20000"/>
        </a:spcBef>
        <a:spcAft>
          <a:spcPct val="0"/>
        </a:spcAft>
        <a:buClr>
          <a:schemeClr val="tx1"/>
        </a:buClr>
        <a:buFont typeface="Arial" charset="0"/>
        <a:buChar char="•"/>
        <a:defRPr sz="2000" kern="1200">
          <a:solidFill>
            <a:srgbClr val="4C4C4C"/>
          </a:solidFill>
          <a:latin typeface="+mn-lt"/>
          <a:ea typeface="ＭＳ Ｐゴシック" charset="0"/>
          <a:cs typeface="+mn-cs"/>
        </a:defRPr>
      </a:lvl3pPr>
      <a:lvl4pPr marL="1143000" indent="-228600" algn="l" defTabSz="457200" rtl="0" eaLnBrk="1" fontAlgn="base" hangingPunct="1">
        <a:spcBef>
          <a:spcPct val="20000"/>
        </a:spcBef>
        <a:spcAft>
          <a:spcPct val="0"/>
        </a:spcAft>
        <a:buClr>
          <a:schemeClr val="tx1"/>
        </a:buClr>
        <a:buFont typeface="Arial" charset="0"/>
        <a:buChar char="–"/>
        <a:defRPr kern="1200">
          <a:solidFill>
            <a:srgbClr val="4C4C4C"/>
          </a:solidFill>
          <a:latin typeface="+mn-lt"/>
          <a:ea typeface="ＭＳ Ｐゴシック" charset="0"/>
          <a:cs typeface="+mn-cs"/>
        </a:defRPr>
      </a:lvl4pPr>
      <a:lvl5pPr marL="1371600" indent="-228600" algn="l" defTabSz="457200" rtl="0" eaLnBrk="1" fontAlgn="base" hangingPunct="1">
        <a:spcBef>
          <a:spcPts val="625"/>
        </a:spcBef>
        <a:spcAft>
          <a:spcPct val="0"/>
        </a:spcAft>
        <a:buClr>
          <a:schemeClr val="accent1"/>
        </a:buClr>
        <a:buFont typeface="Arial" charset="0"/>
        <a:buChar char="•"/>
        <a:defRPr sz="1600" kern="1200">
          <a:solidFill>
            <a:srgbClr val="4C4C4C"/>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ga-e8wc6wpm.vacloud.us:8081/nexus" TargetMode="External"/><Relationship Id="rId2" Type="http://schemas.openxmlformats.org/officeDocument/2006/relationships/hyperlink" Target="http://www.sonatype.org/nexus/go?__utma=246996102.1059120337.1362929217.1370680233.1370936295.6&amp;__utmb=246996102.3.9.1370936302990&amp;__utmc=246996102&amp;__utmx=-&amp;__utmz=246996102.1370680233.5.3.utmcsr=google|utmccn=(organic)|utmcmd=organic|utmctr=(not%20provided)&amp;__utmv=-&amp;__utmk=120619659"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ourceforge.net/projects/hl7inspector/files/latest/download"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openmash"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localhost:8161/admin/queues.jsp"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maven.apache.org/download.cgi"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talend.dreamhosters.com/esb/release/V5.2.2/TESB_SE-V5.2.2.tar.gz" TargetMode="External"/><Relationship Id="rId2" Type="http://schemas.openxmlformats.org/officeDocument/2006/relationships/hyperlink" Target="http://www.talend.com/download/esb" TargetMode="External"/><Relationship Id="rId1" Type="http://schemas.openxmlformats.org/officeDocument/2006/relationships/slideLayout" Target="../slideLayouts/slideLayout2.xml"/><Relationship Id="rId4" Type="http://schemas.openxmlformats.org/officeDocument/2006/relationships/hyperlink" Target="http://ga-e8wc6wpm.vacloud.us:8040/system/console/bundles"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ga-e8wc6wpm.vacloud.us:8161/admi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p:cNvSpPr>
            <a:spLocks noGrp="1"/>
          </p:cNvSpPr>
          <p:nvPr>
            <p:ph type="ctrTitle"/>
          </p:nvPr>
        </p:nvSpPr>
        <p:spPr>
          <a:xfrm>
            <a:off x="685800" y="584200"/>
            <a:ext cx="7772400" cy="1079500"/>
          </a:xfrm>
        </p:spPr>
        <p:txBody>
          <a:bodyPr/>
          <a:lstStyle/>
          <a:p>
            <a:r>
              <a:rPr lang="en-US" dirty="0" smtClean="0">
                <a:latin typeface="Arial" charset="0"/>
              </a:rPr>
              <a:t>OpenMash </a:t>
            </a:r>
            <a:r>
              <a:rPr lang="en-US" dirty="0" smtClean="0">
                <a:latin typeface="Arial" charset="0"/>
              </a:rPr>
              <a:t>Developers Guide</a:t>
            </a:r>
            <a:endParaRPr lang="en-US" dirty="0">
              <a:latin typeface="Arial" charset="0"/>
            </a:endParaRPr>
          </a:p>
        </p:txBody>
      </p:sp>
      <p:sp>
        <p:nvSpPr>
          <p:cNvPr id="3" name="Subtitle 2"/>
          <p:cNvSpPr>
            <a:spLocks noGrp="1"/>
          </p:cNvSpPr>
          <p:nvPr>
            <p:ph type="subTitle" idx="1"/>
          </p:nvPr>
        </p:nvSpPr>
        <p:spPr>
          <a:xfrm>
            <a:off x="685800" y="1689100"/>
            <a:ext cx="7772400" cy="479425"/>
          </a:xfrm>
        </p:spPr>
        <p:txBody>
          <a:bodyPr rtlCol="0"/>
          <a:lstStyle/>
          <a:p>
            <a:pPr fontAlgn="auto">
              <a:spcAft>
                <a:spcPts val="0"/>
              </a:spcAft>
              <a:buFont typeface="Lucida Grande"/>
              <a:buNone/>
              <a:defRPr/>
            </a:pPr>
            <a:r>
              <a:rPr lang="en-US" dirty="0" smtClean="0">
                <a:ea typeface="+mn-ea"/>
                <a:cs typeface="+mn-cs"/>
              </a:rPr>
              <a:t>Sharing with the Community</a:t>
            </a:r>
            <a:endParaRPr lang="en-US" dirty="0">
              <a:ea typeface="+mn-ea"/>
              <a:cs typeface="+mn-cs"/>
            </a:endParaRPr>
          </a:p>
        </p:txBody>
      </p:sp>
      <p:sp>
        <p:nvSpPr>
          <p:cNvPr id="6147" name="Date Placeholder 3"/>
          <p:cNvSpPr txBox="1">
            <a:spLocks/>
          </p:cNvSpPr>
          <p:nvPr/>
        </p:nvSpPr>
        <p:spPr bwMode="auto">
          <a:xfrm>
            <a:off x="685800" y="2514600"/>
            <a:ext cx="2716213"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spcAft>
                <a:spcPts val="600"/>
              </a:spcAft>
            </a:pPr>
            <a:r>
              <a:rPr lang="en-US" sz="1200" dirty="0" smtClean="0">
                <a:solidFill>
                  <a:srgbClr val="FFFFFF"/>
                </a:solidFill>
              </a:rPr>
              <a:t>OpenMash Team</a:t>
            </a:r>
            <a:endParaRPr lang="en-US" sz="1200" dirty="0">
              <a:solidFill>
                <a:srgbClr val="FFFFFF"/>
              </a:solidFill>
            </a:endParaRPr>
          </a:p>
          <a:p>
            <a:pPr eaLnBrk="1" hangingPunct="1">
              <a:spcAft>
                <a:spcPts val="600"/>
              </a:spcAft>
            </a:pPr>
            <a:fld id="{89F28E16-C36B-E24C-82D3-34929B6D05A6}" type="datetime1">
              <a:rPr lang="en-US" sz="1200">
                <a:solidFill>
                  <a:schemeClr val="accent1"/>
                </a:solidFill>
              </a:rPr>
              <a:pPr eaLnBrk="1" hangingPunct="1">
                <a:spcAft>
                  <a:spcPts val="600"/>
                </a:spcAft>
              </a:pPr>
              <a:t>6/13/2013</a:t>
            </a:fld>
            <a:endParaRPr lang="en-US" sz="1200" dirty="0">
              <a:solidFill>
                <a:schemeClr val="accent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Install Nexus</a:t>
            </a:r>
            <a:endParaRPr lang="en-US" sz="2800" dirty="0"/>
          </a:p>
        </p:txBody>
      </p:sp>
      <p:sp>
        <p:nvSpPr>
          <p:cNvPr id="3" name="Content Placeholder 2"/>
          <p:cNvSpPr>
            <a:spLocks noGrp="1"/>
          </p:cNvSpPr>
          <p:nvPr>
            <p:ph idx="1"/>
          </p:nvPr>
        </p:nvSpPr>
        <p:spPr/>
        <p:txBody>
          <a:bodyPr/>
          <a:lstStyle/>
          <a:p>
            <a:r>
              <a:rPr lang="en-US" sz="2400" dirty="0" smtClean="0"/>
              <a:t>Download Nexus from </a:t>
            </a:r>
            <a:r>
              <a:rPr lang="en-US" sz="2400" dirty="0" smtClean="0">
                <a:hlinkClick r:id="rId2"/>
              </a:rPr>
              <a:t>http</a:t>
            </a:r>
            <a:r>
              <a:rPr lang="en-US" sz="2400" dirty="0">
                <a:hlinkClick r:id="rId2"/>
              </a:rPr>
              <a:t>://</a:t>
            </a:r>
            <a:r>
              <a:rPr lang="en-US" sz="2400" dirty="0" smtClean="0">
                <a:hlinkClick r:id="rId2"/>
              </a:rPr>
              <a:t>www.sonatype.org/nexus/go</a:t>
            </a:r>
            <a:endParaRPr lang="en-US" sz="2400" dirty="0" smtClean="0"/>
          </a:p>
          <a:p>
            <a:pPr marL="0" indent="0">
              <a:buNone/>
            </a:pPr>
            <a:r>
              <a:rPr lang="en-US" sz="1600" dirty="0" smtClean="0">
                <a:latin typeface="Courier New" pitchFamily="49" charset="0"/>
                <a:cs typeface="Courier New" pitchFamily="49" charset="0"/>
              </a:rPr>
              <a:t>&gt; </a:t>
            </a:r>
            <a:r>
              <a:rPr lang="en-US" sz="1600" dirty="0" err="1" smtClean="0">
                <a:latin typeface="Courier New" pitchFamily="49" charset="0"/>
                <a:cs typeface="Courier New" pitchFamily="49" charset="0"/>
              </a:rPr>
              <a:t>wget</a:t>
            </a:r>
            <a:r>
              <a:rPr lang="en-US" sz="1600" dirty="0" smtClean="0">
                <a:latin typeface="Courier New" pitchFamily="49" charset="0"/>
                <a:cs typeface="Courier New" pitchFamily="49" charset="0"/>
              </a:rPr>
              <a:t> http</a:t>
            </a:r>
            <a:r>
              <a:rPr lang="en-US" sz="1600" dirty="0">
                <a:latin typeface="Courier New" pitchFamily="49" charset="0"/>
                <a:cs typeface="Courier New" pitchFamily="49" charset="0"/>
              </a:rPr>
              <a:t>://</a:t>
            </a:r>
            <a:r>
              <a:rPr lang="en-US" sz="1600" dirty="0" smtClean="0">
                <a:latin typeface="Courier New" pitchFamily="49" charset="0"/>
                <a:cs typeface="Courier New" pitchFamily="49" charset="0"/>
              </a:rPr>
              <a:t>www.sonatype.org/downloads/nexus-latest-bundle.tar.gz</a:t>
            </a:r>
          </a:p>
          <a:p>
            <a:pPr marL="0" indent="0">
              <a:buNone/>
            </a:pPr>
            <a:r>
              <a:rPr lang="en-US" sz="1600" dirty="0" smtClean="0">
                <a:latin typeface="Courier New" pitchFamily="49" charset="0"/>
                <a:cs typeface="Courier New" pitchFamily="49" charset="0"/>
              </a:rPr>
              <a:t>&gt; cd /opt</a:t>
            </a:r>
          </a:p>
          <a:p>
            <a:pPr marL="0" indent="0">
              <a:buNone/>
            </a:pPr>
            <a:r>
              <a:rPr lang="en-US" sz="1600" dirty="0" smtClean="0">
                <a:latin typeface="Courier New" pitchFamily="49" charset="0"/>
                <a:cs typeface="Courier New" pitchFamily="49" charset="0"/>
              </a:rPr>
              <a:t>&gt; tar </a:t>
            </a:r>
            <a:r>
              <a:rPr lang="en-US" sz="1600" dirty="0" err="1" smtClean="0">
                <a:latin typeface="Courier New" pitchFamily="49" charset="0"/>
                <a:cs typeface="Courier New" pitchFamily="49" charset="0"/>
              </a:rPr>
              <a:t>xzvf</a:t>
            </a:r>
            <a:r>
              <a:rPr lang="en-US" sz="1600" dirty="0" smtClean="0">
                <a:latin typeface="Courier New" pitchFamily="49" charset="0"/>
                <a:cs typeface="Courier New" pitchFamily="49" charset="0"/>
              </a:rPr>
              <a:t> ~/nexus-2.5.0-04-bundle.tar.gz</a:t>
            </a:r>
          </a:p>
          <a:p>
            <a:pPr marL="0" indent="0">
              <a:buNone/>
            </a:pPr>
            <a:r>
              <a:rPr lang="en-US" sz="1600" dirty="0" smtClean="0">
                <a:latin typeface="Courier New" pitchFamily="49" charset="0"/>
                <a:cs typeface="Courier New" pitchFamily="49" charset="0"/>
              </a:rPr>
              <a:t>&gt; </a:t>
            </a:r>
            <a:r>
              <a:rPr lang="en-US" sz="1600" dirty="0" err="1" smtClean="0">
                <a:latin typeface="Courier New" pitchFamily="49" charset="0"/>
                <a:cs typeface="Courier New" pitchFamily="49" charset="0"/>
              </a:rPr>
              <a:t>ln</a:t>
            </a:r>
            <a:r>
              <a:rPr lang="en-US" sz="1600" dirty="0" smtClean="0">
                <a:latin typeface="Courier New" pitchFamily="49" charset="0"/>
                <a:cs typeface="Courier New" pitchFamily="49" charset="0"/>
              </a:rPr>
              <a:t> –s nexus-2.5.0-04</a:t>
            </a:r>
          </a:p>
          <a:p>
            <a:pPr marL="0" indent="0">
              <a:buNone/>
            </a:pPr>
            <a:r>
              <a:rPr lang="en-US" sz="1600" dirty="0" smtClean="0">
                <a:latin typeface="Courier New" pitchFamily="49" charset="0"/>
                <a:cs typeface="Courier New" pitchFamily="49" charset="0"/>
              </a:rPr>
              <a:t>&gt; nexus/bin/nexus start # run as a background process</a:t>
            </a:r>
          </a:p>
          <a:p>
            <a:pPr marL="0" indent="0">
              <a:buNone/>
            </a:pPr>
            <a:r>
              <a:rPr lang="en-US" sz="1600" dirty="0" smtClean="0">
                <a:latin typeface="Courier New" pitchFamily="49" charset="0"/>
                <a:cs typeface="Courier New" pitchFamily="49" charset="0"/>
              </a:rPr>
              <a:t>OR</a:t>
            </a:r>
          </a:p>
          <a:p>
            <a:pPr marL="0" indent="0">
              <a:buNone/>
            </a:pPr>
            <a:r>
              <a:rPr lang="en-US" sz="1600" dirty="0" smtClean="0">
                <a:latin typeface="Courier New" pitchFamily="49" charset="0"/>
                <a:cs typeface="Courier New" pitchFamily="49" charset="0"/>
              </a:rPr>
              <a:t>&gt; </a:t>
            </a:r>
            <a:r>
              <a:rPr lang="en-US" sz="1600" dirty="0">
                <a:latin typeface="Courier New" pitchFamily="49" charset="0"/>
                <a:cs typeface="Courier New" pitchFamily="49" charset="0"/>
              </a:rPr>
              <a:t>nexus/bin/nexus </a:t>
            </a:r>
            <a:r>
              <a:rPr lang="en-US" sz="1600" dirty="0" smtClean="0">
                <a:latin typeface="Courier New" pitchFamily="49" charset="0"/>
                <a:cs typeface="Courier New" pitchFamily="49" charset="0"/>
              </a:rPr>
              <a:t>console </a:t>
            </a:r>
            <a:r>
              <a:rPr lang="en-US" sz="1600" dirty="0">
                <a:latin typeface="Courier New" pitchFamily="49" charset="0"/>
                <a:cs typeface="Courier New" pitchFamily="49" charset="0"/>
              </a:rPr>
              <a:t># to </a:t>
            </a:r>
            <a:r>
              <a:rPr lang="en-US" sz="1600" dirty="0" smtClean="0">
                <a:latin typeface="Courier New" pitchFamily="49" charset="0"/>
                <a:cs typeface="Courier New" pitchFamily="49" charset="0"/>
              </a:rPr>
              <a:t>run as console</a:t>
            </a:r>
            <a:endParaRPr lang="en-US" sz="1600" dirty="0">
              <a:latin typeface="Courier New" pitchFamily="49" charset="0"/>
              <a:cs typeface="Courier New" pitchFamily="49" charset="0"/>
            </a:endParaRPr>
          </a:p>
          <a:p>
            <a:pPr marL="0" indent="0">
              <a:buNone/>
            </a:pPr>
            <a:endParaRPr lang="en-US" sz="1600" dirty="0" smtClean="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&gt; nexus/bin/nexus stop # to stop service</a:t>
            </a:r>
          </a:p>
          <a:p>
            <a:pPr marL="0" indent="0">
              <a:buNone/>
            </a:pPr>
            <a:endParaRPr lang="en-US" sz="1600" dirty="0" smtClean="0">
              <a:latin typeface="Courier New" pitchFamily="49" charset="0"/>
              <a:cs typeface="Courier New" pitchFamily="49" charset="0"/>
            </a:endParaRPr>
          </a:p>
          <a:p>
            <a:r>
              <a:rPr lang="en-US" sz="2400" dirty="0"/>
              <a:t>Run as </a:t>
            </a:r>
            <a:r>
              <a:rPr lang="en-US" sz="2400" dirty="0" smtClean="0"/>
              <a:t>contestant since Nexus will provide a warning otherwise</a:t>
            </a:r>
          </a:p>
          <a:p>
            <a:r>
              <a:rPr lang="en-US" sz="2400" dirty="0" smtClean="0"/>
              <a:t>Validate by connecting to Nexus web console</a:t>
            </a:r>
          </a:p>
          <a:p>
            <a:pPr marL="0" indent="0">
              <a:buNone/>
            </a:pPr>
            <a:r>
              <a:rPr lang="en-US" sz="2400" dirty="0">
                <a:hlinkClick r:id="rId3"/>
              </a:rPr>
              <a:t>http://ga-e8wc6wpm.vacloud.us:8081/nexus</a:t>
            </a:r>
            <a:endParaRPr lang="en-US" sz="2400" dirty="0"/>
          </a:p>
          <a:p>
            <a:r>
              <a:rPr lang="en-US" sz="2400" dirty="0" smtClean="0"/>
              <a:t>Default credentials admin:admin123</a:t>
            </a:r>
            <a:endParaRPr lang="en-US" sz="2400" dirty="0"/>
          </a:p>
          <a:p>
            <a:pPr marL="0" indent="0">
              <a:buNone/>
            </a:pPr>
            <a:endParaRPr lang="en-US" sz="1600" dirty="0">
              <a:latin typeface="Courier New" pitchFamily="49" charset="0"/>
              <a:cs typeface="Courier New" pitchFamily="49" charset="0"/>
            </a:endParaRPr>
          </a:p>
        </p:txBody>
      </p:sp>
      <p:sp>
        <p:nvSpPr>
          <p:cNvPr id="4" name="Footer Placeholder 3"/>
          <p:cNvSpPr>
            <a:spLocks noGrp="1"/>
          </p:cNvSpPr>
          <p:nvPr>
            <p:ph type="ftr" sz="quarter" idx="10"/>
          </p:nvPr>
        </p:nvSpPr>
        <p:spPr/>
        <p:txBody>
          <a:bodyPr/>
          <a:lstStyle/>
          <a:p>
            <a:pPr>
              <a:defRPr/>
            </a:pPr>
            <a:r>
              <a:rPr lang="en-US" smtClean="0"/>
              <a:t>© Talend 2013</a:t>
            </a:r>
            <a:endParaRPr lang="fr-FR"/>
          </a:p>
        </p:txBody>
      </p:sp>
    </p:spTree>
    <p:extLst>
      <p:ext uri="{BB962C8B-B14F-4D97-AF65-F5344CB8AC3E}">
        <p14:creationId xmlns:p14="http://schemas.microsoft.com/office/powerpoint/2010/main" val="2552844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Desktop Environment Setup</a:t>
            </a:r>
            <a:endParaRPr lang="en-US" sz="2800" dirty="0"/>
          </a:p>
        </p:txBody>
      </p:sp>
      <p:sp>
        <p:nvSpPr>
          <p:cNvPr id="3" name="Content Placeholder 2"/>
          <p:cNvSpPr>
            <a:spLocks noGrp="1"/>
          </p:cNvSpPr>
          <p:nvPr>
            <p:ph idx="1"/>
          </p:nvPr>
        </p:nvSpPr>
        <p:spPr/>
        <p:txBody>
          <a:bodyPr/>
          <a:lstStyle/>
          <a:p>
            <a:r>
              <a:rPr lang="en-US" dirty="0" smtClean="0"/>
              <a:t>Install HL7 Inspector</a:t>
            </a:r>
          </a:p>
          <a:p>
            <a:pPr marL="0" indent="0">
              <a:buNone/>
            </a:pPr>
            <a:r>
              <a:rPr lang="en-US" sz="2000" dirty="0">
                <a:hlinkClick r:id="rId2"/>
              </a:rPr>
              <a:t>http://sourceforge.net/projects/hl7inspector/files/latest/download</a:t>
            </a:r>
            <a:endParaRPr lang="en-US" sz="2000" dirty="0" smtClean="0"/>
          </a:p>
          <a:p>
            <a:endParaRPr lang="en-US" dirty="0" smtClean="0"/>
          </a:p>
          <a:p>
            <a:r>
              <a:rPr lang="en-US" dirty="0" smtClean="0"/>
              <a:t>Install Mirth Connect</a:t>
            </a:r>
          </a:p>
          <a:p>
            <a:pPr lvl="1"/>
            <a:r>
              <a:rPr lang="en-US" dirty="0" smtClean="0"/>
              <a:t>Server</a:t>
            </a:r>
          </a:p>
          <a:p>
            <a:pPr lvl="1"/>
            <a:r>
              <a:rPr lang="en-US" dirty="0" smtClean="0"/>
              <a:t>Administrator (GUI Client)</a:t>
            </a:r>
          </a:p>
          <a:p>
            <a:pPr lvl="1"/>
            <a:r>
              <a:rPr lang="en-US" dirty="0" smtClean="0"/>
              <a:t>Server Manager</a:t>
            </a:r>
          </a:p>
          <a:p>
            <a:pPr lvl="1"/>
            <a:r>
              <a:rPr lang="en-US" dirty="0" smtClean="0"/>
              <a:t>CLI</a:t>
            </a:r>
            <a:endParaRPr lang="en-US" dirty="0"/>
          </a:p>
          <a:p>
            <a:endParaRPr lang="en-US" dirty="0" smtClean="0"/>
          </a:p>
          <a:p>
            <a:r>
              <a:rPr lang="en-US" dirty="0" smtClean="0"/>
              <a:t>Modify default ports to avoid conflicts</a:t>
            </a:r>
          </a:p>
          <a:p>
            <a:endParaRPr lang="en-US" dirty="0" smtClean="0"/>
          </a:p>
        </p:txBody>
      </p:sp>
      <p:sp>
        <p:nvSpPr>
          <p:cNvPr id="4" name="Footer Placeholder 3"/>
          <p:cNvSpPr>
            <a:spLocks noGrp="1"/>
          </p:cNvSpPr>
          <p:nvPr>
            <p:ph type="ftr" sz="quarter" idx="10"/>
          </p:nvPr>
        </p:nvSpPr>
        <p:spPr/>
        <p:txBody>
          <a:bodyPr/>
          <a:lstStyle/>
          <a:p>
            <a:pPr>
              <a:defRPr/>
            </a:pPr>
            <a:r>
              <a:rPr lang="en-US" smtClean="0"/>
              <a:t>© Talend 2013</a:t>
            </a:r>
            <a:endParaRPr lang="fr-F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1642" y="2270554"/>
            <a:ext cx="3584747" cy="27338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2338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Running in Development Environment</a:t>
            </a:r>
            <a:endParaRPr lang="en-US" sz="2800" dirty="0"/>
          </a:p>
        </p:txBody>
      </p:sp>
      <p:sp>
        <p:nvSpPr>
          <p:cNvPr id="3" name="Content Placeholder 2"/>
          <p:cNvSpPr>
            <a:spLocks noGrp="1"/>
          </p:cNvSpPr>
          <p:nvPr>
            <p:ph idx="1"/>
          </p:nvPr>
        </p:nvSpPr>
        <p:spPr/>
        <p:txBody>
          <a:bodyPr/>
          <a:lstStyle/>
          <a:p>
            <a:r>
              <a:rPr lang="en-US" dirty="0" smtClean="0"/>
              <a:t>Start Mirth Connect Server</a:t>
            </a:r>
          </a:p>
          <a:p>
            <a:endParaRPr lang="en-US" dirty="0"/>
          </a:p>
          <a:p>
            <a:r>
              <a:rPr lang="en-US" dirty="0" smtClean="0"/>
              <a:t>Start Mirth Connect Administrator</a:t>
            </a:r>
          </a:p>
          <a:p>
            <a:endParaRPr lang="en-US" dirty="0" smtClean="0"/>
          </a:p>
          <a:p>
            <a:r>
              <a:rPr lang="en-US" dirty="0" smtClean="0"/>
              <a:t>Start </a:t>
            </a:r>
            <a:r>
              <a:rPr lang="en-US" dirty="0" err="1" smtClean="0"/>
              <a:t>ActiveMQ</a:t>
            </a:r>
            <a:r>
              <a:rPr lang="en-US" dirty="0" smtClean="0"/>
              <a:t> Server</a:t>
            </a:r>
          </a:p>
          <a:p>
            <a:endParaRPr lang="en-US" dirty="0"/>
          </a:p>
          <a:p>
            <a:r>
              <a:rPr lang="en-US" dirty="0" smtClean="0"/>
              <a:t>Use IDE of choice, e.g. Eclipse, </a:t>
            </a:r>
            <a:r>
              <a:rPr lang="en-US" dirty="0" err="1" smtClean="0"/>
              <a:t>Netbeans</a:t>
            </a:r>
            <a:r>
              <a:rPr lang="en-US" dirty="0" smtClean="0"/>
              <a:t>, or Maven with commandline, </a:t>
            </a:r>
            <a:r>
              <a:rPr lang="en-US" dirty="0" err="1" smtClean="0"/>
              <a:t>etc</a:t>
            </a:r>
            <a:endParaRPr lang="en-US" dirty="0" smtClean="0"/>
          </a:p>
          <a:p>
            <a:pPr lvl="1"/>
            <a:r>
              <a:rPr lang="en-US" dirty="0" smtClean="0"/>
              <a:t>This document uses Maven from commandline</a:t>
            </a:r>
            <a:endParaRPr lang="en-US" dirty="0"/>
          </a:p>
        </p:txBody>
      </p:sp>
      <p:sp>
        <p:nvSpPr>
          <p:cNvPr id="4" name="Footer Placeholder 3"/>
          <p:cNvSpPr>
            <a:spLocks noGrp="1"/>
          </p:cNvSpPr>
          <p:nvPr>
            <p:ph type="ftr" sz="quarter" idx="10"/>
          </p:nvPr>
        </p:nvSpPr>
        <p:spPr/>
        <p:txBody>
          <a:bodyPr/>
          <a:lstStyle/>
          <a:p>
            <a:pPr>
              <a:defRPr/>
            </a:pPr>
            <a:r>
              <a:rPr lang="en-US" smtClean="0"/>
              <a:t>© Talend 2013</a:t>
            </a:r>
            <a:endParaRPr lang="fr-FR"/>
          </a:p>
        </p:txBody>
      </p:sp>
    </p:spTree>
    <p:extLst>
      <p:ext uri="{BB962C8B-B14F-4D97-AF65-F5344CB8AC3E}">
        <p14:creationId xmlns:p14="http://schemas.microsoft.com/office/powerpoint/2010/main" val="24282340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251993"/>
            <a:ext cx="8229600" cy="846138"/>
          </a:xfrm>
        </p:spPr>
        <p:txBody>
          <a:bodyPr/>
          <a:lstStyle/>
          <a:p>
            <a:pPr algn="ctr"/>
            <a:r>
              <a:rPr lang="en-US" dirty="0" smtClean="0"/>
              <a:t>Configure Mirth</a:t>
            </a:r>
            <a:endParaRPr lang="en-US" dirty="0"/>
          </a:p>
        </p:txBody>
      </p:sp>
      <p:sp>
        <p:nvSpPr>
          <p:cNvPr id="4" name="Footer Placeholder 3"/>
          <p:cNvSpPr>
            <a:spLocks noGrp="1"/>
          </p:cNvSpPr>
          <p:nvPr>
            <p:ph type="ftr" sz="quarter" idx="10"/>
          </p:nvPr>
        </p:nvSpPr>
        <p:spPr/>
        <p:txBody>
          <a:bodyPr/>
          <a:lstStyle/>
          <a:p>
            <a:pPr>
              <a:defRPr/>
            </a:pPr>
            <a:r>
              <a:rPr lang="en-US" smtClean="0"/>
              <a:t>© Talend 2013</a:t>
            </a:r>
            <a:endParaRPr lang="fr-FR"/>
          </a:p>
        </p:txBody>
      </p:sp>
    </p:spTree>
    <p:extLst>
      <p:ext uri="{BB962C8B-B14F-4D97-AF65-F5344CB8AC3E}">
        <p14:creationId xmlns:p14="http://schemas.microsoft.com/office/powerpoint/2010/main" val="2196680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Configure Mirth (1/2)</a:t>
            </a:r>
            <a:endParaRPr lang="en-US" sz="2800" dirty="0"/>
          </a:p>
        </p:txBody>
      </p:sp>
      <p:sp>
        <p:nvSpPr>
          <p:cNvPr id="3" name="Content Placeholder 2"/>
          <p:cNvSpPr>
            <a:spLocks noGrp="1"/>
          </p:cNvSpPr>
          <p:nvPr>
            <p:ph idx="1"/>
          </p:nvPr>
        </p:nvSpPr>
        <p:spPr>
          <a:xfrm>
            <a:off x="457200" y="1168400"/>
            <a:ext cx="8229600" cy="1319427"/>
          </a:xfrm>
        </p:spPr>
        <p:txBody>
          <a:bodyPr/>
          <a:lstStyle/>
          <a:p>
            <a:r>
              <a:rPr lang="en-US" dirty="0" smtClean="0"/>
              <a:t>Add a Channel configured to listen for HL7 v2.x over MLLP at port 6661 and write to a local file</a:t>
            </a:r>
            <a:endParaRPr lang="en-US" dirty="0"/>
          </a:p>
        </p:txBody>
      </p:sp>
      <p:sp>
        <p:nvSpPr>
          <p:cNvPr id="4" name="Footer Placeholder 3"/>
          <p:cNvSpPr>
            <a:spLocks noGrp="1"/>
          </p:cNvSpPr>
          <p:nvPr>
            <p:ph type="ftr" sz="quarter" idx="10"/>
          </p:nvPr>
        </p:nvSpPr>
        <p:spPr/>
        <p:txBody>
          <a:bodyPr/>
          <a:lstStyle/>
          <a:p>
            <a:pPr>
              <a:defRPr/>
            </a:pPr>
            <a:r>
              <a:rPr lang="en-US" smtClean="0"/>
              <a:t>© Talend 2013</a:t>
            </a:r>
            <a:endParaRPr lang="fr-FR"/>
          </a:p>
        </p:txBody>
      </p:sp>
      <p:pic>
        <p:nvPicPr>
          <p:cNvPr id="1026" name="Picture 2" descr="C:\Users\EDWARD~1\AppData\Local\Temp\SNAGHTML16a82c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359" y="2487827"/>
            <a:ext cx="4243702" cy="285029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583641" y="5564660"/>
            <a:ext cx="1828800" cy="337751"/>
          </a:xfrm>
          <a:prstGeom prst="rect">
            <a:avLst/>
          </a:prstGeom>
          <a:noFill/>
        </p:spPr>
        <p:txBody>
          <a:bodyPr wrap="none" lIns="0" tIns="0" rIns="0" bIns="0" rtlCol="0" anchor="ctr">
            <a:noAutofit/>
          </a:bodyPr>
          <a:lstStyle/>
          <a:p>
            <a:pPr algn="ctr"/>
            <a:r>
              <a:rPr lang="en-US" sz="1600" dirty="0" smtClean="0">
                <a:solidFill>
                  <a:srgbClr val="0070C0"/>
                </a:solidFill>
              </a:rPr>
              <a:t>Add Channel</a:t>
            </a:r>
          </a:p>
        </p:txBody>
      </p:sp>
      <p:sp>
        <p:nvSpPr>
          <p:cNvPr id="8" name="TextBox 7"/>
          <p:cNvSpPr txBox="1"/>
          <p:nvPr/>
        </p:nvSpPr>
        <p:spPr>
          <a:xfrm>
            <a:off x="5585254" y="5564660"/>
            <a:ext cx="2315179" cy="337751"/>
          </a:xfrm>
          <a:prstGeom prst="rect">
            <a:avLst/>
          </a:prstGeom>
          <a:noFill/>
        </p:spPr>
        <p:txBody>
          <a:bodyPr wrap="none" lIns="0" tIns="0" rIns="0" bIns="0" rtlCol="0" anchor="ctr">
            <a:noAutofit/>
          </a:bodyPr>
          <a:lstStyle/>
          <a:p>
            <a:pPr algn="ctr"/>
            <a:r>
              <a:rPr lang="en-US" sz="1600" dirty="0" smtClean="0">
                <a:solidFill>
                  <a:srgbClr val="0070C0"/>
                </a:solidFill>
              </a:rPr>
              <a:t>Set Message Format</a:t>
            </a:r>
          </a:p>
        </p:txBody>
      </p:sp>
      <p:pic>
        <p:nvPicPr>
          <p:cNvPr id="1030" name="Picture 6" descr="C:\Users\EDWARD~1\AppData\Local\Temp\SNAGHTML2a8d78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3780" y="2487827"/>
            <a:ext cx="4243701" cy="2850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405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Configure Mirth (2/2)</a:t>
            </a:r>
            <a:endParaRPr lang="en-US" sz="2800" dirty="0"/>
          </a:p>
        </p:txBody>
      </p:sp>
      <p:sp>
        <p:nvSpPr>
          <p:cNvPr id="4" name="Footer Placeholder 3"/>
          <p:cNvSpPr>
            <a:spLocks noGrp="1"/>
          </p:cNvSpPr>
          <p:nvPr>
            <p:ph type="ftr" sz="quarter" idx="10"/>
          </p:nvPr>
        </p:nvSpPr>
        <p:spPr/>
        <p:txBody>
          <a:bodyPr/>
          <a:lstStyle/>
          <a:p>
            <a:pPr>
              <a:defRPr/>
            </a:pPr>
            <a:r>
              <a:rPr lang="en-US" smtClean="0"/>
              <a:t>© Talend 2013</a:t>
            </a:r>
            <a:endParaRPr lang="fr-FR"/>
          </a:p>
        </p:txBody>
      </p:sp>
      <p:pic>
        <p:nvPicPr>
          <p:cNvPr id="2052" name="Picture 4" descr="C:\Users\EDWARD~1\AppData\Local\Temp\SNAGHTML16d44f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426" y="1668341"/>
            <a:ext cx="4210245" cy="282782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046206" y="4847969"/>
            <a:ext cx="2315179" cy="337751"/>
          </a:xfrm>
          <a:prstGeom prst="rect">
            <a:avLst/>
          </a:prstGeom>
          <a:noFill/>
        </p:spPr>
        <p:txBody>
          <a:bodyPr wrap="none" lIns="0" tIns="0" rIns="0" bIns="0" rtlCol="0" anchor="ctr">
            <a:noAutofit/>
          </a:bodyPr>
          <a:lstStyle/>
          <a:p>
            <a:pPr algn="ctr"/>
            <a:r>
              <a:rPr lang="en-US" sz="1600" dirty="0" smtClean="0">
                <a:solidFill>
                  <a:srgbClr val="0070C0"/>
                </a:solidFill>
              </a:rPr>
              <a:t>Configure Source Listener</a:t>
            </a:r>
          </a:p>
        </p:txBody>
      </p:sp>
      <p:sp>
        <p:nvSpPr>
          <p:cNvPr id="9" name="TextBox 8"/>
          <p:cNvSpPr txBox="1"/>
          <p:nvPr/>
        </p:nvSpPr>
        <p:spPr>
          <a:xfrm>
            <a:off x="5663515" y="4847970"/>
            <a:ext cx="2315179" cy="337751"/>
          </a:xfrm>
          <a:prstGeom prst="rect">
            <a:avLst/>
          </a:prstGeom>
          <a:noFill/>
        </p:spPr>
        <p:txBody>
          <a:bodyPr wrap="none" lIns="0" tIns="0" rIns="0" bIns="0" rtlCol="0" anchor="ctr">
            <a:noAutofit/>
          </a:bodyPr>
          <a:lstStyle/>
          <a:p>
            <a:pPr algn="ctr"/>
            <a:r>
              <a:rPr lang="en-US" sz="1600" dirty="0" smtClean="0">
                <a:solidFill>
                  <a:srgbClr val="0070C0"/>
                </a:solidFill>
              </a:rPr>
              <a:t>Set Outputs</a:t>
            </a:r>
          </a:p>
        </p:txBody>
      </p:sp>
      <p:pic>
        <p:nvPicPr>
          <p:cNvPr id="2058" name="Picture 10" descr="C:\Users\EDWARD~1\AppData\Local\Temp\SNAGHTML2ad10d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511" y="1668341"/>
            <a:ext cx="4210244" cy="2827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1480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Verify Mirth Installation (1/2)</a:t>
            </a:r>
            <a:endParaRPr lang="en-US" sz="2800" dirty="0"/>
          </a:p>
        </p:txBody>
      </p:sp>
      <p:sp>
        <p:nvSpPr>
          <p:cNvPr id="3" name="Content Placeholder 2"/>
          <p:cNvSpPr>
            <a:spLocks noGrp="1"/>
          </p:cNvSpPr>
          <p:nvPr>
            <p:ph idx="1"/>
          </p:nvPr>
        </p:nvSpPr>
        <p:spPr>
          <a:xfrm>
            <a:off x="457200" y="1168400"/>
            <a:ext cx="8229600" cy="1632465"/>
          </a:xfrm>
        </p:spPr>
        <p:txBody>
          <a:bodyPr/>
          <a:lstStyle/>
          <a:p>
            <a:r>
              <a:rPr lang="en-US" dirty="0" smtClean="0"/>
              <a:t>Send </a:t>
            </a:r>
            <a:r>
              <a:rPr lang="en-US" dirty="0"/>
              <a:t>test message from HL7 Inspector to Mirth </a:t>
            </a:r>
            <a:r>
              <a:rPr lang="en-US" dirty="0" smtClean="0"/>
              <a:t>Connect</a:t>
            </a:r>
          </a:p>
        </p:txBody>
      </p:sp>
      <p:sp>
        <p:nvSpPr>
          <p:cNvPr id="4" name="Footer Placeholder 3"/>
          <p:cNvSpPr>
            <a:spLocks noGrp="1"/>
          </p:cNvSpPr>
          <p:nvPr>
            <p:ph type="ftr" sz="quarter" idx="10"/>
          </p:nvPr>
        </p:nvSpPr>
        <p:spPr/>
        <p:txBody>
          <a:bodyPr/>
          <a:lstStyle/>
          <a:p>
            <a:pPr>
              <a:defRPr/>
            </a:pPr>
            <a:r>
              <a:rPr lang="en-US" smtClean="0"/>
              <a:t>© Talend 2013</a:t>
            </a:r>
            <a:endParaRPr lang="fr-FR"/>
          </a:p>
        </p:txBody>
      </p:sp>
      <p:pic>
        <p:nvPicPr>
          <p:cNvPr id="3076" name="Picture 4" descr="C:\Users\EDWARD~1\AppData\Local\Temp\SNAGHTML176302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841" y="2138876"/>
            <a:ext cx="4344258" cy="38760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170380" y="6139849"/>
            <a:ext cx="2315179" cy="337751"/>
          </a:xfrm>
          <a:prstGeom prst="rect">
            <a:avLst/>
          </a:prstGeom>
          <a:noFill/>
        </p:spPr>
        <p:txBody>
          <a:bodyPr wrap="none" lIns="0" tIns="0" rIns="0" bIns="0" rtlCol="0" anchor="ctr">
            <a:noAutofit/>
          </a:bodyPr>
          <a:lstStyle/>
          <a:p>
            <a:pPr algn="ctr"/>
            <a:r>
              <a:rPr lang="en-US" sz="1600" dirty="0" smtClean="0">
                <a:solidFill>
                  <a:srgbClr val="0070C0"/>
                </a:solidFill>
              </a:rPr>
              <a:t>Open Sample File</a:t>
            </a:r>
          </a:p>
        </p:txBody>
      </p:sp>
      <p:sp>
        <p:nvSpPr>
          <p:cNvPr id="9" name="TextBox 8"/>
          <p:cNvSpPr txBox="1"/>
          <p:nvPr/>
        </p:nvSpPr>
        <p:spPr>
          <a:xfrm>
            <a:off x="5606456" y="6139849"/>
            <a:ext cx="2315179" cy="337751"/>
          </a:xfrm>
          <a:prstGeom prst="rect">
            <a:avLst/>
          </a:prstGeom>
          <a:noFill/>
        </p:spPr>
        <p:txBody>
          <a:bodyPr wrap="none" lIns="0" tIns="0" rIns="0" bIns="0" rtlCol="0" anchor="ctr">
            <a:noAutofit/>
          </a:bodyPr>
          <a:lstStyle/>
          <a:p>
            <a:pPr algn="ctr"/>
            <a:r>
              <a:rPr lang="en-US" sz="1600" dirty="0" smtClean="0">
                <a:solidFill>
                  <a:srgbClr val="0070C0"/>
                </a:solidFill>
              </a:rPr>
              <a:t>Set Message Sender Options</a:t>
            </a:r>
          </a:p>
          <a:p>
            <a:pPr algn="ctr"/>
            <a:r>
              <a:rPr lang="en-US" sz="1600" dirty="0" smtClean="0">
                <a:solidFill>
                  <a:srgbClr val="0070C0"/>
                </a:solidFill>
              </a:rPr>
              <a:t>(should match Mirth port)</a:t>
            </a:r>
          </a:p>
        </p:txBody>
      </p:sp>
      <p:pic>
        <p:nvPicPr>
          <p:cNvPr id="3080" name="Picture 8" descr="C:\Users\EDWARD~1\AppData\Local\Temp\SNAGHTML17775a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0818" y="2138876"/>
            <a:ext cx="4344258" cy="3876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7664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Verify Mirth Installation (2/2)</a:t>
            </a:r>
            <a:endParaRPr lang="en-US" sz="2800" dirty="0"/>
          </a:p>
        </p:txBody>
      </p:sp>
      <p:sp>
        <p:nvSpPr>
          <p:cNvPr id="4" name="Footer Placeholder 3"/>
          <p:cNvSpPr>
            <a:spLocks noGrp="1"/>
          </p:cNvSpPr>
          <p:nvPr>
            <p:ph type="ftr" sz="quarter" idx="10"/>
          </p:nvPr>
        </p:nvSpPr>
        <p:spPr/>
        <p:txBody>
          <a:bodyPr/>
          <a:lstStyle/>
          <a:p>
            <a:pPr>
              <a:defRPr/>
            </a:pPr>
            <a:r>
              <a:rPr lang="en-US" smtClean="0"/>
              <a:t>© Talend 2013</a:t>
            </a:r>
            <a:endParaRPr lang="fr-FR"/>
          </a:p>
        </p:txBody>
      </p:sp>
      <p:pic>
        <p:nvPicPr>
          <p:cNvPr id="4098" name="Picture 2" descr="C:\Users\EDWARD~1\AppData\Local\Temp\SNAGHTML178f79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034" y="1784650"/>
            <a:ext cx="3885600" cy="346679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923245" y="5365492"/>
            <a:ext cx="2315179" cy="532800"/>
          </a:xfrm>
          <a:prstGeom prst="rect">
            <a:avLst/>
          </a:prstGeom>
          <a:noFill/>
        </p:spPr>
        <p:txBody>
          <a:bodyPr wrap="none" lIns="0" tIns="0" rIns="0" bIns="0" rtlCol="0" anchor="ctr">
            <a:noAutofit/>
          </a:bodyPr>
          <a:lstStyle/>
          <a:p>
            <a:pPr algn="ctr"/>
            <a:r>
              <a:rPr lang="en-US" sz="1600" dirty="0" smtClean="0">
                <a:solidFill>
                  <a:srgbClr val="0070C0"/>
                </a:solidFill>
              </a:rPr>
              <a:t>Open Sample File</a:t>
            </a:r>
          </a:p>
          <a:p>
            <a:pPr algn="ctr"/>
            <a:r>
              <a:rPr lang="en-US" sz="1600" dirty="0" smtClean="0">
                <a:solidFill>
                  <a:srgbClr val="0070C0"/>
                </a:solidFill>
              </a:rPr>
              <a:t>and click Send</a:t>
            </a:r>
          </a:p>
        </p:txBody>
      </p:sp>
      <p:pic>
        <p:nvPicPr>
          <p:cNvPr id="4100" name="Picture 4" descr="C:\Users\EDWARD~1\AppData\Local\Temp\SNAGHTML179f51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2816" y="1981299"/>
            <a:ext cx="4868806" cy="327014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486400" y="5365492"/>
            <a:ext cx="3200400" cy="532800"/>
          </a:xfrm>
          <a:prstGeom prst="rect">
            <a:avLst/>
          </a:prstGeom>
          <a:noFill/>
        </p:spPr>
        <p:txBody>
          <a:bodyPr wrap="none" lIns="0" tIns="0" rIns="0" bIns="0" rtlCol="0" anchor="ctr">
            <a:noAutofit/>
          </a:bodyPr>
          <a:lstStyle/>
          <a:p>
            <a:pPr algn="ctr"/>
            <a:r>
              <a:rPr lang="en-US" sz="1600" dirty="0" smtClean="0">
                <a:solidFill>
                  <a:srgbClr val="0070C0"/>
                </a:solidFill>
              </a:rPr>
              <a:t>Verify Message Received in Mirth</a:t>
            </a:r>
          </a:p>
        </p:txBody>
      </p:sp>
    </p:spTree>
    <p:extLst>
      <p:ext uri="{BB962C8B-B14F-4D97-AF65-F5344CB8AC3E}">
        <p14:creationId xmlns:p14="http://schemas.microsoft.com/office/powerpoint/2010/main" val="811413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251993"/>
            <a:ext cx="8229600" cy="846138"/>
          </a:xfrm>
        </p:spPr>
        <p:txBody>
          <a:bodyPr/>
          <a:lstStyle/>
          <a:p>
            <a:pPr algn="ctr"/>
            <a:r>
              <a:rPr lang="en-US" dirty="0" smtClean="0"/>
              <a:t>Development Environment</a:t>
            </a:r>
            <a:endParaRPr lang="en-US" dirty="0"/>
          </a:p>
        </p:txBody>
      </p:sp>
      <p:sp>
        <p:nvSpPr>
          <p:cNvPr id="4" name="Footer Placeholder 3"/>
          <p:cNvSpPr>
            <a:spLocks noGrp="1"/>
          </p:cNvSpPr>
          <p:nvPr>
            <p:ph type="ftr" sz="quarter" idx="10"/>
          </p:nvPr>
        </p:nvSpPr>
        <p:spPr/>
        <p:txBody>
          <a:bodyPr/>
          <a:lstStyle/>
          <a:p>
            <a:pPr>
              <a:defRPr/>
            </a:pPr>
            <a:r>
              <a:rPr lang="en-US" smtClean="0"/>
              <a:t>© Talend 2013</a:t>
            </a:r>
            <a:endParaRPr lang="fr-FR"/>
          </a:p>
        </p:txBody>
      </p:sp>
    </p:spTree>
    <p:extLst>
      <p:ext uri="{BB962C8B-B14F-4D97-AF65-F5344CB8AC3E}">
        <p14:creationId xmlns:p14="http://schemas.microsoft.com/office/powerpoint/2010/main" val="2674279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1427" y="2330906"/>
            <a:ext cx="4308388" cy="41254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Downloading Code</a:t>
            </a:r>
            <a:endParaRPr lang="en-US" dirty="0"/>
          </a:p>
        </p:txBody>
      </p:sp>
      <p:sp>
        <p:nvSpPr>
          <p:cNvPr id="3" name="Content Placeholder 2"/>
          <p:cNvSpPr>
            <a:spLocks noGrp="1"/>
          </p:cNvSpPr>
          <p:nvPr>
            <p:ph idx="1"/>
          </p:nvPr>
        </p:nvSpPr>
        <p:spPr/>
        <p:txBody>
          <a:bodyPr/>
          <a:lstStyle/>
          <a:p>
            <a:r>
              <a:rPr lang="en-US" dirty="0" smtClean="0"/>
              <a:t>Got to OpenMash </a:t>
            </a:r>
            <a:r>
              <a:rPr lang="en-US" dirty="0" err="1" smtClean="0"/>
              <a:t>Git</a:t>
            </a:r>
            <a:r>
              <a:rPr lang="en-US" dirty="0" smtClean="0"/>
              <a:t> repo </a:t>
            </a:r>
            <a:r>
              <a:rPr lang="en-US" dirty="0">
                <a:hlinkClick r:id="rId3"/>
              </a:rPr>
              <a:t>https://github.com/openmash</a:t>
            </a:r>
            <a:endParaRPr lang="en-US" dirty="0" smtClean="0"/>
          </a:p>
          <a:p>
            <a:endParaRPr lang="en-US" dirty="0" smtClean="0"/>
          </a:p>
          <a:p>
            <a:r>
              <a:rPr lang="en-US" dirty="0" smtClean="0"/>
              <a:t>Select the repository</a:t>
            </a:r>
            <a:endParaRPr lang="en-US" dirty="0"/>
          </a:p>
          <a:p>
            <a:endParaRPr lang="en-US" dirty="0" smtClean="0"/>
          </a:p>
          <a:p>
            <a:r>
              <a:rPr lang="en-US" dirty="0" smtClean="0"/>
              <a:t>Get </a:t>
            </a:r>
            <a:r>
              <a:rPr lang="en-US" dirty="0" err="1" smtClean="0"/>
              <a:t>url</a:t>
            </a:r>
            <a:endParaRPr lang="en-US" dirty="0"/>
          </a:p>
          <a:p>
            <a:endParaRPr lang="en-US" dirty="0" smtClean="0"/>
          </a:p>
          <a:p>
            <a:pPr marL="0" indent="0">
              <a:buNone/>
            </a:pPr>
            <a:r>
              <a:rPr lang="en-US" dirty="0" smtClean="0">
                <a:latin typeface="Courier New" pitchFamily="49" charset="0"/>
                <a:cs typeface="Courier New" pitchFamily="49" charset="0"/>
              </a:rPr>
              <a:t>&gt; </a:t>
            </a:r>
            <a:r>
              <a:rPr lang="en-US" dirty="0" err="1" smtClean="0">
                <a:latin typeface="Courier New" pitchFamily="49" charset="0"/>
                <a:cs typeface="Courier New" pitchFamily="49" charset="0"/>
              </a:rPr>
              <a:t>git</a:t>
            </a:r>
            <a:r>
              <a:rPr lang="en-US" dirty="0" smtClean="0">
                <a:latin typeface="Courier New" pitchFamily="49" charset="0"/>
                <a:cs typeface="Courier New" pitchFamily="49" charset="0"/>
              </a:rPr>
              <a:t> clone </a:t>
            </a:r>
            <a:r>
              <a:rPr lang="en-US" i="1" dirty="0" err="1" smtClean="0">
                <a:latin typeface="Courier New" pitchFamily="49" charset="0"/>
                <a:cs typeface="Courier New" pitchFamily="49" charset="0"/>
              </a:rPr>
              <a:t>url</a:t>
            </a:r>
            <a:endParaRPr lang="en-US" i="1" dirty="0">
              <a:latin typeface="Courier New" pitchFamily="49" charset="0"/>
              <a:cs typeface="Courier New" pitchFamily="49" charset="0"/>
            </a:endParaRPr>
          </a:p>
        </p:txBody>
      </p:sp>
      <p:sp>
        <p:nvSpPr>
          <p:cNvPr id="4" name="Footer Placeholder 3"/>
          <p:cNvSpPr>
            <a:spLocks noGrp="1"/>
          </p:cNvSpPr>
          <p:nvPr>
            <p:ph type="ftr" sz="quarter" idx="10"/>
          </p:nvPr>
        </p:nvSpPr>
        <p:spPr/>
        <p:txBody>
          <a:bodyPr/>
          <a:lstStyle/>
          <a:p>
            <a:pPr>
              <a:defRPr/>
            </a:pPr>
            <a:r>
              <a:rPr lang="en-US" smtClean="0"/>
              <a:t>© Talend 2013</a:t>
            </a:r>
            <a:endParaRPr lang="fr-FR"/>
          </a:p>
        </p:txBody>
      </p:sp>
    </p:spTree>
    <p:extLst>
      <p:ext uri="{BB962C8B-B14F-4D97-AF65-F5344CB8AC3E}">
        <p14:creationId xmlns:p14="http://schemas.microsoft.com/office/powerpoint/2010/main" val="2798157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Inventory and Configuration</a:t>
            </a:r>
            <a:endParaRPr lang="en-US" dirty="0"/>
          </a:p>
        </p:txBody>
      </p:sp>
      <p:sp>
        <p:nvSpPr>
          <p:cNvPr id="3" name="Content Placeholder 2"/>
          <p:cNvSpPr>
            <a:spLocks noGrp="1"/>
          </p:cNvSpPr>
          <p:nvPr>
            <p:ph idx="1"/>
          </p:nvPr>
        </p:nvSpPr>
        <p:spPr>
          <a:xfrm>
            <a:off x="457201" y="1168398"/>
            <a:ext cx="2747318" cy="4957763"/>
          </a:xfrm>
          <a:solidFill>
            <a:schemeClr val="bg1">
              <a:lumMod val="85000"/>
            </a:schemeClr>
          </a:solidFill>
          <a:ln>
            <a:solidFill>
              <a:schemeClr val="bg1">
                <a:lumMod val="50000"/>
              </a:schemeClr>
            </a:solidFill>
          </a:ln>
        </p:spPr>
        <p:txBody>
          <a:bodyPr/>
          <a:lstStyle/>
          <a:p>
            <a:pPr marL="0" indent="0">
              <a:buNone/>
            </a:pPr>
            <a:r>
              <a:rPr lang="en-US" sz="1800" b="1" dirty="0" smtClean="0"/>
              <a:t>Windows-CA</a:t>
            </a:r>
          </a:p>
          <a:p>
            <a:r>
              <a:rPr lang="en-US" sz="1800" dirty="0" err="1" smtClean="0"/>
              <a:t>MedSphereClient</a:t>
            </a:r>
            <a:endParaRPr lang="en-US" sz="1800" dirty="0" smtClean="0"/>
          </a:p>
          <a:p>
            <a:endParaRPr lang="en-US" sz="1800" dirty="0" smtClean="0"/>
          </a:p>
          <a:p>
            <a:r>
              <a:rPr lang="en-US" sz="1800" dirty="0" smtClean="0"/>
              <a:t>Mirth</a:t>
            </a:r>
          </a:p>
          <a:p>
            <a:endParaRPr lang="en-US" sz="1800" dirty="0" smtClean="0"/>
          </a:p>
          <a:p>
            <a:r>
              <a:rPr lang="en-US" sz="1800" dirty="0" smtClean="0"/>
              <a:t>HL7 Inspector</a:t>
            </a:r>
            <a:endParaRPr lang="en-US" sz="1800" dirty="0"/>
          </a:p>
          <a:p>
            <a:endParaRPr lang="en-US" sz="1800" dirty="0" smtClean="0"/>
          </a:p>
          <a:p>
            <a:endParaRPr lang="en-US" sz="1800" dirty="0" smtClean="0"/>
          </a:p>
          <a:p>
            <a:endParaRPr lang="en-US" sz="1800" dirty="0"/>
          </a:p>
          <a:p>
            <a:endParaRPr lang="en-US" sz="1800" dirty="0" smtClean="0"/>
          </a:p>
          <a:p>
            <a:r>
              <a:rPr lang="en-US" sz="1800" dirty="0" smtClean="0"/>
              <a:t>ESB</a:t>
            </a:r>
          </a:p>
          <a:p>
            <a:r>
              <a:rPr lang="en-US" sz="1800" dirty="0" err="1" smtClean="0"/>
              <a:t>ActiveMQ</a:t>
            </a:r>
            <a:endParaRPr lang="en-US" sz="1800" dirty="0" smtClean="0"/>
          </a:p>
          <a:p>
            <a:endParaRPr lang="en-US" sz="1800" dirty="0"/>
          </a:p>
          <a:p>
            <a:r>
              <a:rPr lang="en-US" sz="1800" dirty="0" smtClean="0"/>
              <a:t>VistA - CA</a:t>
            </a:r>
            <a:endParaRPr lang="en-US" sz="1800" dirty="0"/>
          </a:p>
        </p:txBody>
      </p:sp>
      <p:sp>
        <p:nvSpPr>
          <p:cNvPr id="4" name="Footer Placeholder 3"/>
          <p:cNvSpPr>
            <a:spLocks noGrp="1"/>
          </p:cNvSpPr>
          <p:nvPr>
            <p:ph type="ftr" sz="quarter" idx="10"/>
          </p:nvPr>
        </p:nvSpPr>
        <p:spPr/>
        <p:txBody>
          <a:bodyPr/>
          <a:lstStyle/>
          <a:p>
            <a:pPr>
              <a:defRPr/>
            </a:pPr>
            <a:r>
              <a:rPr lang="en-US" smtClean="0"/>
              <a:t>© Talend 2013</a:t>
            </a:r>
            <a:endParaRPr lang="fr-FR"/>
          </a:p>
        </p:txBody>
      </p:sp>
      <p:sp>
        <p:nvSpPr>
          <p:cNvPr id="5" name="Content Placeholder 2"/>
          <p:cNvSpPr txBox="1">
            <a:spLocks/>
          </p:cNvSpPr>
          <p:nvPr/>
        </p:nvSpPr>
        <p:spPr bwMode="auto">
          <a:xfrm>
            <a:off x="3509319" y="1168398"/>
            <a:ext cx="2652582" cy="4957763"/>
          </a:xfrm>
          <a:prstGeom prst="rect">
            <a:avLst/>
          </a:prstGeom>
          <a:solidFill>
            <a:schemeClr val="bg1">
              <a:lumMod val="85000"/>
            </a:schemeClr>
          </a:solidFill>
          <a:ln>
            <a:solidFill>
              <a:schemeClr val="bg1">
                <a:lumMod val="50000"/>
              </a:schemeClr>
            </a:solidFill>
          </a:ln>
          <a:extLs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marL="342900" indent="-342900" algn="l" defTabSz="457200" rtl="0" eaLnBrk="1" fontAlgn="base" hangingPunct="1">
              <a:spcBef>
                <a:spcPct val="20000"/>
              </a:spcBef>
              <a:spcAft>
                <a:spcPct val="0"/>
              </a:spcAft>
              <a:buClr>
                <a:schemeClr val="tx1"/>
              </a:buClr>
              <a:buSzPct val="70000"/>
              <a:buFont typeface="Lucida Grande" charset="0"/>
              <a:buChar char="➜"/>
              <a:defRPr sz="2800" kern="1200">
                <a:solidFill>
                  <a:srgbClr val="657C95"/>
                </a:solidFill>
                <a:latin typeface="+mn-lt"/>
                <a:ea typeface="ＭＳ Ｐゴシック" charset="0"/>
                <a:cs typeface="ＭＳ Ｐゴシック" charset="0"/>
              </a:defRPr>
            </a:lvl1pPr>
            <a:lvl2pPr marL="639763" indent="-228600" algn="l" defTabSz="457200" rtl="0" eaLnBrk="1" fontAlgn="base" hangingPunct="1">
              <a:spcBef>
                <a:spcPct val="20000"/>
              </a:spcBef>
              <a:spcAft>
                <a:spcPct val="0"/>
              </a:spcAft>
              <a:buClr>
                <a:schemeClr val="accent1"/>
              </a:buClr>
              <a:buFont typeface="Arial" charset="0"/>
              <a:buChar char="•"/>
              <a:defRPr sz="2400" kern="1200">
                <a:solidFill>
                  <a:srgbClr val="4C4C4C"/>
                </a:solidFill>
                <a:latin typeface="+mn-lt"/>
                <a:ea typeface="ＭＳ Ｐゴシック" charset="0"/>
                <a:cs typeface="+mn-cs"/>
              </a:defRPr>
            </a:lvl2pPr>
            <a:lvl3pPr marL="914400" indent="-228600" algn="l" defTabSz="457200" rtl="0" eaLnBrk="1" fontAlgn="base" hangingPunct="1">
              <a:spcBef>
                <a:spcPct val="20000"/>
              </a:spcBef>
              <a:spcAft>
                <a:spcPct val="0"/>
              </a:spcAft>
              <a:buClr>
                <a:schemeClr val="tx1"/>
              </a:buClr>
              <a:buFont typeface="Arial" charset="0"/>
              <a:buChar char="•"/>
              <a:defRPr sz="2000" kern="1200">
                <a:solidFill>
                  <a:srgbClr val="4C4C4C"/>
                </a:solidFill>
                <a:latin typeface="+mn-lt"/>
                <a:ea typeface="ＭＳ Ｐゴシック" charset="0"/>
                <a:cs typeface="+mn-cs"/>
              </a:defRPr>
            </a:lvl3pPr>
            <a:lvl4pPr marL="1143000" indent="-228600" algn="l" defTabSz="457200" rtl="0" eaLnBrk="1" fontAlgn="base" hangingPunct="1">
              <a:spcBef>
                <a:spcPct val="20000"/>
              </a:spcBef>
              <a:spcAft>
                <a:spcPct val="0"/>
              </a:spcAft>
              <a:buClr>
                <a:schemeClr val="tx1"/>
              </a:buClr>
              <a:buFont typeface="Arial" charset="0"/>
              <a:buChar char="–"/>
              <a:defRPr kern="1200">
                <a:solidFill>
                  <a:srgbClr val="4C4C4C"/>
                </a:solidFill>
                <a:latin typeface="+mn-lt"/>
                <a:ea typeface="ＭＳ Ｐゴシック" charset="0"/>
                <a:cs typeface="+mn-cs"/>
              </a:defRPr>
            </a:lvl4pPr>
            <a:lvl5pPr marL="1371600" indent="-228600" algn="l" defTabSz="457200" rtl="0" eaLnBrk="1" fontAlgn="base" hangingPunct="1">
              <a:spcBef>
                <a:spcPts val="625"/>
              </a:spcBef>
              <a:spcAft>
                <a:spcPct val="0"/>
              </a:spcAft>
              <a:buClr>
                <a:schemeClr val="accent1"/>
              </a:buClr>
              <a:buFont typeface="Arial" charset="0"/>
              <a:buChar char="•"/>
              <a:defRPr sz="1600" kern="1200">
                <a:solidFill>
                  <a:srgbClr val="4C4C4C"/>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Lucida Grande" charset="0"/>
              <a:buNone/>
            </a:pPr>
            <a:r>
              <a:rPr lang="en-US" sz="1800" b="1" dirty="0" smtClean="0"/>
              <a:t>Linux-GA</a:t>
            </a:r>
          </a:p>
          <a:p>
            <a:r>
              <a:rPr lang="en-US" sz="1800" dirty="0" smtClean="0"/>
              <a:t>Nexus</a:t>
            </a:r>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pPr marL="0" indent="0">
              <a:buNone/>
            </a:pPr>
            <a:endParaRPr lang="en-US" sz="1800" dirty="0" smtClean="0"/>
          </a:p>
          <a:p>
            <a:pPr marL="0" indent="0">
              <a:buNone/>
            </a:pPr>
            <a:endParaRPr lang="en-US" sz="1800" dirty="0"/>
          </a:p>
          <a:p>
            <a:r>
              <a:rPr lang="en-US" sz="1800" dirty="0" smtClean="0"/>
              <a:t>ESB</a:t>
            </a:r>
          </a:p>
          <a:p>
            <a:r>
              <a:rPr lang="en-US" sz="1800" dirty="0" err="1"/>
              <a:t>ActiveMQ</a:t>
            </a:r>
            <a:endParaRPr lang="en-US" sz="1800" dirty="0"/>
          </a:p>
          <a:p>
            <a:endParaRPr lang="en-US" sz="1800" dirty="0"/>
          </a:p>
          <a:p>
            <a:r>
              <a:rPr lang="en-US" sz="1800" dirty="0" smtClean="0"/>
              <a:t>VistA-GA</a:t>
            </a:r>
          </a:p>
        </p:txBody>
      </p:sp>
      <p:sp>
        <p:nvSpPr>
          <p:cNvPr id="6" name="Content Placeholder 2"/>
          <p:cNvSpPr txBox="1">
            <a:spLocks/>
          </p:cNvSpPr>
          <p:nvPr/>
        </p:nvSpPr>
        <p:spPr bwMode="auto">
          <a:xfrm>
            <a:off x="6466697" y="1168398"/>
            <a:ext cx="2372499" cy="4957763"/>
          </a:xfrm>
          <a:prstGeom prst="rect">
            <a:avLst/>
          </a:prstGeom>
          <a:solidFill>
            <a:schemeClr val="bg1">
              <a:lumMod val="85000"/>
            </a:schemeClr>
          </a:solidFill>
          <a:ln>
            <a:solidFill>
              <a:schemeClr val="bg1">
                <a:lumMod val="50000"/>
              </a:schemeClr>
            </a:solidFill>
          </a:ln>
          <a:extLs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marL="342900" indent="-342900" algn="l" defTabSz="457200" rtl="0" eaLnBrk="1" fontAlgn="base" hangingPunct="1">
              <a:spcBef>
                <a:spcPct val="20000"/>
              </a:spcBef>
              <a:spcAft>
                <a:spcPct val="0"/>
              </a:spcAft>
              <a:buClr>
                <a:schemeClr val="tx1"/>
              </a:buClr>
              <a:buSzPct val="70000"/>
              <a:buFont typeface="Lucida Grande" charset="0"/>
              <a:buChar char="➜"/>
              <a:defRPr sz="2800" kern="1200">
                <a:solidFill>
                  <a:srgbClr val="657C95"/>
                </a:solidFill>
                <a:latin typeface="+mn-lt"/>
                <a:ea typeface="ＭＳ Ｐゴシック" charset="0"/>
                <a:cs typeface="ＭＳ Ｐゴシック" charset="0"/>
              </a:defRPr>
            </a:lvl1pPr>
            <a:lvl2pPr marL="639763" indent="-228600" algn="l" defTabSz="457200" rtl="0" eaLnBrk="1" fontAlgn="base" hangingPunct="1">
              <a:spcBef>
                <a:spcPct val="20000"/>
              </a:spcBef>
              <a:spcAft>
                <a:spcPct val="0"/>
              </a:spcAft>
              <a:buClr>
                <a:schemeClr val="accent1"/>
              </a:buClr>
              <a:buFont typeface="Arial" charset="0"/>
              <a:buChar char="•"/>
              <a:defRPr sz="2400" kern="1200">
                <a:solidFill>
                  <a:srgbClr val="4C4C4C"/>
                </a:solidFill>
                <a:latin typeface="+mn-lt"/>
                <a:ea typeface="ＭＳ Ｐゴシック" charset="0"/>
                <a:cs typeface="+mn-cs"/>
              </a:defRPr>
            </a:lvl2pPr>
            <a:lvl3pPr marL="914400" indent="-228600" algn="l" defTabSz="457200" rtl="0" eaLnBrk="1" fontAlgn="base" hangingPunct="1">
              <a:spcBef>
                <a:spcPct val="20000"/>
              </a:spcBef>
              <a:spcAft>
                <a:spcPct val="0"/>
              </a:spcAft>
              <a:buClr>
                <a:schemeClr val="tx1"/>
              </a:buClr>
              <a:buFont typeface="Arial" charset="0"/>
              <a:buChar char="•"/>
              <a:defRPr sz="2000" kern="1200">
                <a:solidFill>
                  <a:srgbClr val="4C4C4C"/>
                </a:solidFill>
                <a:latin typeface="+mn-lt"/>
                <a:ea typeface="ＭＳ Ｐゴシック" charset="0"/>
                <a:cs typeface="+mn-cs"/>
              </a:defRPr>
            </a:lvl3pPr>
            <a:lvl4pPr marL="1143000" indent="-228600" algn="l" defTabSz="457200" rtl="0" eaLnBrk="1" fontAlgn="base" hangingPunct="1">
              <a:spcBef>
                <a:spcPct val="20000"/>
              </a:spcBef>
              <a:spcAft>
                <a:spcPct val="0"/>
              </a:spcAft>
              <a:buClr>
                <a:schemeClr val="tx1"/>
              </a:buClr>
              <a:buFont typeface="Arial" charset="0"/>
              <a:buChar char="–"/>
              <a:defRPr kern="1200">
                <a:solidFill>
                  <a:srgbClr val="4C4C4C"/>
                </a:solidFill>
                <a:latin typeface="+mn-lt"/>
                <a:ea typeface="ＭＳ Ｐゴシック" charset="0"/>
                <a:cs typeface="+mn-cs"/>
              </a:defRPr>
            </a:lvl4pPr>
            <a:lvl5pPr marL="1371600" indent="-228600" algn="l" defTabSz="457200" rtl="0" eaLnBrk="1" fontAlgn="base" hangingPunct="1">
              <a:spcBef>
                <a:spcPts val="625"/>
              </a:spcBef>
              <a:spcAft>
                <a:spcPct val="0"/>
              </a:spcAft>
              <a:buClr>
                <a:schemeClr val="accent1"/>
              </a:buClr>
              <a:buFont typeface="Arial" charset="0"/>
              <a:buChar char="•"/>
              <a:defRPr sz="1600" kern="1200">
                <a:solidFill>
                  <a:srgbClr val="4C4C4C"/>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Lucida Grande" charset="0"/>
              <a:buNone/>
            </a:pPr>
            <a:r>
              <a:rPr lang="en-US" sz="1800" b="1" dirty="0" smtClean="0"/>
              <a:t>Linux-AL</a:t>
            </a:r>
          </a:p>
          <a:p>
            <a:r>
              <a:rPr lang="en-US" sz="1800" dirty="0" smtClean="0"/>
              <a:t>Cosmo Calendar Server</a:t>
            </a:r>
          </a:p>
          <a:p>
            <a:r>
              <a:rPr lang="en-US" sz="1800" dirty="0" smtClean="0"/>
              <a:t>Cosmo GUI</a:t>
            </a:r>
          </a:p>
          <a:p>
            <a:endParaRPr lang="en-US" sz="1800" dirty="0" smtClean="0"/>
          </a:p>
          <a:p>
            <a:r>
              <a:rPr lang="en-US" sz="1800" dirty="0" smtClean="0"/>
              <a:t>Syncope Server</a:t>
            </a:r>
          </a:p>
          <a:p>
            <a:endParaRPr lang="en-US" sz="1800" dirty="0" smtClean="0"/>
          </a:p>
          <a:p>
            <a:endParaRPr lang="en-US" sz="1800" dirty="0"/>
          </a:p>
          <a:p>
            <a:endParaRPr lang="en-US" sz="1800" dirty="0" smtClean="0"/>
          </a:p>
          <a:p>
            <a:endParaRPr lang="en-US" sz="1800" dirty="0" smtClean="0"/>
          </a:p>
          <a:p>
            <a:r>
              <a:rPr lang="en-US" sz="1800" dirty="0" smtClean="0"/>
              <a:t>ESB</a:t>
            </a:r>
          </a:p>
          <a:p>
            <a:r>
              <a:rPr lang="en-US" sz="1800" dirty="0" err="1" smtClean="0"/>
              <a:t>ActiveMQ</a:t>
            </a:r>
            <a:endParaRPr lang="en-US" sz="1800" dirty="0" smtClean="0"/>
          </a:p>
          <a:p>
            <a:endParaRPr lang="en-US" sz="1800" dirty="0"/>
          </a:p>
          <a:p>
            <a:r>
              <a:rPr lang="en-US" sz="1800" dirty="0" smtClean="0"/>
              <a:t>VistA-AL</a:t>
            </a:r>
          </a:p>
        </p:txBody>
      </p:sp>
    </p:spTree>
    <p:extLst>
      <p:ext uri="{BB962C8B-B14F-4D97-AF65-F5344CB8AC3E}">
        <p14:creationId xmlns:p14="http://schemas.microsoft.com/office/powerpoint/2010/main" val="3137914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Unit Test</a:t>
            </a:r>
            <a:endParaRPr lang="en-US" sz="2800" dirty="0"/>
          </a:p>
        </p:txBody>
      </p:sp>
      <p:sp>
        <p:nvSpPr>
          <p:cNvPr id="3" name="Content Placeholder 2"/>
          <p:cNvSpPr>
            <a:spLocks noGrp="1"/>
          </p:cNvSpPr>
          <p:nvPr>
            <p:ph idx="1"/>
          </p:nvPr>
        </p:nvSpPr>
        <p:spPr/>
        <p:txBody>
          <a:bodyPr/>
          <a:lstStyle/>
          <a:p>
            <a:r>
              <a:rPr lang="en-US" dirty="0" smtClean="0"/>
              <a:t>Unit testing will use the </a:t>
            </a:r>
            <a:r>
              <a:rPr lang="en-US" dirty="0" err="1" smtClean="0"/>
              <a:t>dev</a:t>
            </a:r>
            <a:r>
              <a:rPr lang="en-US" dirty="0" smtClean="0"/>
              <a:t> environment settings in </a:t>
            </a:r>
            <a:r>
              <a:rPr lang="en-US" dirty="0" err="1" smtClean="0"/>
              <a:t>container.test.properties</a:t>
            </a:r>
            <a:endParaRPr lang="en-US" dirty="0" smtClean="0"/>
          </a:p>
          <a:p>
            <a:r>
              <a:rPr lang="en-US" dirty="0" smtClean="0"/>
              <a:t>Assumes local </a:t>
            </a:r>
            <a:r>
              <a:rPr lang="en-US" dirty="0" err="1" smtClean="0"/>
              <a:t>activemq</a:t>
            </a:r>
            <a:r>
              <a:rPr lang="en-US" dirty="0" smtClean="0"/>
              <a:t> server as well as Mirth server</a:t>
            </a:r>
          </a:p>
          <a:p>
            <a:r>
              <a:rPr lang="en-US" dirty="0" smtClean="0"/>
              <a:t>Successful execution of unit tests will generate HL7 messages which will be logged to Mirth</a:t>
            </a:r>
          </a:p>
          <a:p>
            <a:r>
              <a:rPr lang="en-US" dirty="0" smtClean="0"/>
              <a:t>Tests are automated and driven by sample files</a:t>
            </a:r>
          </a:p>
          <a:p>
            <a:r>
              <a:rPr lang="en-US" dirty="0" smtClean="0"/>
              <a:t>Unit Test Configuration </a:t>
            </a:r>
            <a:r>
              <a:rPr lang="en-US" dirty="0"/>
              <a:t>externalized in </a:t>
            </a:r>
            <a:r>
              <a:rPr lang="en-US" dirty="0" smtClean="0"/>
              <a:t>properties</a:t>
            </a:r>
            <a:br>
              <a:rPr lang="en-US" dirty="0" smtClean="0"/>
            </a:br>
            <a:r>
              <a:rPr lang="en-US" dirty="0" err="1" smtClean="0"/>
              <a:t>src</a:t>
            </a:r>
            <a:r>
              <a:rPr lang="en-US" dirty="0" smtClean="0"/>
              <a:t>/test/resources/</a:t>
            </a:r>
            <a:r>
              <a:rPr lang="en-US" dirty="0" err="1" smtClean="0"/>
              <a:t>container.test.properties</a:t>
            </a:r>
            <a:endParaRPr lang="en-US" dirty="0" smtClean="0"/>
          </a:p>
          <a:p>
            <a:r>
              <a:rPr lang="en-US" dirty="0" smtClean="0"/>
              <a:t>Commandline:</a:t>
            </a:r>
            <a:br>
              <a:rPr lang="en-US" dirty="0" smtClean="0"/>
            </a:br>
            <a:r>
              <a:rPr lang="en-US" dirty="0" smtClean="0"/>
              <a:t>&gt; </a:t>
            </a:r>
            <a:r>
              <a:rPr lang="en-US" dirty="0" err="1" smtClean="0">
                <a:latin typeface="Courier New" pitchFamily="49" charset="0"/>
                <a:cs typeface="Courier New" pitchFamily="49" charset="0"/>
              </a:rPr>
              <a:t>mvn</a:t>
            </a:r>
            <a:r>
              <a:rPr lang="en-US" dirty="0" smtClean="0">
                <a:latin typeface="Courier New" pitchFamily="49" charset="0"/>
                <a:cs typeface="Courier New" pitchFamily="49" charset="0"/>
              </a:rPr>
              <a:t> clean install</a:t>
            </a:r>
            <a:endParaRPr lang="en-US" dirty="0">
              <a:latin typeface="Courier New" pitchFamily="49" charset="0"/>
              <a:cs typeface="Courier New" pitchFamily="49" charset="0"/>
            </a:endParaRPr>
          </a:p>
        </p:txBody>
      </p:sp>
      <p:sp>
        <p:nvSpPr>
          <p:cNvPr id="4" name="Footer Placeholder 3"/>
          <p:cNvSpPr>
            <a:spLocks noGrp="1"/>
          </p:cNvSpPr>
          <p:nvPr>
            <p:ph type="ftr" sz="quarter" idx="10"/>
          </p:nvPr>
        </p:nvSpPr>
        <p:spPr/>
        <p:txBody>
          <a:bodyPr/>
          <a:lstStyle/>
          <a:p>
            <a:pPr>
              <a:defRPr/>
            </a:pPr>
            <a:r>
              <a:rPr lang="en-US" smtClean="0"/>
              <a:t>© Talend 2013</a:t>
            </a:r>
            <a:endParaRPr lang="fr-FR"/>
          </a:p>
        </p:txBody>
      </p:sp>
    </p:spTree>
    <p:extLst>
      <p:ext uri="{BB962C8B-B14F-4D97-AF65-F5344CB8AC3E}">
        <p14:creationId xmlns:p14="http://schemas.microsoft.com/office/powerpoint/2010/main" val="12889556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Run from camel-maven-plugin (1/5)</a:t>
            </a:r>
            <a:endParaRPr lang="en-US" sz="2800" dirty="0"/>
          </a:p>
        </p:txBody>
      </p:sp>
      <p:sp>
        <p:nvSpPr>
          <p:cNvPr id="3" name="Content Placeholder 2"/>
          <p:cNvSpPr>
            <a:spLocks noGrp="1"/>
          </p:cNvSpPr>
          <p:nvPr>
            <p:ph idx="1"/>
          </p:nvPr>
        </p:nvSpPr>
        <p:spPr/>
        <p:txBody>
          <a:bodyPr/>
          <a:lstStyle/>
          <a:p>
            <a:r>
              <a:rPr lang="en-US" dirty="0" smtClean="0"/>
              <a:t>Run in Spring container with camel-maven-plugin</a:t>
            </a:r>
          </a:p>
          <a:p>
            <a:r>
              <a:rPr lang="en-US" dirty="0" err="1" smtClean="0"/>
              <a:t>Dev</a:t>
            </a:r>
            <a:r>
              <a:rPr lang="en-US" dirty="0" smtClean="0"/>
              <a:t> Configuration externalized  in properties</a:t>
            </a:r>
            <a:r>
              <a:rPr lang="en-US" dirty="0"/>
              <a:t/>
            </a:r>
            <a:br>
              <a:rPr lang="en-US" dirty="0"/>
            </a:br>
            <a:r>
              <a:rPr lang="en-US" dirty="0" err="1" smtClean="0"/>
              <a:t>src</a:t>
            </a:r>
            <a:r>
              <a:rPr lang="en-US" dirty="0" smtClean="0"/>
              <a:t>/test/resources/</a:t>
            </a:r>
            <a:r>
              <a:rPr lang="en-US" dirty="0" err="1" smtClean="0"/>
              <a:t>container.test.properties</a:t>
            </a:r>
            <a:endParaRPr lang="en-US" dirty="0"/>
          </a:p>
          <a:p>
            <a:endParaRPr lang="en-US" dirty="0" smtClean="0"/>
          </a:p>
          <a:p>
            <a:r>
              <a:rPr lang="en-US" dirty="0" smtClean="0"/>
              <a:t>Command line:</a:t>
            </a:r>
            <a:br>
              <a:rPr lang="en-US" dirty="0" smtClean="0"/>
            </a:br>
            <a:r>
              <a:rPr lang="en-US" dirty="0" smtClean="0"/>
              <a:t>&gt; </a:t>
            </a:r>
            <a:r>
              <a:rPr lang="en-US" dirty="0" err="1" smtClean="0">
                <a:latin typeface="Courier New" pitchFamily="49" charset="0"/>
                <a:cs typeface="Courier New" pitchFamily="49" charset="0"/>
              </a:rPr>
              <a:t>mvn</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camel:run</a:t>
            </a:r>
            <a:endParaRPr lang="en-US" dirty="0" smtClean="0">
              <a:latin typeface="Courier New" pitchFamily="49" charset="0"/>
              <a:cs typeface="Courier New" pitchFamily="49" charset="0"/>
            </a:endParaRPr>
          </a:p>
          <a:p>
            <a:endParaRPr lang="en-US" dirty="0" smtClean="0"/>
          </a:p>
          <a:p>
            <a:r>
              <a:rPr lang="en-US" dirty="0" smtClean="0"/>
              <a:t>Test with </a:t>
            </a:r>
            <a:r>
              <a:rPr lang="en-US" dirty="0" err="1" smtClean="0"/>
              <a:t>ActiveMQ</a:t>
            </a:r>
            <a:endParaRPr lang="en-US" dirty="0" smtClean="0"/>
          </a:p>
          <a:p>
            <a:r>
              <a:rPr lang="en-US" dirty="0" smtClean="0"/>
              <a:t>Test with HL7 Inspector</a:t>
            </a:r>
          </a:p>
          <a:p>
            <a:endParaRPr lang="en-US" dirty="0" smtClean="0"/>
          </a:p>
        </p:txBody>
      </p:sp>
      <p:sp>
        <p:nvSpPr>
          <p:cNvPr id="4" name="Footer Placeholder 3"/>
          <p:cNvSpPr>
            <a:spLocks noGrp="1"/>
          </p:cNvSpPr>
          <p:nvPr>
            <p:ph type="ftr" sz="quarter" idx="10"/>
          </p:nvPr>
        </p:nvSpPr>
        <p:spPr/>
        <p:txBody>
          <a:bodyPr/>
          <a:lstStyle/>
          <a:p>
            <a:pPr>
              <a:defRPr/>
            </a:pPr>
            <a:r>
              <a:rPr lang="en-US" smtClean="0"/>
              <a:t>© Talend 2013</a:t>
            </a:r>
            <a:endParaRPr lang="fr-FR"/>
          </a:p>
        </p:txBody>
      </p:sp>
    </p:spTree>
    <p:extLst>
      <p:ext uri="{BB962C8B-B14F-4D97-AF65-F5344CB8AC3E}">
        <p14:creationId xmlns:p14="http://schemas.microsoft.com/office/powerpoint/2010/main" val="37955890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smtClean="0"/>
              <a:t>ActiveMQ</a:t>
            </a:r>
            <a:r>
              <a:rPr lang="en-US" sz="2800" dirty="0" smtClean="0"/>
              <a:t> Console (2/5)</a:t>
            </a:r>
            <a:endParaRPr lang="en-US" sz="2800" dirty="0"/>
          </a:p>
        </p:txBody>
      </p:sp>
      <p:sp>
        <p:nvSpPr>
          <p:cNvPr id="3" name="Content Placeholder 2"/>
          <p:cNvSpPr>
            <a:spLocks noGrp="1"/>
          </p:cNvSpPr>
          <p:nvPr>
            <p:ph idx="1"/>
          </p:nvPr>
        </p:nvSpPr>
        <p:spPr/>
        <p:txBody>
          <a:bodyPr/>
          <a:lstStyle/>
          <a:p>
            <a:r>
              <a:rPr lang="en-US" dirty="0" smtClean="0"/>
              <a:t>Open </a:t>
            </a:r>
            <a:r>
              <a:rPr lang="en-US" dirty="0" err="1" smtClean="0"/>
              <a:t>ActiveMQ</a:t>
            </a:r>
            <a:r>
              <a:rPr lang="en-US" dirty="0" smtClean="0"/>
              <a:t> console </a:t>
            </a:r>
            <a:r>
              <a:rPr lang="en-US" dirty="0"/>
              <a:t>in </a:t>
            </a:r>
            <a:r>
              <a:rPr lang="en-US" dirty="0" smtClean="0"/>
              <a:t>browser</a:t>
            </a:r>
          </a:p>
          <a:p>
            <a:r>
              <a:rPr lang="en-US" dirty="0" smtClean="0"/>
              <a:t>Navigate </a:t>
            </a:r>
            <a:r>
              <a:rPr lang="en-US" dirty="0"/>
              <a:t>to </a:t>
            </a:r>
            <a:r>
              <a:rPr lang="en-US" dirty="0" smtClean="0"/>
              <a:t>Queues menu item</a:t>
            </a:r>
            <a:br>
              <a:rPr lang="en-US" dirty="0" smtClean="0"/>
            </a:br>
            <a:r>
              <a:rPr lang="en-US" sz="2400" dirty="0">
                <a:latin typeface="Courier New" pitchFamily="49" charset="0"/>
                <a:cs typeface="Courier New" pitchFamily="49" charset="0"/>
                <a:hlinkClick r:id="rId2"/>
              </a:rPr>
              <a:t>http://localhost:8161/admin/queues.jsp</a:t>
            </a:r>
            <a:r>
              <a:rPr lang="en-US" sz="2400" dirty="0">
                <a:latin typeface="Courier New" pitchFamily="49" charset="0"/>
                <a:cs typeface="Courier New" pitchFamily="49" charset="0"/>
              </a:rPr>
              <a:t> </a:t>
            </a:r>
            <a:endParaRPr lang="en-US" dirty="0">
              <a:latin typeface="Courier New" pitchFamily="49" charset="0"/>
              <a:cs typeface="Courier New" pitchFamily="49" charset="0"/>
            </a:endParaRPr>
          </a:p>
          <a:p>
            <a:r>
              <a:rPr lang="en-US" dirty="0" smtClean="0"/>
              <a:t>Click on Send To for the mirth-hl7-out queue</a:t>
            </a:r>
            <a:endParaRPr lang="en-US" dirty="0"/>
          </a:p>
        </p:txBody>
      </p:sp>
      <p:sp>
        <p:nvSpPr>
          <p:cNvPr id="4" name="Footer Placeholder 3"/>
          <p:cNvSpPr>
            <a:spLocks noGrp="1"/>
          </p:cNvSpPr>
          <p:nvPr>
            <p:ph type="ftr" sz="quarter" idx="10"/>
          </p:nvPr>
        </p:nvSpPr>
        <p:spPr/>
        <p:txBody>
          <a:bodyPr/>
          <a:lstStyle/>
          <a:p>
            <a:pPr>
              <a:defRPr/>
            </a:pPr>
            <a:r>
              <a:rPr lang="en-US" smtClean="0"/>
              <a:t>© Talend 2013</a:t>
            </a:r>
            <a:endParaRPr lang="fr-FR"/>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921" y="3436543"/>
            <a:ext cx="7488048" cy="2804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9665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Send JMS Messages (3/5)</a:t>
            </a:r>
            <a:endParaRPr lang="en-US" sz="2800" dirty="0"/>
          </a:p>
        </p:txBody>
      </p:sp>
      <p:sp>
        <p:nvSpPr>
          <p:cNvPr id="3" name="Content Placeholder 2"/>
          <p:cNvSpPr>
            <a:spLocks noGrp="1"/>
          </p:cNvSpPr>
          <p:nvPr>
            <p:ph idx="1"/>
          </p:nvPr>
        </p:nvSpPr>
        <p:spPr>
          <a:xfrm>
            <a:off x="457200" y="1168400"/>
            <a:ext cx="3867665" cy="3115276"/>
          </a:xfrm>
        </p:spPr>
        <p:txBody>
          <a:bodyPr/>
          <a:lstStyle/>
          <a:p>
            <a:r>
              <a:rPr lang="en-US" dirty="0" smtClean="0"/>
              <a:t>Paste sample message and click send</a:t>
            </a:r>
          </a:p>
          <a:p>
            <a:endParaRPr lang="en-US" dirty="0"/>
          </a:p>
          <a:p>
            <a:r>
              <a:rPr lang="en-US" dirty="0" smtClean="0"/>
              <a:t>Sample messages from unit test can be found in</a:t>
            </a:r>
            <a:br>
              <a:rPr lang="en-US" dirty="0" smtClean="0"/>
            </a:br>
            <a:r>
              <a:rPr lang="en-US" dirty="0" err="1" smtClean="0"/>
              <a:t>src</a:t>
            </a:r>
            <a:r>
              <a:rPr lang="en-US" dirty="0" smtClean="0"/>
              <a:t>/test/resources</a:t>
            </a:r>
          </a:p>
        </p:txBody>
      </p:sp>
      <p:sp>
        <p:nvSpPr>
          <p:cNvPr id="4" name="Footer Placeholder 3"/>
          <p:cNvSpPr>
            <a:spLocks noGrp="1"/>
          </p:cNvSpPr>
          <p:nvPr>
            <p:ph type="ftr" sz="quarter" idx="10"/>
          </p:nvPr>
        </p:nvSpPr>
        <p:spPr/>
        <p:txBody>
          <a:bodyPr/>
          <a:lstStyle/>
          <a:p>
            <a:pPr>
              <a:defRPr/>
            </a:pPr>
            <a:r>
              <a:rPr lang="en-US" smtClean="0"/>
              <a:t>© Talend 2013</a:t>
            </a:r>
            <a:endParaRPr lang="fr-F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3362" y="996778"/>
            <a:ext cx="4259804" cy="51668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3850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Wiretap with Mirth (4/5)</a:t>
            </a:r>
            <a:endParaRPr lang="en-US" sz="2800" dirty="0"/>
          </a:p>
        </p:txBody>
      </p:sp>
      <p:sp>
        <p:nvSpPr>
          <p:cNvPr id="3" name="Content Placeholder 2"/>
          <p:cNvSpPr>
            <a:spLocks noGrp="1"/>
          </p:cNvSpPr>
          <p:nvPr>
            <p:ph idx="1"/>
          </p:nvPr>
        </p:nvSpPr>
        <p:spPr>
          <a:xfrm>
            <a:off x="457200" y="1168401"/>
            <a:ext cx="8229600" cy="1294714"/>
          </a:xfrm>
        </p:spPr>
        <p:txBody>
          <a:bodyPr/>
          <a:lstStyle/>
          <a:p>
            <a:r>
              <a:rPr lang="en-US" dirty="0" smtClean="0"/>
              <a:t>Verify message in Mirth</a:t>
            </a:r>
          </a:p>
        </p:txBody>
      </p:sp>
      <p:sp>
        <p:nvSpPr>
          <p:cNvPr id="4" name="Footer Placeholder 3"/>
          <p:cNvSpPr>
            <a:spLocks noGrp="1"/>
          </p:cNvSpPr>
          <p:nvPr>
            <p:ph type="ftr" sz="quarter" idx="10"/>
          </p:nvPr>
        </p:nvSpPr>
        <p:spPr/>
        <p:txBody>
          <a:bodyPr/>
          <a:lstStyle/>
          <a:p>
            <a:pPr>
              <a:defRPr/>
            </a:pPr>
            <a:r>
              <a:rPr lang="en-US" smtClean="0"/>
              <a:t>© Talend 2013</a:t>
            </a:r>
            <a:endParaRPr lang="fr-F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524687"/>
            <a:ext cx="8133389" cy="1953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3211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Audit with Mirth (5/5)</a:t>
            </a:r>
            <a:endParaRPr lang="en-US" sz="2800" dirty="0"/>
          </a:p>
        </p:txBody>
      </p:sp>
      <p:sp>
        <p:nvSpPr>
          <p:cNvPr id="3" name="Content Placeholder 2"/>
          <p:cNvSpPr>
            <a:spLocks noGrp="1"/>
          </p:cNvSpPr>
          <p:nvPr>
            <p:ph idx="1"/>
          </p:nvPr>
        </p:nvSpPr>
        <p:spPr>
          <a:xfrm>
            <a:off x="457200" y="1168400"/>
            <a:ext cx="8229600" cy="1410043"/>
          </a:xfrm>
        </p:spPr>
        <p:txBody>
          <a:bodyPr/>
          <a:lstStyle/>
          <a:p>
            <a:r>
              <a:rPr lang="en-US" sz="2400" dirty="0" smtClean="0"/>
              <a:t>Double-click on the Dashboard view to drill down</a:t>
            </a:r>
          </a:p>
          <a:p>
            <a:r>
              <a:rPr lang="en-US" sz="2400" dirty="0" smtClean="0"/>
              <a:t>Click to select individual records for display</a:t>
            </a:r>
          </a:p>
          <a:p>
            <a:r>
              <a:rPr lang="en-US" sz="2400" dirty="0" smtClean="0"/>
              <a:t>Compare to sample file</a:t>
            </a:r>
            <a:endParaRPr lang="en-US" sz="2400" dirty="0"/>
          </a:p>
        </p:txBody>
      </p:sp>
      <p:sp>
        <p:nvSpPr>
          <p:cNvPr id="4" name="Footer Placeholder 3"/>
          <p:cNvSpPr>
            <a:spLocks noGrp="1"/>
          </p:cNvSpPr>
          <p:nvPr>
            <p:ph type="ftr" sz="quarter" idx="10"/>
          </p:nvPr>
        </p:nvSpPr>
        <p:spPr/>
        <p:txBody>
          <a:bodyPr/>
          <a:lstStyle/>
          <a:p>
            <a:pPr>
              <a:defRPr/>
            </a:pPr>
            <a:r>
              <a:rPr lang="en-US" smtClean="0"/>
              <a:t>© Talend 2013</a:t>
            </a:r>
            <a:endParaRPr lang="fr-FR"/>
          </a:p>
        </p:txBody>
      </p:sp>
      <p:pic>
        <p:nvPicPr>
          <p:cNvPr id="8196" name="Picture 4" descr="C:\Users\EDWARD~1\AppData\Local\Temp\SNAGHTML19462c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8728" y="2578443"/>
            <a:ext cx="6026771" cy="4047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25801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251993"/>
            <a:ext cx="8229600" cy="846138"/>
          </a:xfrm>
        </p:spPr>
        <p:txBody>
          <a:bodyPr/>
          <a:lstStyle/>
          <a:p>
            <a:pPr algn="ctr"/>
            <a:r>
              <a:rPr lang="en-US" dirty="0" smtClean="0"/>
              <a:t>Deploy to Runtime</a:t>
            </a:r>
            <a:endParaRPr lang="en-US" dirty="0"/>
          </a:p>
        </p:txBody>
      </p:sp>
      <p:sp>
        <p:nvSpPr>
          <p:cNvPr id="4" name="Footer Placeholder 3"/>
          <p:cNvSpPr>
            <a:spLocks noGrp="1"/>
          </p:cNvSpPr>
          <p:nvPr>
            <p:ph type="ftr" sz="quarter" idx="10"/>
          </p:nvPr>
        </p:nvSpPr>
        <p:spPr/>
        <p:txBody>
          <a:bodyPr/>
          <a:lstStyle/>
          <a:p>
            <a:pPr>
              <a:defRPr/>
            </a:pPr>
            <a:r>
              <a:rPr lang="en-US" smtClean="0"/>
              <a:t>© Talend 2013</a:t>
            </a:r>
            <a:endParaRPr lang="fr-FR"/>
          </a:p>
        </p:txBody>
      </p:sp>
    </p:spTree>
    <p:extLst>
      <p:ext uri="{BB962C8B-B14F-4D97-AF65-F5344CB8AC3E}">
        <p14:creationId xmlns:p14="http://schemas.microsoft.com/office/powerpoint/2010/main" val="26052069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Deploying to Runtime  (1/3)</a:t>
            </a:r>
            <a:endParaRPr lang="en-US" sz="2800" dirty="0"/>
          </a:p>
        </p:txBody>
      </p:sp>
      <p:sp>
        <p:nvSpPr>
          <p:cNvPr id="3" name="Content Placeholder 2"/>
          <p:cNvSpPr>
            <a:spLocks noGrp="1"/>
          </p:cNvSpPr>
          <p:nvPr>
            <p:ph idx="1"/>
          </p:nvPr>
        </p:nvSpPr>
        <p:spPr/>
        <p:txBody>
          <a:bodyPr/>
          <a:lstStyle/>
          <a:p>
            <a:r>
              <a:rPr lang="en-US" sz="2400" dirty="0" smtClean="0"/>
              <a:t>Runtime environment could be test, QA, UAT, or production</a:t>
            </a:r>
          </a:p>
          <a:p>
            <a:endParaRPr lang="en-US" sz="2400" dirty="0"/>
          </a:p>
          <a:p>
            <a:r>
              <a:rPr lang="en-US" sz="2400" dirty="0" smtClean="0"/>
              <a:t>Start ESB Node in console mode</a:t>
            </a:r>
          </a:p>
          <a:p>
            <a:pPr marL="0" indent="0">
              <a:buNone/>
            </a:pPr>
            <a:r>
              <a:rPr lang="en-US" sz="2400" dirty="0" smtClean="0">
                <a:latin typeface="Courier New" pitchFamily="49" charset="0"/>
                <a:cs typeface="Courier New" pitchFamily="49" charset="0"/>
              </a:rPr>
              <a:t>&gt; cd /opt/</a:t>
            </a:r>
            <a:r>
              <a:rPr lang="en-US" sz="2400" dirty="0" err="1" smtClean="0">
                <a:latin typeface="Courier New" pitchFamily="49" charset="0"/>
                <a:cs typeface="Courier New" pitchFamily="49" charset="0"/>
              </a:rPr>
              <a:t>tesb</a:t>
            </a:r>
            <a:endParaRPr lang="en-US" sz="2400" dirty="0" smtClean="0">
              <a:latin typeface="Courier New" pitchFamily="49" charset="0"/>
              <a:cs typeface="Courier New" pitchFamily="49" charset="0"/>
            </a:endParaRPr>
          </a:p>
          <a:p>
            <a:pPr marL="0" indent="0">
              <a:buNone/>
            </a:pPr>
            <a:r>
              <a:rPr lang="en-US" sz="2400" dirty="0" smtClean="0">
                <a:latin typeface="Courier New" pitchFamily="49" charset="0"/>
                <a:cs typeface="Courier New" pitchFamily="49" charset="0"/>
              </a:rPr>
              <a:t>&gt; bin/</a:t>
            </a:r>
            <a:r>
              <a:rPr lang="en-US" sz="2400" dirty="0" err="1" smtClean="0">
                <a:latin typeface="Courier New" pitchFamily="49" charset="0"/>
                <a:cs typeface="Courier New" pitchFamily="49" charset="0"/>
              </a:rPr>
              <a:t>trun</a:t>
            </a:r>
            <a:endParaRPr lang="en-US" sz="2400" dirty="0" smtClean="0">
              <a:latin typeface="Courier New" pitchFamily="49" charset="0"/>
              <a:cs typeface="Courier New" pitchFamily="49" charset="0"/>
            </a:endParaRPr>
          </a:p>
          <a:p>
            <a:pPr marL="0" indent="0">
              <a:buNone/>
            </a:pPr>
            <a:r>
              <a:rPr lang="en-US" sz="2400" dirty="0" smtClean="0">
                <a:latin typeface="Courier New" pitchFamily="49" charset="0"/>
                <a:cs typeface="Courier New" pitchFamily="49" charset="0"/>
              </a:rPr>
              <a:t>OR</a:t>
            </a:r>
          </a:p>
          <a:p>
            <a:pPr marL="0" indent="0">
              <a:buNone/>
            </a:pPr>
            <a:r>
              <a:rPr lang="en-US" sz="2400" dirty="0" smtClean="0">
                <a:latin typeface="Courier New" pitchFamily="49" charset="0"/>
                <a:cs typeface="Courier New" pitchFamily="49" charset="0"/>
              </a:rPr>
              <a:t>&gt; bin/start # to run as a service</a:t>
            </a:r>
          </a:p>
          <a:p>
            <a:endParaRPr lang="en-US" sz="2400" dirty="0"/>
          </a:p>
          <a:p>
            <a:r>
              <a:rPr lang="en-US" sz="2400" dirty="0" smtClean="0"/>
              <a:t>Start Nexus Server</a:t>
            </a:r>
          </a:p>
          <a:p>
            <a:pPr marL="0" indent="0">
              <a:buNone/>
            </a:pPr>
            <a:r>
              <a:rPr lang="en-US" sz="2400" dirty="0" smtClean="0">
                <a:latin typeface="Courier New" pitchFamily="49" charset="0"/>
                <a:cs typeface="Courier New" pitchFamily="49" charset="0"/>
              </a:rPr>
              <a:t>&gt; cd /opt/nexus</a:t>
            </a:r>
          </a:p>
          <a:p>
            <a:pPr marL="0" indent="0">
              <a:buNone/>
            </a:pPr>
            <a:r>
              <a:rPr lang="en-US" sz="2400" dirty="0" smtClean="0">
                <a:latin typeface="Courier New" pitchFamily="49" charset="0"/>
                <a:cs typeface="Courier New" pitchFamily="49" charset="0"/>
              </a:rPr>
              <a:t>&gt; /</a:t>
            </a:r>
            <a:r>
              <a:rPr lang="en-US" sz="2400" dirty="0">
                <a:latin typeface="Courier New" pitchFamily="49" charset="0"/>
                <a:cs typeface="Courier New" pitchFamily="49" charset="0"/>
              </a:rPr>
              <a:t>bin/nexus start</a:t>
            </a:r>
          </a:p>
        </p:txBody>
      </p:sp>
      <p:sp>
        <p:nvSpPr>
          <p:cNvPr id="4" name="Footer Placeholder 3"/>
          <p:cNvSpPr>
            <a:spLocks noGrp="1"/>
          </p:cNvSpPr>
          <p:nvPr>
            <p:ph type="ftr" sz="quarter" idx="10"/>
          </p:nvPr>
        </p:nvSpPr>
        <p:spPr/>
        <p:txBody>
          <a:bodyPr/>
          <a:lstStyle/>
          <a:p>
            <a:pPr>
              <a:defRPr/>
            </a:pPr>
            <a:r>
              <a:rPr lang="en-US" smtClean="0"/>
              <a:t>© Talend 2013</a:t>
            </a:r>
            <a:endParaRPr lang="fr-FR"/>
          </a:p>
        </p:txBody>
      </p:sp>
    </p:spTree>
    <p:extLst>
      <p:ext uri="{BB962C8B-B14F-4D97-AF65-F5344CB8AC3E}">
        <p14:creationId xmlns:p14="http://schemas.microsoft.com/office/powerpoint/2010/main" val="14982490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Deployment Binary to Repository (2/3)</a:t>
            </a:r>
            <a:endParaRPr lang="en-US" sz="2800" dirty="0"/>
          </a:p>
        </p:txBody>
      </p:sp>
      <p:sp>
        <p:nvSpPr>
          <p:cNvPr id="3" name="Content Placeholder 2"/>
          <p:cNvSpPr>
            <a:spLocks noGrp="1"/>
          </p:cNvSpPr>
          <p:nvPr>
            <p:ph idx="1"/>
          </p:nvPr>
        </p:nvSpPr>
        <p:spPr/>
        <p:txBody>
          <a:bodyPr/>
          <a:lstStyle/>
          <a:p>
            <a:r>
              <a:rPr lang="en-US" sz="2400" dirty="0" smtClean="0"/>
              <a:t>Maven pom.xml build file is already pointed to local Nexus repository.</a:t>
            </a:r>
          </a:p>
          <a:p>
            <a:endParaRPr lang="en-US" sz="2400" dirty="0" smtClean="0"/>
          </a:p>
          <a:p>
            <a:r>
              <a:rPr lang="en-US" sz="2400" dirty="0" smtClean="0"/>
              <a:t>Commandline:</a:t>
            </a:r>
            <a:br>
              <a:rPr lang="en-US" sz="2400" dirty="0" smtClean="0"/>
            </a:br>
            <a:r>
              <a:rPr lang="en-US" sz="2400" dirty="0" smtClean="0">
                <a:latin typeface="Courier New" pitchFamily="49" charset="0"/>
                <a:cs typeface="Courier New" pitchFamily="49" charset="0"/>
              </a:rPr>
              <a:t>&gt; </a:t>
            </a:r>
            <a:r>
              <a:rPr lang="en-US" sz="2400" dirty="0" err="1" smtClean="0">
                <a:latin typeface="Courier New" pitchFamily="49" charset="0"/>
                <a:cs typeface="Courier New" pitchFamily="49" charset="0"/>
              </a:rPr>
              <a:t>mvn</a:t>
            </a:r>
            <a:r>
              <a:rPr lang="en-US" sz="2400" dirty="0" smtClean="0">
                <a:latin typeface="Courier New" pitchFamily="49" charset="0"/>
                <a:cs typeface="Courier New" pitchFamily="49" charset="0"/>
              </a:rPr>
              <a:t> deploy</a:t>
            </a:r>
            <a:endParaRPr lang="en-US" sz="2400" dirty="0">
              <a:latin typeface="Courier New" pitchFamily="49" charset="0"/>
              <a:cs typeface="Courier New" pitchFamily="49" charset="0"/>
            </a:endParaRPr>
          </a:p>
          <a:p>
            <a:endParaRPr lang="en-US" sz="2400" dirty="0" smtClean="0"/>
          </a:p>
          <a:p>
            <a:r>
              <a:rPr lang="en-US" sz="2400" dirty="0" smtClean="0"/>
              <a:t>This publishes the binary artifacts to the repository</a:t>
            </a:r>
          </a:p>
          <a:p>
            <a:r>
              <a:rPr lang="en-US" sz="2400" dirty="0" smtClean="0"/>
              <a:t>Deploys both OSGI bundles (jar) files and Feature.xml metadata files.</a:t>
            </a:r>
          </a:p>
          <a:p>
            <a:r>
              <a:rPr lang="en-US" sz="2400" dirty="0" smtClean="0"/>
              <a:t>Which repository it is published to is controlled by the </a:t>
            </a:r>
            <a:r>
              <a:rPr lang="en-US" sz="2400" dirty="0" err="1" smtClean="0"/>
              <a:t>distributionManagement</a:t>
            </a:r>
            <a:r>
              <a:rPr lang="en-US" sz="2400" dirty="0" smtClean="0"/>
              <a:t> element of the POM.  (In this case located in the demo-parent </a:t>
            </a:r>
            <a:r>
              <a:rPr lang="en-US" sz="2400" dirty="0" err="1" smtClean="0"/>
              <a:t>pom</a:t>
            </a:r>
            <a:r>
              <a:rPr lang="en-US" sz="2400" dirty="0" smtClean="0"/>
              <a:t> file.)</a:t>
            </a:r>
            <a:endParaRPr lang="en-US" sz="2400" dirty="0"/>
          </a:p>
        </p:txBody>
      </p:sp>
      <p:sp>
        <p:nvSpPr>
          <p:cNvPr id="4" name="Footer Placeholder 3"/>
          <p:cNvSpPr>
            <a:spLocks noGrp="1"/>
          </p:cNvSpPr>
          <p:nvPr>
            <p:ph type="ftr" sz="quarter" idx="10"/>
          </p:nvPr>
        </p:nvSpPr>
        <p:spPr/>
        <p:txBody>
          <a:bodyPr/>
          <a:lstStyle/>
          <a:p>
            <a:pPr>
              <a:defRPr/>
            </a:pPr>
            <a:r>
              <a:rPr lang="en-US" smtClean="0"/>
              <a:t>© Talend 2013</a:t>
            </a:r>
            <a:endParaRPr lang="fr-FR"/>
          </a:p>
        </p:txBody>
      </p:sp>
    </p:spTree>
    <p:extLst>
      <p:ext uri="{BB962C8B-B14F-4D97-AF65-F5344CB8AC3E}">
        <p14:creationId xmlns:p14="http://schemas.microsoft.com/office/powerpoint/2010/main" val="3843056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Deploy Binary to </a:t>
            </a:r>
            <a:r>
              <a:rPr lang="en-US" sz="2800" smtClean="0"/>
              <a:t>ESB Node (3/3)</a:t>
            </a:r>
            <a:endParaRPr lang="en-US" sz="2800" dirty="0"/>
          </a:p>
        </p:txBody>
      </p:sp>
      <p:sp>
        <p:nvSpPr>
          <p:cNvPr id="3" name="Content Placeholder 2"/>
          <p:cNvSpPr>
            <a:spLocks noGrp="1"/>
          </p:cNvSpPr>
          <p:nvPr>
            <p:ph idx="1"/>
          </p:nvPr>
        </p:nvSpPr>
        <p:spPr/>
        <p:txBody>
          <a:bodyPr/>
          <a:lstStyle/>
          <a:p>
            <a:r>
              <a:rPr lang="en-US" sz="2400" dirty="0" smtClean="0"/>
              <a:t>Connect to ESB </a:t>
            </a:r>
            <a:r>
              <a:rPr lang="en-US" sz="2400" dirty="0" err="1" smtClean="0"/>
              <a:t>Karaf</a:t>
            </a:r>
            <a:r>
              <a:rPr lang="en-US" sz="2400" dirty="0" smtClean="0"/>
              <a:t> commandline</a:t>
            </a:r>
          </a:p>
          <a:p>
            <a:endParaRPr lang="en-US" sz="2400" dirty="0"/>
          </a:p>
          <a:p>
            <a:pPr marL="0" indent="0">
              <a:buNone/>
            </a:pPr>
            <a:r>
              <a:rPr lang="en-US" sz="1400" dirty="0" err="1">
                <a:latin typeface="Courier New" pitchFamily="49" charset="0"/>
                <a:cs typeface="Courier New" pitchFamily="49" charset="0"/>
              </a:rPr>
              <a:t>karaf</a:t>
            </a:r>
            <a:r>
              <a:rPr lang="en-US" sz="1400" dirty="0">
                <a:latin typeface="Courier New" pitchFamily="49" charset="0"/>
                <a:cs typeface="Courier New" pitchFamily="49" charset="0"/>
              </a:rPr>
              <a:t>&gt; </a:t>
            </a:r>
            <a:r>
              <a:rPr lang="en-US" sz="1400" dirty="0" err="1" smtClean="0">
                <a:latin typeface="Courier New" pitchFamily="49" charset="0"/>
                <a:cs typeface="Courier New" pitchFamily="49" charset="0"/>
              </a:rPr>
              <a:t>features:addurl</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mvn:com.talend.se.vista.openmash</a:t>
            </a:r>
            <a:r>
              <a:rPr lang="en-US" sz="1400" dirty="0" smtClean="0">
                <a:latin typeface="Courier New" pitchFamily="49" charset="0"/>
                <a:cs typeface="Courier New" pitchFamily="49" charset="0"/>
              </a:rPr>
              <a:t> \</a:t>
            </a:r>
          </a:p>
          <a:p>
            <a:pPr marL="0" indent="0">
              <a:buNone/>
            </a:pPr>
            <a:r>
              <a:rPr lang="en-US" sz="1400" dirty="0" smtClean="0">
                <a:latin typeface="Courier New" pitchFamily="49" charset="0"/>
                <a:cs typeface="Courier New" pitchFamily="49" charset="0"/>
              </a:rPr>
              <a:t>                       /hl7mediator/1.0-SNAPSHOT/xml/features</a:t>
            </a:r>
            <a:endParaRPr lang="en-US" sz="1400" dirty="0">
              <a:latin typeface="Courier New" pitchFamily="49" charset="0"/>
              <a:cs typeface="Courier New" pitchFamily="49" charset="0"/>
            </a:endParaRPr>
          </a:p>
          <a:p>
            <a:pPr marL="0" indent="0">
              <a:buNone/>
            </a:pPr>
            <a:r>
              <a:rPr lang="en-US" sz="1400" dirty="0" err="1">
                <a:latin typeface="Courier New" pitchFamily="49" charset="0"/>
                <a:cs typeface="Courier New" pitchFamily="49" charset="0"/>
              </a:rPr>
              <a:t>karaf</a:t>
            </a:r>
            <a:r>
              <a:rPr lang="en-US" sz="1400" dirty="0">
                <a:latin typeface="Courier New" pitchFamily="49" charset="0"/>
                <a:cs typeface="Courier New" pitchFamily="49" charset="0"/>
              </a:rPr>
              <a:t>&gt; </a:t>
            </a:r>
            <a:r>
              <a:rPr lang="en-US" sz="1400" dirty="0" err="1">
                <a:latin typeface="Courier New" pitchFamily="49" charset="0"/>
                <a:cs typeface="Courier New" pitchFamily="49" charset="0"/>
              </a:rPr>
              <a:t>features:install</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hl7mediator</a:t>
            </a:r>
          </a:p>
          <a:p>
            <a:pPr marL="0" indent="0">
              <a:buNone/>
            </a:pPr>
            <a:endParaRPr lang="en-US" sz="1400" dirty="0">
              <a:latin typeface="Courier New" pitchFamily="49" charset="0"/>
              <a:cs typeface="Courier New" pitchFamily="49" charset="0"/>
            </a:endParaRPr>
          </a:p>
          <a:p>
            <a:r>
              <a:rPr lang="en-US" sz="2400" dirty="0" smtClean="0"/>
              <a:t>Note that the first line is one long continuous word after the </a:t>
            </a:r>
            <a:r>
              <a:rPr lang="en-US" sz="2400" dirty="0" err="1" smtClean="0"/>
              <a:t>addurl</a:t>
            </a:r>
            <a:r>
              <a:rPr lang="en-US" sz="2400" dirty="0" smtClean="0"/>
              <a:t> with no whitespace, the “\” indicates documentation continued to the next line</a:t>
            </a:r>
          </a:p>
          <a:p>
            <a:endParaRPr lang="en-US" sz="2400" dirty="0"/>
          </a:p>
          <a:p>
            <a:r>
              <a:rPr lang="en-US" sz="2400" dirty="0" smtClean="0"/>
              <a:t>The </a:t>
            </a:r>
            <a:r>
              <a:rPr lang="en-US" sz="2400" dirty="0" err="1" smtClean="0"/>
              <a:t>addurl</a:t>
            </a:r>
            <a:r>
              <a:rPr lang="en-US" sz="2400" dirty="0" smtClean="0"/>
              <a:t> command only needs to be executed this one time to define the location of the features file.  Subsequent installs can be updated from the features file, which will happen to be resolved from the nexus or local repositories.</a:t>
            </a:r>
            <a:endParaRPr lang="en-US" sz="2400" dirty="0"/>
          </a:p>
        </p:txBody>
      </p:sp>
      <p:sp>
        <p:nvSpPr>
          <p:cNvPr id="4" name="Footer Placeholder 3"/>
          <p:cNvSpPr>
            <a:spLocks noGrp="1"/>
          </p:cNvSpPr>
          <p:nvPr>
            <p:ph type="ftr" sz="quarter" idx="10"/>
          </p:nvPr>
        </p:nvSpPr>
        <p:spPr/>
        <p:txBody>
          <a:bodyPr/>
          <a:lstStyle/>
          <a:p>
            <a:pPr>
              <a:defRPr/>
            </a:pPr>
            <a:r>
              <a:rPr lang="en-US" smtClean="0"/>
              <a:t>© Talend 2013</a:t>
            </a:r>
            <a:endParaRPr lang="fr-FR"/>
          </a:p>
        </p:txBody>
      </p:sp>
    </p:spTree>
    <p:extLst>
      <p:ext uri="{BB962C8B-B14F-4D97-AF65-F5344CB8AC3E}">
        <p14:creationId xmlns:p14="http://schemas.microsoft.com/office/powerpoint/2010/main" val="2035163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HL7 </a:t>
            </a:r>
            <a:r>
              <a:rPr lang="en-US" sz="2800" dirty="0" smtClean="0"/>
              <a:t>Environment &amp; Tooling</a:t>
            </a:r>
            <a:endParaRPr lang="en-US" sz="28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16418154"/>
              </p:ext>
            </p:extLst>
          </p:nvPr>
        </p:nvGraphicFramePr>
        <p:xfrm>
          <a:off x="457200" y="1168400"/>
          <a:ext cx="8229600" cy="2941320"/>
        </p:xfrm>
        <a:graphic>
          <a:graphicData uri="http://schemas.openxmlformats.org/drawingml/2006/table">
            <a:tbl>
              <a:tblPr firstRow="1" bandRow="1">
                <a:tableStyleId>{793D81CF-94F2-401A-BA57-92F5A7B2D0C5}</a:tableStyleId>
              </a:tblPr>
              <a:tblGrid>
                <a:gridCol w="1297459"/>
                <a:gridCol w="1614617"/>
                <a:gridCol w="1342767"/>
                <a:gridCol w="1944130"/>
                <a:gridCol w="2030627"/>
              </a:tblGrid>
              <a:tr h="370840">
                <a:tc>
                  <a:txBody>
                    <a:bodyPr/>
                    <a:lstStyle/>
                    <a:p>
                      <a:endParaRPr lang="en-US" dirty="0"/>
                    </a:p>
                  </a:txBody>
                  <a:tcPr/>
                </a:tc>
                <a:tc>
                  <a:txBody>
                    <a:bodyPr/>
                    <a:lstStyle/>
                    <a:p>
                      <a:r>
                        <a:rPr lang="en-US" dirty="0" err="1" smtClean="0"/>
                        <a:t>Dev</a:t>
                      </a:r>
                      <a:endParaRPr lang="en-US" dirty="0"/>
                    </a:p>
                  </a:txBody>
                  <a:tcPr/>
                </a:tc>
                <a:tc>
                  <a:txBody>
                    <a:bodyPr/>
                    <a:lstStyle/>
                    <a:p>
                      <a:r>
                        <a:rPr lang="en-US" dirty="0" smtClean="0"/>
                        <a:t>Unit Test</a:t>
                      </a:r>
                      <a:endParaRPr lang="en-US" dirty="0"/>
                    </a:p>
                  </a:txBody>
                  <a:tcPr/>
                </a:tc>
                <a:tc>
                  <a:txBody>
                    <a:bodyPr/>
                    <a:lstStyle/>
                    <a:p>
                      <a:r>
                        <a:rPr lang="en-US" dirty="0" smtClean="0"/>
                        <a:t>Integration Test</a:t>
                      </a:r>
                      <a:endParaRPr lang="en-US" dirty="0"/>
                    </a:p>
                  </a:txBody>
                  <a:tcPr/>
                </a:tc>
                <a:tc>
                  <a:txBody>
                    <a:bodyPr/>
                    <a:lstStyle/>
                    <a:p>
                      <a:r>
                        <a:rPr lang="en-US" dirty="0" smtClean="0"/>
                        <a:t>UAT</a:t>
                      </a:r>
                      <a:endParaRPr lang="en-US" dirty="0"/>
                    </a:p>
                  </a:txBody>
                  <a:tcPr/>
                </a:tc>
              </a:tr>
              <a:tr h="370840">
                <a:tc>
                  <a:txBody>
                    <a:bodyPr/>
                    <a:lstStyle/>
                    <a:p>
                      <a:r>
                        <a:rPr lang="en-US" dirty="0" smtClean="0"/>
                        <a:t>HL7 Client</a:t>
                      </a:r>
                      <a:endParaRPr lang="en-US" dirty="0"/>
                    </a:p>
                  </a:txBody>
                  <a:tcPr/>
                </a:tc>
                <a:tc>
                  <a:txBody>
                    <a:bodyPr/>
                    <a:lstStyle/>
                    <a:p>
                      <a:r>
                        <a:rPr lang="en-US" dirty="0" smtClean="0"/>
                        <a:t>HL7</a:t>
                      </a:r>
                      <a:r>
                        <a:rPr lang="en-US" baseline="0" dirty="0" smtClean="0"/>
                        <a:t> Inspector</a:t>
                      </a:r>
                      <a:endParaRPr lang="en-US" dirty="0"/>
                    </a:p>
                  </a:txBody>
                  <a:tcPr/>
                </a:tc>
                <a:tc>
                  <a:txBody>
                    <a:bodyPr/>
                    <a:lstStyle/>
                    <a:p>
                      <a:r>
                        <a:rPr lang="en-US" dirty="0" smtClean="0"/>
                        <a:t>camel</a:t>
                      </a:r>
                      <a:r>
                        <a:rPr lang="en-US" baseline="0" dirty="0" smtClean="0"/>
                        <a:t> route</a:t>
                      </a:r>
                      <a:endParaRPr lang="en-US" dirty="0"/>
                    </a:p>
                  </a:txBody>
                  <a:tcPr/>
                </a:tc>
                <a:tc>
                  <a:txBody>
                    <a:bodyPr/>
                    <a:lstStyle/>
                    <a:p>
                      <a:r>
                        <a:rPr lang="en-US" dirty="0" smtClean="0"/>
                        <a:t>Camel-test fixture,</a:t>
                      </a:r>
                    </a:p>
                    <a:p>
                      <a:r>
                        <a:rPr lang="en-US" dirty="0" smtClean="0"/>
                        <a:t>Mirth,</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HL7 Inspector</a:t>
                      </a:r>
                    </a:p>
                  </a:txBody>
                  <a:tcPr/>
                </a:tc>
                <a:tc>
                  <a:txBody>
                    <a:bodyPr/>
                    <a:lstStyle/>
                    <a:p>
                      <a:r>
                        <a:rPr lang="en-US" dirty="0" smtClean="0"/>
                        <a:t>camel</a:t>
                      </a:r>
                      <a:r>
                        <a:rPr lang="en-US" baseline="0" dirty="0" smtClean="0"/>
                        <a:t> test fixture</a:t>
                      </a:r>
                      <a:r>
                        <a:rPr lang="en-US" dirty="0" smtClean="0"/>
                        <a:t>,</a:t>
                      </a:r>
                    </a:p>
                    <a:p>
                      <a:r>
                        <a:rPr lang="en-US" dirty="0" smtClean="0"/>
                        <a:t>Mirth</a:t>
                      </a:r>
                      <a:endParaRPr lang="en-US" dirty="0"/>
                    </a:p>
                  </a:txBody>
                  <a:tcPr/>
                </a:tc>
              </a:tr>
              <a:tr h="370840">
                <a:tc>
                  <a:txBody>
                    <a:bodyPr/>
                    <a:lstStyle/>
                    <a:p>
                      <a:r>
                        <a:rPr lang="en-US" dirty="0" smtClean="0"/>
                        <a:t>Mediation</a:t>
                      </a:r>
                      <a:endParaRPr lang="en-US" dirty="0"/>
                    </a:p>
                  </a:txBody>
                  <a:tcPr/>
                </a:tc>
                <a:tc>
                  <a:txBody>
                    <a:bodyPr/>
                    <a:lstStyle/>
                    <a:p>
                      <a:r>
                        <a:rPr lang="en-US" dirty="0" smtClean="0"/>
                        <a:t>camel-hl7</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camel-hl7</a:t>
                      </a:r>
                    </a:p>
                  </a:txBody>
                  <a:tcPr/>
                </a:tc>
                <a:tc>
                  <a:txBody>
                    <a:bodyPr/>
                    <a:lstStyle/>
                    <a:p>
                      <a:r>
                        <a:rPr lang="en-US" dirty="0" smtClean="0"/>
                        <a:t>camel-hl7</a:t>
                      </a:r>
                      <a:endParaRPr lang="en-US" dirty="0"/>
                    </a:p>
                  </a:txBody>
                  <a:tcPr/>
                </a:tc>
                <a:tc>
                  <a:txBody>
                    <a:bodyPr/>
                    <a:lstStyle/>
                    <a:p>
                      <a:r>
                        <a:rPr lang="en-US" dirty="0" smtClean="0"/>
                        <a:t>camel-hl7</a:t>
                      </a:r>
                      <a:endParaRPr lang="en-US" dirty="0"/>
                    </a:p>
                  </a:txBody>
                  <a:tcPr/>
                </a:tc>
              </a:tr>
              <a:tr h="370840">
                <a:tc>
                  <a:txBody>
                    <a:bodyPr/>
                    <a:lstStyle/>
                    <a:p>
                      <a:r>
                        <a:rPr lang="en-US" dirty="0" smtClean="0"/>
                        <a:t>Log</a:t>
                      </a:r>
                      <a:endParaRPr lang="en-US" dirty="0"/>
                    </a:p>
                  </a:txBody>
                  <a:tcPr/>
                </a:tc>
                <a:tc>
                  <a:txBody>
                    <a:bodyPr/>
                    <a:lstStyle/>
                    <a:p>
                      <a:r>
                        <a:rPr lang="en-US" dirty="0" smtClean="0"/>
                        <a:t>camel-log</a:t>
                      </a:r>
                    </a:p>
                    <a:p>
                      <a:r>
                        <a:rPr lang="en-US" dirty="0" smtClean="0"/>
                        <a:t>camel-trace</a:t>
                      </a:r>
                    </a:p>
                    <a:p>
                      <a:r>
                        <a:rPr lang="en-US" dirty="0" smtClean="0"/>
                        <a:t>Mirth Wiretap</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camel-log</a:t>
                      </a:r>
                    </a:p>
                    <a:p>
                      <a:endParaRPr lang="en-US" dirty="0" smtClean="0"/>
                    </a:p>
                  </a:txBody>
                  <a:tcPr/>
                </a:tc>
                <a:tc>
                  <a:txBody>
                    <a:bodyPr/>
                    <a:lstStyle/>
                    <a:p>
                      <a:r>
                        <a:rPr lang="en-US" dirty="0" smtClean="0"/>
                        <a:t>camel-log</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camel-trace</a:t>
                      </a:r>
                    </a:p>
                    <a:p>
                      <a:r>
                        <a:rPr lang="en-US" dirty="0" smtClean="0"/>
                        <a:t>Mirth Wiretap</a:t>
                      </a:r>
                    </a:p>
                  </a:txBody>
                  <a:tcPr/>
                </a:tc>
                <a:tc>
                  <a:txBody>
                    <a:bodyPr/>
                    <a:lstStyle/>
                    <a:p>
                      <a:r>
                        <a:rPr lang="en-US" dirty="0" smtClean="0"/>
                        <a:t>camel-log</a:t>
                      </a:r>
                    </a:p>
                    <a:p>
                      <a:r>
                        <a:rPr lang="en-US" dirty="0" smtClean="0"/>
                        <a:t>Mirth</a:t>
                      </a:r>
                      <a:r>
                        <a:rPr lang="en-US" baseline="0" dirty="0" smtClean="0"/>
                        <a:t> Wiretap</a:t>
                      </a:r>
                      <a:endParaRPr lang="en-US" dirty="0"/>
                    </a:p>
                  </a:txBody>
                  <a:tcPr/>
                </a:tc>
              </a:tr>
              <a:tr h="370840">
                <a:tc>
                  <a:txBody>
                    <a:bodyPr/>
                    <a:lstStyle/>
                    <a:p>
                      <a:r>
                        <a:rPr lang="en-US" dirty="0" smtClean="0"/>
                        <a:t>Server</a:t>
                      </a:r>
                      <a:endParaRPr lang="en-US" dirty="0"/>
                    </a:p>
                  </a:txBody>
                  <a:tcPr/>
                </a:tc>
                <a:tc>
                  <a:txBody>
                    <a:bodyPr/>
                    <a:lstStyle/>
                    <a:p>
                      <a:r>
                        <a:rPr lang="en-US" dirty="0" smtClean="0"/>
                        <a:t>camel-hl7</a:t>
                      </a:r>
                      <a:endParaRPr lang="en-US" dirty="0"/>
                    </a:p>
                  </a:txBody>
                  <a:tcPr/>
                </a:tc>
                <a:tc>
                  <a:txBody>
                    <a:bodyPr/>
                    <a:lstStyle/>
                    <a:p>
                      <a:r>
                        <a:rPr lang="en-US" baseline="0" dirty="0" smtClean="0"/>
                        <a:t>camel-hl7</a:t>
                      </a:r>
                      <a:endParaRPr lang="en-US" dirty="0"/>
                    </a:p>
                  </a:txBody>
                  <a:tcPr/>
                </a:tc>
                <a:tc>
                  <a:txBody>
                    <a:bodyPr/>
                    <a:lstStyle/>
                    <a:p>
                      <a:r>
                        <a:rPr lang="en-US" dirty="0" smtClean="0"/>
                        <a:t>Mirth</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VistA</a:t>
                      </a:r>
                    </a:p>
                  </a:txBody>
                  <a:tcPr/>
                </a:tc>
              </a:tr>
            </a:tbl>
          </a:graphicData>
        </a:graphic>
      </p:graphicFrame>
      <p:sp>
        <p:nvSpPr>
          <p:cNvPr id="4" name="Footer Placeholder 3"/>
          <p:cNvSpPr>
            <a:spLocks noGrp="1"/>
          </p:cNvSpPr>
          <p:nvPr>
            <p:ph type="ftr" sz="quarter" idx="10"/>
          </p:nvPr>
        </p:nvSpPr>
        <p:spPr/>
        <p:txBody>
          <a:bodyPr/>
          <a:lstStyle/>
          <a:p>
            <a:pPr>
              <a:defRPr/>
            </a:pPr>
            <a:r>
              <a:rPr lang="en-US" smtClean="0"/>
              <a:t>© Talend 2013</a:t>
            </a:r>
            <a:endParaRPr lang="fr-FR"/>
          </a:p>
        </p:txBody>
      </p:sp>
      <p:sp>
        <p:nvSpPr>
          <p:cNvPr id="3" name="TextBox 2"/>
          <p:cNvSpPr txBox="1"/>
          <p:nvPr/>
        </p:nvSpPr>
        <p:spPr>
          <a:xfrm>
            <a:off x="324952" y="4716473"/>
            <a:ext cx="8539438" cy="914400"/>
          </a:xfrm>
          <a:prstGeom prst="rect">
            <a:avLst/>
          </a:prstGeom>
          <a:noFill/>
        </p:spPr>
        <p:txBody>
          <a:bodyPr wrap="none" lIns="0" tIns="0" rIns="0" bIns="0" rtlCol="0">
            <a:noAutofit/>
          </a:bodyPr>
          <a:lstStyle/>
          <a:p>
            <a:pPr marL="285750" indent="-285750">
              <a:buFont typeface="Arial" pitchFamily="34" charset="0"/>
              <a:buChar char="•"/>
            </a:pPr>
            <a:r>
              <a:rPr lang="en-US" dirty="0" smtClean="0">
                <a:solidFill>
                  <a:schemeClr val="accent6"/>
                </a:solidFill>
              </a:rPr>
              <a:t>OpenMash was developed collaboratively in EC2 </a:t>
            </a:r>
          </a:p>
          <a:p>
            <a:pPr marL="285750" indent="-285750">
              <a:buFont typeface="Arial" pitchFamily="34" charset="0"/>
              <a:buChar char="•"/>
            </a:pPr>
            <a:r>
              <a:rPr lang="en-US" dirty="0" smtClean="0">
                <a:solidFill>
                  <a:schemeClr val="accent6"/>
                </a:solidFill>
              </a:rPr>
              <a:t>Supporting documentation and scripts will be</a:t>
            </a:r>
            <a:r>
              <a:rPr lang="en-US" dirty="0">
                <a:solidFill>
                  <a:schemeClr val="accent6"/>
                </a:solidFill>
              </a:rPr>
              <a:t> </a:t>
            </a:r>
            <a:r>
              <a:rPr lang="en-US" dirty="0" smtClean="0">
                <a:solidFill>
                  <a:schemeClr val="accent6"/>
                </a:solidFill>
              </a:rPr>
              <a:t>shared via OpenMash wiki</a:t>
            </a:r>
          </a:p>
          <a:p>
            <a:pPr marL="285750" indent="-285750">
              <a:buFont typeface="Arial" pitchFamily="34" charset="0"/>
              <a:buChar char="•"/>
            </a:pPr>
            <a:r>
              <a:rPr lang="en-US" dirty="0" smtClean="0">
                <a:solidFill>
                  <a:schemeClr val="accent6"/>
                </a:solidFill>
              </a:rPr>
              <a:t>Links will be posted in OSEHRA for those interested </a:t>
            </a:r>
            <a:r>
              <a:rPr lang="en-US" dirty="0" smtClean="0">
                <a:solidFill>
                  <a:schemeClr val="accent6"/>
                </a:solidFill>
              </a:rPr>
              <a:t>in replicating the environment</a:t>
            </a:r>
          </a:p>
        </p:txBody>
      </p:sp>
      <p:sp>
        <p:nvSpPr>
          <p:cNvPr id="6" name="TextBox 5"/>
          <p:cNvSpPr txBox="1"/>
          <p:nvPr/>
        </p:nvSpPr>
        <p:spPr>
          <a:xfrm>
            <a:off x="752606" y="5720668"/>
            <a:ext cx="6638164" cy="377851"/>
          </a:xfrm>
          <a:prstGeom prst="rect">
            <a:avLst/>
          </a:prstGeom>
          <a:noFill/>
        </p:spPr>
        <p:txBody>
          <a:bodyPr wrap="none" lIns="0" tIns="0" rIns="0" bIns="0" rtlCol="0">
            <a:noAutofit/>
          </a:bodyPr>
          <a:lstStyle/>
          <a:p>
            <a:r>
              <a:rPr lang="en-US" sz="2000" dirty="0" smtClean="0">
                <a:solidFill>
                  <a:schemeClr val="accent6"/>
                </a:solidFill>
              </a:rPr>
              <a:t>Community Driven Development Extends Beyond the Contest</a:t>
            </a:r>
            <a:endParaRPr lang="en-US" sz="2000" dirty="0" smtClean="0">
              <a:solidFill>
                <a:schemeClr val="accent6"/>
              </a:solidFill>
            </a:endParaRPr>
          </a:p>
        </p:txBody>
      </p:sp>
    </p:spTree>
    <p:extLst>
      <p:ext uri="{BB962C8B-B14F-4D97-AF65-F5344CB8AC3E}">
        <p14:creationId xmlns:p14="http://schemas.microsoft.com/office/powerpoint/2010/main" val="1446781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251993"/>
            <a:ext cx="8229600" cy="846138"/>
          </a:xfrm>
        </p:spPr>
        <p:txBody>
          <a:bodyPr/>
          <a:lstStyle/>
          <a:p>
            <a:pPr algn="ctr"/>
            <a:r>
              <a:rPr lang="en-US" dirty="0" smtClean="0"/>
              <a:t>Installation</a:t>
            </a:r>
            <a:endParaRPr lang="en-US" dirty="0"/>
          </a:p>
        </p:txBody>
      </p:sp>
      <p:sp>
        <p:nvSpPr>
          <p:cNvPr id="4" name="Footer Placeholder 3"/>
          <p:cNvSpPr>
            <a:spLocks noGrp="1"/>
          </p:cNvSpPr>
          <p:nvPr>
            <p:ph type="ftr" sz="quarter" idx="10"/>
          </p:nvPr>
        </p:nvSpPr>
        <p:spPr/>
        <p:txBody>
          <a:bodyPr/>
          <a:lstStyle/>
          <a:p>
            <a:pPr>
              <a:defRPr/>
            </a:pPr>
            <a:r>
              <a:rPr lang="en-US" smtClean="0"/>
              <a:t>© Talend 2013</a:t>
            </a:r>
            <a:endParaRPr lang="fr-FR"/>
          </a:p>
        </p:txBody>
      </p:sp>
    </p:spTree>
    <p:extLst>
      <p:ext uri="{BB962C8B-B14F-4D97-AF65-F5344CB8AC3E}">
        <p14:creationId xmlns:p14="http://schemas.microsoft.com/office/powerpoint/2010/main" val="2266526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ESB Environment Pre-requisites </a:t>
            </a:r>
            <a:endParaRPr lang="en-US" sz="2800" dirty="0"/>
          </a:p>
        </p:txBody>
      </p:sp>
      <p:sp>
        <p:nvSpPr>
          <p:cNvPr id="3" name="Content Placeholder 2"/>
          <p:cNvSpPr>
            <a:spLocks noGrp="1"/>
          </p:cNvSpPr>
          <p:nvPr>
            <p:ph idx="1"/>
          </p:nvPr>
        </p:nvSpPr>
        <p:spPr/>
        <p:txBody>
          <a:bodyPr/>
          <a:lstStyle/>
          <a:p>
            <a:r>
              <a:rPr lang="en-US" dirty="0" smtClean="0"/>
              <a:t>Java JDK (7u13)</a:t>
            </a:r>
            <a:endParaRPr lang="en-US" dirty="0"/>
          </a:p>
          <a:p>
            <a:pPr marL="0" indent="0">
              <a:buNone/>
            </a:pPr>
            <a:r>
              <a:rPr lang="en-US" sz="1600" dirty="0" smtClean="0">
                <a:latin typeface="Courier New" pitchFamily="49" charset="0"/>
                <a:cs typeface="Courier New" pitchFamily="49" charset="0"/>
              </a:rPr>
              <a:t>&gt; cd </a:t>
            </a:r>
            <a:r>
              <a:rPr lang="en-US" sz="1600" dirty="0">
                <a:latin typeface="Courier New" pitchFamily="49" charset="0"/>
                <a:cs typeface="Courier New" pitchFamily="49" charset="0"/>
              </a:rPr>
              <a:t>/opt</a:t>
            </a:r>
          </a:p>
          <a:p>
            <a:pPr marL="0" indent="0">
              <a:buNone/>
            </a:pPr>
            <a:r>
              <a:rPr lang="en-US" sz="1600" dirty="0" smtClean="0">
                <a:latin typeface="Courier New" pitchFamily="49" charset="0"/>
                <a:cs typeface="Courier New" pitchFamily="49" charset="0"/>
              </a:rPr>
              <a:t>&gt; tar </a:t>
            </a:r>
            <a:r>
              <a:rPr lang="en-US" sz="1600" dirty="0" err="1">
                <a:latin typeface="Courier New" pitchFamily="49" charset="0"/>
                <a:cs typeface="Courier New" pitchFamily="49" charset="0"/>
              </a:rPr>
              <a:t>xzvf</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jdk-7u13-linux-x64.gz</a:t>
            </a:r>
          </a:p>
          <a:p>
            <a:pPr marL="0" indent="0">
              <a:buNone/>
            </a:pPr>
            <a:r>
              <a:rPr lang="en-US" sz="1600" dirty="0" smtClean="0">
                <a:latin typeface="Courier New" pitchFamily="49" charset="0"/>
                <a:cs typeface="Courier New" pitchFamily="49" charset="0"/>
              </a:rPr>
              <a:t>&gt; </a:t>
            </a:r>
            <a:r>
              <a:rPr lang="en-US" sz="1600" dirty="0" err="1" smtClean="0">
                <a:latin typeface="Courier New" pitchFamily="49" charset="0"/>
                <a:cs typeface="Courier New" pitchFamily="49" charset="0"/>
              </a:rPr>
              <a:t>ln</a:t>
            </a:r>
            <a:r>
              <a:rPr lang="en-US" sz="1600" dirty="0" smtClean="0">
                <a:latin typeface="Courier New" pitchFamily="49" charset="0"/>
                <a:cs typeface="Courier New" pitchFamily="49" charset="0"/>
              </a:rPr>
              <a:t> –s jdk1.7.0_13 java</a:t>
            </a:r>
            <a:endParaRPr lang="en-US" sz="1600" dirty="0">
              <a:latin typeface="Courier New" pitchFamily="49" charset="0"/>
              <a:cs typeface="Courier New" pitchFamily="49" charset="0"/>
            </a:endParaRPr>
          </a:p>
          <a:p>
            <a:pPr marL="0" indent="0">
              <a:buNone/>
            </a:pPr>
            <a:endParaRPr lang="en-US" dirty="0"/>
          </a:p>
          <a:p>
            <a:r>
              <a:rPr lang="en-US" dirty="0" smtClean="0"/>
              <a:t>Add /etc/profile.d/java.sh</a:t>
            </a:r>
            <a:endParaRPr lang="en-US" dirty="0"/>
          </a:p>
          <a:p>
            <a:pPr marL="0" indent="0">
              <a:buNone/>
            </a:pPr>
            <a:r>
              <a:rPr lang="en-US" sz="1600" dirty="0" smtClean="0">
                <a:latin typeface="Courier New" pitchFamily="49" charset="0"/>
                <a:cs typeface="Courier New" pitchFamily="49" charset="0"/>
              </a:rPr>
              <a:t>export </a:t>
            </a:r>
            <a:r>
              <a:rPr lang="en-US" sz="1600" dirty="0">
                <a:latin typeface="Courier New" pitchFamily="49" charset="0"/>
                <a:cs typeface="Courier New" pitchFamily="49" charset="0"/>
              </a:rPr>
              <a:t>JAVA_HOME=/opt/java</a:t>
            </a:r>
          </a:p>
          <a:p>
            <a:pPr marL="0" indent="0">
              <a:buNone/>
            </a:pPr>
            <a:r>
              <a:rPr lang="en-US" sz="1600" dirty="0">
                <a:latin typeface="Courier New" pitchFamily="49" charset="0"/>
                <a:cs typeface="Courier New" pitchFamily="49" charset="0"/>
              </a:rPr>
              <a:t>export PATH=$PATH:$JAVA_HOME/bin</a:t>
            </a:r>
            <a:endParaRPr lang="en-US" sz="2000" dirty="0">
              <a:latin typeface="Courier New" pitchFamily="49" charset="0"/>
              <a:cs typeface="Courier New" pitchFamily="49" charset="0"/>
            </a:endParaRPr>
          </a:p>
          <a:p>
            <a:pPr marL="0" indent="0">
              <a:buNone/>
            </a:pPr>
            <a:endParaRPr lang="en-US" dirty="0"/>
          </a:p>
          <a:p>
            <a:r>
              <a:rPr lang="en-US" dirty="0" smtClean="0"/>
              <a:t>Logout and login again and test</a:t>
            </a:r>
          </a:p>
          <a:p>
            <a:pPr marL="0" indent="0">
              <a:buNone/>
            </a:pPr>
            <a:r>
              <a:rPr lang="en-US" sz="2000" dirty="0" smtClean="0">
                <a:latin typeface="Courier New" pitchFamily="49" charset="0"/>
                <a:cs typeface="Courier New" pitchFamily="49" charset="0"/>
              </a:rPr>
              <a:t>&gt; java </a:t>
            </a:r>
            <a:r>
              <a:rPr lang="en-US" sz="2000" dirty="0">
                <a:latin typeface="Courier New" pitchFamily="49" charset="0"/>
                <a:cs typeface="Courier New" pitchFamily="49" charset="0"/>
              </a:rPr>
              <a:t>-</a:t>
            </a:r>
            <a:r>
              <a:rPr lang="en-US" sz="2000" dirty="0" smtClean="0">
                <a:latin typeface="Courier New" pitchFamily="49" charset="0"/>
                <a:cs typeface="Courier New" pitchFamily="49" charset="0"/>
              </a:rPr>
              <a:t>version</a:t>
            </a:r>
          </a:p>
          <a:p>
            <a:pPr marL="0" indent="0">
              <a:buNone/>
            </a:pPr>
            <a:r>
              <a:rPr lang="en-US" sz="1400" dirty="0">
                <a:latin typeface="Courier New" pitchFamily="49" charset="0"/>
                <a:cs typeface="Courier New" pitchFamily="49" charset="0"/>
              </a:rPr>
              <a:t>java version "1.7.0_13"</a:t>
            </a:r>
          </a:p>
          <a:p>
            <a:pPr marL="0" indent="0">
              <a:buNone/>
            </a:pPr>
            <a:r>
              <a:rPr lang="en-US" sz="1400" dirty="0">
                <a:latin typeface="Courier New" pitchFamily="49" charset="0"/>
                <a:cs typeface="Courier New" pitchFamily="49" charset="0"/>
              </a:rPr>
              <a:t>Java(TM) SE Runtime Environment (build 1.7.0_13-b20)</a:t>
            </a:r>
          </a:p>
          <a:p>
            <a:pPr marL="0" indent="0">
              <a:buNone/>
            </a:pPr>
            <a:r>
              <a:rPr lang="en-US" sz="1400" dirty="0">
                <a:latin typeface="Courier New" pitchFamily="49" charset="0"/>
                <a:cs typeface="Courier New" pitchFamily="49" charset="0"/>
              </a:rPr>
              <a:t>Java </a:t>
            </a:r>
            <a:r>
              <a:rPr lang="en-US" sz="1400" dirty="0" err="1">
                <a:latin typeface="Courier New" pitchFamily="49" charset="0"/>
                <a:cs typeface="Courier New" pitchFamily="49" charset="0"/>
              </a:rPr>
              <a:t>HotSpot</a:t>
            </a:r>
            <a:r>
              <a:rPr lang="en-US" sz="1400" dirty="0">
                <a:latin typeface="Courier New" pitchFamily="49" charset="0"/>
                <a:cs typeface="Courier New" pitchFamily="49" charset="0"/>
              </a:rPr>
              <a:t>(TM) 64-Bit Server VM (build 23.7-b01, mixed mode)</a:t>
            </a:r>
            <a:endParaRPr lang="en-US" sz="2000" dirty="0">
              <a:latin typeface="Courier New" pitchFamily="49" charset="0"/>
              <a:cs typeface="Courier New" pitchFamily="49" charset="0"/>
            </a:endParaRPr>
          </a:p>
          <a:p>
            <a:pPr marL="0" indent="0">
              <a:buNone/>
            </a:pPr>
            <a:endParaRPr lang="en-US" sz="2000" dirty="0">
              <a:latin typeface="Courier New" pitchFamily="49" charset="0"/>
              <a:cs typeface="Courier New" pitchFamily="49" charset="0"/>
            </a:endParaRPr>
          </a:p>
        </p:txBody>
      </p:sp>
      <p:sp>
        <p:nvSpPr>
          <p:cNvPr id="4" name="Footer Placeholder 3"/>
          <p:cNvSpPr>
            <a:spLocks noGrp="1"/>
          </p:cNvSpPr>
          <p:nvPr>
            <p:ph type="ftr" sz="quarter" idx="10"/>
          </p:nvPr>
        </p:nvSpPr>
        <p:spPr/>
        <p:txBody>
          <a:bodyPr/>
          <a:lstStyle/>
          <a:p>
            <a:pPr>
              <a:defRPr/>
            </a:pPr>
            <a:r>
              <a:rPr lang="en-US" smtClean="0"/>
              <a:t>© Talend 2013</a:t>
            </a:r>
            <a:endParaRPr lang="fr-FR"/>
          </a:p>
        </p:txBody>
      </p:sp>
    </p:spTree>
    <p:extLst>
      <p:ext uri="{BB962C8B-B14F-4D97-AF65-F5344CB8AC3E}">
        <p14:creationId xmlns:p14="http://schemas.microsoft.com/office/powerpoint/2010/main" val="3540340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Install Apache Maven</a:t>
            </a:r>
            <a:endParaRPr lang="en-US" sz="2800" dirty="0"/>
          </a:p>
        </p:txBody>
      </p:sp>
      <p:sp>
        <p:nvSpPr>
          <p:cNvPr id="3" name="Content Placeholder 2"/>
          <p:cNvSpPr>
            <a:spLocks noGrp="1"/>
          </p:cNvSpPr>
          <p:nvPr>
            <p:ph idx="1"/>
          </p:nvPr>
        </p:nvSpPr>
        <p:spPr/>
        <p:txBody>
          <a:bodyPr/>
          <a:lstStyle/>
          <a:p>
            <a:r>
              <a:rPr lang="en-US" dirty="0" smtClean="0"/>
              <a:t>Download Apache Maven from </a:t>
            </a:r>
            <a:r>
              <a:rPr lang="en-US" dirty="0">
                <a:hlinkClick r:id="rId2"/>
              </a:rPr>
              <a:t>http://</a:t>
            </a:r>
            <a:r>
              <a:rPr lang="en-US" dirty="0" smtClean="0">
                <a:hlinkClick r:id="rId2"/>
              </a:rPr>
              <a:t>maven.apache.org/download.cgi</a:t>
            </a:r>
            <a:endParaRPr lang="en-US" dirty="0" smtClean="0"/>
          </a:p>
          <a:p>
            <a:pPr marL="0" indent="0">
              <a:buNone/>
            </a:pPr>
            <a:r>
              <a:rPr lang="en-US" sz="1600" dirty="0" smtClean="0">
                <a:latin typeface="Courier New" pitchFamily="49" charset="0"/>
                <a:cs typeface="Courier New" pitchFamily="49" charset="0"/>
              </a:rPr>
              <a:t>&gt; </a:t>
            </a:r>
            <a:r>
              <a:rPr lang="en-US" sz="1600" dirty="0">
                <a:latin typeface="Courier New" pitchFamily="49" charset="0"/>
                <a:cs typeface="Courier New" pitchFamily="49" charset="0"/>
              </a:rPr>
              <a:t>cd /opt</a:t>
            </a:r>
          </a:p>
          <a:p>
            <a:pPr marL="0" indent="0">
              <a:buNone/>
            </a:pPr>
            <a:r>
              <a:rPr lang="en-US" sz="1600" dirty="0">
                <a:latin typeface="Courier New" pitchFamily="49" charset="0"/>
                <a:cs typeface="Courier New" pitchFamily="49" charset="0"/>
              </a:rPr>
              <a:t>&gt; tar </a:t>
            </a:r>
            <a:r>
              <a:rPr lang="en-US" sz="1600" dirty="0" err="1">
                <a:latin typeface="Courier New" pitchFamily="49" charset="0"/>
                <a:cs typeface="Courier New" pitchFamily="49" charset="0"/>
              </a:rPr>
              <a:t>xzvf</a:t>
            </a:r>
            <a:r>
              <a:rPr lang="en-US" sz="1600" dirty="0">
                <a:latin typeface="Courier New" pitchFamily="49" charset="0"/>
                <a:cs typeface="Courier New" pitchFamily="49" charset="0"/>
              </a:rPr>
              <a:t> ~/apache-maven-3.0.5-bin.tar.gz</a:t>
            </a:r>
          </a:p>
          <a:p>
            <a:pPr marL="0" indent="0">
              <a:buNone/>
            </a:pPr>
            <a:r>
              <a:rPr lang="en-US" sz="1600" dirty="0" smtClean="0">
                <a:latin typeface="Courier New" pitchFamily="49" charset="0"/>
                <a:cs typeface="Courier New" pitchFamily="49" charset="0"/>
              </a:rPr>
              <a:t>&gt; </a:t>
            </a:r>
            <a:r>
              <a:rPr lang="en-US" sz="1600" dirty="0" err="1">
                <a:latin typeface="Courier New" pitchFamily="49" charset="0"/>
                <a:cs typeface="Courier New" pitchFamily="49" charset="0"/>
              </a:rPr>
              <a:t>ln</a:t>
            </a:r>
            <a:r>
              <a:rPr lang="en-US" sz="1600" dirty="0">
                <a:latin typeface="Courier New" pitchFamily="49" charset="0"/>
                <a:cs typeface="Courier New" pitchFamily="49" charset="0"/>
              </a:rPr>
              <a:t> –s apache-maven-3.0.5</a:t>
            </a:r>
            <a:r>
              <a:rPr lang="en-US" sz="1600" dirty="0" smtClean="0">
                <a:latin typeface="Courier New" pitchFamily="49" charset="0"/>
                <a:cs typeface="Courier New" pitchFamily="49" charset="0"/>
              </a:rPr>
              <a:t> maven</a:t>
            </a:r>
            <a:endParaRPr lang="en-US" dirty="0">
              <a:latin typeface="Courier New" pitchFamily="49" charset="0"/>
              <a:cs typeface="Courier New" pitchFamily="49" charset="0"/>
            </a:endParaRPr>
          </a:p>
          <a:p>
            <a:r>
              <a:rPr lang="en-US" dirty="0" smtClean="0"/>
              <a:t>Add </a:t>
            </a:r>
            <a:r>
              <a:rPr lang="en-US" dirty="0"/>
              <a:t>/</a:t>
            </a:r>
            <a:r>
              <a:rPr lang="en-US" dirty="0" smtClean="0"/>
              <a:t>etc/profile.d/maven.sh</a:t>
            </a:r>
          </a:p>
          <a:p>
            <a:pPr marL="0" indent="0">
              <a:buNone/>
            </a:pPr>
            <a:r>
              <a:rPr lang="en-US" sz="1600" dirty="0">
                <a:latin typeface="Courier New" pitchFamily="49" charset="0"/>
                <a:cs typeface="Courier New" pitchFamily="49" charset="0"/>
              </a:rPr>
              <a:t>export </a:t>
            </a:r>
            <a:r>
              <a:rPr lang="en-US" sz="1600" dirty="0" smtClean="0">
                <a:latin typeface="Courier New" pitchFamily="49" charset="0"/>
                <a:cs typeface="Courier New" pitchFamily="49" charset="0"/>
              </a:rPr>
              <a:t>M2_HOME</a:t>
            </a:r>
            <a:r>
              <a:rPr lang="en-US" sz="1600" dirty="0">
                <a:latin typeface="Courier New" pitchFamily="49" charset="0"/>
                <a:cs typeface="Courier New" pitchFamily="49" charset="0"/>
              </a:rPr>
              <a:t>=/</a:t>
            </a:r>
            <a:r>
              <a:rPr lang="en-US" sz="1600" dirty="0" smtClean="0">
                <a:latin typeface="Courier New" pitchFamily="49" charset="0"/>
                <a:cs typeface="Courier New" pitchFamily="49" charset="0"/>
              </a:rPr>
              <a:t>opt/maven</a:t>
            </a:r>
            <a:endParaRPr lang="en-US" sz="1600" dirty="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export PATH=$PATH</a:t>
            </a:r>
            <a:r>
              <a:rPr lang="en-US" sz="1600" dirty="0" smtClean="0">
                <a:latin typeface="Courier New" pitchFamily="49" charset="0"/>
                <a:cs typeface="Courier New" pitchFamily="49" charset="0"/>
              </a:rPr>
              <a:t>:$M2_HOME/bin</a:t>
            </a:r>
            <a:endParaRPr lang="en-US" sz="2000" dirty="0">
              <a:latin typeface="Courier New" pitchFamily="49" charset="0"/>
              <a:cs typeface="Courier New" pitchFamily="49" charset="0"/>
            </a:endParaRPr>
          </a:p>
          <a:p>
            <a:r>
              <a:rPr lang="en-US" dirty="0" smtClean="0"/>
              <a:t>Logout </a:t>
            </a:r>
            <a:r>
              <a:rPr lang="en-US" dirty="0"/>
              <a:t>and login again and test</a:t>
            </a:r>
          </a:p>
          <a:p>
            <a:pPr marL="0" indent="0">
              <a:buNone/>
            </a:pPr>
            <a:r>
              <a:rPr lang="en-US" sz="1600" dirty="0">
                <a:latin typeface="Courier New" pitchFamily="49" charset="0"/>
                <a:cs typeface="Courier New" pitchFamily="49" charset="0"/>
              </a:rPr>
              <a:t>&gt; </a:t>
            </a:r>
            <a:r>
              <a:rPr lang="en-US" sz="1600" dirty="0" err="1" smtClean="0">
                <a:latin typeface="Courier New" pitchFamily="49" charset="0"/>
                <a:cs typeface="Courier New" pitchFamily="49" charset="0"/>
              </a:rPr>
              <a:t>mvn</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-version</a:t>
            </a:r>
            <a:endParaRPr lang="en-US" sz="2000" dirty="0">
              <a:latin typeface="Courier New" pitchFamily="49" charset="0"/>
              <a:cs typeface="Courier New" pitchFamily="49" charset="0"/>
            </a:endParaRPr>
          </a:p>
          <a:p>
            <a:pPr marL="0" indent="0">
              <a:buNone/>
            </a:pPr>
            <a:r>
              <a:rPr lang="en-US" sz="1400" dirty="0">
                <a:latin typeface="Courier New" pitchFamily="49" charset="0"/>
                <a:cs typeface="Courier New" pitchFamily="49" charset="0"/>
              </a:rPr>
              <a:t>Apache Maven </a:t>
            </a:r>
            <a:r>
              <a:rPr lang="en-US" sz="1400" dirty="0" smtClean="0">
                <a:latin typeface="Courier New" pitchFamily="49" charset="0"/>
                <a:cs typeface="Courier New" pitchFamily="49" charset="0"/>
              </a:rPr>
              <a:t>3.0.5 … Maven </a:t>
            </a:r>
            <a:r>
              <a:rPr lang="en-US" sz="1400" dirty="0">
                <a:latin typeface="Courier New" pitchFamily="49" charset="0"/>
                <a:cs typeface="Courier New" pitchFamily="49" charset="0"/>
              </a:rPr>
              <a:t>home: /opt/maven</a:t>
            </a:r>
          </a:p>
          <a:p>
            <a:pPr marL="0" indent="0">
              <a:buNone/>
            </a:pPr>
            <a:r>
              <a:rPr lang="en-US" sz="1400" dirty="0">
                <a:latin typeface="Courier New" pitchFamily="49" charset="0"/>
                <a:cs typeface="Courier New" pitchFamily="49" charset="0"/>
              </a:rPr>
              <a:t>Java version: 1.7.0_13, vendor: Oracle Corporation</a:t>
            </a:r>
          </a:p>
          <a:p>
            <a:pPr marL="0" indent="0">
              <a:buNone/>
            </a:pPr>
            <a:r>
              <a:rPr lang="en-US" sz="1400" dirty="0">
                <a:latin typeface="Courier New" pitchFamily="49" charset="0"/>
                <a:cs typeface="Courier New" pitchFamily="49" charset="0"/>
              </a:rPr>
              <a:t>Java home: /opt/jdk1.7.0_13/</a:t>
            </a:r>
            <a:r>
              <a:rPr lang="en-US" sz="1400" dirty="0" err="1">
                <a:latin typeface="Courier New" pitchFamily="49" charset="0"/>
                <a:cs typeface="Courier New" pitchFamily="49" charset="0"/>
              </a:rPr>
              <a:t>jre</a:t>
            </a:r>
            <a:endParaRPr lang="en-US" sz="1400" dirty="0">
              <a:latin typeface="Courier New" pitchFamily="49" charset="0"/>
              <a:cs typeface="Courier New" pitchFamily="49" charset="0"/>
            </a:endParaRPr>
          </a:p>
          <a:p>
            <a:pPr marL="0" indent="0">
              <a:buNone/>
            </a:pPr>
            <a:r>
              <a:rPr lang="en-US" sz="1400" dirty="0">
                <a:latin typeface="Courier New" pitchFamily="49" charset="0"/>
                <a:cs typeface="Courier New" pitchFamily="49" charset="0"/>
              </a:rPr>
              <a:t>Default locale: </a:t>
            </a:r>
            <a:r>
              <a:rPr lang="en-US" sz="1400" dirty="0" err="1">
                <a:latin typeface="Courier New" pitchFamily="49" charset="0"/>
                <a:cs typeface="Courier New" pitchFamily="49" charset="0"/>
              </a:rPr>
              <a:t>en_US</a:t>
            </a:r>
            <a:r>
              <a:rPr lang="en-US" sz="1400" dirty="0">
                <a:latin typeface="Courier New" pitchFamily="49" charset="0"/>
                <a:cs typeface="Courier New" pitchFamily="49" charset="0"/>
              </a:rPr>
              <a:t>, platform encoding: UTF-8</a:t>
            </a:r>
          </a:p>
          <a:p>
            <a:pPr marL="0" indent="0">
              <a:buNone/>
            </a:pPr>
            <a:r>
              <a:rPr lang="en-US" sz="1400" dirty="0">
                <a:latin typeface="Courier New" pitchFamily="49" charset="0"/>
                <a:cs typeface="Courier New" pitchFamily="49" charset="0"/>
              </a:rPr>
              <a:t>OS name: "</a:t>
            </a:r>
            <a:r>
              <a:rPr lang="en-US" sz="1400" dirty="0" err="1">
                <a:latin typeface="Courier New" pitchFamily="49" charset="0"/>
                <a:cs typeface="Courier New" pitchFamily="49" charset="0"/>
              </a:rPr>
              <a:t>linux</a:t>
            </a:r>
            <a:r>
              <a:rPr lang="en-US" sz="1400" dirty="0">
                <a:latin typeface="Courier New" pitchFamily="49" charset="0"/>
                <a:cs typeface="Courier New" pitchFamily="49" charset="0"/>
              </a:rPr>
              <a:t>", version: "2.6.32-279.14.1.el6.x86_64", arch: "amd64", family: "</a:t>
            </a:r>
            <a:r>
              <a:rPr lang="en-US" sz="1400" dirty="0" err="1">
                <a:latin typeface="Courier New" pitchFamily="49" charset="0"/>
                <a:cs typeface="Courier New" pitchFamily="49" charset="0"/>
              </a:rPr>
              <a:t>unix</a:t>
            </a:r>
            <a:r>
              <a:rPr lang="en-US" sz="1400" dirty="0" smtClean="0">
                <a:latin typeface="Courier New" pitchFamily="49" charset="0"/>
                <a:cs typeface="Courier New" pitchFamily="49" charset="0"/>
              </a:rPr>
              <a:t>"</a:t>
            </a:r>
            <a:endParaRPr lang="en-US" sz="1600" dirty="0">
              <a:latin typeface="Courier New" pitchFamily="49" charset="0"/>
              <a:cs typeface="Courier New" pitchFamily="49" charset="0"/>
            </a:endParaRPr>
          </a:p>
        </p:txBody>
      </p:sp>
      <p:sp>
        <p:nvSpPr>
          <p:cNvPr id="4" name="Footer Placeholder 3"/>
          <p:cNvSpPr>
            <a:spLocks noGrp="1"/>
          </p:cNvSpPr>
          <p:nvPr>
            <p:ph type="ftr" sz="quarter" idx="10"/>
          </p:nvPr>
        </p:nvSpPr>
        <p:spPr/>
        <p:txBody>
          <a:bodyPr/>
          <a:lstStyle/>
          <a:p>
            <a:pPr>
              <a:defRPr/>
            </a:pPr>
            <a:r>
              <a:rPr lang="en-US" smtClean="0"/>
              <a:t>© Talend 2013</a:t>
            </a:r>
            <a:endParaRPr lang="fr-FR"/>
          </a:p>
        </p:txBody>
      </p:sp>
    </p:spTree>
    <p:extLst>
      <p:ext uri="{BB962C8B-B14F-4D97-AF65-F5344CB8AC3E}">
        <p14:creationId xmlns:p14="http://schemas.microsoft.com/office/powerpoint/2010/main" val="270369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Install Talend ESB SE (Apache </a:t>
            </a:r>
            <a:r>
              <a:rPr lang="en-US" sz="2800" dirty="0" err="1" smtClean="0"/>
              <a:t>Karaf</a:t>
            </a:r>
            <a:r>
              <a:rPr lang="en-US" sz="2800" dirty="0" smtClean="0"/>
              <a:t>)</a:t>
            </a:r>
            <a:endParaRPr lang="en-US" sz="2800" dirty="0"/>
          </a:p>
        </p:txBody>
      </p:sp>
      <p:sp>
        <p:nvSpPr>
          <p:cNvPr id="3" name="Content Placeholder 2"/>
          <p:cNvSpPr>
            <a:spLocks noGrp="1"/>
          </p:cNvSpPr>
          <p:nvPr>
            <p:ph idx="1"/>
          </p:nvPr>
        </p:nvSpPr>
        <p:spPr/>
        <p:txBody>
          <a:bodyPr/>
          <a:lstStyle/>
          <a:p>
            <a:r>
              <a:rPr lang="en-US" sz="2400" dirty="0" smtClean="0"/>
              <a:t>Install Talend ESB SE (Apache) (unzip </a:t>
            </a:r>
            <a:r>
              <a:rPr lang="en-US" sz="2400" dirty="0" err="1" smtClean="0"/>
              <a:t>xcopy</a:t>
            </a:r>
            <a:r>
              <a:rPr lang="en-US" sz="2400" dirty="0" smtClean="0"/>
              <a:t> install)</a:t>
            </a:r>
          </a:p>
          <a:p>
            <a:pPr lvl="1"/>
            <a:r>
              <a:rPr lang="en-US" sz="2000" dirty="0" smtClean="0"/>
              <a:t>Download from </a:t>
            </a:r>
            <a:r>
              <a:rPr lang="en-US" sz="2000" dirty="0">
                <a:hlinkClick r:id="rId2"/>
              </a:rPr>
              <a:t>http://</a:t>
            </a:r>
            <a:r>
              <a:rPr lang="en-US" sz="2000" dirty="0" smtClean="0">
                <a:hlinkClick r:id="rId2"/>
              </a:rPr>
              <a:t>www.talend.com/download/esb</a:t>
            </a:r>
            <a:endParaRPr lang="en-US" sz="2000" dirty="0" smtClean="0"/>
          </a:p>
          <a:p>
            <a:pPr lvl="1"/>
            <a:r>
              <a:rPr lang="en-US" sz="2000" dirty="0" smtClean="0"/>
              <a:t>This distribution has been built with Talend ESB SE 5.2.2</a:t>
            </a:r>
          </a:p>
          <a:p>
            <a:pPr lvl="1"/>
            <a:r>
              <a:rPr lang="en-US" sz="2000" dirty="0" smtClean="0"/>
              <a:t>Click on Other Releases and select distribution for windows or </a:t>
            </a:r>
            <a:r>
              <a:rPr lang="en-US" sz="2000" dirty="0" err="1" smtClean="0"/>
              <a:t>linux</a:t>
            </a:r>
            <a:r>
              <a:rPr lang="en-US" sz="2000" dirty="0" smtClean="0"/>
              <a:t>.</a:t>
            </a:r>
          </a:p>
          <a:p>
            <a:pPr marL="411163" lvl="1" indent="0">
              <a:buNone/>
            </a:pPr>
            <a:r>
              <a:rPr lang="en-US" sz="1100" dirty="0" smtClean="0">
                <a:solidFill>
                  <a:srgbClr val="0070C0"/>
                </a:solidFill>
                <a:latin typeface="Courier New" pitchFamily="49" charset="0"/>
                <a:cs typeface="Courier New" pitchFamily="49" charset="0"/>
              </a:rPr>
              <a:t>&gt; </a:t>
            </a:r>
            <a:r>
              <a:rPr lang="en-US" sz="1100" dirty="0" err="1" smtClean="0">
                <a:solidFill>
                  <a:srgbClr val="0070C0"/>
                </a:solidFill>
                <a:latin typeface="Courier New" pitchFamily="49" charset="0"/>
                <a:cs typeface="Courier New" pitchFamily="49" charset="0"/>
              </a:rPr>
              <a:t>wget</a:t>
            </a:r>
            <a:r>
              <a:rPr lang="en-US" sz="1100" dirty="0" smtClean="0">
                <a:solidFill>
                  <a:srgbClr val="0070C0"/>
                </a:solidFill>
                <a:latin typeface="Courier New" pitchFamily="49" charset="0"/>
                <a:cs typeface="Courier New" pitchFamily="49" charset="0"/>
              </a:rPr>
              <a:t> </a:t>
            </a:r>
            <a:r>
              <a:rPr lang="en-US" sz="1100" dirty="0" smtClean="0">
                <a:solidFill>
                  <a:srgbClr val="0070C0"/>
                </a:solidFill>
                <a:latin typeface="Courier New" pitchFamily="49" charset="0"/>
                <a:cs typeface="Courier New" pitchFamily="49" charset="0"/>
                <a:hlinkClick r:id="rId3"/>
              </a:rPr>
              <a:t>http</a:t>
            </a:r>
            <a:r>
              <a:rPr lang="en-US" sz="1100" dirty="0">
                <a:solidFill>
                  <a:srgbClr val="0070C0"/>
                </a:solidFill>
                <a:latin typeface="Courier New" pitchFamily="49" charset="0"/>
                <a:cs typeface="Courier New" pitchFamily="49" charset="0"/>
                <a:hlinkClick r:id="rId3"/>
              </a:rPr>
              <a:t>://</a:t>
            </a:r>
            <a:r>
              <a:rPr lang="en-US" sz="1100" dirty="0" smtClean="0">
                <a:solidFill>
                  <a:srgbClr val="0070C0"/>
                </a:solidFill>
                <a:latin typeface="Courier New" pitchFamily="49" charset="0"/>
                <a:cs typeface="Courier New" pitchFamily="49" charset="0"/>
                <a:hlinkClick r:id="rId3"/>
              </a:rPr>
              <a:t>talend.dreamhosters.com/esb/release/V5.2.2/TESB_SE-V5.2.2.tar.gz</a:t>
            </a:r>
            <a:r>
              <a:rPr lang="en-US" sz="1100" dirty="0" smtClean="0">
                <a:solidFill>
                  <a:srgbClr val="0070C0"/>
                </a:solidFill>
                <a:latin typeface="Courier New" pitchFamily="49" charset="0"/>
                <a:cs typeface="Courier New" pitchFamily="49" charset="0"/>
              </a:rPr>
              <a:t> </a:t>
            </a:r>
          </a:p>
          <a:p>
            <a:pPr marL="411163" lvl="1" indent="0">
              <a:buNone/>
            </a:pPr>
            <a:r>
              <a:rPr lang="en-US" sz="1100" dirty="0" smtClean="0">
                <a:solidFill>
                  <a:srgbClr val="0070C0"/>
                </a:solidFill>
                <a:latin typeface="Courier New" pitchFamily="49" charset="0"/>
                <a:cs typeface="Courier New" pitchFamily="49" charset="0"/>
              </a:rPr>
              <a:t>&gt; cd /opt</a:t>
            </a:r>
          </a:p>
          <a:p>
            <a:pPr marL="411163" lvl="1" indent="0">
              <a:buNone/>
            </a:pPr>
            <a:r>
              <a:rPr lang="en-US" sz="1100" dirty="0" smtClean="0">
                <a:solidFill>
                  <a:srgbClr val="0070C0"/>
                </a:solidFill>
                <a:latin typeface="Courier New" pitchFamily="49" charset="0"/>
                <a:cs typeface="Courier New" pitchFamily="49" charset="0"/>
              </a:rPr>
              <a:t>&gt; tar </a:t>
            </a:r>
            <a:r>
              <a:rPr lang="en-US" sz="1100" dirty="0" err="1" smtClean="0">
                <a:solidFill>
                  <a:srgbClr val="0070C0"/>
                </a:solidFill>
                <a:latin typeface="Courier New" pitchFamily="49" charset="0"/>
                <a:cs typeface="Courier New" pitchFamily="49" charset="0"/>
              </a:rPr>
              <a:t>xzvf</a:t>
            </a:r>
            <a:r>
              <a:rPr lang="en-US" sz="1100" dirty="0" smtClean="0">
                <a:solidFill>
                  <a:srgbClr val="0070C0"/>
                </a:solidFill>
                <a:latin typeface="Courier New" pitchFamily="49" charset="0"/>
                <a:cs typeface="Courier New" pitchFamily="49" charset="0"/>
              </a:rPr>
              <a:t> ~/TESB_SE-V5.2.2.targ.gz</a:t>
            </a:r>
          </a:p>
          <a:p>
            <a:pPr marL="411163" lvl="1" indent="0">
              <a:buNone/>
            </a:pPr>
            <a:r>
              <a:rPr lang="en-US" sz="1100" dirty="0" smtClean="0">
                <a:solidFill>
                  <a:srgbClr val="0070C0"/>
                </a:solidFill>
                <a:latin typeface="Courier New" pitchFamily="49" charset="0"/>
                <a:cs typeface="Courier New" pitchFamily="49" charset="0"/>
              </a:rPr>
              <a:t>&gt; cd TESB_SE-V5.2.2</a:t>
            </a:r>
          </a:p>
          <a:p>
            <a:pPr marL="411163" lvl="1" indent="0">
              <a:buNone/>
            </a:pPr>
            <a:r>
              <a:rPr lang="en-US" sz="1100" dirty="0" smtClean="0">
                <a:solidFill>
                  <a:srgbClr val="0070C0"/>
                </a:solidFill>
                <a:latin typeface="Courier New" pitchFamily="49" charset="0"/>
                <a:cs typeface="Courier New" pitchFamily="49" charset="0"/>
              </a:rPr>
              <a:t>&gt; </a:t>
            </a:r>
            <a:r>
              <a:rPr lang="en-US" sz="1100" dirty="0" err="1" smtClean="0">
                <a:solidFill>
                  <a:srgbClr val="0070C0"/>
                </a:solidFill>
                <a:latin typeface="Courier New" pitchFamily="49" charset="0"/>
                <a:cs typeface="Courier New" pitchFamily="49" charset="0"/>
              </a:rPr>
              <a:t>cp</a:t>
            </a:r>
            <a:r>
              <a:rPr lang="en-US" sz="1100" dirty="0" smtClean="0">
                <a:solidFill>
                  <a:srgbClr val="0070C0"/>
                </a:solidFill>
                <a:latin typeface="Courier New" pitchFamily="49" charset="0"/>
                <a:cs typeface="Courier New" pitchFamily="49" charset="0"/>
              </a:rPr>
              <a:t> –r container c0   # make a copy of the original container</a:t>
            </a:r>
          </a:p>
          <a:p>
            <a:pPr marL="411163" lvl="1" indent="0">
              <a:buNone/>
            </a:pPr>
            <a:r>
              <a:rPr lang="en-US" sz="1100" dirty="0" smtClean="0">
                <a:solidFill>
                  <a:srgbClr val="0070C0"/>
                </a:solidFill>
                <a:latin typeface="Courier New" pitchFamily="49" charset="0"/>
                <a:cs typeface="Courier New" pitchFamily="49" charset="0"/>
              </a:rPr>
              <a:t>&gt; cd /opt</a:t>
            </a:r>
          </a:p>
          <a:p>
            <a:pPr marL="411163" lvl="1" indent="0">
              <a:buNone/>
            </a:pPr>
            <a:r>
              <a:rPr lang="en-US" sz="1100" dirty="0" smtClean="0">
                <a:solidFill>
                  <a:srgbClr val="0070C0"/>
                </a:solidFill>
                <a:latin typeface="Courier New" pitchFamily="49" charset="0"/>
                <a:cs typeface="Courier New" pitchFamily="49" charset="0"/>
              </a:rPr>
              <a:t>&gt; </a:t>
            </a:r>
            <a:r>
              <a:rPr lang="en-US" sz="1100" dirty="0" err="1" smtClean="0">
                <a:solidFill>
                  <a:srgbClr val="0070C0"/>
                </a:solidFill>
                <a:latin typeface="Courier New" pitchFamily="49" charset="0"/>
                <a:cs typeface="Courier New" pitchFamily="49" charset="0"/>
              </a:rPr>
              <a:t>ln</a:t>
            </a:r>
            <a:r>
              <a:rPr lang="en-US" sz="1100" dirty="0" smtClean="0">
                <a:solidFill>
                  <a:srgbClr val="0070C0"/>
                </a:solidFill>
                <a:latin typeface="Courier New" pitchFamily="49" charset="0"/>
                <a:cs typeface="Courier New" pitchFamily="49" charset="0"/>
              </a:rPr>
              <a:t> </a:t>
            </a:r>
            <a:r>
              <a:rPr lang="en-US" sz="1100" dirty="0">
                <a:solidFill>
                  <a:srgbClr val="0070C0"/>
                </a:solidFill>
                <a:latin typeface="Courier New" pitchFamily="49" charset="0"/>
                <a:cs typeface="Courier New" pitchFamily="49" charset="0"/>
              </a:rPr>
              <a:t>-s /opt/TESB_SE-V5.2.2/c0 </a:t>
            </a:r>
            <a:r>
              <a:rPr lang="en-US" sz="1100" dirty="0" err="1" smtClean="0">
                <a:solidFill>
                  <a:srgbClr val="0070C0"/>
                </a:solidFill>
                <a:latin typeface="Courier New" pitchFamily="49" charset="0"/>
                <a:cs typeface="Courier New" pitchFamily="49" charset="0"/>
              </a:rPr>
              <a:t>tesb</a:t>
            </a:r>
            <a:r>
              <a:rPr lang="en-US" sz="1100" dirty="0" smtClean="0">
                <a:solidFill>
                  <a:srgbClr val="0070C0"/>
                </a:solidFill>
                <a:latin typeface="Courier New" pitchFamily="49" charset="0"/>
                <a:cs typeface="Courier New" pitchFamily="49" charset="0"/>
              </a:rPr>
              <a:t>  # make some convenience links</a:t>
            </a:r>
          </a:p>
          <a:p>
            <a:pPr marL="411163" lvl="1" indent="0">
              <a:buNone/>
            </a:pPr>
            <a:r>
              <a:rPr lang="en-US" sz="1100" dirty="0" smtClean="0">
                <a:solidFill>
                  <a:srgbClr val="0070C0"/>
                </a:solidFill>
                <a:latin typeface="Courier New" pitchFamily="49" charset="0"/>
                <a:cs typeface="Courier New" pitchFamily="49" charset="0"/>
              </a:rPr>
              <a:t>&gt; </a:t>
            </a:r>
            <a:r>
              <a:rPr lang="en-US" sz="1100" dirty="0" err="1" smtClean="0">
                <a:solidFill>
                  <a:srgbClr val="0070C0"/>
                </a:solidFill>
                <a:latin typeface="Courier New" pitchFamily="49" charset="0"/>
                <a:cs typeface="Courier New" pitchFamily="49" charset="0"/>
              </a:rPr>
              <a:t>ln</a:t>
            </a:r>
            <a:r>
              <a:rPr lang="en-US" sz="1100" dirty="0" smtClean="0">
                <a:solidFill>
                  <a:srgbClr val="0070C0"/>
                </a:solidFill>
                <a:latin typeface="Courier New" pitchFamily="49" charset="0"/>
                <a:cs typeface="Courier New" pitchFamily="49" charset="0"/>
              </a:rPr>
              <a:t> –s /opt/TESB_SE-V5.2.2/</a:t>
            </a:r>
            <a:r>
              <a:rPr lang="en-US" sz="1100" dirty="0" err="1" smtClean="0">
                <a:solidFill>
                  <a:srgbClr val="0070C0"/>
                </a:solidFill>
                <a:latin typeface="Courier New" pitchFamily="49" charset="0"/>
                <a:cs typeface="Courier New" pitchFamily="49" charset="0"/>
              </a:rPr>
              <a:t>activemq</a:t>
            </a:r>
            <a:r>
              <a:rPr lang="en-US" sz="1100" dirty="0" smtClean="0">
                <a:solidFill>
                  <a:srgbClr val="0070C0"/>
                </a:solidFill>
                <a:latin typeface="Courier New" pitchFamily="49" charset="0"/>
                <a:cs typeface="Courier New" pitchFamily="49" charset="0"/>
              </a:rPr>
              <a:t> </a:t>
            </a:r>
            <a:r>
              <a:rPr lang="en-US" sz="1100" dirty="0" err="1" smtClean="0">
                <a:solidFill>
                  <a:srgbClr val="0070C0"/>
                </a:solidFill>
                <a:latin typeface="Courier New" pitchFamily="49" charset="0"/>
                <a:cs typeface="Courier New" pitchFamily="49" charset="0"/>
              </a:rPr>
              <a:t>activemq</a:t>
            </a:r>
            <a:endParaRPr lang="en-US" sz="1100" dirty="0" smtClean="0">
              <a:solidFill>
                <a:srgbClr val="0070C0"/>
              </a:solidFill>
              <a:latin typeface="Courier New" pitchFamily="49" charset="0"/>
              <a:cs typeface="Courier New" pitchFamily="49" charset="0"/>
            </a:endParaRPr>
          </a:p>
          <a:p>
            <a:pPr marL="411163" lvl="1" indent="0">
              <a:buNone/>
            </a:pPr>
            <a:r>
              <a:rPr lang="en-US" sz="1100" dirty="0" smtClean="0">
                <a:solidFill>
                  <a:srgbClr val="0070C0"/>
                </a:solidFill>
                <a:latin typeface="Courier New" pitchFamily="49" charset="0"/>
                <a:cs typeface="Courier New" pitchFamily="49" charset="0"/>
              </a:rPr>
              <a:t>&gt; /opt/</a:t>
            </a:r>
            <a:r>
              <a:rPr lang="en-US" sz="1100" dirty="0" err="1" smtClean="0">
                <a:solidFill>
                  <a:srgbClr val="0070C0"/>
                </a:solidFill>
                <a:latin typeface="Courier New" pitchFamily="49" charset="0"/>
                <a:cs typeface="Courier New" pitchFamily="49" charset="0"/>
              </a:rPr>
              <a:t>tesb</a:t>
            </a:r>
            <a:r>
              <a:rPr lang="en-US" sz="1100" dirty="0" smtClean="0">
                <a:solidFill>
                  <a:srgbClr val="0070C0"/>
                </a:solidFill>
                <a:latin typeface="Courier New" pitchFamily="49" charset="0"/>
                <a:cs typeface="Courier New" pitchFamily="49" charset="0"/>
              </a:rPr>
              <a:t>/bin/</a:t>
            </a:r>
            <a:r>
              <a:rPr lang="en-US" sz="1100" dirty="0" err="1" smtClean="0">
                <a:solidFill>
                  <a:srgbClr val="0070C0"/>
                </a:solidFill>
                <a:latin typeface="Courier New" pitchFamily="49" charset="0"/>
                <a:cs typeface="Courier New" pitchFamily="49" charset="0"/>
              </a:rPr>
              <a:t>trun</a:t>
            </a:r>
            <a:r>
              <a:rPr lang="en-US" sz="1100" dirty="0" smtClean="0">
                <a:solidFill>
                  <a:srgbClr val="0070C0"/>
                </a:solidFill>
                <a:latin typeface="Courier New" pitchFamily="49" charset="0"/>
                <a:cs typeface="Courier New" pitchFamily="49" charset="0"/>
              </a:rPr>
              <a:t>  # console mode, use start for server</a:t>
            </a:r>
            <a:endParaRPr lang="en-US" sz="1100" dirty="0">
              <a:solidFill>
                <a:srgbClr val="0070C0"/>
              </a:solidFill>
              <a:latin typeface="Courier New" pitchFamily="49" charset="0"/>
              <a:cs typeface="Courier New" pitchFamily="49" charset="0"/>
            </a:endParaRPr>
          </a:p>
          <a:p>
            <a:r>
              <a:rPr lang="en-US" sz="2400" dirty="0" smtClean="0"/>
              <a:t>Connect to </a:t>
            </a:r>
            <a:r>
              <a:rPr lang="en-US" sz="2400" dirty="0" err="1" smtClean="0"/>
              <a:t>Karaf</a:t>
            </a:r>
            <a:r>
              <a:rPr lang="en-US" sz="2400" dirty="0" smtClean="0"/>
              <a:t> web console with user </a:t>
            </a:r>
            <a:r>
              <a:rPr lang="en-US" sz="2400" dirty="0" err="1" smtClean="0"/>
              <a:t>karaf:karaf</a:t>
            </a:r>
            <a:endParaRPr lang="en-US" sz="2400" dirty="0" smtClean="0"/>
          </a:p>
          <a:p>
            <a:pPr marL="0" indent="0">
              <a:buNone/>
            </a:pPr>
            <a:r>
              <a:rPr lang="en-US" sz="1800" dirty="0">
                <a:hlinkClick r:id="rId4"/>
              </a:rPr>
              <a:t>http://ga-e8wc6wpm.vacloud.us:8040/system/console/bundles</a:t>
            </a:r>
            <a:endParaRPr lang="en-US" sz="1800" dirty="0" smtClean="0"/>
          </a:p>
          <a:p>
            <a:r>
              <a:rPr lang="en-US" sz="2400" dirty="0" smtClean="0"/>
              <a:t>Connect to </a:t>
            </a:r>
            <a:r>
              <a:rPr lang="en-US" sz="2400" dirty="0" err="1" smtClean="0"/>
              <a:t>Karaf</a:t>
            </a:r>
            <a:r>
              <a:rPr lang="en-US" sz="2400" dirty="0" smtClean="0"/>
              <a:t> command console via </a:t>
            </a:r>
            <a:r>
              <a:rPr lang="en-US" sz="2400" dirty="0" err="1" smtClean="0"/>
              <a:t>ssh</a:t>
            </a:r>
            <a:r>
              <a:rPr lang="en-US" sz="2400" dirty="0" smtClean="0"/>
              <a:t> on 8101</a:t>
            </a:r>
            <a:endParaRPr lang="en-US" sz="2400" dirty="0"/>
          </a:p>
          <a:p>
            <a:endParaRPr lang="en-US" sz="2400" dirty="0"/>
          </a:p>
        </p:txBody>
      </p:sp>
      <p:sp>
        <p:nvSpPr>
          <p:cNvPr id="4" name="Footer Placeholder 3"/>
          <p:cNvSpPr>
            <a:spLocks noGrp="1"/>
          </p:cNvSpPr>
          <p:nvPr>
            <p:ph type="ftr" sz="quarter" idx="10"/>
          </p:nvPr>
        </p:nvSpPr>
        <p:spPr/>
        <p:txBody>
          <a:bodyPr/>
          <a:lstStyle/>
          <a:p>
            <a:pPr>
              <a:defRPr/>
            </a:pPr>
            <a:r>
              <a:rPr lang="en-US" smtClean="0"/>
              <a:t>© Talend 2013</a:t>
            </a:r>
            <a:endParaRPr lang="fr-FR"/>
          </a:p>
        </p:txBody>
      </p:sp>
    </p:spTree>
    <p:extLst>
      <p:ext uri="{BB962C8B-B14F-4D97-AF65-F5344CB8AC3E}">
        <p14:creationId xmlns:p14="http://schemas.microsoft.com/office/powerpoint/2010/main" val="2332029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ESB to use Nexus</a:t>
            </a:r>
            <a:endParaRPr lang="en-US" dirty="0"/>
          </a:p>
        </p:txBody>
      </p:sp>
      <p:sp>
        <p:nvSpPr>
          <p:cNvPr id="3" name="Content Placeholder 2"/>
          <p:cNvSpPr>
            <a:spLocks noGrp="1"/>
          </p:cNvSpPr>
          <p:nvPr>
            <p:ph idx="1"/>
          </p:nvPr>
        </p:nvSpPr>
        <p:spPr/>
        <p:txBody>
          <a:bodyPr/>
          <a:lstStyle/>
          <a:p>
            <a:r>
              <a:rPr lang="en-US" dirty="0" smtClean="0"/>
              <a:t>Modify </a:t>
            </a:r>
            <a:r>
              <a:rPr lang="en-US" dirty="0" err="1" smtClean="0"/>
              <a:t>etc</a:t>
            </a:r>
            <a:r>
              <a:rPr lang="en-US" dirty="0" smtClean="0"/>
              <a:t>/org.ops4j.pax.url.mvn.cfg</a:t>
            </a:r>
          </a:p>
          <a:p>
            <a:r>
              <a:rPr lang="en-US" dirty="0" smtClean="0"/>
              <a:t>Edit the last property in the file and insert at the beginning the address of the nexus server.</a:t>
            </a:r>
            <a:endParaRPr lang="en-US" dirty="0"/>
          </a:p>
          <a:p>
            <a:pPr marL="114300" indent="0">
              <a:buNone/>
            </a:pPr>
            <a:r>
              <a:rPr lang="en-US" sz="1200" dirty="0">
                <a:solidFill>
                  <a:srgbClr val="4C4C4C"/>
                </a:solidFill>
                <a:cs typeface="+mn-cs"/>
              </a:rPr>
              <a:t>org.ops4j.pax.url.mvn.repositories=</a:t>
            </a:r>
            <a:br>
              <a:rPr lang="en-US" sz="1200" dirty="0">
                <a:solidFill>
                  <a:srgbClr val="4C4C4C"/>
                </a:solidFill>
                <a:cs typeface="+mn-cs"/>
              </a:rPr>
            </a:br>
            <a:r>
              <a:rPr lang="en-US" sz="1200" dirty="0">
                <a:solidFill>
                  <a:srgbClr val="4C4C4C"/>
                </a:solidFill>
                <a:cs typeface="+mn-cs"/>
              </a:rPr>
              <a:t>		http://tadmin:tadmin@ga-e8WC6WPM.vacloud.us:8081/nexus/content/repositories/releases, \</a:t>
            </a:r>
          </a:p>
          <a:p>
            <a:pPr marL="411163" lvl="1" indent="0">
              <a:buNone/>
            </a:pPr>
            <a:r>
              <a:rPr lang="en-US" sz="1200" dirty="0"/>
              <a:t>	</a:t>
            </a:r>
            <a:r>
              <a:rPr lang="en-US" sz="1200" dirty="0" smtClean="0"/>
              <a:t>	http</a:t>
            </a:r>
            <a:r>
              <a:rPr lang="en-US" sz="1200" dirty="0"/>
              <a:t>://tadmin:tadmin@ga-e8WC6WPM.vacloud.us:8081/nexus/content/repositories/snapshots@snapshots, </a:t>
            </a:r>
            <a:r>
              <a:rPr lang="en-US" sz="1200" dirty="0" smtClean="0"/>
              <a:t>\</a:t>
            </a:r>
          </a:p>
          <a:p>
            <a:pPr marL="411163" lvl="1" indent="0">
              <a:buNone/>
            </a:pPr>
            <a:r>
              <a:rPr lang="en-US" sz="1200" dirty="0" smtClean="0"/>
              <a:t>…  existing entries</a:t>
            </a:r>
          </a:p>
          <a:p>
            <a:pPr lvl="2"/>
            <a:r>
              <a:rPr lang="en-US" dirty="0" err="1" smtClean="0"/>
              <a:t>tadmin:tadmin</a:t>
            </a:r>
            <a:r>
              <a:rPr lang="en-US" dirty="0" smtClean="0"/>
              <a:t> is the </a:t>
            </a:r>
            <a:r>
              <a:rPr lang="en-US" dirty="0" err="1" smtClean="0"/>
              <a:t>userid</a:t>
            </a:r>
            <a:r>
              <a:rPr lang="en-US" dirty="0" smtClean="0"/>
              <a:t> and password</a:t>
            </a:r>
          </a:p>
          <a:p>
            <a:pPr lvl="2"/>
            <a:r>
              <a:rPr lang="en-US" dirty="0" smtClean="0"/>
              <a:t>The host and port are provided after the @</a:t>
            </a:r>
          </a:p>
          <a:p>
            <a:pPr lvl="2"/>
            <a:r>
              <a:rPr lang="en-US" dirty="0" smtClean="0"/>
              <a:t>Repository Path has been copied from the Nexus UI </a:t>
            </a:r>
            <a:endParaRPr lang="en-US" dirty="0"/>
          </a:p>
        </p:txBody>
      </p:sp>
      <p:sp>
        <p:nvSpPr>
          <p:cNvPr id="4" name="Footer Placeholder 3"/>
          <p:cNvSpPr>
            <a:spLocks noGrp="1"/>
          </p:cNvSpPr>
          <p:nvPr>
            <p:ph type="ftr" sz="quarter" idx="10"/>
          </p:nvPr>
        </p:nvSpPr>
        <p:spPr/>
        <p:txBody>
          <a:bodyPr/>
          <a:lstStyle/>
          <a:p>
            <a:pPr>
              <a:defRPr/>
            </a:pPr>
            <a:r>
              <a:rPr lang="en-US" smtClean="0"/>
              <a:t>© Talend 2013</a:t>
            </a:r>
            <a:endParaRPr lang="fr-F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3019" y="4704057"/>
            <a:ext cx="6577613" cy="19697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7307643" y="3801183"/>
            <a:ext cx="1544364" cy="594084"/>
          </a:xfrm>
          <a:prstGeom prst="rect">
            <a:avLst/>
          </a:prstGeom>
          <a:solidFill>
            <a:schemeClr val="bg1">
              <a:lumMod val="95000"/>
            </a:schemeClr>
          </a:solidFill>
          <a:ln>
            <a:solidFill>
              <a:schemeClr val="bg1">
                <a:lumMod val="50000"/>
              </a:schemeClr>
            </a:solidFill>
          </a:ln>
        </p:spPr>
        <p:txBody>
          <a:bodyPr wrap="none" lIns="0" tIns="0" rIns="0" bIns="0" rtlCol="0" anchor="ctr">
            <a:noAutofit/>
          </a:bodyPr>
          <a:lstStyle/>
          <a:p>
            <a:pPr algn="ctr"/>
            <a:r>
              <a:rPr lang="en-US" sz="1600" dirty="0" smtClean="0">
                <a:solidFill>
                  <a:schemeClr val="accent6"/>
                </a:solidFill>
              </a:rPr>
              <a:t>Already done for </a:t>
            </a:r>
          </a:p>
          <a:p>
            <a:pPr algn="ctr"/>
            <a:r>
              <a:rPr lang="en-US" sz="1600" dirty="0" smtClean="0">
                <a:solidFill>
                  <a:schemeClr val="accent6"/>
                </a:solidFill>
              </a:rPr>
              <a:t>VA machines</a:t>
            </a:r>
          </a:p>
        </p:txBody>
      </p:sp>
    </p:spTree>
    <p:extLst>
      <p:ext uri="{BB962C8B-B14F-4D97-AF65-F5344CB8AC3E}">
        <p14:creationId xmlns:p14="http://schemas.microsoft.com/office/powerpoint/2010/main" val="596630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a:t>
            </a:r>
            <a:r>
              <a:rPr lang="en-US" dirty="0" err="1" smtClean="0"/>
              <a:t>ActiveMQ</a:t>
            </a:r>
            <a:r>
              <a:rPr lang="en-US" dirty="0" smtClean="0"/>
              <a:t> Setup</a:t>
            </a:r>
            <a:endParaRPr lang="en-US" dirty="0"/>
          </a:p>
        </p:txBody>
      </p:sp>
      <p:sp>
        <p:nvSpPr>
          <p:cNvPr id="3" name="Content Placeholder 2"/>
          <p:cNvSpPr>
            <a:spLocks noGrp="1"/>
          </p:cNvSpPr>
          <p:nvPr>
            <p:ph idx="1"/>
          </p:nvPr>
        </p:nvSpPr>
        <p:spPr/>
        <p:txBody>
          <a:bodyPr/>
          <a:lstStyle/>
          <a:p>
            <a:r>
              <a:rPr lang="en-US" sz="2400" dirty="0" err="1"/>
              <a:t>ActiveMQ</a:t>
            </a:r>
            <a:r>
              <a:rPr lang="en-US" sz="2400" dirty="0"/>
              <a:t> is included with Talend ESB SE</a:t>
            </a:r>
          </a:p>
          <a:p>
            <a:r>
              <a:rPr lang="en-US" sz="2400" dirty="0" smtClean="0"/>
              <a:t>Create configuration</a:t>
            </a:r>
          </a:p>
          <a:p>
            <a:pPr marL="0" indent="0">
              <a:buNone/>
            </a:pPr>
            <a:r>
              <a:rPr lang="en-US" sz="1800" dirty="0" smtClean="0">
                <a:latin typeface="Courier New" pitchFamily="49" charset="0"/>
                <a:cs typeface="Courier New" pitchFamily="49" charset="0"/>
              </a:rPr>
              <a:t>&gt; cd /opt/</a:t>
            </a:r>
            <a:r>
              <a:rPr lang="en-US" sz="1800" dirty="0" err="1" smtClean="0">
                <a:latin typeface="Courier New" pitchFamily="49" charset="0"/>
                <a:cs typeface="Courier New" pitchFamily="49" charset="0"/>
              </a:rPr>
              <a:t>activmeq</a:t>
            </a:r>
            <a:r>
              <a:rPr lang="en-US" sz="1800" dirty="0" smtClean="0">
                <a:latin typeface="Courier New" pitchFamily="49" charset="0"/>
                <a:cs typeface="Courier New" pitchFamily="49" charset="0"/>
              </a:rPr>
              <a:t>/bin</a:t>
            </a:r>
          </a:p>
          <a:p>
            <a:pPr marL="0" indent="0">
              <a:buNone/>
            </a:pPr>
            <a:r>
              <a:rPr lang="en-US" sz="1800" dirty="0" smtClean="0">
                <a:latin typeface="Courier New" pitchFamily="49" charset="0"/>
                <a:cs typeface="Courier New" pitchFamily="49" charset="0"/>
              </a:rPr>
              <a:t>&gt; ./</a:t>
            </a:r>
            <a:r>
              <a:rPr lang="en-US" sz="1800" dirty="0" err="1">
                <a:latin typeface="Courier New" pitchFamily="49" charset="0"/>
                <a:cs typeface="Courier New" pitchFamily="49" charset="0"/>
              </a:rPr>
              <a:t>activemq</a:t>
            </a:r>
            <a:r>
              <a:rPr lang="en-US" sz="1800" dirty="0">
                <a:latin typeface="Courier New" pitchFamily="49" charset="0"/>
                <a:cs typeface="Courier New" pitchFamily="49" charset="0"/>
              </a:rPr>
              <a:t> setup </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etc</a:t>
            </a:r>
            <a:r>
              <a:rPr lang="en-US" sz="1800" dirty="0" smtClean="0">
                <a:latin typeface="Courier New" pitchFamily="49" charset="0"/>
                <a:cs typeface="Courier New" pitchFamily="49" charset="0"/>
              </a:rPr>
              <a:t>/default/</a:t>
            </a:r>
            <a:r>
              <a:rPr lang="en-US" sz="1800" dirty="0" err="1" smtClean="0">
                <a:latin typeface="Courier New" pitchFamily="49" charset="0"/>
                <a:cs typeface="Courier New" pitchFamily="49" charset="0"/>
              </a:rPr>
              <a:t>activemq</a:t>
            </a:r>
            <a:endParaRPr lang="en-US" sz="1800" dirty="0">
              <a:latin typeface="Courier New" pitchFamily="49" charset="0"/>
              <a:cs typeface="Courier New" pitchFamily="49" charset="0"/>
            </a:endParaRPr>
          </a:p>
          <a:p>
            <a:endParaRPr lang="en-US" sz="2400" dirty="0" smtClean="0"/>
          </a:p>
          <a:p>
            <a:r>
              <a:rPr lang="en-US" sz="2400" dirty="0" smtClean="0"/>
              <a:t>Start </a:t>
            </a:r>
            <a:r>
              <a:rPr lang="en-US" sz="2400" dirty="0" err="1" smtClean="0"/>
              <a:t>ActiveMQ</a:t>
            </a:r>
            <a:endParaRPr lang="en-US" sz="2400" dirty="0" smtClean="0"/>
          </a:p>
          <a:p>
            <a:pPr marL="0" indent="0">
              <a:buNone/>
            </a:pPr>
            <a:r>
              <a:rPr lang="en-US" sz="1800" dirty="0">
                <a:latin typeface="Courier New" pitchFamily="49" charset="0"/>
                <a:cs typeface="Courier New" pitchFamily="49" charset="0"/>
              </a:rPr>
              <a:t>&gt; ./</a:t>
            </a:r>
            <a:r>
              <a:rPr lang="en-US" sz="1800" dirty="0" err="1">
                <a:latin typeface="Courier New" pitchFamily="49" charset="0"/>
                <a:cs typeface="Courier New" pitchFamily="49" charset="0"/>
              </a:rPr>
              <a:t>activemq</a:t>
            </a:r>
            <a:r>
              <a:rPr lang="en-US" sz="1800" dirty="0">
                <a:latin typeface="Courier New" pitchFamily="49" charset="0"/>
                <a:cs typeface="Courier New" pitchFamily="49" charset="0"/>
              </a:rPr>
              <a:t> start</a:t>
            </a:r>
          </a:p>
          <a:p>
            <a:pPr marL="0" indent="0">
              <a:buNone/>
            </a:pPr>
            <a:endParaRPr lang="en-US" sz="2400" dirty="0" smtClean="0"/>
          </a:p>
          <a:p>
            <a:r>
              <a:rPr lang="en-US" sz="2400" dirty="0" smtClean="0"/>
              <a:t>Verify </a:t>
            </a:r>
            <a:r>
              <a:rPr lang="en-US" sz="2400" dirty="0" err="1" smtClean="0"/>
              <a:t>ActiveMQ</a:t>
            </a:r>
            <a:r>
              <a:rPr lang="en-US" sz="2400" dirty="0" smtClean="0"/>
              <a:t> is running</a:t>
            </a:r>
          </a:p>
          <a:p>
            <a:pPr marL="0" indent="0">
              <a:buNone/>
            </a:pPr>
            <a:r>
              <a:rPr lang="en-US" sz="1800" dirty="0" smtClean="0">
                <a:latin typeface="Courier New" pitchFamily="49" charset="0"/>
                <a:cs typeface="Courier New" pitchFamily="49" charset="0"/>
              </a:rPr>
              <a:t>&gt; </a:t>
            </a:r>
            <a:r>
              <a:rPr lang="en-US" sz="1800" dirty="0" err="1" smtClean="0">
                <a:latin typeface="Courier New" pitchFamily="49" charset="0"/>
                <a:cs typeface="Courier New" pitchFamily="49" charset="0"/>
              </a:rPr>
              <a:t>ps</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ef</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grep</a:t>
            </a:r>
            <a:r>
              <a:rPr lang="en-US" sz="1800" dirty="0">
                <a:latin typeface="Courier New" pitchFamily="49" charset="0"/>
                <a:cs typeface="Courier New" pitchFamily="49" charset="0"/>
              </a:rPr>
              <a:t> </a:t>
            </a:r>
            <a:r>
              <a:rPr lang="en-US" sz="1800" dirty="0" err="1" smtClean="0">
                <a:latin typeface="Courier New" pitchFamily="49" charset="0"/>
                <a:cs typeface="Courier New" pitchFamily="49" charset="0"/>
              </a:rPr>
              <a:t>activemq</a:t>
            </a:r>
            <a:endParaRPr lang="en-US" sz="1800" dirty="0" smtClean="0">
              <a:latin typeface="Courier New" pitchFamily="49" charset="0"/>
              <a:cs typeface="Courier New" pitchFamily="49" charset="0"/>
            </a:endParaRPr>
          </a:p>
          <a:p>
            <a:endParaRPr lang="en-US" dirty="0" smtClean="0"/>
          </a:p>
          <a:p>
            <a:r>
              <a:rPr lang="en-US" dirty="0" smtClean="0"/>
              <a:t>Connect to </a:t>
            </a:r>
            <a:r>
              <a:rPr lang="en-US" dirty="0" err="1" smtClean="0"/>
              <a:t>ActiveMQ</a:t>
            </a:r>
            <a:r>
              <a:rPr lang="en-US" dirty="0" smtClean="0"/>
              <a:t> Web Console (no credential)</a:t>
            </a:r>
            <a:endParaRPr lang="en-US" dirty="0"/>
          </a:p>
          <a:p>
            <a:pPr marL="0" indent="0">
              <a:buNone/>
            </a:pPr>
            <a:r>
              <a:rPr lang="en-US" sz="2000" dirty="0" smtClean="0">
                <a:hlinkClick r:id="rId2"/>
              </a:rPr>
              <a:t>http</a:t>
            </a:r>
            <a:r>
              <a:rPr lang="en-US" sz="2000" dirty="0">
                <a:hlinkClick r:id="rId2"/>
              </a:rPr>
              <a:t>://</a:t>
            </a:r>
            <a:r>
              <a:rPr lang="en-US" sz="2000" dirty="0" smtClean="0">
                <a:hlinkClick r:id="rId2"/>
              </a:rPr>
              <a:t>ga-e8wc6wpm.vacloud.us:8161/admin</a:t>
            </a:r>
            <a:endParaRPr lang="en-US" sz="2000" dirty="0"/>
          </a:p>
        </p:txBody>
      </p:sp>
      <p:sp>
        <p:nvSpPr>
          <p:cNvPr id="4" name="Footer Placeholder 3"/>
          <p:cNvSpPr>
            <a:spLocks noGrp="1"/>
          </p:cNvSpPr>
          <p:nvPr>
            <p:ph type="ftr" sz="quarter" idx="10"/>
          </p:nvPr>
        </p:nvSpPr>
        <p:spPr/>
        <p:txBody>
          <a:bodyPr/>
          <a:lstStyle/>
          <a:p>
            <a:pPr>
              <a:defRPr/>
            </a:pPr>
            <a:r>
              <a:rPr lang="en-US" dirty="0" smtClean="0"/>
              <a:t>© Talend 2013</a:t>
            </a:r>
            <a:endParaRPr lang="fr-FR" dirty="0"/>
          </a:p>
        </p:txBody>
      </p:sp>
    </p:spTree>
    <p:extLst>
      <p:ext uri="{BB962C8B-B14F-4D97-AF65-F5344CB8AC3E}">
        <p14:creationId xmlns:p14="http://schemas.microsoft.com/office/powerpoint/2010/main" val="398684748"/>
      </p:ext>
    </p:extLst>
  </p:cSld>
  <p:clrMapOvr>
    <a:masterClrMapping/>
  </p:clrMapOvr>
</p:sld>
</file>

<file path=ppt/theme/theme1.xml><?xml version="1.0" encoding="utf-8"?>
<a:theme xmlns:a="http://schemas.openxmlformats.org/drawingml/2006/main" name="Talend-PPT-template.2013">
  <a:themeElements>
    <a:clrScheme name="Talend Colors">
      <a:dk1>
        <a:srgbClr val="2F5699"/>
      </a:dk1>
      <a:lt1>
        <a:sysClr val="window" lastClr="FFFFFF"/>
      </a:lt1>
      <a:dk2>
        <a:srgbClr val="444446"/>
      </a:dk2>
      <a:lt2>
        <a:srgbClr val="EEF3F7"/>
      </a:lt2>
      <a:accent1>
        <a:srgbClr val="B6D330"/>
      </a:accent1>
      <a:accent2>
        <a:srgbClr val="4ABDE5"/>
      </a:accent2>
      <a:accent3>
        <a:srgbClr val="96A6B8"/>
      </a:accent3>
      <a:accent4>
        <a:srgbClr val="4C933E"/>
      </a:accent4>
      <a:accent5>
        <a:srgbClr val="CA1F2C"/>
      </a:accent5>
      <a:accent6>
        <a:srgbClr val="444446"/>
      </a:accent6>
      <a:hlink>
        <a:srgbClr val="2F5699"/>
      </a:hlink>
      <a:folHlink>
        <a:srgbClr val="4ABDE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a:defRPr sz="1600" dirty="0" smtClean="0">
            <a:solidFill>
              <a:schemeClr val="accent6"/>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Talend-PPT-template.2013</Template>
  <TotalTime>3365</TotalTime>
  <Words>1155</Words>
  <Application>Microsoft Office PowerPoint</Application>
  <PresentationFormat>On-screen Show (4:3)</PresentationFormat>
  <Paragraphs>306</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Talend-PPT-template.2013</vt:lpstr>
      <vt:lpstr>OpenMash Developers Guide</vt:lpstr>
      <vt:lpstr>Inventory and Configuration</vt:lpstr>
      <vt:lpstr>HL7 Environment &amp; Tooling</vt:lpstr>
      <vt:lpstr>Installation</vt:lpstr>
      <vt:lpstr>ESB Environment Pre-requisites </vt:lpstr>
      <vt:lpstr>Install Apache Maven</vt:lpstr>
      <vt:lpstr>Install Talend ESB SE (Apache Karaf)</vt:lpstr>
      <vt:lpstr>Configure ESB to use Nexus</vt:lpstr>
      <vt:lpstr>Apache ActiveMQ Setup</vt:lpstr>
      <vt:lpstr>Install Nexus</vt:lpstr>
      <vt:lpstr>Desktop Environment Setup</vt:lpstr>
      <vt:lpstr>Running in Development Environment</vt:lpstr>
      <vt:lpstr>Configure Mirth</vt:lpstr>
      <vt:lpstr>Configure Mirth (1/2)</vt:lpstr>
      <vt:lpstr>Configure Mirth (2/2)</vt:lpstr>
      <vt:lpstr>Verify Mirth Installation (1/2)</vt:lpstr>
      <vt:lpstr>Verify Mirth Installation (2/2)</vt:lpstr>
      <vt:lpstr>Development Environment</vt:lpstr>
      <vt:lpstr>Downloading Code</vt:lpstr>
      <vt:lpstr>Unit Test</vt:lpstr>
      <vt:lpstr>Run from camel-maven-plugin (1/5)</vt:lpstr>
      <vt:lpstr>ActiveMQ Console (2/5)</vt:lpstr>
      <vt:lpstr>Send JMS Messages (3/5)</vt:lpstr>
      <vt:lpstr>Wiretap with Mirth (4/5)</vt:lpstr>
      <vt:lpstr>Audit with Mirth (5/5)</vt:lpstr>
      <vt:lpstr>Deploy to Runtime</vt:lpstr>
      <vt:lpstr>Deploying to Runtime  (1/3)</vt:lpstr>
      <vt:lpstr>Deployment Binary to Repository (2/3)</vt:lpstr>
      <vt:lpstr>Deploy Binary to ESB Node (3/3)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OpenMash VistA Integration Cases</dc:title>
  <dc:creator>EdwardOst</dc:creator>
  <cp:lastModifiedBy>EdwardOst</cp:lastModifiedBy>
  <cp:revision>68</cp:revision>
  <dcterms:created xsi:type="dcterms:W3CDTF">2013-06-09T19:49:54Z</dcterms:created>
  <dcterms:modified xsi:type="dcterms:W3CDTF">2013-06-13T05:32:04Z</dcterms:modified>
</cp:coreProperties>
</file>