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62" r:id="rId4"/>
    <p:sldId id="257" r:id="rId5"/>
    <p:sldId id="266" r:id="rId6"/>
    <p:sldId id="293" r:id="rId7"/>
    <p:sldId id="267" r:id="rId8"/>
    <p:sldId id="291" r:id="rId9"/>
    <p:sldId id="285" r:id="rId10"/>
    <p:sldId id="261" r:id="rId11"/>
    <p:sldId id="295" r:id="rId12"/>
    <p:sldId id="268" r:id="rId13"/>
    <p:sldId id="294" r:id="rId14"/>
    <p:sldId id="283" r:id="rId15"/>
    <p:sldId id="290" r:id="rId16"/>
    <p:sldId id="299" r:id="rId17"/>
    <p:sldId id="296" r:id="rId18"/>
    <p:sldId id="297" r:id="rId19"/>
    <p:sldId id="298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et modifiez le titre</a:t>
            </a:r>
            <a:endParaRPr lang="en-US" noProof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08725"/>
            <a:ext cx="11493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OpenMash VistA Integration Cases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Lucida Grande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Leveraging Apache for Open Architecture Integration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Team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Integrate VistA with Standards Base Calendar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dirty="0" smtClean="0"/>
              <a:t>Route and mediate an HL7 message from VistA to create an Appointment </a:t>
            </a:r>
          </a:p>
          <a:p>
            <a:pPr lvl="1"/>
            <a:r>
              <a:rPr lang="en-US" dirty="0" smtClean="0"/>
              <a:t>Google Calendar RESTful API</a:t>
            </a:r>
          </a:p>
          <a:p>
            <a:pPr lvl="1"/>
            <a:r>
              <a:rPr lang="en-US" dirty="0" err="1" smtClean="0"/>
              <a:t>CalDav</a:t>
            </a:r>
            <a:endParaRPr lang="en-US" dirty="0" smtClean="0"/>
          </a:p>
          <a:p>
            <a:pPr lvl="1"/>
            <a:r>
              <a:rPr lang="en-US" dirty="0" smtClean="0"/>
              <a:t>iCal message formats supported by camel-</a:t>
            </a:r>
            <a:r>
              <a:rPr lang="en-US" dirty="0" err="1" smtClean="0"/>
              <a:t>ical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Standards based integration with iCal, </a:t>
            </a:r>
            <a:r>
              <a:rPr lang="en-US" dirty="0" err="1" smtClean="0"/>
              <a:t>CalDav</a:t>
            </a:r>
            <a:r>
              <a:rPr lang="en-US" dirty="0" smtClean="0"/>
              <a:t>, and Google Calendar API (REST)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 </a:t>
            </a:r>
            <a:r>
              <a:rPr lang="en-US" dirty="0"/>
              <a:t>messages: Google – VistA</a:t>
            </a:r>
          </a:p>
          <a:p>
            <a:endParaRPr lang="en-US" dirty="0" smtClean="0"/>
          </a:p>
          <a:p>
            <a:r>
              <a:rPr lang="en-US" dirty="0" smtClean="0"/>
              <a:t>Sync messages: Cosmo – VistA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 messages: Cosmo –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92565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Identity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or federate identities for authorization</a:t>
            </a:r>
          </a:p>
          <a:p>
            <a:endParaRPr lang="en-US" dirty="0"/>
          </a:p>
          <a:p>
            <a:r>
              <a:rPr lang="en-US" dirty="0" smtClean="0"/>
              <a:t>Integrate with </a:t>
            </a:r>
            <a:r>
              <a:rPr lang="en-US" dirty="0" err="1" smtClean="0"/>
              <a:t>oAuth</a:t>
            </a:r>
            <a:r>
              <a:rPr lang="en-US" dirty="0" smtClean="0"/>
              <a:t> or WS-Security with WS-Trust</a:t>
            </a:r>
          </a:p>
          <a:p>
            <a:endParaRPr lang="en-US" dirty="0"/>
          </a:p>
          <a:p>
            <a:r>
              <a:rPr lang="en-US" dirty="0" smtClean="0"/>
              <a:t>Integrate with LDAP or database backend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Syncope Identity 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91" y="1493887"/>
            <a:ext cx="4902950" cy="5256605"/>
          </a:xfrm>
        </p:spPr>
        <p:txBody>
          <a:bodyPr/>
          <a:lstStyle/>
          <a:p>
            <a:r>
              <a:rPr lang="en-US" dirty="0" smtClean="0"/>
              <a:t>Add users</a:t>
            </a:r>
          </a:p>
          <a:p>
            <a:r>
              <a:rPr lang="en-US" dirty="0" smtClean="0"/>
              <a:t>Edit users</a:t>
            </a:r>
          </a:p>
          <a:p>
            <a:r>
              <a:rPr lang="en-US" dirty="0" smtClean="0"/>
              <a:t>Delete users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roles to users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Synchronize </a:t>
            </a:r>
            <a:r>
              <a:rPr lang="en-US" dirty="0"/>
              <a:t>users with Google</a:t>
            </a:r>
          </a:p>
          <a:p>
            <a:r>
              <a:rPr lang="en-US" dirty="0" smtClean="0"/>
              <a:t>Synchronize </a:t>
            </a:r>
            <a:r>
              <a:rPr lang="en-US" dirty="0"/>
              <a:t>users with </a:t>
            </a:r>
            <a:r>
              <a:rPr lang="en-US" dirty="0" err="1" smtClean="0"/>
              <a:t>VistA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3276" y="1493887"/>
            <a:ext cx="4499761" cy="52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43" tIns="40821" rIns="81643" bIns="40821" numCol="1" anchor="t" anchorCtr="0" compatLnSpc="1">
            <a:prstTxWarp prst="textNoShape">
              <a:avLst/>
            </a:prstTxWarp>
          </a:bodyPr>
          <a:lstStyle>
            <a:lvl1pPr marL="273050" indent="-27305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D831"/>
              </a:buClr>
              <a:buFont typeface="Wingdings" pitchFamily="2" charset="2"/>
              <a:buChar char=""/>
              <a:defRPr lang="en-US" sz="2000" b="0" dirty="0" smtClean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446088" indent="-2667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n"/>
              <a:defRPr lang="en-US" sz="1800" dirty="0" smtClean="0">
                <a:solidFill>
                  <a:srgbClr val="404154"/>
                </a:solidFill>
                <a:latin typeface="+mn-lt"/>
                <a:cs typeface="+mn-cs"/>
              </a:defRPr>
            </a:lvl2pPr>
            <a:lvl3pPr marL="895350" indent="-16351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lang="en-US" sz="1600" dirty="0" smtClean="0">
                <a:solidFill>
                  <a:srgbClr val="404154"/>
                </a:solidFill>
                <a:latin typeface="+mn-lt"/>
                <a:cs typeface="+mn-cs"/>
              </a:defRPr>
            </a:lvl3pPr>
            <a:lvl4pPr marL="1133475" indent="-1524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500">
                <a:solidFill>
                  <a:srgbClr val="404154"/>
                </a:solidFill>
                <a:latin typeface="+mn-lt"/>
                <a:cs typeface="+mn-cs"/>
              </a:defRPr>
            </a:lvl4pPr>
            <a:lvl5pPr marL="1511300" indent="-14446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400">
                <a:solidFill>
                  <a:srgbClr val="404154"/>
                </a:solidFill>
                <a:latin typeface="+mn-lt"/>
                <a:cs typeface="+mn-cs"/>
              </a:defRPr>
            </a:lvl5pPr>
            <a:lvl6pPr marL="2247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6pPr>
            <a:lvl7pPr marL="27051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7pPr>
            <a:lvl8pPr marL="31623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8pPr>
            <a:lvl9pPr marL="3619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9pPr>
          </a:lstStyle>
          <a:p>
            <a:endParaRPr lang="en-US" kern="0" dirty="0" smtClean="0"/>
          </a:p>
          <a:p>
            <a:r>
              <a:rPr lang="en-US" kern="0" dirty="0" smtClean="0"/>
              <a:t>Authenticate Syncope – Cosmo</a:t>
            </a:r>
          </a:p>
          <a:p>
            <a:r>
              <a:rPr lang="en-US" kern="0" dirty="0" smtClean="0"/>
              <a:t>Authenticate Syncope – Google</a:t>
            </a:r>
          </a:p>
          <a:p>
            <a:r>
              <a:rPr lang="en-US" kern="0" dirty="0" smtClean="0"/>
              <a:t>Authenticate Syncope – </a:t>
            </a:r>
            <a:r>
              <a:rPr lang="en-US" kern="0" dirty="0" err="1" smtClean="0"/>
              <a:t>VistA</a:t>
            </a:r>
            <a:endParaRPr lang="en-US" kern="0" dirty="0" smtClean="0"/>
          </a:p>
          <a:p>
            <a:r>
              <a:rPr lang="en-US" kern="0" dirty="0" smtClean="0"/>
              <a:t>Synchronize users with Google</a:t>
            </a:r>
          </a:p>
          <a:p>
            <a:r>
              <a:rPr lang="en-US" kern="0" dirty="0" smtClean="0"/>
              <a:t>Synchronize users with </a:t>
            </a:r>
            <a:r>
              <a:rPr lang="en-US" kern="0" dirty="0" err="1" smtClean="0"/>
              <a:t>VistA</a:t>
            </a:r>
            <a:endParaRPr lang="en-US" kern="0" dirty="0" smtClean="0"/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</a:rPr>
              <a:t>Authorization (out of scope)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0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Capture and Replay Test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scripts from Base Test Cases with Wire Tap</a:t>
            </a:r>
          </a:p>
          <a:p>
            <a:endParaRPr lang="en-US" dirty="0" smtClean="0"/>
          </a:p>
          <a:p>
            <a:r>
              <a:rPr lang="en-US" dirty="0" smtClean="0"/>
              <a:t>Replay messages with Camel </a:t>
            </a:r>
            <a:r>
              <a:rPr lang="en-US" dirty="0" err="1" smtClean="0"/>
              <a:t>DataSet</a:t>
            </a:r>
            <a:r>
              <a:rPr lang="en-US" dirty="0" smtClean="0"/>
              <a:t> and Assertions</a:t>
            </a:r>
          </a:p>
          <a:p>
            <a:endParaRPr lang="en-US" dirty="0"/>
          </a:p>
          <a:p>
            <a:r>
              <a:rPr lang="en-US" dirty="0" smtClean="0"/>
              <a:t>Capture similar commands in standard </a:t>
            </a:r>
            <a:r>
              <a:rPr lang="en-US" dirty="0" err="1" smtClean="0"/>
              <a:t>VistA</a:t>
            </a:r>
            <a:r>
              <a:rPr lang="en-US" dirty="0" smtClean="0"/>
              <a:t> RPC</a:t>
            </a:r>
          </a:p>
          <a:p>
            <a:endParaRPr lang="en-US" dirty="0" smtClean="0"/>
          </a:p>
          <a:p>
            <a:r>
              <a:rPr lang="en-US" dirty="0" smtClean="0"/>
              <a:t>Play VistA RPC commands from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9626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Integration Case – Camel Embedded Client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Camel runs in any Java environment, i.e. JVM, servlet, JEE, OSGI. </a:t>
            </a:r>
          </a:p>
          <a:p>
            <a:endParaRPr lang="en-US" dirty="0" smtClean="0"/>
          </a:p>
          <a:p>
            <a:r>
              <a:rPr lang="en-US" dirty="0" smtClean="0"/>
              <a:t>Dynamic proxies for lightweight, non-invasive client allows existing VistA Clients to be adapted to new environment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15116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328" y="2456033"/>
            <a:ext cx="8229600" cy="846138"/>
          </a:xfrm>
        </p:spPr>
        <p:txBody>
          <a:bodyPr/>
          <a:lstStyle/>
          <a:p>
            <a:pPr algn="ctr"/>
            <a:r>
              <a:rPr lang="en-US" dirty="0" smtClean="0"/>
              <a:t>VistA HL7 Integration Procedure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23525" y="3804332"/>
            <a:ext cx="914400" cy="9144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ESB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2967" y="1975532"/>
            <a:ext cx="914400" cy="9144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ActiveMQ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1929" y="412298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Mirth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endCxn id="7" idx="1"/>
          </p:cNvCxnSpPr>
          <p:nvPr/>
        </p:nvCxnSpPr>
        <p:spPr>
          <a:xfrm>
            <a:off x="3037925" y="4386223"/>
            <a:ext cx="2684004" cy="193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 flipV="1">
            <a:off x="3037925" y="2889932"/>
            <a:ext cx="1622242" cy="1496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6" idx="2"/>
          </p:cNvCxnSpPr>
          <p:nvPr/>
        </p:nvCxnSpPr>
        <p:spPr>
          <a:xfrm flipH="1" flipV="1">
            <a:off x="4660167" y="2889932"/>
            <a:ext cx="1518962" cy="1233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1175" y="4688503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smtClean="0">
                <a:solidFill>
                  <a:schemeClr val="accent6"/>
                </a:solidFill>
              </a:rPr>
              <a:t>MLLP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4907" y="3049259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JMS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6629" y="2973059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JMS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8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VistA-HL7 Integration Procedure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 Developers Guide for </a:t>
            </a:r>
            <a:r>
              <a:rPr lang="en-US" sz="2400" dirty="0" smtClean="0"/>
              <a:t>installation </a:t>
            </a:r>
            <a:r>
              <a:rPr lang="en-US" sz="2400" dirty="0"/>
              <a:t>and </a:t>
            </a:r>
            <a:r>
              <a:rPr lang="en-US" sz="2400" dirty="0" err="1" smtClean="0"/>
              <a:t>config</a:t>
            </a:r>
            <a:endParaRPr lang="en-US" sz="2400" dirty="0"/>
          </a:p>
          <a:p>
            <a:pPr lvl="1"/>
            <a:r>
              <a:rPr lang="en-US" sz="1800" dirty="0" smtClean="0"/>
              <a:t>All install and configuration have been done in VA environment</a:t>
            </a:r>
          </a:p>
          <a:p>
            <a:r>
              <a:rPr lang="en-US" sz="2400" dirty="0" smtClean="0"/>
              <a:t>Open VistA-HL7 Shortcut Folders</a:t>
            </a:r>
          </a:p>
          <a:p>
            <a:r>
              <a:rPr lang="en-US" sz="2400" dirty="0" smtClean="0"/>
              <a:t>Start </a:t>
            </a:r>
            <a:r>
              <a:rPr lang="en-US" sz="2400" dirty="0" err="1"/>
              <a:t>ActiveMQ</a:t>
            </a:r>
            <a:r>
              <a:rPr lang="en-US" sz="2400" dirty="0"/>
              <a:t> with </a:t>
            </a:r>
            <a:r>
              <a:rPr lang="en-US" sz="2400" dirty="0" smtClean="0"/>
              <a:t>shortcut</a:t>
            </a:r>
            <a:endParaRPr lang="en-US" sz="2400" dirty="0"/>
          </a:p>
          <a:p>
            <a:r>
              <a:rPr lang="en-US" sz="2400" dirty="0" smtClean="0"/>
              <a:t>Start ESB Service with shortcut</a:t>
            </a:r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Karaf</a:t>
            </a:r>
            <a:r>
              <a:rPr lang="en-US" sz="2400" dirty="0" smtClean="0"/>
              <a:t> Client with shortcut (user </a:t>
            </a:r>
            <a:r>
              <a:rPr lang="en-US" sz="2400" dirty="0" err="1" smtClean="0"/>
              <a:t>karaf:karaf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Tail </a:t>
            </a:r>
            <a:r>
              <a:rPr lang="en-US" sz="2400" dirty="0" err="1"/>
              <a:t>Karaf</a:t>
            </a:r>
            <a:r>
              <a:rPr lang="en-US" sz="2400" dirty="0"/>
              <a:t> log (from </a:t>
            </a:r>
            <a:r>
              <a:rPr lang="en-US" sz="2400" dirty="0" err="1"/>
              <a:t>Karaf</a:t>
            </a:r>
            <a:r>
              <a:rPr lang="en-US" sz="2400" dirty="0"/>
              <a:t> commandline)</a:t>
            </a:r>
          </a:p>
          <a:p>
            <a:pPr marL="0" indent="0">
              <a:buNone/>
            </a:pPr>
            <a:r>
              <a:rPr lang="en-US" sz="2400" dirty="0" smtClean="0"/>
              <a:t>	&gt; </a:t>
            </a:r>
            <a:r>
              <a:rPr lang="en-US" sz="2400" dirty="0" err="1" smtClean="0"/>
              <a:t>log:tail</a:t>
            </a:r>
            <a:endParaRPr lang="en-US" sz="2400" dirty="0"/>
          </a:p>
          <a:p>
            <a:r>
              <a:rPr lang="en-US" sz="2400" dirty="0" smtClean="0"/>
              <a:t>Start </a:t>
            </a:r>
            <a:r>
              <a:rPr lang="en-US" sz="2400" dirty="0"/>
              <a:t>Mirth </a:t>
            </a:r>
            <a:r>
              <a:rPr lang="en-US" sz="2400" dirty="0" smtClean="0"/>
              <a:t>Admin with shortcut (user </a:t>
            </a:r>
            <a:r>
              <a:rPr lang="en-US" sz="2400" dirty="0" err="1" smtClean="0"/>
              <a:t>admin:admin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Start HL7 Inspector with shortcut</a:t>
            </a:r>
          </a:p>
          <a:p>
            <a:r>
              <a:rPr lang="en-US" sz="2400" dirty="0" smtClean="0"/>
              <a:t>Open </a:t>
            </a:r>
            <a:r>
              <a:rPr lang="en-US" sz="2400" dirty="0" err="1" smtClean="0"/>
              <a:t>ActiveMQ</a:t>
            </a:r>
            <a:r>
              <a:rPr lang="en-US" sz="2400" dirty="0" smtClean="0"/>
              <a:t> Web Console with shortcut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87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Messages to Mirth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sample message from the HL7 Inspector sample folder</a:t>
            </a:r>
          </a:p>
          <a:p>
            <a:r>
              <a:rPr lang="en-US" dirty="0" smtClean="0"/>
              <a:t>Send </a:t>
            </a:r>
            <a:r>
              <a:rPr lang="en-US" dirty="0"/>
              <a:t>test message to Mirth ESB-MLLP-in </a:t>
            </a:r>
            <a:r>
              <a:rPr lang="en-US" dirty="0" smtClean="0"/>
              <a:t>(port 6664)</a:t>
            </a:r>
            <a:endParaRPr lang="en-US" dirty="0"/>
          </a:p>
          <a:p>
            <a:pPr lvl="1"/>
            <a:r>
              <a:rPr lang="en-US" dirty="0"/>
              <a:t>Observer only results in Mirth (we are mocking ESB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Expect two messages, </a:t>
            </a:r>
            <a:r>
              <a:rPr lang="en-US" dirty="0"/>
              <a:t>one in each </a:t>
            </a:r>
            <a:r>
              <a:rPr lang="en-US" dirty="0" err="1" smtClean="0"/>
              <a:t>esb</a:t>
            </a:r>
            <a:r>
              <a:rPr lang="en-US" dirty="0" smtClean="0"/>
              <a:t>-</a:t>
            </a:r>
            <a:r>
              <a:rPr lang="en-US" dirty="0" err="1" smtClean="0"/>
              <a:t>mllp</a:t>
            </a:r>
            <a:r>
              <a:rPr lang="en-US" dirty="0" smtClean="0"/>
              <a:t>-in and </a:t>
            </a:r>
            <a:r>
              <a:rPr lang="en-US" dirty="0" err="1" smtClean="0"/>
              <a:t>esb</a:t>
            </a:r>
            <a:r>
              <a:rPr lang="en-US" dirty="0" smtClean="0"/>
              <a:t>-log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test message to Mirth Vista-MLLP-in via HL7 Inspector (port 6661)</a:t>
            </a:r>
          </a:p>
          <a:p>
            <a:pPr lvl="1"/>
            <a:r>
              <a:rPr lang="en-US" dirty="0" smtClean="0"/>
              <a:t>Observe only results in Mirth (we are mocking VistA)</a:t>
            </a:r>
          </a:p>
          <a:p>
            <a:pPr lvl="1"/>
            <a:r>
              <a:rPr lang="en-US" dirty="0" smtClean="0"/>
              <a:t>Expect two message, one in each of vista-</a:t>
            </a:r>
            <a:r>
              <a:rPr lang="en-US" dirty="0" err="1" smtClean="0"/>
              <a:t>mllp</a:t>
            </a:r>
            <a:r>
              <a:rPr lang="en-US" dirty="0" smtClean="0"/>
              <a:t>-in and vista-log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RPC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Marshal an </a:t>
            </a:r>
            <a:r>
              <a:rPr lang="en-US" sz="2400" dirty="0" smtClean="0"/>
              <a:t>RPC message</a:t>
            </a:r>
          </a:p>
          <a:p>
            <a:endParaRPr lang="en-US" sz="2400" dirty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</a:t>
            </a:r>
            <a:r>
              <a:rPr lang="en-US" sz="2400" dirty="0"/>
              <a:t>an </a:t>
            </a:r>
            <a:r>
              <a:rPr lang="en-US" sz="2400" dirty="0" smtClean="0"/>
              <a:t>RPC message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Send </a:t>
            </a:r>
            <a:r>
              <a:rPr lang="en-US" sz="2400" dirty="0"/>
              <a:t>an </a:t>
            </a:r>
            <a:r>
              <a:rPr lang="en-US" sz="2400" dirty="0" smtClean="0"/>
              <a:t>RPC message </a:t>
            </a:r>
            <a:r>
              <a:rPr lang="en-US" sz="2400" dirty="0"/>
              <a:t>MLLP / JMS / HTTP / SOAP</a:t>
            </a:r>
          </a:p>
          <a:p>
            <a:endParaRPr lang="en-US" sz="2400" dirty="0"/>
          </a:p>
          <a:p>
            <a:r>
              <a:rPr lang="en-US" sz="2400" dirty="0"/>
              <a:t>Receive an </a:t>
            </a:r>
            <a:r>
              <a:rPr lang="en-US" sz="2400" dirty="0" smtClean="0"/>
              <a:t>RPC </a:t>
            </a:r>
            <a:r>
              <a:rPr lang="en-US" sz="2400" dirty="0"/>
              <a:t>message from MLLP / JMS / HTTP / SOAP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6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Messages to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test message to ESB on ESB mirth (port 6662)</a:t>
            </a:r>
          </a:p>
          <a:p>
            <a:pPr lvl="1"/>
            <a:r>
              <a:rPr lang="en-US" dirty="0"/>
              <a:t>Observe tail of ESB log</a:t>
            </a:r>
          </a:p>
          <a:p>
            <a:pPr lvl="1"/>
            <a:r>
              <a:rPr lang="en-US" dirty="0"/>
              <a:t>Observer two messages in Mirth, </a:t>
            </a:r>
            <a:r>
              <a:rPr lang="en-US" dirty="0" err="1"/>
              <a:t>esb</a:t>
            </a:r>
            <a:r>
              <a:rPr lang="en-US" dirty="0"/>
              <a:t>-</a:t>
            </a:r>
            <a:r>
              <a:rPr lang="en-US" dirty="0" err="1"/>
              <a:t>mllp</a:t>
            </a:r>
            <a:r>
              <a:rPr lang="en-US" dirty="0"/>
              <a:t>-in and </a:t>
            </a:r>
            <a:r>
              <a:rPr lang="en-US" dirty="0" err="1"/>
              <a:t>esb</a:t>
            </a:r>
            <a:r>
              <a:rPr lang="en-US" dirty="0"/>
              <a:t>-log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Send test message to ESB on ESB vista (port 663)</a:t>
            </a:r>
          </a:p>
          <a:p>
            <a:pPr lvl="1"/>
            <a:r>
              <a:rPr lang="en-US" dirty="0"/>
              <a:t>Observe tail of ESB log</a:t>
            </a:r>
          </a:p>
          <a:p>
            <a:pPr lvl="1"/>
            <a:r>
              <a:rPr lang="en-US" dirty="0"/>
              <a:t>Observer two messages in Mirth, </a:t>
            </a:r>
            <a:r>
              <a:rPr lang="en-US" dirty="0" err="1"/>
              <a:t>esb</a:t>
            </a:r>
            <a:r>
              <a:rPr lang="en-US" dirty="0"/>
              <a:t>-</a:t>
            </a:r>
            <a:r>
              <a:rPr lang="en-US" dirty="0" err="1"/>
              <a:t>mllp</a:t>
            </a:r>
            <a:r>
              <a:rPr lang="en-US" dirty="0"/>
              <a:t>-in and </a:t>
            </a:r>
            <a:r>
              <a:rPr lang="en-US" dirty="0" err="1" smtClean="0"/>
              <a:t>esb</a:t>
            </a:r>
            <a:r>
              <a:rPr lang="en-US" dirty="0" smtClean="0"/>
              <a:t>-log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4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Messages to ESB via </a:t>
            </a:r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ActiveMQ</a:t>
            </a:r>
            <a:r>
              <a:rPr lang="en-US" dirty="0" smtClean="0"/>
              <a:t> Web Console and navigate to Queues</a:t>
            </a:r>
          </a:p>
          <a:p>
            <a:r>
              <a:rPr lang="en-US" dirty="0" smtClean="0"/>
              <a:t>Click on the Send To link for the mirth-hl7-out queue</a:t>
            </a:r>
          </a:p>
          <a:p>
            <a:endParaRPr lang="en-US" dirty="0"/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Open sample message from shortcut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Copy and paste contents into Message Body form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Click Send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endParaRPr lang="en-US" sz="2800" dirty="0" smtClean="0">
              <a:solidFill>
                <a:srgbClr val="657C95"/>
              </a:solidFill>
              <a:cs typeface="ＭＳ Ｐゴシック" charset="0"/>
            </a:endParaRP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Observe tail of ESB log</a:t>
            </a:r>
          </a:p>
          <a:p>
            <a:pPr marL="617537" lvl="2" indent="-342900">
              <a:buSzPct val="70000"/>
              <a:buFont typeface="Lucida Grande" charset="0"/>
              <a:buChar char="➜"/>
            </a:pPr>
            <a:r>
              <a:rPr lang="en-US" dirty="0" smtClean="0">
                <a:solidFill>
                  <a:srgbClr val="657C95"/>
                </a:solidFill>
                <a:cs typeface="ＭＳ Ｐゴシック" charset="0"/>
              </a:rPr>
              <a:t>Observe two message in 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VistA, 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esb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mllp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-in and 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esb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-log</a:t>
            </a:r>
          </a:p>
          <a:p>
            <a:pPr marL="617537" lvl="2" indent="-342900">
              <a:buSzPct val="70000"/>
              <a:buFont typeface="Lucida Grande" charset="0"/>
              <a:buChar char="➜"/>
            </a:pPr>
            <a:r>
              <a:rPr lang="en-US" dirty="0" smtClean="0">
                <a:solidFill>
                  <a:srgbClr val="657C95"/>
                </a:solidFill>
                <a:cs typeface="ＭＳ Ｐゴシック" charset="0"/>
              </a:rPr>
              <a:t>ESB receives JMS and routed to Mirth</a:t>
            </a:r>
            <a:endParaRPr lang="en-US" dirty="0">
              <a:solidFill>
                <a:srgbClr val="657C95"/>
              </a:solidFill>
              <a:cs typeface="ＭＳ Ｐゴシック" charset="0"/>
            </a:endParaRPr>
          </a:p>
          <a:p>
            <a:pPr marL="0" lvl="1" indent="0">
              <a:buClr>
                <a:schemeClr val="tx1"/>
              </a:buClr>
              <a:buSzPct val="70000"/>
              <a:buNone/>
            </a:pPr>
            <a:endParaRPr lang="en-US" sz="2800" dirty="0">
              <a:solidFill>
                <a:srgbClr val="657C95"/>
              </a:solidFill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94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Messages to Mirth via </a:t>
            </a:r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ActiveMQ</a:t>
            </a:r>
            <a:r>
              <a:rPr lang="en-US" dirty="0" smtClean="0"/>
              <a:t> Web Console and navigate to Queues</a:t>
            </a:r>
          </a:p>
          <a:p>
            <a:r>
              <a:rPr lang="en-US" dirty="0" smtClean="0"/>
              <a:t>Click on the Send To link for the mirth-hl7-in queue</a:t>
            </a:r>
          </a:p>
          <a:p>
            <a:endParaRPr lang="en-US" dirty="0"/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Open sample message from shortcut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Copy and paste contents into Message Body form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Click Send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endParaRPr lang="en-US" sz="2800" dirty="0" smtClean="0">
              <a:solidFill>
                <a:srgbClr val="657C95"/>
              </a:solidFill>
              <a:cs typeface="ＭＳ Ｐゴシック" charset="0"/>
            </a:endParaRPr>
          </a:p>
          <a:p>
            <a:pPr marL="342900" lvl="1" indent="-342900">
              <a:buClr>
                <a:schemeClr val="tx1"/>
              </a:buClr>
              <a:buSzPct val="70000"/>
              <a:buFont typeface="Lucida Grande" charset="0"/>
              <a:buChar char="➜"/>
            </a:pPr>
            <a:r>
              <a:rPr lang="en-US" sz="2800" dirty="0" smtClean="0">
                <a:solidFill>
                  <a:srgbClr val="657C95"/>
                </a:solidFill>
                <a:cs typeface="ＭＳ Ｐゴシック" charset="0"/>
              </a:rPr>
              <a:t>Observe tail of ESB log</a:t>
            </a:r>
          </a:p>
          <a:p>
            <a:pPr marL="617537" lvl="2" indent="-342900">
              <a:buSzPct val="70000"/>
              <a:buFont typeface="Lucida Grande" charset="0"/>
              <a:buChar char="➜"/>
            </a:pPr>
            <a:r>
              <a:rPr lang="en-US" dirty="0" smtClean="0">
                <a:solidFill>
                  <a:srgbClr val="657C95"/>
                </a:solidFill>
                <a:cs typeface="ＭＳ Ｐゴシック" charset="0"/>
              </a:rPr>
              <a:t>Observe four message in VistA, activemq.in, </a:t>
            </a:r>
            <a:r>
              <a:rPr lang="en-US" dirty="0" err="1" smtClean="0">
                <a:solidFill>
                  <a:srgbClr val="657C95"/>
                </a:solidFill>
                <a:cs typeface="ＭＳ Ｐゴシック" charset="0"/>
              </a:rPr>
              <a:t>activemq.out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, 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esb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mllp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-in 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and </a:t>
            </a:r>
            <a:r>
              <a:rPr lang="en-US" dirty="0" err="1">
                <a:solidFill>
                  <a:srgbClr val="657C95"/>
                </a:solidFill>
                <a:cs typeface="ＭＳ Ｐゴシック" charset="0"/>
              </a:rPr>
              <a:t>esb</a:t>
            </a:r>
            <a:r>
              <a:rPr lang="en-US" dirty="0">
                <a:solidFill>
                  <a:srgbClr val="657C95"/>
                </a:solidFill>
                <a:cs typeface="ＭＳ Ｐゴシック" charset="0"/>
              </a:rPr>
              <a:t>-log</a:t>
            </a:r>
          </a:p>
          <a:p>
            <a:pPr marL="617537" lvl="2" indent="-342900">
              <a:buSzPct val="70000"/>
              <a:buFont typeface="Lucida Grande" charset="0"/>
              <a:buChar char="➜"/>
            </a:pPr>
            <a:r>
              <a:rPr lang="en-US" dirty="0" smtClean="0">
                <a:solidFill>
                  <a:srgbClr val="657C95"/>
                </a:solidFill>
                <a:cs typeface="ＭＳ Ｐゴシック" charset="0"/>
              </a:rPr>
              <a:t>ESB receives JMS and routed to Mirth</a:t>
            </a:r>
            <a:endParaRPr lang="en-US" dirty="0">
              <a:solidFill>
                <a:srgbClr val="657C95"/>
              </a:solidFill>
              <a:cs typeface="ＭＳ Ｐゴシック" charset="0"/>
            </a:endParaRPr>
          </a:p>
          <a:p>
            <a:pPr marL="0" lvl="1" indent="0">
              <a:buClr>
                <a:schemeClr val="tx1"/>
              </a:buClr>
              <a:buSzPct val="70000"/>
              <a:buNone/>
            </a:pPr>
            <a:endParaRPr lang="en-US" sz="2800" dirty="0">
              <a:solidFill>
                <a:srgbClr val="657C95"/>
              </a:solidFill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6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RPC Mediation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sz="2400" dirty="0" smtClean="0"/>
              <a:t>Mediate RPC messages between VistA clients and servers</a:t>
            </a:r>
          </a:p>
          <a:p>
            <a:endParaRPr lang="en-US" sz="2400" dirty="0"/>
          </a:p>
          <a:p>
            <a:r>
              <a:rPr lang="en-US" sz="2400" dirty="0"/>
              <a:t>Widely applicable to CPRS and other VistA Clients</a:t>
            </a:r>
          </a:p>
          <a:p>
            <a:endParaRPr lang="en-US" sz="2400" dirty="0"/>
          </a:p>
          <a:p>
            <a:r>
              <a:rPr lang="en-US" sz="2400" dirty="0"/>
              <a:t>Mediate RPC messages between MDWS and VistA</a:t>
            </a:r>
          </a:p>
          <a:p>
            <a:endParaRPr lang="en-US" sz="2400" dirty="0"/>
          </a:p>
          <a:p>
            <a:r>
              <a:rPr lang="en-US" sz="2400" dirty="0"/>
              <a:t>Mediate RPC messages between VistA servers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HL7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62"/>
            <a:ext cx="8229600" cy="4957763"/>
          </a:xfrm>
        </p:spPr>
        <p:txBody>
          <a:bodyPr/>
          <a:lstStyle/>
          <a:p>
            <a:r>
              <a:rPr lang="en-US" sz="2400" dirty="0" smtClean="0"/>
              <a:t>Marshal an </a:t>
            </a:r>
            <a:r>
              <a:rPr lang="en-US" sz="2400" dirty="0"/>
              <a:t>HL7 </a:t>
            </a:r>
            <a:r>
              <a:rPr lang="en-US" sz="2400" dirty="0" smtClean="0"/>
              <a:t>message to ER7</a:t>
            </a:r>
          </a:p>
          <a:p>
            <a:endParaRPr lang="en-US" sz="2400" dirty="0" smtClean="0"/>
          </a:p>
          <a:p>
            <a:r>
              <a:rPr lang="en-US" sz="2400" dirty="0" smtClean="0"/>
              <a:t>Marshal </a:t>
            </a:r>
            <a:r>
              <a:rPr lang="en-US" sz="2400" dirty="0"/>
              <a:t>an HL7 message to </a:t>
            </a:r>
            <a:r>
              <a:rPr lang="en-US" sz="2400" dirty="0" smtClean="0"/>
              <a:t>XML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an </a:t>
            </a:r>
            <a:r>
              <a:rPr lang="en-US" sz="2400" dirty="0"/>
              <a:t>HL7 </a:t>
            </a:r>
            <a:r>
              <a:rPr lang="en-US" sz="2400" dirty="0" smtClean="0"/>
              <a:t>message from ER7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Unmarshal</a:t>
            </a:r>
            <a:r>
              <a:rPr lang="en-US" sz="2400" dirty="0" smtClean="0"/>
              <a:t> an HL7 message from XML</a:t>
            </a:r>
          </a:p>
          <a:p>
            <a:endParaRPr lang="en-US" sz="2400" dirty="0" smtClean="0"/>
          </a:p>
          <a:p>
            <a:r>
              <a:rPr lang="en-US" sz="2400" dirty="0" smtClean="0"/>
              <a:t>Send </a:t>
            </a:r>
            <a:r>
              <a:rPr lang="en-US" sz="2400" dirty="0"/>
              <a:t>an HL7 </a:t>
            </a:r>
            <a:r>
              <a:rPr lang="en-US" sz="2400" dirty="0" smtClean="0"/>
              <a:t>message via MLLP / JMS / HTTP / SOAP</a:t>
            </a:r>
          </a:p>
          <a:p>
            <a:endParaRPr lang="en-US" sz="2400" dirty="0" smtClean="0"/>
          </a:p>
          <a:p>
            <a:r>
              <a:rPr lang="en-US" sz="2400" dirty="0" smtClean="0"/>
              <a:t>Receive an HL7 message from </a:t>
            </a:r>
            <a:r>
              <a:rPr lang="en-US" sz="2400" dirty="0"/>
              <a:t>MLLP / JMS / HTTP / SOAP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HL7 Mediation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Mediate HL7 </a:t>
            </a:r>
            <a:r>
              <a:rPr lang="en-US" dirty="0" smtClean="0"/>
              <a:t>messages </a:t>
            </a:r>
            <a:r>
              <a:rPr lang="en-US" dirty="0"/>
              <a:t>from Vista</a:t>
            </a:r>
          </a:p>
          <a:p>
            <a:endParaRPr lang="en-US" dirty="0" smtClean="0"/>
          </a:p>
          <a:p>
            <a:r>
              <a:rPr lang="en-US" dirty="0" smtClean="0"/>
              <a:t>Mediate </a:t>
            </a:r>
            <a:r>
              <a:rPr lang="en-US" dirty="0"/>
              <a:t>HL7 </a:t>
            </a:r>
            <a:r>
              <a:rPr lang="en-US" dirty="0" smtClean="0"/>
              <a:t>messages from Mirth</a:t>
            </a:r>
          </a:p>
          <a:p>
            <a:endParaRPr lang="en-US" dirty="0" smtClean="0"/>
          </a:p>
          <a:p>
            <a:r>
              <a:rPr lang="en-US" dirty="0"/>
              <a:t>Mediate HL7 </a:t>
            </a:r>
            <a:r>
              <a:rPr lang="en-US" dirty="0" smtClean="0"/>
              <a:t>messages </a:t>
            </a:r>
            <a:r>
              <a:rPr lang="en-US" dirty="0"/>
              <a:t>from IEHR</a:t>
            </a:r>
          </a:p>
          <a:p>
            <a:endParaRPr lang="en-US" dirty="0" smtClean="0"/>
          </a:p>
          <a:p>
            <a:r>
              <a:rPr lang="en-US" dirty="0" smtClean="0"/>
              <a:t>Mediate HL7 messages from 3</a:t>
            </a:r>
            <a:r>
              <a:rPr lang="en-US" baseline="30000" dirty="0" smtClean="0"/>
              <a:t>rd</a:t>
            </a:r>
            <a:r>
              <a:rPr lang="en-US" dirty="0" smtClean="0"/>
              <a:t> Party Apps</a:t>
            </a:r>
          </a:p>
          <a:p>
            <a:pPr lvl="1"/>
            <a:r>
              <a:rPr lang="en-US" dirty="0" smtClean="0"/>
              <a:t>e.g. other VistA Scheduling Contest Clients</a:t>
            </a:r>
          </a:p>
          <a:p>
            <a:endParaRPr lang="en-US" dirty="0"/>
          </a:p>
          <a:p>
            <a:r>
              <a:rPr lang="en-US" dirty="0" smtClean="0"/>
              <a:t>Mediate different versions of HL7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Trigger events from </a:t>
            </a:r>
            <a:r>
              <a:rPr lang="en-US" sz="2400" dirty="0" err="1" smtClean="0"/>
              <a:t>VistA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Mediate and distribute events with Camel </a:t>
            </a:r>
          </a:p>
          <a:p>
            <a:pPr lvl="1"/>
            <a:r>
              <a:rPr lang="en-US" sz="2000" dirty="0" err="1" smtClean="0"/>
              <a:t>VistA</a:t>
            </a:r>
            <a:r>
              <a:rPr lang="en-US" sz="2000" dirty="0" smtClean="0"/>
              <a:t> to Camel with MLLP</a:t>
            </a:r>
          </a:p>
          <a:p>
            <a:pPr lvl="1"/>
            <a:r>
              <a:rPr lang="en-US" sz="2000" dirty="0" smtClean="0"/>
              <a:t>Camel to Mirth with JMS or MLLP</a:t>
            </a:r>
          </a:p>
          <a:p>
            <a:endParaRPr lang="en-US" sz="2400" dirty="0" smtClean="0"/>
          </a:p>
          <a:p>
            <a:r>
              <a:rPr lang="en-US" sz="2400" dirty="0" smtClean="0"/>
              <a:t>Log events in Mirth for demo</a:t>
            </a:r>
          </a:p>
          <a:p>
            <a:endParaRPr lang="en-US" sz="2400" dirty="0"/>
          </a:p>
          <a:p>
            <a:r>
              <a:rPr lang="en-US" sz="2400" dirty="0" smtClean="0"/>
              <a:t>Connectivity with Mirth provides bridge to IEHR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0684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POJO Support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Marshaling support for both HL7 and RPC supports easy transforms</a:t>
            </a:r>
          </a:p>
          <a:p>
            <a:endParaRPr lang="en-US" dirty="0" smtClean="0"/>
          </a:p>
          <a:p>
            <a:r>
              <a:rPr lang="en-US" dirty="0" smtClean="0"/>
              <a:t>POJO model business logic for both HL7 and RPC</a:t>
            </a:r>
          </a:p>
          <a:p>
            <a:endParaRPr lang="en-US" dirty="0" smtClean="0"/>
          </a:p>
          <a:p>
            <a:r>
              <a:rPr lang="en-US" dirty="0" smtClean="0"/>
              <a:t>Proxy VistA as the Data Access Layer with RPC as the “Stored Procedure” transport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92" y="1493887"/>
            <a:ext cx="4015933" cy="5175976"/>
          </a:xfrm>
        </p:spPr>
        <p:txBody>
          <a:bodyPr/>
          <a:lstStyle/>
          <a:p>
            <a:r>
              <a:rPr lang="en-US" sz="2400" dirty="0"/>
              <a:t>Calendar Settings</a:t>
            </a:r>
          </a:p>
          <a:p>
            <a:pPr lvl="1"/>
            <a:r>
              <a:rPr lang="en-US" sz="2000" dirty="0"/>
              <a:t>Set time zone</a:t>
            </a:r>
          </a:p>
          <a:p>
            <a:r>
              <a:rPr lang="en-US" sz="2400" dirty="0"/>
              <a:t>Views - Day, Week, Month</a:t>
            </a:r>
          </a:p>
          <a:p>
            <a:r>
              <a:rPr lang="en-US" sz="2400" dirty="0"/>
              <a:t>Create Appointment</a:t>
            </a:r>
          </a:p>
          <a:p>
            <a:r>
              <a:rPr lang="en-US" sz="2400" dirty="0"/>
              <a:t>Cancel Appointment</a:t>
            </a:r>
          </a:p>
          <a:p>
            <a:r>
              <a:rPr lang="en-US" sz="2400" dirty="0"/>
              <a:t>Create Recurring Events </a:t>
            </a:r>
          </a:p>
          <a:p>
            <a:r>
              <a:rPr lang="en-US" sz="2400" dirty="0"/>
              <a:t>Display Multiple Calendars</a:t>
            </a:r>
          </a:p>
          <a:p>
            <a:r>
              <a:rPr lang="en-US" sz="2400" dirty="0"/>
              <a:t>Manage Multiple Calendars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fr-FR" b="0" dirty="0" smtClean="0"/>
              <a:t>Talend 2011</a:t>
            </a:r>
            <a:endParaRPr lang="fr-FR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0725" y="1493887"/>
            <a:ext cx="4338485" cy="525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43" tIns="40821" rIns="81643" bIns="40821" numCol="1" anchor="t" anchorCtr="0" compatLnSpc="1">
            <a:prstTxWarp prst="textNoShape">
              <a:avLst/>
            </a:prstTxWarp>
          </a:bodyPr>
          <a:lstStyle>
            <a:lvl1pPr marL="273050" indent="-27305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D831"/>
              </a:buClr>
              <a:buFont typeface="Wingdings" pitchFamily="2" charset="2"/>
              <a:buChar char=""/>
              <a:defRPr lang="en-US" sz="2000" b="0" dirty="0" smtClean="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446088" indent="-2667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n"/>
              <a:defRPr lang="en-US" sz="1800" dirty="0" smtClean="0">
                <a:solidFill>
                  <a:srgbClr val="404154"/>
                </a:solidFill>
                <a:latin typeface="+mn-lt"/>
                <a:cs typeface="+mn-cs"/>
              </a:defRPr>
            </a:lvl2pPr>
            <a:lvl3pPr marL="895350" indent="-16351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lang="en-US" sz="1600" dirty="0" smtClean="0">
                <a:solidFill>
                  <a:srgbClr val="404154"/>
                </a:solidFill>
                <a:latin typeface="+mn-lt"/>
                <a:cs typeface="+mn-cs"/>
              </a:defRPr>
            </a:lvl3pPr>
            <a:lvl4pPr marL="1133475" indent="-152400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500">
                <a:solidFill>
                  <a:srgbClr val="404154"/>
                </a:solidFill>
                <a:latin typeface="+mn-lt"/>
                <a:cs typeface="+mn-cs"/>
              </a:defRPr>
            </a:lvl4pPr>
            <a:lvl5pPr marL="1511300" indent="-144463" algn="l" defTabSz="77152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400">
                <a:solidFill>
                  <a:srgbClr val="404154"/>
                </a:solidFill>
                <a:latin typeface="+mn-lt"/>
                <a:cs typeface="+mn-cs"/>
              </a:defRPr>
            </a:lvl5pPr>
            <a:lvl6pPr marL="2247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6pPr>
            <a:lvl7pPr marL="27051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7pPr>
            <a:lvl8pPr marL="31623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8pPr>
            <a:lvl9pPr marL="3619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154"/>
              </a:buClr>
              <a:buFont typeface="Wingdings" pitchFamily="2" charset="2"/>
              <a:buChar char="§"/>
              <a:defRPr sz="1600">
                <a:solidFill>
                  <a:srgbClr val="404154"/>
                </a:solidFill>
                <a:latin typeface="+mn-lt"/>
                <a:cs typeface="+mn-cs"/>
              </a:defRPr>
            </a:lvl9pPr>
          </a:lstStyle>
          <a:p>
            <a:r>
              <a:rPr lang="en-US" sz="1700" dirty="0"/>
              <a:t>Edit Appointment</a:t>
            </a:r>
          </a:p>
          <a:p>
            <a:pPr lvl="1"/>
            <a:r>
              <a:rPr lang="en-US" sz="1500" dirty="0"/>
              <a:t>Invite attendees</a:t>
            </a:r>
          </a:p>
          <a:p>
            <a:pPr lvl="1"/>
            <a:r>
              <a:rPr lang="en-US" sz="1500" dirty="0"/>
              <a:t>Access – private, group, public</a:t>
            </a:r>
          </a:p>
          <a:p>
            <a:pPr lvl="1"/>
            <a:r>
              <a:rPr lang="en-US" sz="1500" dirty="0"/>
              <a:t>Availability – mark time as busy / available</a:t>
            </a:r>
          </a:p>
          <a:p>
            <a:pPr lvl="1"/>
            <a:r>
              <a:rPr lang="en-US" sz="1500" dirty="0"/>
              <a:t>Set Reminders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>
                <a:solidFill>
                  <a:schemeClr val="accent1">
                    <a:lumMod val="10000"/>
                  </a:schemeClr>
                </a:solidFill>
              </a:rPr>
              <a:t>Add hyperlinks to event descriptions</a:t>
            </a:r>
          </a:p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Add Attachments to events</a:t>
            </a:r>
            <a:endParaRPr lang="en-US" sz="1700" dirty="0"/>
          </a:p>
          <a:p>
            <a:endParaRPr 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10000"/>
                  </a:schemeClr>
                </a:solidFill>
              </a:rPr>
              <a:t>Supports Google Calendar RESTful API</a:t>
            </a:r>
            <a:endParaRPr lang="en-US" sz="17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1700" dirty="0" smtClean="0">
                <a:solidFill>
                  <a:schemeClr val="accent1">
                    <a:lumMod val="10000"/>
                  </a:schemeClr>
                </a:solidFill>
              </a:rPr>
              <a:t>Supports Cosmo API</a:t>
            </a:r>
            <a:endParaRPr lang="en-US" sz="1700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based, OSS Scheduling Server</a:t>
            </a:r>
          </a:p>
          <a:p>
            <a:endParaRPr lang="en-US" dirty="0" smtClean="0"/>
          </a:p>
          <a:p>
            <a:r>
              <a:rPr lang="en-US" dirty="0" smtClean="0"/>
              <a:t>Serve messages to Cosmo UI (web)</a:t>
            </a:r>
          </a:p>
          <a:p>
            <a:endParaRPr lang="en-US" dirty="0" smtClean="0"/>
          </a:p>
          <a:p>
            <a:r>
              <a:rPr lang="en-US" dirty="0" smtClean="0"/>
              <a:t>Camel integration with iCal and </a:t>
            </a:r>
            <a:r>
              <a:rPr lang="en-US" dirty="0" err="1" smtClean="0"/>
              <a:t>CalDav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6598194"/>
            <a:ext cx="2896244" cy="210533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2546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</Template>
  <TotalTime>1663</TotalTime>
  <Words>924</Words>
  <Application>Microsoft Office PowerPoint</Application>
  <PresentationFormat>On-screen Show (4:3)</PresentationFormat>
  <Paragraphs>224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Talend-PPT-template.2013</vt:lpstr>
      <vt:lpstr>OpenMash VistA Integration Cases</vt:lpstr>
      <vt:lpstr>RPC Support</vt:lpstr>
      <vt:lpstr>RPC Mediation</vt:lpstr>
      <vt:lpstr>HL7 Support</vt:lpstr>
      <vt:lpstr>HL7 Mediation</vt:lpstr>
      <vt:lpstr>HL7 Events</vt:lpstr>
      <vt:lpstr>POJO Support</vt:lpstr>
      <vt:lpstr>Cosmo UI</vt:lpstr>
      <vt:lpstr>Cosmo Server</vt:lpstr>
      <vt:lpstr>Integrate VistA with Standards Base Calendar</vt:lpstr>
      <vt:lpstr>Calendar Mediation</vt:lpstr>
      <vt:lpstr>Identity Management</vt:lpstr>
      <vt:lpstr>Syncope Identity Mediation</vt:lpstr>
      <vt:lpstr>Capture and Replay Test Data</vt:lpstr>
      <vt:lpstr>Integration Case – Camel Embedded Client</vt:lpstr>
      <vt:lpstr>VistA HL7 Integration Procedure</vt:lpstr>
      <vt:lpstr>Route Configuration</vt:lpstr>
      <vt:lpstr>VistA-HL7 Integration Procedure</vt:lpstr>
      <vt:lpstr>Send Messages to Mirth</vt:lpstr>
      <vt:lpstr>Send Messages to ESB</vt:lpstr>
      <vt:lpstr>Send Messages to ESB via ActiveMQ</vt:lpstr>
      <vt:lpstr>Send Messages to Mirth via ActiveMQ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OpenMash VistA Integration Cases</dc:title>
  <dc:creator>EdwardOst</dc:creator>
  <cp:lastModifiedBy>EdwardOst</cp:lastModifiedBy>
  <cp:revision>35</cp:revision>
  <dcterms:created xsi:type="dcterms:W3CDTF">2013-06-09T19:49:54Z</dcterms:created>
  <dcterms:modified xsi:type="dcterms:W3CDTF">2013-06-13T12:35:03Z</dcterms:modified>
</cp:coreProperties>
</file>