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2" r:id="rId4"/>
    <p:sldId id="267" r:id="rId6"/>
    <p:sldId id="261" r:id="rId7"/>
    <p:sldId id="259" r:id="rId8"/>
    <p:sldId id="263" r:id="rId9"/>
    <p:sldId id="265" r:id="rId10"/>
    <p:sldId id="266" r:id="rId11"/>
    <p:sldId id="260" r:id="rId12"/>
    <p:sldId id="264" r:id="rId13"/>
    <p:sldId id="257" r:id="rId14"/>
    <p:sldId id="277" r:id="rId15"/>
    <p:sldId id="268" r:id="rId16"/>
    <p:sldId id="274" r:id="rId17"/>
    <p:sldId id="272" r:id="rId18"/>
    <p:sldId id="275" r:id="rId19"/>
    <p:sldId id="273" r:id="rId20"/>
    <p:sldId id="270" r:id="rId21"/>
    <p:sldId id="269" r:id="rId22"/>
    <p:sldId id="276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 鑫鉴" initials="赵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B179E-1CAA-416A-B022-C13F1F549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063D5-05D0-49D3-BF97-224AA9AC52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063D5-05D0-49D3-BF97-224AA9AC52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063D5-05D0-49D3-BF97-224AA9AC52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063D5-05D0-49D3-BF97-224AA9AC52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063D5-05D0-49D3-BF97-224AA9AC52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063D5-05D0-49D3-BF97-224AA9AC52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063D5-05D0-49D3-BF97-224AA9AC52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FD88-22BD-4DD7-B268-5C2BED14E3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FA7C-4A01-49A6-A779-1B385EC5B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FD88-22BD-4DD7-B268-5C2BED14E3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FA7C-4A01-49A6-A779-1B385EC5B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FD88-22BD-4DD7-B268-5C2BED14E3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FA7C-4A01-49A6-A779-1B385EC5B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FD88-22BD-4DD7-B268-5C2BED14E3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FA7C-4A01-49A6-A779-1B385EC5B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FD88-22BD-4DD7-B268-5C2BED14E3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FA7C-4A01-49A6-A779-1B385EC5B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FD88-22BD-4DD7-B268-5C2BED14E3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FA7C-4A01-49A6-A779-1B385EC5B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FD88-22BD-4DD7-B268-5C2BED14E3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FA7C-4A01-49A6-A779-1B385EC5B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FD88-22BD-4DD7-B268-5C2BED14E3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FA7C-4A01-49A6-A779-1B385EC5B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FD88-22BD-4DD7-B268-5C2BED14E3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FA7C-4A01-49A6-A779-1B385EC5B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FD88-22BD-4DD7-B268-5C2BED14E3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FA7C-4A01-49A6-A779-1B385EC5B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FD88-22BD-4DD7-B268-5C2BED14E3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FA7C-4A01-49A6-A779-1B385EC5B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2FD88-22BD-4DD7-B268-5C2BED14E3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FA7C-4A01-49A6-A779-1B385EC5B9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zhuanlan.zhihu.com/p/575156815" TargetMode="External"/><Relationship Id="rId2" Type="http://schemas.openxmlformats.org/officeDocument/2006/relationships/hyperlink" Target="https://zhuanlan.zhihu.com/p/129102309" TargetMode="External"/><Relationship Id="rId1" Type="http://schemas.openxmlformats.org/officeDocument/2006/relationships/hyperlink" Target="https://zhuanlan.zhihu.com/p/521550980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zhihu.com/question/346942899/answer/1912229287" TargetMode="Externa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towardsdatascience.com/geometric-foundations-of-deep-learning-94cdd45b451d" TargetMode="External"/><Relationship Id="rId2" Type="http://schemas.openxmlformats.org/officeDocument/2006/relationships/hyperlink" Target="https://towardsdatascience.com/do-we-need-deep-graph-neural-networks-be62d3ec5c59" TargetMode="External"/><Relationship Id="rId1" Type="http://schemas.openxmlformats.org/officeDocument/2006/relationships/hyperlink" Target="https://disco.ethz.ch/courses/fs21/seminar/talks/GNN_Oversmoothing.pdf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Representation Learning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15169"/>
            <a:ext cx="9144000" cy="45432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Xinjian Zhao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GNNs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Expressive power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smoothing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7395" y="1306628"/>
            <a:ext cx="7074570" cy="21223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298" y="3563937"/>
            <a:ext cx="7808764" cy="29713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7802" y="130629"/>
            <a:ext cx="10515600" cy="814231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WL-test &amp; GNN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58598" y="1154682"/>
            <a:ext cx="8641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node features provided by the dataset contain rich topological information, which leads us to ignore the expressive power upper bound of most GNNs.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1322" y="2023893"/>
            <a:ext cx="7177019" cy="47661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6906" y="6000706"/>
            <a:ext cx="8306227" cy="8572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509" y="1369043"/>
            <a:ext cx="7177019" cy="476618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33647" y="307276"/>
            <a:ext cx="84891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successful GNN algorithm will map two nodes to the same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if they have the same subtree structure.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332694" y="1937776"/>
            <a:ext cx="75266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FROM STARS TO SUBGRAPHS: UPLIFTING ANY GNN WITH LOCAL STRUCTURE AWARENESS - Thinker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的文章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知乎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https://zhuanlan.zhihu.com/p/521550980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的「统一场」：从与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WL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算法、组合优化算法的联系看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的表达能力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知乎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https://zhuanlan.zhihu.com/p/129102309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en-US" altLang="zh-CN" dirty="0">
                <a:effectLst/>
              </a:rPr>
              <a:t>GIN</a:t>
            </a:r>
            <a:r>
              <a:rPr lang="zh-CN" altLang="en-US" dirty="0">
                <a:effectLst/>
              </a:rPr>
              <a:t>：</a:t>
            </a:r>
            <a:r>
              <a:rPr lang="en-US" altLang="zh-CN" dirty="0">
                <a:effectLst/>
              </a:rPr>
              <a:t>How Powerful are Graph Neural Networks- </a:t>
            </a:r>
            <a:r>
              <a:rPr lang="zh-CN" altLang="en-US" dirty="0">
                <a:effectLst/>
              </a:rPr>
              <a:t>知乎 </a:t>
            </a:r>
            <a:r>
              <a:rPr lang="en-US" altLang="zh-CN" dirty="0">
                <a:effectLst/>
                <a:hlinkClick r:id="rId3"/>
              </a:rPr>
              <a:t>https://zhuanlan.zhihu.com/p/575156815</a:t>
            </a:r>
            <a:endParaRPr lang="en-US" altLang="zh-C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17802" y="130629"/>
            <a:ext cx="10515600" cy="814231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WL-test &amp; GNN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947" y="1636295"/>
            <a:ext cx="4877354" cy="4784192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41947" y="22074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Over-smoothing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99747" y="3197394"/>
            <a:ext cx="60948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small-world graphs, only a few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needed to reach any node from another one.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Over-smoothing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417" y="1797225"/>
            <a:ext cx="10027165" cy="2438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13021" y="4968738"/>
            <a:ext cx="87572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如何解决图神经网络（</a:t>
            </a:r>
            <a:r>
              <a:rPr lang="en-US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GNN</a:t>
            </a:r>
            <a:r>
              <a:rPr lang="zh-CN" alt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）训练中过度平滑的问题？ </a:t>
            </a:r>
            <a:r>
              <a:rPr lang="en-US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zh-CN" alt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我爱学习的回答 </a:t>
            </a:r>
            <a:r>
              <a:rPr lang="en-US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zh-CN" alt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知乎 </a:t>
            </a:r>
            <a:r>
              <a:rPr lang="en-US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https://www.zhihu.com/question/346942899/answer/1912229287</a:t>
            </a:r>
            <a:endParaRPr lang="en-US" altLang="zh-C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611" y="2002936"/>
            <a:ext cx="11252778" cy="41721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5017" y="4345118"/>
            <a:ext cx="11034676" cy="4331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5017" y="454727"/>
            <a:ext cx="6094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ong-range Interactions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2827601"/>
            <a:ext cx="10287000" cy="3952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7492" y="474388"/>
            <a:ext cx="5974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by Bridging GNNs and MLPs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0734" y="1379766"/>
            <a:ext cx="98905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architecture is equivalent to MLP at training time, but equivalent to GNN at testing time (i.e., additional message passing is inserted in the middle layer of the model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Autoencoder (GAE)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3073" y="2193050"/>
            <a:ext cx="9785853" cy="336567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890678"/>
            <a:ext cx="106015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 Neural Networks are Inherently Good Generalizers: Insights by Bridging GNNs and MLPs</a:t>
            </a:r>
            <a:endParaRPr lang="en-US" altLang="zh-C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https://disco.ethz.ch/courses/fs21/seminar/talks/GNN_Oversmoothing.pdf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https://towardsdatascience.com/do-we-need-deep-graph-neural-networks-be62d3ec5c59</a:t>
            </a:r>
            <a:endParaRPr lang="en-US" altLang="zh-C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https://towardsdatascience.com/geometric-foundations-of-deep-learning-94cdd45b451d</a:t>
            </a:r>
            <a:endParaRPr lang="en-US" altLang="zh-C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r>
              <a:rPr lang="en-US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CONTRANORM: A CONTRASTIVE LEARNING PERSPECTIVE ON OVERSMOOTHING AND BEYOND, ICLR 2023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[6]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https://www.zhihu.com/question/54504471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292" y="2713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Learning and GRL</a:t>
            </a:r>
            <a:endParaRPr lang="zh-CN" altLang="en-US" sz="3600" dirty="0"/>
          </a:p>
        </p:txBody>
      </p:sp>
      <p:sp>
        <p:nvSpPr>
          <p:cNvPr id="4" name="椭圆 3"/>
          <p:cNvSpPr/>
          <p:nvPr/>
        </p:nvSpPr>
        <p:spPr>
          <a:xfrm>
            <a:off x="752330" y="2310501"/>
            <a:ext cx="219887" cy="2211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52329" y="2837551"/>
            <a:ext cx="219887" cy="2211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52329" y="3364601"/>
            <a:ext cx="219887" cy="2211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52328" y="3891651"/>
            <a:ext cx="219887" cy="2211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52327" y="4418701"/>
            <a:ext cx="219887" cy="2211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056544" y="2791522"/>
            <a:ext cx="219887" cy="221176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056543" y="3318572"/>
            <a:ext cx="219887" cy="221176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056542" y="3845622"/>
            <a:ext cx="219887" cy="221176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736961" y="3264925"/>
            <a:ext cx="219887" cy="2211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748589" y="3488992"/>
            <a:ext cx="219887" cy="2211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517074" y="4070092"/>
            <a:ext cx="219887" cy="2211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489103" y="4070092"/>
            <a:ext cx="219887" cy="2211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517073" y="2570346"/>
            <a:ext cx="219887" cy="2211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725333" y="3076974"/>
            <a:ext cx="219887" cy="221176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068635" y="3599580"/>
            <a:ext cx="219887" cy="221176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018047" y="3599580"/>
            <a:ext cx="219887" cy="221176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16" idx="4"/>
            <a:endCxn id="12" idx="0"/>
          </p:cNvCxnSpPr>
          <p:nvPr/>
        </p:nvCxnSpPr>
        <p:spPr>
          <a:xfrm>
            <a:off x="8627017" y="2791522"/>
            <a:ext cx="219888" cy="4734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2"/>
            <a:endCxn id="13" idx="7"/>
          </p:cNvCxnSpPr>
          <p:nvPr/>
        </p:nvCxnSpPr>
        <p:spPr>
          <a:xfrm flipH="1">
            <a:off x="7968476" y="3375513"/>
            <a:ext cx="768485" cy="2240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5"/>
            <a:endCxn id="19" idx="1"/>
          </p:cNvCxnSpPr>
          <p:nvPr/>
        </p:nvCxnSpPr>
        <p:spPr>
          <a:xfrm>
            <a:off x="8924646" y="3453711"/>
            <a:ext cx="125603" cy="1782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9" idx="7"/>
          </p:cNvCxnSpPr>
          <p:nvPr/>
        </p:nvCxnSpPr>
        <p:spPr>
          <a:xfrm flipH="1">
            <a:off x="9205732" y="3245691"/>
            <a:ext cx="566742" cy="3862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8" idx="2"/>
          </p:cNvCxnSpPr>
          <p:nvPr/>
        </p:nvCxnSpPr>
        <p:spPr>
          <a:xfrm>
            <a:off x="9232912" y="3710168"/>
            <a:ext cx="8357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8" idx="0"/>
          </p:cNvCxnSpPr>
          <p:nvPr/>
        </p:nvCxnSpPr>
        <p:spPr>
          <a:xfrm>
            <a:off x="9915357" y="3250817"/>
            <a:ext cx="263222" cy="3487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13" idx="0"/>
          </p:cNvCxnSpPr>
          <p:nvPr/>
        </p:nvCxnSpPr>
        <p:spPr>
          <a:xfrm flipH="1">
            <a:off x="7858533" y="2737875"/>
            <a:ext cx="658540" cy="751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14" idx="1"/>
          </p:cNvCxnSpPr>
          <p:nvPr/>
        </p:nvCxnSpPr>
        <p:spPr>
          <a:xfrm>
            <a:off x="7905674" y="3681387"/>
            <a:ext cx="643602" cy="4210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14" idx="0"/>
          </p:cNvCxnSpPr>
          <p:nvPr/>
        </p:nvCxnSpPr>
        <p:spPr>
          <a:xfrm>
            <a:off x="8570883" y="2759389"/>
            <a:ext cx="56135" cy="13107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14" idx="7"/>
          </p:cNvCxnSpPr>
          <p:nvPr/>
        </p:nvCxnSpPr>
        <p:spPr>
          <a:xfrm flipH="1">
            <a:off x="8704759" y="3473465"/>
            <a:ext cx="115261" cy="629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18" idx="1"/>
          </p:cNvCxnSpPr>
          <p:nvPr/>
        </p:nvCxnSpPr>
        <p:spPr>
          <a:xfrm>
            <a:off x="8721301" y="2720829"/>
            <a:ext cx="1379536" cy="9111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339595" y="2350278"/>
            <a:ext cx="412511" cy="1423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339594" y="2874212"/>
            <a:ext cx="412511" cy="1423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643809" y="3885026"/>
            <a:ext cx="412511" cy="1423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39593" y="3397381"/>
            <a:ext cx="412511" cy="1423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39594" y="3924431"/>
            <a:ext cx="412511" cy="1423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643809" y="3357976"/>
            <a:ext cx="412511" cy="1423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643809" y="2824514"/>
            <a:ext cx="412511" cy="1423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339594" y="4449217"/>
            <a:ext cx="412511" cy="1423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914445" y="2024551"/>
            <a:ext cx="1304889" cy="2959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06252" y="2027492"/>
            <a:ext cx="1304889" cy="2959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1228" y="2350278"/>
            <a:ext cx="3136530" cy="2401106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3214952" y="2020621"/>
            <a:ext cx="3136530" cy="2959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934" y="5649593"/>
            <a:ext cx="8306227" cy="857294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501042" y="5807292"/>
            <a:ext cx="1550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MPNN: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507882" y="1608495"/>
            <a:ext cx="339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MIP Reading Group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H="1">
            <a:off x="6668529" y="1879694"/>
            <a:ext cx="605706" cy="147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9599046" y="2140922"/>
            <a:ext cx="198250" cy="462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21395" y="3002675"/>
            <a:ext cx="184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!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01222"/>
            <a:ext cx="10515600" cy="4351338"/>
          </a:xfrm>
        </p:spPr>
        <p:txBody>
          <a:bodyPr/>
          <a:lstStyle/>
          <a:p>
            <a:r>
              <a:rPr lang="en-US" altLang="zh-CN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key component of a GNN is the </a:t>
            </a:r>
            <a:r>
              <a:rPr lang="en-US" altLang="zh-CN" b="1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message-passing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mechanism, which allows information to flow between the nodes in a graph.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2530" y="2548244"/>
            <a:ext cx="8306227" cy="857294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381869" y="4749966"/>
            <a:ext cx="219887" cy="2211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393497" y="4974033"/>
            <a:ext cx="219887" cy="2211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161982" y="5555133"/>
            <a:ext cx="219887" cy="2211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134011" y="5555133"/>
            <a:ext cx="219887" cy="2211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161981" y="4055387"/>
            <a:ext cx="219887" cy="2211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70241" y="4562015"/>
            <a:ext cx="219887" cy="221176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713543" y="5084621"/>
            <a:ext cx="219887" cy="221176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62955" y="5084621"/>
            <a:ext cx="219887" cy="221176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9" idx="4"/>
            <a:endCxn id="5" idx="0"/>
          </p:cNvCxnSpPr>
          <p:nvPr/>
        </p:nvCxnSpPr>
        <p:spPr>
          <a:xfrm>
            <a:off x="5271925" y="4276563"/>
            <a:ext cx="219888" cy="4734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2"/>
            <a:endCxn id="6" idx="7"/>
          </p:cNvCxnSpPr>
          <p:nvPr/>
        </p:nvCxnSpPr>
        <p:spPr>
          <a:xfrm flipH="1">
            <a:off x="4613384" y="4860554"/>
            <a:ext cx="768485" cy="2240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5"/>
            <a:endCxn id="12" idx="1"/>
          </p:cNvCxnSpPr>
          <p:nvPr/>
        </p:nvCxnSpPr>
        <p:spPr>
          <a:xfrm>
            <a:off x="5569554" y="4938752"/>
            <a:ext cx="125603" cy="1782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12" idx="7"/>
          </p:cNvCxnSpPr>
          <p:nvPr/>
        </p:nvCxnSpPr>
        <p:spPr>
          <a:xfrm flipH="1">
            <a:off x="5850640" y="4730732"/>
            <a:ext cx="566742" cy="3862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11" idx="2"/>
          </p:cNvCxnSpPr>
          <p:nvPr/>
        </p:nvCxnSpPr>
        <p:spPr>
          <a:xfrm>
            <a:off x="5877820" y="5195209"/>
            <a:ext cx="8357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1" idx="0"/>
          </p:cNvCxnSpPr>
          <p:nvPr/>
        </p:nvCxnSpPr>
        <p:spPr>
          <a:xfrm>
            <a:off x="6560265" y="4735858"/>
            <a:ext cx="263222" cy="3487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6" idx="0"/>
          </p:cNvCxnSpPr>
          <p:nvPr/>
        </p:nvCxnSpPr>
        <p:spPr>
          <a:xfrm flipH="1">
            <a:off x="4503441" y="4222916"/>
            <a:ext cx="658540" cy="751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7" idx="1"/>
          </p:cNvCxnSpPr>
          <p:nvPr/>
        </p:nvCxnSpPr>
        <p:spPr>
          <a:xfrm>
            <a:off x="4550582" y="5166428"/>
            <a:ext cx="643602" cy="4210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7" idx="0"/>
          </p:cNvCxnSpPr>
          <p:nvPr/>
        </p:nvCxnSpPr>
        <p:spPr>
          <a:xfrm>
            <a:off x="5215791" y="4244430"/>
            <a:ext cx="56135" cy="13107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7" idx="7"/>
          </p:cNvCxnSpPr>
          <p:nvPr/>
        </p:nvCxnSpPr>
        <p:spPr>
          <a:xfrm flipH="1">
            <a:off x="5349667" y="4958506"/>
            <a:ext cx="115261" cy="629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1" idx="1"/>
          </p:cNvCxnSpPr>
          <p:nvPr/>
        </p:nvCxnSpPr>
        <p:spPr>
          <a:xfrm>
            <a:off x="5366209" y="4205870"/>
            <a:ext cx="1379536" cy="9111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classification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classification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prediction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109959" y="4490602"/>
            <a:ext cx="219887" cy="2211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121587" y="4714669"/>
            <a:ext cx="219887" cy="2211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890072" y="5295769"/>
            <a:ext cx="219887" cy="2211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862101" y="5295769"/>
            <a:ext cx="219887" cy="2211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890071" y="3796023"/>
            <a:ext cx="219887" cy="2211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098331" y="4302651"/>
            <a:ext cx="219887" cy="221176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441633" y="4825257"/>
            <a:ext cx="219887" cy="221176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391045" y="4825257"/>
            <a:ext cx="219887" cy="221176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0" idx="4"/>
            <a:endCxn id="6" idx="0"/>
          </p:cNvCxnSpPr>
          <p:nvPr/>
        </p:nvCxnSpPr>
        <p:spPr>
          <a:xfrm>
            <a:off x="4000015" y="4017199"/>
            <a:ext cx="219888" cy="4734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2"/>
            <a:endCxn id="7" idx="7"/>
          </p:cNvCxnSpPr>
          <p:nvPr/>
        </p:nvCxnSpPr>
        <p:spPr>
          <a:xfrm flipH="1">
            <a:off x="3341474" y="4601190"/>
            <a:ext cx="768485" cy="2240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5"/>
            <a:endCxn id="13" idx="1"/>
          </p:cNvCxnSpPr>
          <p:nvPr/>
        </p:nvCxnSpPr>
        <p:spPr>
          <a:xfrm>
            <a:off x="4297644" y="4679388"/>
            <a:ext cx="125603" cy="1782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13" idx="7"/>
          </p:cNvCxnSpPr>
          <p:nvPr/>
        </p:nvCxnSpPr>
        <p:spPr>
          <a:xfrm flipH="1">
            <a:off x="4578730" y="4471368"/>
            <a:ext cx="566742" cy="3862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2" idx="2"/>
          </p:cNvCxnSpPr>
          <p:nvPr/>
        </p:nvCxnSpPr>
        <p:spPr>
          <a:xfrm>
            <a:off x="4605910" y="4935845"/>
            <a:ext cx="8357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2" idx="0"/>
          </p:cNvCxnSpPr>
          <p:nvPr/>
        </p:nvCxnSpPr>
        <p:spPr>
          <a:xfrm>
            <a:off x="5288355" y="4476494"/>
            <a:ext cx="263222" cy="3487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7" idx="0"/>
          </p:cNvCxnSpPr>
          <p:nvPr/>
        </p:nvCxnSpPr>
        <p:spPr>
          <a:xfrm flipH="1">
            <a:off x="3231531" y="3963552"/>
            <a:ext cx="658540" cy="751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8" idx="1"/>
          </p:cNvCxnSpPr>
          <p:nvPr/>
        </p:nvCxnSpPr>
        <p:spPr>
          <a:xfrm>
            <a:off x="3278672" y="4907064"/>
            <a:ext cx="643602" cy="4210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8" idx="0"/>
          </p:cNvCxnSpPr>
          <p:nvPr/>
        </p:nvCxnSpPr>
        <p:spPr>
          <a:xfrm>
            <a:off x="3943881" y="3985066"/>
            <a:ext cx="56135" cy="13107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8" idx="7"/>
          </p:cNvCxnSpPr>
          <p:nvPr/>
        </p:nvCxnSpPr>
        <p:spPr>
          <a:xfrm flipH="1">
            <a:off x="4077757" y="4699142"/>
            <a:ext cx="115261" cy="629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2" idx="1"/>
          </p:cNvCxnSpPr>
          <p:nvPr/>
        </p:nvCxnSpPr>
        <p:spPr>
          <a:xfrm>
            <a:off x="4094299" y="3946506"/>
            <a:ext cx="1379536" cy="9111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171094" y="4561295"/>
            <a:ext cx="219887" cy="2211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182722" y="4785362"/>
            <a:ext cx="219887" cy="2211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951207" y="5366462"/>
            <a:ext cx="219887" cy="2211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923236" y="5366462"/>
            <a:ext cx="219887" cy="2211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951206" y="3866716"/>
            <a:ext cx="219887" cy="2211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9159466" y="4373344"/>
            <a:ext cx="219887" cy="221176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9502768" y="4895950"/>
            <a:ext cx="219887" cy="221176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452180" y="4895950"/>
            <a:ext cx="219887" cy="221176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5" name="直接连接符 34"/>
          <p:cNvCxnSpPr>
            <a:stCxn id="25" idx="5"/>
            <a:endCxn id="32" idx="1"/>
          </p:cNvCxnSpPr>
          <p:nvPr/>
        </p:nvCxnSpPr>
        <p:spPr>
          <a:xfrm>
            <a:off x="8358779" y="4750081"/>
            <a:ext cx="125603" cy="1782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30" idx="1"/>
          </p:cNvCxnSpPr>
          <p:nvPr/>
        </p:nvCxnSpPr>
        <p:spPr>
          <a:xfrm>
            <a:off x="8155434" y="4017199"/>
            <a:ext cx="1036234" cy="3885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32" idx="2"/>
          </p:cNvCxnSpPr>
          <p:nvPr/>
        </p:nvCxnSpPr>
        <p:spPr>
          <a:xfrm>
            <a:off x="7374615" y="4910458"/>
            <a:ext cx="1077565" cy="96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7" idx="7"/>
            <a:endCxn id="32" idx="3"/>
          </p:cNvCxnSpPr>
          <p:nvPr/>
        </p:nvCxnSpPr>
        <p:spPr>
          <a:xfrm flipV="1">
            <a:off x="8138892" y="5084736"/>
            <a:ext cx="345490" cy="31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-1" r="73" b="2248"/>
          <a:stretch>
            <a:fillRect/>
          </a:stretch>
        </p:blipFill>
        <p:spPr>
          <a:xfrm>
            <a:off x="2295263" y="20345"/>
            <a:ext cx="9051767" cy="6837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6722" y="4902973"/>
            <a:ext cx="25627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classification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6722" y="1733512"/>
            <a:ext cx="24664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classification/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prediction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Convolutional Network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165" y="2372101"/>
            <a:ext cx="2918268" cy="23928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90" y="4956183"/>
            <a:ext cx="2236709" cy="3864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47" y="5440221"/>
            <a:ext cx="2794686" cy="37362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845" y="2372100"/>
            <a:ext cx="2787578" cy="22273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579" y="4888575"/>
            <a:ext cx="2874109" cy="39226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0367" y="2372100"/>
            <a:ext cx="2918268" cy="240539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2052" y="4843849"/>
            <a:ext cx="3476401" cy="44285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4038" y="5911472"/>
            <a:ext cx="1174002" cy="3549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GraphSAGE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16" y="1661203"/>
            <a:ext cx="9353120" cy="34554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5751059"/>
            <a:ext cx="6734175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Attention Networks (GAT)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123" y="2896566"/>
            <a:ext cx="6858000" cy="32099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199" y="1484765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Instead of aggregating information from all neighboring nodes equally, GATs assign a weight to each neighboring node based on its </a:t>
            </a:r>
            <a:r>
              <a:rPr lang="en-US" altLang="zh-CN" sz="2400" b="1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en-US" altLang="zh-CN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altLang="zh-CN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downstream </a:t>
            </a:r>
            <a:r>
              <a:rPr lang="en-US" altLang="zh-CN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9971" y="677226"/>
            <a:ext cx="8212057" cy="576673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315a950-2814-4e31-8310-e28b680b7a52"/>
  <p:tag name="COMMONDATA" val="eyJoZGlkIjoiMzA5N2M2MjE1MTMyN2M0MjZkM2Q3NTM1OGQ4ODllMj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2192</Words>
  <Application>WPS 演示</Application>
  <PresentationFormat>宽屏</PresentationFormat>
  <Paragraphs>90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微软雅黑</vt:lpstr>
      <vt:lpstr>Arial Unicode MS</vt:lpstr>
      <vt:lpstr>等线 Light</vt:lpstr>
      <vt:lpstr>等线</vt:lpstr>
      <vt:lpstr>Calibri</vt:lpstr>
      <vt:lpstr>华文楷体</vt:lpstr>
      <vt:lpstr>Office 主题​​</vt:lpstr>
      <vt:lpstr>Graph Representation Learning</vt:lpstr>
      <vt:lpstr>Representation Learning and GRL</vt:lpstr>
      <vt:lpstr>PowerPoint 演示文稿</vt:lpstr>
      <vt:lpstr>Downstream Task</vt:lpstr>
      <vt:lpstr>PowerPoint 演示文稿</vt:lpstr>
      <vt:lpstr>Graph Convolutional Network（GCN）</vt:lpstr>
      <vt:lpstr>GraphSAGE</vt:lpstr>
      <vt:lpstr>Graph Attention Networks (GAT)</vt:lpstr>
      <vt:lpstr>PowerPoint 演示文稿</vt:lpstr>
      <vt:lpstr>Limitations of GNNs</vt:lpstr>
      <vt:lpstr>WL-test &amp; GNN</vt:lpstr>
      <vt:lpstr>PowerPoint 演示文稿</vt:lpstr>
      <vt:lpstr>WL-test &amp; GNN</vt:lpstr>
      <vt:lpstr>Over-smoothing</vt:lpstr>
      <vt:lpstr>Over-smoothing</vt:lpstr>
      <vt:lpstr>PowerPoint 演示文稿</vt:lpstr>
      <vt:lpstr>PowerPoint 演示文稿</vt:lpstr>
      <vt:lpstr>Graph Autoencoder (GAE)</vt:lpstr>
      <vt:lpstr>Reference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鑫鉴</dc:creator>
  <cp:lastModifiedBy>。。。</cp:lastModifiedBy>
  <cp:revision>151</cp:revision>
  <dcterms:created xsi:type="dcterms:W3CDTF">2023-05-23T08:13:00Z</dcterms:created>
  <dcterms:modified xsi:type="dcterms:W3CDTF">2023-05-28T13:08:14Z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C18F463F327041629D6CDFE78757C3AD_12</vt:lpwstr>
  </property>
  <property fmtid="{D5CDD505-2E9C-101B-9397-08002B2CF9AE}" pid="3" name="KSOProductBuildVer">
    <vt:lpwstr>2052-11.1.0.14309</vt:lpwstr>
  </property>
</Properties>
</file>