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78" r:id="rId2"/>
    <p:sldId id="341" r:id="rId3"/>
    <p:sldId id="343" r:id="rId4"/>
    <p:sldId id="370" r:id="rId5"/>
    <p:sldId id="371" r:id="rId6"/>
    <p:sldId id="372" r:id="rId7"/>
    <p:sldId id="373" r:id="rId8"/>
    <p:sldId id="256" r:id="rId9"/>
    <p:sldId id="257" r:id="rId10"/>
    <p:sldId id="375" r:id="rId11"/>
    <p:sldId id="37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u(TSC)" initials="L" lastIdx="2" clrIdx="0">
    <p:extLst>
      <p:ext uri="{19B8F6BF-5375-455C-9EA6-DF929625EA0E}">
        <p15:presenceInfo xmlns:p15="http://schemas.microsoft.com/office/powerpoint/2012/main" userId="S-1-5-21-147214757-305610072-1517763936-2617059" providerId="AD"/>
      </p:ext>
    </p:extLst>
  </p:cmAuthor>
  <p:cmAuthor id="2" name="Zhanghuisheng (Anja, TSC)" initials="Z(T" lastIdx="1" clrIdx="1">
    <p:extLst>
      <p:ext uri="{19B8F6BF-5375-455C-9EA6-DF929625EA0E}">
        <p15:presenceInfo xmlns:p15="http://schemas.microsoft.com/office/powerpoint/2012/main" userId="S-1-5-21-147214757-305610072-1517763936-5140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1D9"/>
    <a:srgbClr val="A9C2F0"/>
    <a:srgbClr val="EDEDED"/>
    <a:srgbClr val="DBE4F4"/>
    <a:srgbClr val="FFF2CC"/>
    <a:srgbClr val="B3E1B5"/>
    <a:srgbClr val="DEECF8"/>
    <a:srgbClr val="B5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3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6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35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578124841404722E-2"/>
          <c:w val="1"/>
          <c:h val="0.945020203304611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1.88</c:v>
                </c:pt>
                <c:pt idx="2">
                  <c:v>2.5</c:v>
                </c:pt>
                <c:pt idx="3">
                  <c:v>2.8</c:v>
                </c:pt>
                <c:pt idx="4">
                  <c:v>3</c:v>
                </c:pt>
                <c:pt idx="5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2B-814D-B640-B1EECD30D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2259792"/>
        <c:axId val="1541665376"/>
      </c:lineChart>
      <c:catAx>
        <c:axId val="1542259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1665376"/>
        <c:crosses val="autoZero"/>
        <c:auto val="1"/>
        <c:lblAlgn val="ctr"/>
        <c:lblOffset val="100"/>
        <c:noMultiLvlLbl val="0"/>
      </c:catAx>
      <c:valAx>
        <c:axId val="1541665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22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1-11T21:28:10.208" idx="1">
    <p:pos x="5223" y="1558"/>
    <p:text>9.9这张和PDF里的版本不一致，需提供最新的进行翻译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78B47-F592-7B41-927A-FBFBB72711A8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AAEC-B4E1-5D41-A7C5-62F14585D469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AAEC-B4E1-5D41-A7C5-62F14585D469}" type="slidenum">
              <a:rPr lang="en-GB" smtClean="0">
                <a:latin typeface="Arial" panose="020B0604020202020204" pitchFamily="34" charset="0"/>
              </a:rPr>
              <a:t>1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7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E172A-97AB-C442-9E89-AC88DDE672A9}" type="slidenum">
              <a:rPr lang="en-GB" smtClean="0">
                <a:latin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3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E172A-97AB-C442-9E89-AC88DDE672A9}" type="slidenum">
              <a:rPr lang="en-GB" smtClean="0">
                <a:latin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2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AAEC-B4E1-5D41-A7C5-62F14585D469}" type="slidenum">
              <a:rPr lang="en-GB" smtClean="0">
                <a:latin typeface="Arial" panose="020B0604020202020204" pitchFamily="34" charset="0"/>
              </a:rPr>
              <a:t>4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1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3AAEC-B4E1-5D41-A7C5-62F14585D469}" type="slidenum">
              <a:rPr lang="en-GB" smtClean="0">
                <a:latin typeface="Arial" panose="020B0604020202020204" pitchFamily="34" charset="0"/>
              </a:rPr>
              <a:t>10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3B6-C029-9D69-CD3F-667BB6A74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754DC-4EE6-A81B-839C-67316061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35CC-EB01-79F1-8DFB-F6801279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C699-8F97-46AF-9E60-3F1FE5F0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3B0F-F1AD-C36E-6DBF-0FC7691D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C8A-E360-9A97-E2BB-6DF650CA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522-9E70-2190-3EA7-83A5253C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46F9-08EB-16FC-0D92-A39A8538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3B4F-E2CB-BC14-E709-94DDADC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42BD-7CA0-F9F4-203B-905B72D7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C311-D5B5-57CF-7464-11D4E554F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1366-0D80-E58E-398E-DA835CFC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0F5F-2FBF-BD33-348E-E06D080C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117E-0AD3-8191-B52D-62DBDC3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F551-5C13-4B0F-04F3-A4F935AE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1516-7067-D071-E835-F016D46E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9F75-C3D7-C0FA-B451-8D7C47B2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AB23-BB2C-00A6-38EE-D54D933D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FD4A-9AA6-C30A-6495-DE542599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8E13-CBBE-9B0D-578A-4A883A7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2283-CC63-33AB-D8D5-FFBE7E9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331A-D8E3-D8BD-C706-224DE036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10BF-4E87-430C-35D0-A20764A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FA9B-AB48-7D7A-D576-11FC349F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FBFD-F8DE-A0D9-B300-FEF1364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26D-BA80-7BE5-F19D-37F7ACA4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A08B-CA6E-8D2E-B47A-0D7F6924E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90E9-F0DD-8EE6-AE59-1CA3DD64D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FC87F-3FE7-B126-47EE-CF0FE7A0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E8B8-A839-8E09-608E-4ADA3EA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9BD6-66A8-3598-D58B-40217E3B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4C7-081F-A1F9-6CD4-DC1F29ED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168A-28D6-5EB2-4A02-9BBA971D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4DCA-F1B3-43E1-5349-7F092CE9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C00CE-13D7-F48F-8CE4-359BA749F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5ED0-286D-8CE7-8088-25FAADFD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82D2A-0209-1C19-E326-F61C4C3A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8022A-0912-EAD7-6876-22123B0F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9DC8C-DB74-851C-CACE-B242E75E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735-C84E-3D1F-660E-15F61DDF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F212-B0ED-EE58-7B7A-64757B83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34BB-DC11-4B85-1C85-407C09AA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97E43-E459-7939-EF82-764C3CF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5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5E16F-258E-B536-8855-50FC6033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2BEBA-2055-80EA-3C2D-802B1014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DEDA-4444-75F0-23EC-F98D39EC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5FA-9D56-6FA2-6B37-F8EA8740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941-4CEB-B5A8-CE14-5771A42F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35D1-330E-0722-F63D-357905B62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2C2E8-52B9-3934-B21B-FEB0BE29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0FAA4-5AA7-826E-A31E-9112F88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4378-4245-EED7-1B1B-D49280EA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3678-90D9-06CD-8C99-B770359D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26ABA-B3D7-7A3F-120C-B6A814BE2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BF3C-AE70-0CD5-F516-102917BD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17E14-E696-B2B4-710A-8588D39C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3512F-AC0C-5FC1-2A93-5739DD3E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9E91-19BD-1B2B-5FB7-EBEC661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502A-DA5A-8579-E417-C367B8FB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4D35B-3A8D-0CEC-4CB4-A3310394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E3F2-7612-11AC-953C-6CA5F9A70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3A3A-45F8-4845-BB43-0CA87248B3F7}" type="datetimeFigureOut">
              <a:rPr lang="en-GB" smtClean="0">
                <a:latin typeface="Arial" panose="020B0604020202020204" pitchFamily="34" charset="0"/>
              </a:rPr>
              <a:t>11/11/2022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62D2-B91E-1E5B-884C-DD4E3E13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3EA1-DC9D-5D48-9252-9A88C437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25FA-26A2-3E4E-B822-121B1E2430DC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60DEE78-8C12-047E-879D-86FA83FB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2" y="0"/>
            <a:ext cx="11540417" cy="6491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BB985-1628-2FA8-B221-CF20BD2CFD85}"/>
              </a:ext>
            </a:extLst>
          </p:cNvPr>
          <p:cNvSpPr txBox="1"/>
          <p:nvPr/>
        </p:nvSpPr>
        <p:spPr>
          <a:xfrm rot="16200000">
            <a:off x="-2661694" y="2943945"/>
            <a:ext cx="625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SimSong" panose="02020300000000000000"/>
              </a:rPr>
              <a:t>PetaFLOP/s-day (training)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3181B-D65D-8B45-C73A-5D42FD526195}"/>
              </a:ext>
            </a:extLst>
          </p:cNvPr>
          <p:cNvSpPr txBox="1"/>
          <p:nvPr/>
        </p:nvSpPr>
        <p:spPr>
          <a:xfrm>
            <a:off x="1573121" y="6491484"/>
            <a:ext cx="1071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SimSong" panose="02020300000000000000"/>
              </a:rPr>
              <a:t>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00DD8B-68B6-3359-E589-CF5DF0940A15}"/>
              </a:ext>
            </a:extLst>
          </p:cNvPr>
          <p:cNvCxnSpPr>
            <a:cxnSpLocks/>
          </p:cNvCxnSpPr>
          <p:nvPr/>
        </p:nvCxnSpPr>
        <p:spPr>
          <a:xfrm flipV="1">
            <a:off x="1413164" y="143583"/>
            <a:ext cx="10421137" cy="6053177"/>
          </a:xfrm>
          <a:prstGeom prst="line">
            <a:avLst/>
          </a:prstGeom>
          <a:ln w="38100"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17302D-004C-0851-94CB-D7588E936CD3}"/>
              </a:ext>
            </a:extLst>
          </p:cNvPr>
          <p:cNvCxnSpPr>
            <a:cxnSpLocks/>
          </p:cNvCxnSpPr>
          <p:nvPr/>
        </p:nvCxnSpPr>
        <p:spPr>
          <a:xfrm flipV="1">
            <a:off x="5400093" y="3984296"/>
            <a:ext cx="2579914" cy="694417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F5A8B7-953A-DF9F-C7CD-15A8945BD5B7}"/>
              </a:ext>
            </a:extLst>
          </p:cNvPr>
          <p:cNvCxnSpPr>
            <a:cxnSpLocks/>
          </p:cNvCxnSpPr>
          <p:nvPr/>
        </p:nvCxnSpPr>
        <p:spPr>
          <a:xfrm flipV="1">
            <a:off x="5486400" y="4067175"/>
            <a:ext cx="6347901" cy="9239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1D8E1A-2E0D-6712-3724-E3848D966B4B}"/>
              </a:ext>
            </a:extLst>
          </p:cNvPr>
          <p:cNvCxnSpPr>
            <a:cxnSpLocks/>
          </p:cNvCxnSpPr>
          <p:nvPr/>
        </p:nvCxnSpPr>
        <p:spPr>
          <a:xfrm flipV="1">
            <a:off x="1420721" y="4678713"/>
            <a:ext cx="10489030" cy="151804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C39113D7-0F22-E223-478B-18B950342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14434"/>
              </p:ext>
            </p:extLst>
          </p:nvPr>
        </p:nvGraphicFramePr>
        <p:xfrm>
          <a:off x="386274" y="5122246"/>
          <a:ext cx="12491526" cy="146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B979CF5-AAB9-AFE8-70E8-1E6C5F0B72DC}"/>
              </a:ext>
            </a:extLst>
          </p:cNvPr>
          <p:cNvSpPr txBox="1"/>
          <p:nvPr/>
        </p:nvSpPr>
        <p:spPr>
          <a:xfrm>
            <a:off x="7892504" y="3562085"/>
            <a:ext cx="84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</a:rPr>
              <a:t>TPU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C2E5E5-2705-DC92-AE25-E66B3D9FEA8F}"/>
              </a:ext>
            </a:extLst>
          </p:cNvPr>
          <p:cNvSpPr txBox="1"/>
          <p:nvPr/>
        </p:nvSpPr>
        <p:spPr>
          <a:xfrm rot="21101116">
            <a:off x="4350470" y="4801135"/>
            <a:ext cx="696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imSong" panose="02020300000000000000"/>
              </a:rPr>
              <a:t>2x every 18 months according to Moore's Law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749984-0E8C-7C58-BD70-5D789727A450}"/>
              </a:ext>
            </a:extLst>
          </p:cNvPr>
          <p:cNvSpPr txBox="1"/>
          <p:nvPr/>
        </p:nvSpPr>
        <p:spPr>
          <a:xfrm rot="19783282">
            <a:off x="4532783" y="2642617"/>
            <a:ext cx="383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SimSong" panose="02020300000000000000"/>
              </a:rPr>
              <a:t>56x every 18 months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2A6AC-8B55-184D-2C4F-5655056BCBC7}"/>
              </a:ext>
            </a:extLst>
          </p:cNvPr>
          <p:cNvSpPr txBox="1"/>
          <p:nvPr/>
        </p:nvSpPr>
        <p:spPr>
          <a:xfrm>
            <a:off x="11290576" y="3617382"/>
            <a:ext cx="96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GPU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AB999E-A4E1-F691-9D7A-8F5985B5D27D}"/>
              </a:ext>
            </a:extLst>
          </p:cNvPr>
          <p:cNvSpPr txBox="1"/>
          <p:nvPr/>
        </p:nvSpPr>
        <p:spPr>
          <a:xfrm>
            <a:off x="11165666" y="4972968"/>
            <a:ext cx="96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7570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5AAAD2-7232-0B69-68CE-80D9060FF345}"/>
              </a:ext>
            </a:extLst>
          </p:cNvPr>
          <p:cNvSpPr/>
          <p:nvPr/>
        </p:nvSpPr>
        <p:spPr>
          <a:xfrm>
            <a:off x="8614177" y="815160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820444-79DA-F327-8C08-B58F40B61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25417"/>
              </p:ext>
            </p:extLst>
          </p:nvPr>
        </p:nvGraphicFramePr>
        <p:xfrm>
          <a:off x="8713067" y="111753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9BF6D2-1D58-E27A-AFE7-68ADF8D9B57E}"/>
              </a:ext>
            </a:extLst>
          </p:cNvPr>
          <p:cNvSpPr/>
          <p:nvPr/>
        </p:nvSpPr>
        <p:spPr>
          <a:xfrm>
            <a:off x="11068076" y="815160"/>
            <a:ext cx="112392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D2CC1C0-8156-3310-554B-B2EC5F116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44404"/>
              </p:ext>
            </p:extLst>
          </p:nvPr>
        </p:nvGraphicFramePr>
        <p:xfrm>
          <a:off x="11159816" y="111753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036D09B-AC99-139A-84DE-456D14CF158A}"/>
              </a:ext>
            </a:extLst>
          </p:cNvPr>
          <p:cNvSpPr/>
          <p:nvPr/>
        </p:nvSpPr>
        <p:spPr>
          <a:xfrm>
            <a:off x="9844141" y="815160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B8F7585C-8D38-06F3-32C4-ADF488B4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14894"/>
              </p:ext>
            </p:extLst>
          </p:nvPr>
        </p:nvGraphicFramePr>
        <p:xfrm>
          <a:off x="9943031" y="113916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30" name="Right Arrow 29">
            <a:extLst>
              <a:ext uri="{FF2B5EF4-FFF2-40B4-BE49-F238E27FC236}">
                <a16:creationId xmlns:a16="http://schemas.microsoft.com/office/drawing/2014/main" id="{8B25D484-80D1-84FA-9B20-DB4067573EC0}"/>
              </a:ext>
            </a:extLst>
          </p:cNvPr>
          <p:cNvSpPr/>
          <p:nvPr/>
        </p:nvSpPr>
        <p:spPr>
          <a:xfrm rot="5400000">
            <a:off x="10315848" y="1511171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F64065-5375-C04A-324C-6E611997F6C3}"/>
              </a:ext>
            </a:extLst>
          </p:cNvPr>
          <p:cNvSpPr/>
          <p:nvPr/>
        </p:nvSpPr>
        <p:spPr>
          <a:xfrm>
            <a:off x="9949262" y="1690500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AllReduce</a:t>
            </a:r>
            <a:endParaRPr lang="en-US" sz="1200" b="1" dirty="0">
              <a:latin typeface="Arial" panose="020B0604020202020204" pitchFamily="34" charset="0"/>
              <a:ea typeface="SimSong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DCA97-4FA5-5B55-E7D6-296603FBE425}"/>
              </a:ext>
            </a:extLst>
          </p:cNvPr>
          <p:cNvSpPr/>
          <p:nvPr/>
        </p:nvSpPr>
        <p:spPr>
          <a:xfrm>
            <a:off x="8614177" y="2213458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975E343-3E3F-ED4C-7CFE-9D12D5D1B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43183"/>
              </p:ext>
            </p:extLst>
          </p:nvPr>
        </p:nvGraphicFramePr>
        <p:xfrm>
          <a:off x="8713067" y="251582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BDDD3B-C360-E8FD-ADAF-2FAB80E400F6}"/>
              </a:ext>
            </a:extLst>
          </p:cNvPr>
          <p:cNvSpPr/>
          <p:nvPr/>
        </p:nvSpPr>
        <p:spPr>
          <a:xfrm>
            <a:off x="9844141" y="2213458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292C2C5-E5A9-9DAE-3062-7BE609CD4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3659"/>
              </p:ext>
            </p:extLst>
          </p:nvPr>
        </p:nvGraphicFramePr>
        <p:xfrm>
          <a:off x="9943031" y="253745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46" name="Right Arrow 45">
            <a:extLst>
              <a:ext uri="{FF2B5EF4-FFF2-40B4-BE49-F238E27FC236}">
                <a16:creationId xmlns:a16="http://schemas.microsoft.com/office/drawing/2014/main" id="{DE81B206-538B-B8C6-30E3-09FEF073BD64}"/>
              </a:ext>
            </a:extLst>
          </p:cNvPr>
          <p:cNvSpPr/>
          <p:nvPr/>
        </p:nvSpPr>
        <p:spPr>
          <a:xfrm rot="5400000">
            <a:off x="10324887" y="1950985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79B59E0-DF9A-E119-BCD1-845BD8737BF9}"/>
              </a:ext>
            </a:extLst>
          </p:cNvPr>
          <p:cNvSpPr/>
          <p:nvPr/>
        </p:nvSpPr>
        <p:spPr>
          <a:xfrm>
            <a:off x="1573738" y="790485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226800CE-DBF2-B698-3597-D483BF50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0933"/>
              </p:ext>
            </p:extLst>
          </p:nvPr>
        </p:nvGraphicFramePr>
        <p:xfrm>
          <a:off x="1672628" y="1092855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53" name="Right Arrow 52">
            <a:extLst>
              <a:ext uri="{FF2B5EF4-FFF2-40B4-BE49-F238E27FC236}">
                <a16:creationId xmlns:a16="http://schemas.microsoft.com/office/drawing/2014/main" id="{28A62C76-B40D-C3DC-E2BC-4DC35C0B9C90}"/>
              </a:ext>
            </a:extLst>
          </p:cNvPr>
          <p:cNvSpPr/>
          <p:nvPr/>
        </p:nvSpPr>
        <p:spPr>
          <a:xfrm rot="5400000">
            <a:off x="1953705" y="1511171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5E0A3D-EB02-2C1E-4A34-8F50845259C6}"/>
              </a:ext>
            </a:extLst>
          </p:cNvPr>
          <p:cNvSpPr/>
          <p:nvPr/>
        </p:nvSpPr>
        <p:spPr>
          <a:xfrm>
            <a:off x="1587119" y="1690500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Broadcast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8E03E08-2530-BE39-6445-8CCC6E870316}"/>
              </a:ext>
            </a:extLst>
          </p:cNvPr>
          <p:cNvSpPr/>
          <p:nvPr/>
        </p:nvSpPr>
        <p:spPr>
          <a:xfrm>
            <a:off x="252034" y="2213458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8D3F7F0E-08A1-8FD4-4081-43F437BF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46959"/>
              </p:ext>
            </p:extLst>
          </p:nvPr>
        </p:nvGraphicFramePr>
        <p:xfrm>
          <a:off x="350924" y="251582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D98983-B566-6CC3-27EA-3A2023681F25}"/>
              </a:ext>
            </a:extLst>
          </p:cNvPr>
          <p:cNvSpPr/>
          <p:nvPr/>
        </p:nvSpPr>
        <p:spPr>
          <a:xfrm>
            <a:off x="1481998" y="2213458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60" name="Table 5">
            <a:extLst>
              <a:ext uri="{FF2B5EF4-FFF2-40B4-BE49-F238E27FC236}">
                <a16:creationId xmlns:a16="http://schemas.microsoft.com/office/drawing/2014/main" id="{5AAF00E0-F36E-0690-09C9-3F8B9EF3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90205"/>
              </p:ext>
            </p:extLst>
          </p:nvPr>
        </p:nvGraphicFramePr>
        <p:xfrm>
          <a:off x="1580888" y="253745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45A5E197-57C2-967E-1DE5-58F7721F9E40}"/>
              </a:ext>
            </a:extLst>
          </p:cNvPr>
          <p:cNvSpPr/>
          <p:nvPr/>
        </p:nvSpPr>
        <p:spPr>
          <a:xfrm rot="5400000">
            <a:off x="1962744" y="1950985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CB94F9C-35B8-8803-9198-CBD2E00F8DD0}"/>
              </a:ext>
            </a:extLst>
          </p:cNvPr>
          <p:cNvSpPr/>
          <p:nvPr/>
        </p:nvSpPr>
        <p:spPr>
          <a:xfrm>
            <a:off x="2704812" y="2213458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52AE4B40-53FB-ED82-8D65-F045A9B14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54322"/>
              </p:ext>
            </p:extLst>
          </p:nvPr>
        </p:nvGraphicFramePr>
        <p:xfrm>
          <a:off x="2803702" y="253745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ECBDFB2-3052-72E5-9A06-3C36FCAE30B4}"/>
              </a:ext>
            </a:extLst>
          </p:cNvPr>
          <p:cNvSpPr/>
          <p:nvPr/>
        </p:nvSpPr>
        <p:spPr>
          <a:xfrm>
            <a:off x="11066955" y="2213458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8B116D6D-78B6-262D-7C33-D525410A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15963"/>
              </p:ext>
            </p:extLst>
          </p:nvPr>
        </p:nvGraphicFramePr>
        <p:xfrm>
          <a:off x="11165845" y="2537458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609830-80B5-DAA4-7023-367A8187296C}"/>
              </a:ext>
            </a:extLst>
          </p:cNvPr>
          <p:cNvSpPr/>
          <p:nvPr/>
        </p:nvSpPr>
        <p:spPr>
          <a:xfrm>
            <a:off x="4393050" y="815160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3C9C0EA3-304D-2839-4754-6103196F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2251"/>
              </p:ext>
            </p:extLst>
          </p:nvPr>
        </p:nvGraphicFramePr>
        <p:xfrm>
          <a:off x="4491940" y="111753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25EA8B7-A6A2-681F-B259-8894E8EEAC2B}"/>
              </a:ext>
            </a:extLst>
          </p:cNvPr>
          <p:cNvSpPr/>
          <p:nvPr/>
        </p:nvSpPr>
        <p:spPr>
          <a:xfrm>
            <a:off x="6846949" y="815160"/>
            <a:ext cx="112392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01F8B277-4EC3-754B-B6F1-CE2362D0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17339"/>
              </p:ext>
            </p:extLst>
          </p:nvPr>
        </p:nvGraphicFramePr>
        <p:xfrm>
          <a:off x="6938689" y="111753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7D2521F-E90F-0A96-E8FC-5F4EF041DF3D}"/>
              </a:ext>
            </a:extLst>
          </p:cNvPr>
          <p:cNvSpPr/>
          <p:nvPr/>
        </p:nvSpPr>
        <p:spPr>
          <a:xfrm>
            <a:off x="5623014" y="815160"/>
            <a:ext cx="1125045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EE1F567-20FB-059E-2900-FBF9B5F0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54163"/>
              </p:ext>
            </p:extLst>
          </p:nvPr>
        </p:nvGraphicFramePr>
        <p:xfrm>
          <a:off x="5721904" y="113916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77" name="Right Arrow 76">
            <a:extLst>
              <a:ext uri="{FF2B5EF4-FFF2-40B4-BE49-F238E27FC236}">
                <a16:creationId xmlns:a16="http://schemas.microsoft.com/office/drawing/2014/main" id="{7F7A186A-2AC5-0DC7-8F33-B1FC09D64C76}"/>
              </a:ext>
            </a:extLst>
          </p:cNvPr>
          <p:cNvSpPr/>
          <p:nvPr/>
        </p:nvSpPr>
        <p:spPr>
          <a:xfrm rot="5400000">
            <a:off x="6094721" y="1511171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A15FF3-FBFD-0380-CAE6-4E08EF830F4A}"/>
              </a:ext>
            </a:extLst>
          </p:cNvPr>
          <p:cNvSpPr/>
          <p:nvPr/>
        </p:nvSpPr>
        <p:spPr>
          <a:xfrm>
            <a:off x="5728135" y="1690500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Reduce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329DF40-2FE5-F064-8841-E1015EE2EDD2}"/>
              </a:ext>
            </a:extLst>
          </p:cNvPr>
          <p:cNvSpPr/>
          <p:nvPr/>
        </p:nvSpPr>
        <p:spPr>
          <a:xfrm>
            <a:off x="5623014" y="2239303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27EEB7F1-5BFE-B6F8-E05C-4D992C273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67428"/>
              </p:ext>
            </p:extLst>
          </p:nvPr>
        </p:nvGraphicFramePr>
        <p:xfrm>
          <a:off x="5721904" y="2541673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83" name="Right Arrow 82">
            <a:extLst>
              <a:ext uri="{FF2B5EF4-FFF2-40B4-BE49-F238E27FC236}">
                <a16:creationId xmlns:a16="http://schemas.microsoft.com/office/drawing/2014/main" id="{8EC2DFFE-7F97-139B-105B-039A18C8A94B}"/>
              </a:ext>
            </a:extLst>
          </p:cNvPr>
          <p:cNvSpPr/>
          <p:nvPr/>
        </p:nvSpPr>
        <p:spPr>
          <a:xfrm rot="5400000">
            <a:off x="6103760" y="1950985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3DDBAB5-C612-AB04-9646-3AC646AB9F2C}"/>
              </a:ext>
            </a:extLst>
          </p:cNvPr>
          <p:cNvSpPr/>
          <p:nvPr/>
        </p:nvSpPr>
        <p:spPr>
          <a:xfrm>
            <a:off x="1054424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00" name="Table 5">
            <a:extLst>
              <a:ext uri="{FF2B5EF4-FFF2-40B4-BE49-F238E27FC236}">
                <a16:creationId xmlns:a16="http://schemas.microsoft.com/office/drawing/2014/main" id="{61265274-9CAC-7046-ED94-D3A234AC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31398"/>
              </p:ext>
            </p:extLst>
          </p:nvPr>
        </p:nvGraphicFramePr>
        <p:xfrm>
          <a:off x="1198437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05" name="Right Arrow 104">
            <a:extLst>
              <a:ext uri="{FF2B5EF4-FFF2-40B4-BE49-F238E27FC236}">
                <a16:creationId xmlns:a16="http://schemas.microsoft.com/office/drawing/2014/main" id="{089D8A7F-6C58-1618-95C4-C040E6B6AC70}"/>
              </a:ext>
            </a:extLst>
          </p:cNvPr>
          <p:cNvSpPr/>
          <p:nvPr/>
        </p:nvSpPr>
        <p:spPr>
          <a:xfrm rot="5400000">
            <a:off x="1955996" y="4334694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91512F-3A0F-95A1-FA28-C5AE5C7AA8B2}"/>
              </a:ext>
            </a:extLst>
          </p:cNvPr>
          <p:cNvSpPr/>
          <p:nvPr/>
        </p:nvSpPr>
        <p:spPr>
          <a:xfrm>
            <a:off x="1589410" y="4514023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Gather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DC0389-DB91-DF8F-9059-4A7C81B04A9D}"/>
              </a:ext>
            </a:extLst>
          </p:cNvPr>
          <p:cNvSpPr/>
          <p:nvPr/>
        </p:nvSpPr>
        <p:spPr>
          <a:xfrm>
            <a:off x="1513551" y="5036381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08" name="Table 5">
            <a:extLst>
              <a:ext uri="{FF2B5EF4-FFF2-40B4-BE49-F238E27FC236}">
                <a16:creationId xmlns:a16="http://schemas.microsoft.com/office/drawing/2014/main" id="{0D68E863-AFC8-E6EA-919D-3D57207B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8503"/>
              </p:ext>
            </p:extLst>
          </p:nvPr>
        </p:nvGraphicFramePr>
        <p:xfrm>
          <a:off x="1612441" y="5338752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09" name="Right Arrow 108">
            <a:extLst>
              <a:ext uri="{FF2B5EF4-FFF2-40B4-BE49-F238E27FC236}">
                <a16:creationId xmlns:a16="http://schemas.microsoft.com/office/drawing/2014/main" id="{78719CE3-AF97-969F-FD18-A414EF73E8C4}"/>
              </a:ext>
            </a:extLst>
          </p:cNvPr>
          <p:cNvSpPr/>
          <p:nvPr/>
        </p:nvSpPr>
        <p:spPr>
          <a:xfrm rot="5400000">
            <a:off x="1965035" y="4774508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D63706C-9556-B526-94CF-8CFF94079428}"/>
              </a:ext>
            </a:extLst>
          </p:cNvPr>
          <p:cNvSpPr/>
          <p:nvPr/>
        </p:nvSpPr>
        <p:spPr>
          <a:xfrm>
            <a:off x="1738840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</a:p>
        </p:txBody>
      </p:sp>
      <p:graphicFrame>
        <p:nvGraphicFramePr>
          <p:cNvPr id="126" name="Table 5">
            <a:extLst>
              <a:ext uri="{FF2B5EF4-FFF2-40B4-BE49-F238E27FC236}">
                <a16:creationId xmlns:a16="http://schemas.microsoft.com/office/drawing/2014/main" id="{8524DC71-5B45-2EDC-8414-3C356B57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6490"/>
              </p:ext>
            </p:extLst>
          </p:nvPr>
        </p:nvGraphicFramePr>
        <p:xfrm>
          <a:off x="1882853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D396EAD1-2D00-D3FE-097B-40F5F9FB8D3C}"/>
              </a:ext>
            </a:extLst>
          </p:cNvPr>
          <p:cNvSpPr/>
          <p:nvPr/>
        </p:nvSpPr>
        <p:spPr>
          <a:xfrm>
            <a:off x="2405687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128" name="Table 5">
            <a:extLst>
              <a:ext uri="{FF2B5EF4-FFF2-40B4-BE49-F238E27FC236}">
                <a16:creationId xmlns:a16="http://schemas.microsoft.com/office/drawing/2014/main" id="{D21B09D9-8829-2D4D-63A4-D716C86B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50540"/>
              </p:ext>
            </p:extLst>
          </p:nvPr>
        </p:nvGraphicFramePr>
        <p:xfrm>
          <a:off x="2549700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A007017-BAF4-31FF-0B45-E72903EEF0B2}"/>
              </a:ext>
            </a:extLst>
          </p:cNvPr>
          <p:cNvSpPr/>
          <p:nvPr/>
        </p:nvSpPr>
        <p:spPr>
          <a:xfrm>
            <a:off x="5288301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062E55A1-2476-7AF4-9CD9-EFF8A105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7522"/>
              </p:ext>
            </p:extLst>
          </p:nvPr>
        </p:nvGraphicFramePr>
        <p:xfrm>
          <a:off x="5432314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31" name="Right Arrow 130">
            <a:extLst>
              <a:ext uri="{FF2B5EF4-FFF2-40B4-BE49-F238E27FC236}">
                <a16:creationId xmlns:a16="http://schemas.microsoft.com/office/drawing/2014/main" id="{89A7615D-EC60-0332-4A54-739EBE4CD88B}"/>
              </a:ext>
            </a:extLst>
          </p:cNvPr>
          <p:cNvSpPr/>
          <p:nvPr/>
        </p:nvSpPr>
        <p:spPr>
          <a:xfrm rot="5400000">
            <a:off x="6189873" y="4334694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EC4C521-14FB-3024-5D52-2575010B0046}"/>
              </a:ext>
            </a:extLst>
          </p:cNvPr>
          <p:cNvSpPr/>
          <p:nvPr/>
        </p:nvSpPr>
        <p:spPr>
          <a:xfrm>
            <a:off x="5823287" y="4514023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AllGather</a:t>
            </a:r>
            <a:endParaRPr lang="en-US" sz="1200" b="1" dirty="0">
              <a:latin typeface="Arial" panose="020B0604020202020204" pitchFamily="34" charset="0"/>
              <a:ea typeface="SimSong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5865BAB-AA85-09C8-F9F1-EBE0D62A0053}"/>
              </a:ext>
            </a:extLst>
          </p:cNvPr>
          <p:cNvSpPr/>
          <p:nvPr/>
        </p:nvSpPr>
        <p:spPr>
          <a:xfrm>
            <a:off x="4496126" y="5014752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34" name="Table 5">
            <a:extLst>
              <a:ext uri="{FF2B5EF4-FFF2-40B4-BE49-F238E27FC236}">
                <a16:creationId xmlns:a16="http://schemas.microsoft.com/office/drawing/2014/main" id="{421CEAA9-C146-B02A-B935-47A14018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22842"/>
              </p:ext>
            </p:extLst>
          </p:nvPr>
        </p:nvGraphicFramePr>
        <p:xfrm>
          <a:off x="4595016" y="5317123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35" name="Right Arrow 134">
            <a:extLst>
              <a:ext uri="{FF2B5EF4-FFF2-40B4-BE49-F238E27FC236}">
                <a16:creationId xmlns:a16="http://schemas.microsoft.com/office/drawing/2014/main" id="{B7D454AE-CAEB-EB08-4A32-36787B22F739}"/>
              </a:ext>
            </a:extLst>
          </p:cNvPr>
          <p:cNvSpPr/>
          <p:nvPr/>
        </p:nvSpPr>
        <p:spPr>
          <a:xfrm rot="5400000">
            <a:off x="6198912" y="4774508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5B834D3B-A072-24E7-C916-027AD34A9DA1}"/>
              </a:ext>
            </a:extLst>
          </p:cNvPr>
          <p:cNvSpPr/>
          <p:nvPr/>
        </p:nvSpPr>
        <p:spPr>
          <a:xfrm>
            <a:off x="5972717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</a:p>
        </p:txBody>
      </p:sp>
      <p:graphicFrame>
        <p:nvGraphicFramePr>
          <p:cNvPr id="137" name="Table 5">
            <a:extLst>
              <a:ext uri="{FF2B5EF4-FFF2-40B4-BE49-F238E27FC236}">
                <a16:creationId xmlns:a16="http://schemas.microsoft.com/office/drawing/2014/main" id="{17761A05-AEC3-8B2A-6A3E-B8AC7174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617"/>
              </p:ext>
            </p:extLst>
          </p:nvPr>
        </p:nvGraphicFramePr>
        <p:xfrm>
          <a:off x="6116730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8722866-40D3-709D-5D13-9BCEF483C214}"/>
              </a:ext>
            </a:extLst>
          </p:cNvPr>
          <p:cNvSpPr/>
          <p:nvPr/>
        </p:nvSpPr>
        <p:spPr>
          <a:xfrm>
            <a:off x="6639564" y="3620664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139" name="Table 5">
            <a:extLst>
              <a:ext uri="{FF2B5EF4-FFF2-40B4-BE49-F238E27FC236}">
                <a16:creationId xmlns:a16="http://schemas.microsoft.com/office/drawing/2014/main" id="{9FC24158-D29A-6604-F3EF-12CB4A1F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93100"/>
              </p:ext>
            </p:extLst>
          </p:nvPr>
        </p:nvGraphicFramePr>
        <p:xfrm>
          <a:off x="6783577" y="3923034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6A68ADA2-D83E-E163-6028-09B25F86C595}"/>
              </a:ext>
            </a:extLst>
          </p:cNvPr>
          <p:cNvSpPr/>
          <p:nvPr/>
        </p:nvSpPr>
        <p:spPr>
          <a:xfrm>
            <a:off x="5726090" y="5014752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</a:p>
        </p:txBody>
      </p:sp>
      <p:graphicFrame>
        <p:nvGraphicFramePr>
          <p:cNvPr id="141" name="Table 5">
            <a:extLst>
              <a:ext uri="{FF2B5EF4-FFF2-40B4-BE49-F238E27FC236}">
                <a16:creationId xmlns:a16="http://schemas.microsoft.com/office/drawing/2014/main" id="{6A966B29-DD42-41A0-6FBC-17C2A564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9232"/>
              </p:ext>
            </p:extLst>
          </p:nvPr>
        </p:nvGraphicFramePr>
        <p:xfrm>
          <a:off x="5824980" y="5317123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BC8A7D3-8170-8070-78CD-E0E2793ADC62}"/>
              </a:ext>
            </a:extLst>
          </p:cNvPr>
          <p:cNvSpPr/>
          <p:nvPr/>
        </p:nvSpPr>
        <p:spPr>
          <a:xfrm>
            <a:off x="6956054" y="5014752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143" name="Table 5">
            <a:extLst>
              <a:ext uri="{FF2B5EF4-FFF2-40B4-BE49-F238E27FC236}">
                <a16:creationId xmlns:a16="http://schemas.microsoft.com/office/drawing/2014/main" id="{3E44BB09-CD4E-6B20-86F3-074754C1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47899"/>
              </p:ext>
            </p:extLst>
          </p:nvPr>
        </p:nvGraphicFramePr>
        <p:xfrm>
          <a:off x="7054944" y="5317123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52168817-5C8E-34FA-B1B1-2A124AF9F133}"/>
              </a:ext>
            </a:extLst>
          </p:cNvPr>
          <p:cNvSpPr/>
          <p:nvPr/>
        </p:nvSpPr>
        <p:spPr>
          <a:xfrm>
            <a:off x="9531713" y="5026636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02D8369C-E739-B9AF-34EA-9B9FCCA6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37601"/>
              </p:ext>
            </p:extLst>
          </p:nvPr>
        </p:nvGraphicFramePr>
        <p:xfrm>
          <a:off x="9675726" y="5329006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46" name="Right Arrow 145">
            <a:extLst>
              <a:ext uri="{FF2B5EF4-FFF2-40B4-BE49-F238E27FC236}">
                <a16:creationId xmlns:a16="http://schemas.microsoft.com/office/drawing/2014/main" id="{480C8B0E-6AF9-364C-DDCC-D202C042F562}"/>
              </a:ext>
            </a:extLst>
          </p:cNvPr>
          <p:cNvSpPr/>
          <p:nvPr/>
        </p:nvSpPr>
        <p:spPr>
          <a:xfrm rot="5400000">
            <a:off x="10417176" y="4320407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07060A8-981A-3CBD-4417-D3FA32CC37B0}"/>
              </a:ext>
            </a:extLst>
          </p:cNvPr>
          <p:cNvSpPr/>
          <p:nvPr/>
        </p:nvSpPr>
        <p:spPr>
          <a:xfrm>
            <a:off x="10050590" y="4499736"/>
            <a:ext cx="93947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200" b="1" u="none" dirty="0">
                <a:latin typeface="Arial" panose="020B0604020202020204" pitchFamily="34" charset="0"/>
              </a:rPr>
              <a:t>Scatter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23F1A1E5-8C3B-EE5A-C661-5B759C262E49}"/>
              </a:ext>
            </a:extLst>
          </p:cNvPr>
          <p:cNvSpPr/>
          <p:nvPr/>
        </p:nvSpPr>
        <p:spPr>
          <a:xfrm>
            <a:off x="9895915" y="3615259"/>
            <a:ext cx="1131074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49" name="Table 5">
            <a:extLst>
              <a:ext uri="{FF2B5EF4-FFF2-40B4-BE49-F238E27FC236}">
                <a16:creationId xmlns:a16="http://schemas.microsoft.com/office/drawing/2014/main" id="{E3797CD9-A6C0-D602-E40E-A2276AF2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1509"/>
              </p:ext>
            </p:extLst>
          </p:nvPr>
        </p:nvGraphicFramePr>
        <p:xfrm>
          <a:off x="9994805" y="3917630"/>
          <a:ext cx="945342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50" name="Right Arrow 149">
            <a:extLst>
              <a:ext uri="{FF2B5EF4-FFF2-40B4-BE49-F238E27FC236}">
                <a16:creationId xmlns:a16="http://schemas.microsoft.com/office/drawing/2014/main" id="{BCAB89A7-7082-1B86-DC6C-0953C40CE80A}"/>
              </a:ext>
            </a:extLst>
          </p:cNvPr>
          <p:cNvSpPr/>
          <p:nvPr/>
        </p:nvSpPr>
        <p:spPr>
          <a:xfrm rot="5400000">
            <a:off x="10426215" y="4760221"/>
            <a:ext cx="181629" cy="204268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9C3E2680-5B98-3D83-FD96-FE0533F0B34B}"/>
              </a:ext>
            </a:extLst>
          </p:cNvPr>
          <p:cNvSpPr/>
          <p:nvPr/>
        </p:nvSpPr>
        <p:spPr>
          <a:xfrm>
            <a:off x="10216129" y="5026636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</a:p>
        </p:txBody>
      </p:sp>
      <p:graphicFrame>
        <p:nvGraphicFramePr>
          <p:cNvPr id="152" name="Table 5">
            <a:extLst>
              <a:ext uri="{FF2B5EF4-FFF2-40B4-BE49-F238E27FC236}">
                <a16:creationId xmlns:a16="http://schemas.microsoft.com/office/drawing/2014/main" id="{EF5C2D45-2AEC-1A9C-457A-87846FA2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14036"/>
              </p:ext>
            </p:extLst>
          </p:nvPr>
        </p:nvGraphicFramePr>
        <p:xfrm>
          <a:off x="10360142" y="5329006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5DFD5CF9-7677-7239-DD94-DEC537D8C245}"/>
              </a:ext>
            </a:extLst>
          </p:cNvPr>
          <p:cNvSpPr/>
          <p:nvPr/>
        </p:nvSpPr>
        <p:spPr>
          <a:xfrm>
            <a:off x="10882976" y="5026636"/>
            <a:ext cx="598249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>
            <a:noAutofit/>
          </a:bodyPr>
          <a:lstStyle/>
          <a:p>
            <a:pPr algn="ctr"/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</a:p>
        </p:txBody>
      </p:sp>
      <p:graphicFrame>
        <p:nvGraphicFramePr>
          <p:cNvPr id="154" name="Table 5">
            <a:extLst>
              <a:ext uri="{FF2B5EF4-FFF2-40B4-BE49-F238E27FC236}">
                <a16:creationId xmlns:a16="http://schemas.microsoft.com/office/drawing/2014/main" id="{08969468-CBAB-3EA1-60EB-237CA959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5636"/>
              </p:ext>
            </p:extLst>
          </p:nvPr>
        </p:nvGraphicFramePr>
        <p:xfrm>
          <a:off x="11026989" y="5329006"/>
          <a:ext cx="315114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4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6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F08F21-5233-615E-E1EA-6BDC8BC59630}"/>
              </a:ext>
            </a:extLst>
          </p:cNvPr>
          <p:cNvSpPr/>
          <p:nvPr/>
        </p:nvSpPr>
        <p:spPr>
          <a:xfrm>
            <a:off x="3126710" y="1140084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1760A4-BB9B-9B55-1A0C-A0726B930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34665"/>
              </p:ext>
            </p:extLst>
          </p:nvPr>
        </p:nvGraphicFramePr>
        <p:xfrm>
          <a:off x="3218450" y="1442454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2+ 1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525ACE-0A75-3CE6-2188-CAFD16427EB2}"/>
              </a:ext>
            </a:extLst>
          </p:cNvPr>
          <p:cNvSpPr/>
          <p:nvPr/>
        </p:nvSpPr>
        <p:spPr>
          <a:xfrm>
            <a:off x="4066190" y="2026920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77C534F-2DDD-0F78-F00E-8DA8710C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55865"/>
              </p:ext>
            </p:extLst>
          </p:nvPr>
        </p:nvGraphicFramePr>
        <p:xfrm>
          <a:off x="4157930" y="2329290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12+ 6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B6C47-8305-169D-1918-71ECBD8B5435}"/>
              </a:ext>
            </a:extLst>
          </p:cNvPr>
          <p:cNvSpPr/>
          <p:nvPr/>
        </p:nvSpPr>
        <p:spPr>
          <a:xfrm>
            <a:off x="2187230" y="2021414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8DA9ED1-6BF2-3927-D85D-6AA1F3AE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65853"/>
              </p:ext>
            </p:extLst>
          </p:nvPr>
        </p:nvGraphicFramePr>
        <p:xfrm>
          <a:off x="2278970" y="2323784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2+ 8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2B30A5-464F-B5F7-D765-E24B15D93ECC}"/>
              </a:ext>
            </a:extLst>
          </p:cNvPr>
          <p:cNvSpPr/>
          <p:nvPr/>
        </p:nvSpPr>
        <p:spPr>
          <a:xfrm>
            <a:off x="7302470" y="1140084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3F96A14-7AA5-AEA6-50C7-B3D54E34E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00874"/>
              </p:ext>
            </p:extLst>
          </p:nvPr>
        </p:nvGraphicFramePr>
        <p:xfrm>
          <a:off x="7394210" y="1442454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4+ 10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59B05F-5034-A192-9FFB-0A268BEBDB78}"/>
              </a:ext>
            </a:extLst>
          </p:cNvPr>
          <p:cNvSpPr/>
          <p:nvPr/>
        </p:nvSpPr>
        <p:spPr>
          <a:xfrm>
            <a:off x="8241950" y="2026920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9F269B9-2E11-1D73-8546-9F3C6097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71656"/>
              </p:ext>
            </p:extLst>
          </p:nvPr>
        </p:nvGraphicFramePr>
        <p:xfrm>
          <a:off x="8333690" y="2329290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4+ 3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123CA7-4338-7AF9-7FCC-E9046747C6F9}"/>
              </a:ext>
            </a:extLst>
          </p:cNvPr>
          <p:cNvSpPr/>
          <p:nvPr/>
        </p:nvSpPr>
        <p:spPr>
          <a:xfrm>
            <a:off x="6362990" y="2021414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E267F4B-1CDB-92EF-2362-AF3D645F7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61567"/>
              </p:ext>
            </p:extLst>
          </p:nvPr>
        </p:nvGraphicFramePr>
        <p:xfrm>
          <a:off x="6454730" y="2323784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3+ 18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4B789002-33F8-EF89-C924-C07725CFD315}"/>
              </a:ext>
            </a:extLst>
          </p:cNvPr>
          <p:cNvSpPr/>
          <p:nvPr/>
        </p:nvSpPr>
        <p:spPr>
          <a:xfrm>
            <a:off x="5844540" y="1624604"/>
            <a:ext cx="439080" cy="326960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F297A7-C821-33C6-E7D2-3707B962778D}"/>
              </a:ext>
            </a:extLst>
          </p:cNvPr>
          <p:cNvSpPr/>
          <p:nvPr/>
        </p:nvSpPr>
        <p:spPr>
          <a:xfrm>
            <a:off x="2228908" y="1143793"/>
            <a:ext cx="678391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Step 1</a:t>
            </a:r>
          </a:p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(Reduce)</a:t>
            </a:r>
            <a:endParaRPr lang="en-US" sz="900" b="1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08165-B965-D40B-5B0D-7B0A6588B947}"/>
              </a:ext>
            </a:extLst>
          </p:cNvPr>
          <p:cNvSpPr/>
          <p:nvPr/>
        </p:nvSpPr>
        <p:spPr>
          <a:xfrm>
            <a:off x="3126710" y="3514495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68937A4E-E21E-E1BC-7598-59007C27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29336"/>
              </p:ext>
            </p:extLst>
          </p:nvPr>
        </p:nvGraphicFramePr>
        <p:xfrm>
          <a:off x="3218450" y="3816865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29B41E-0376-E9C0-271A-C9CAB4747648}"/>
              </a:ext>
            </a:extLst>
          </p:cNvPr>
          <p:cNvSpPr/>
          <p:nvPr/>
        </p:nvSpPr>
        <p:spPr>
          <a:xfrm>
            <a:off x="4066190" y="4401331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0BDF7F6E-1CE2-5B1B-5B32-7FC5C9389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10159"/>
              </p:ext>
            </p:extLst>
          </p:nvPr>
        </p:nvGraphicFramePr>
        <p:xfrm>
          <a:off x="4157930" y="4703701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1F6-A4FA-0D61-40EE-ECD1B4E7C9B4}"/>
              </a:ext>
            </a:extLst>
          </p:cNvPr>
          <p:cNvSpPr/>
          <p:nvPr/>
        </p:nvSpPr>
        <p:spPr>
          <a:xfrm>
            <a:off x="2187230" y="4395825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466C89A0-42ED-DDA8-2E51-4947EF3E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0608"/>
              </p:ext>
            </p:extLst>
          </p:nvPr>
        </p:nvGraphicFramePr>
        <p:xfrm>
          <a:off x="2278970" y="4698195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BF972B-5E31-1F6D-87FC-6258DE12B5FC}"/>
              </a:ext>
            </a:extLst>
          </p:cNvPr>
          <p:cNvSpPr/>
          <p:nvPr/>
        </p:nvSpPr>
        <p:spPr>
          <a:xfrm>
            <a:off x="7302470" y="3514495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1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89341D6E-515E-0116-7F1E-92FDC3A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52850"/>
              </p:ext>
            </p:extLst>
          </p:nvPr>
        </p:nvGraphicFramePr>
        <p:xfrm>
          <a:off x="7394210" y="3816865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CD4A58A-9094-6FFC-6C7F-9B690E3B5F99}"/>
              </a:ext>
            </a:extLst>
          </p:cNvPr>
          <p:cNvSpPr/>
          <p:nvPr/>
        </p:nvSpPr>
        <p:spPr>
          <a:xfrm>
            <a:off x="8241950" y="4401331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3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08E100FA-0731-9AF4-D8C7-A4BDB4E20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92741"/>
              </p:ext>
            </p:extLst>
          </p:nvPr>
        </p:nvGraphicFramePr>
        <p:xfrm>
          <a:off x="8333690" y="4703701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699095E-6C1C-F369-B637-64ADBE62FA12}"/>
              </a:ext>
            </a:extLst>
          </p:cNvPr>
          <p:cNvSpPr/>
          <p:nvPr/>
        </p:nvSpPr>
        <p:spPr>
          <a:xfrm>
            <a:off x="6362990" y="4395825"/>
            <a:ext cx="1695480" cy="648000"/>
          </a:xfrm>
          <a:prstGeom prst="roundRect">
            <a:avLst/>
          </a:prstGeom>
          <a:solidFill>
            <a:srgbClr val="EDEDED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b="0" u="none" dirty="0">
                <a:solidFill>
                  <a:schemeClr val="tx1"/>
                </a:solidFill>
                <a:latin typeface="Arial" panose="020B0604020202020204" pitchFamily="34" charset="0"/>
              </a:rPr>
              <a:t>Device 2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5E2ADEE0-3E9D-7872-1361-4CEF68164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764"/>
              </p:ext>
            </p:extLst>
          </p:nvPr>
        </p:nvGraphicFramePr>
        <p:xfrm>
          <a:off x="6454730" y="4698195"/>
          <a:ext cx="1512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7177298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7020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718054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5849"/>
                  </a:ext>
                </a:extLst>
              </a:tr>
            </a:tbl>
          </a:graphicData>
        </a:graphic>
      </p:graphicFrame>
      <p:sp>
        <p:nvSpPr>
          <p:cNvPr id="34" name="Right Arrow 33">
            <a:extLst>
              <a:ext uri="{FF2B5EF4-FFF2-40B4-BE49-F238E27FC236}">
                <a16:creationId xmlns:a16="http://schemas.microsoft.com/office/drawing/2014/main" id="{A1873BA6-6CB0-73D7-7853-FCCF2B087F88}"/>
              </a:ext>
            </a:extLst>
          </p:cNvPr>
          <p:cNvSpPr/>
          <p:nvPr/>
        </p:nvSpPr>
        <p:spPr>
          <a:xfrm flipH="1">
            <a:off x="5844540" y="3999015"/>
            <a:ext cx="439080" cy="326960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4F154FA-97DA-B486-E965-3EFA6B169EA5}"/>
              </a:ext>
            </a:extLst>
          </p:cNvPr>
          <p:cNvSpPr/>
          <p:nvPr/>
        </p:nvSpPr>
        <p:spPr>
          <a:xfrm rot="5400000">
            <a:off x="7930670" y="2925721"/>
            <a:ext cx="439080" cy="326960"/>
          </a:xfrm>
          <a:prstGeom prst="rightArrow">
            <a:avLst/>
          </a:prstGeom>
          <a:solidFill>
            <a:srgbClr val="A9C2F0"/>
          </a:solidFill>
          <a:ln>
            <a:solidFill>
              <a:srgbClr val="A9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latin typeface="Arial" panose="020B0604020202020204" pitchFamily="34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D36F110-3AA6-B9BD-B7B1-133C141D7D73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>
            <a:off x="3971697" y="1639057"/>
            <a:ext cx="5506" cy="1878960"/>
          </a:xfrm>
          <a:prstGeom prst="curvedConnector3">
            <a:avLst>
              <a:gd name="adj1" fmla="val -41518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18C9859-CB43-54C3-28FF-5A74779A8B83}"/>
              </a:ext>
            </a:extLst>
          </p:cNvPr>
          <p:cNvCxnSpPr>
            <a:cxnSpLocks/>
          </p:cNvCxnSpPr>
          <p:nvPr/>
        </p:nvCxnSpPr>
        <p:spPr>
          <a:xfrm flipV="1">
            <a:off x="2522220" y="1694454"/>
            <a:ext cx="952500" cy="6293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5EAB960-BD17-86F8-68FD-66132335D89D}"/>
              </a:ext>
            </a:extLst>
          </p:cNvPr>
          <p:cNvCxnSpPr>
            <a:cxnSpLocks/>
          </p:cNvCxnSpPr>
          <p:nvPr/>
        </p:nvCxnSpPr>
        <p:spPr>
          <a:xfrm>
            <a:off x="4480560" y="1694454"/>
            <a:ext cx="929640" cy="6293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EAB81-5933-D937-6D15-C772A4D5FCE5}"/>
              </a:ext>
            </a:extLst>
          </p:cNvPr>
          <p:cNvSpPr/>
          <p:nvPr/>
        </p:nvSpPr>
        <p:spPr>
          <a:xfrm>
            <a:off x="6404668" y="1147166"/>
            <a:ext cx="678391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Step 2</a:t>
            </a:r>
          </a:p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(Reduce)</a:t>
            </a:r>
            <a:endParaRPr lang="en-US" sz="900" b="1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6D04B6-2977-43E6-6242-1C39DC2144CA}"/>
              </a:ext>
            </a:extLst>
          </p:cNvPr>
          <p:cNvSpPr/>
          <p:nvPr/>
        </p:nvSpPr>
        <p:spPr>
          <a:xfrm>
            <a:off x="6330929" y="3514495"/>
            <a:ext cx="825867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Step 3</a:t>
            </a:r>
          </a:p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(Broadcast)</a:t>
            </a:r>
            <a:endParaRPr lang="en-US" sz="900" b="1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65525F-71D4-BF3A-63F4-67B28FAC32A7}"/>
              </a:ext>
            </a:extLst>
          </p:cNvPr>
          <p:cNvSpPr/>
          <p:nvPr/>
        </p:nvSpPr>
        <p:spPr>
          <a:xfrm>
            <a:off x="2155170" y="3514495"/>
            <a:ext cx="825867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Step 4</a:t>
            </a:r>
          </a:p>
          <a:p>
            <a:pPr algn="ctr"/>
            <a:r>
              <a:rPr lang="en-US" sz="900" b="1" u="none" dirty="0">
                <a:latin typeface="Arial" panose="020B0604020202020204" pitchFamily="34" charset="0"/>
              </a:rPr>
              <a:t>(Broadcast)</a:t>
            </a:r>
            <a:endParaRPr lang="en-US" sz="900" b="1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8095A2C5-4D28-53D8-F010-E2755E9D25F6}"/>
              </a:ext>
            </a:extLst>
          </p:cNvPr>
          <p:cNvCxnSpPr>
            <a:cxnSpLocks/>
          </p:cNvCxnSpPr>
          <p:nvPr/>
        </p:nvCxnSpPr>
        <p:spPr>
          <a:xfrm>
            <a:off x="7628090" y="1691791"/>
            <a:ext cx="952030" cy="64635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9B69D90-4566-F42C-FD06-052D8B0F8A9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7365805" y="1539379"/>
            <a:ext cx="629330" cy="9394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4F0602F-CBF9-573C-0412-5B16C9A5C4BF}"/>
              </a:ext>
            </a:extLst>
          </p:cNvPr>
          <p:cNvCxnSpPr>
            <a:cxnSpLocks/>
          </p:cNvCxnSpPr>
          <p:nvPr/>
        </p:nvCxnSpPr>
        <p:spPr>
          <a:xfrm rot="5400000" flipH="1">
            <a:off x="8657037" y="1639057"/>
            <a:ext cx="5506" cy="1878960"/>
          </a:xfrm>
          <a:prstGeom prst="curvedConnector3">
            <a:avLst>
              <a:gd name="adj1" fmla="val -41518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DA85372-1379-3B7F-F0AA-E7CF10D4635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8302532" y="3916543"/>
            <a:ext cx="634836" cy="9394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BCF58EF-A60E-F9DF-AC14-0CDEB503FE89}"/>
              </a:ext>
            </a:extLst>
          </p:cNvPr>
          <p:cNvCxnSpPr>
            <a:cxnSpLocks/>
          </p:cNvCxnSpPr>
          <p:nvPr/>
        </p:nvCxnSpPr>
        <p:spPr>
          <a:xfrm flipV="1">
            <a:off x="7720310" y="4068865"/>
            <a:ext cx="928390" cy="6293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35CB3783-DBF8-D29B-AB7C-7C353372FA83}"/>
              </a:ext>
            </a:extLst>
          </p:cNvPr>
          <p:cNvCxnSpPr>
            <a:cxnSpLocks/>
          </p:cNvCxnSpPr>
          <p:nvPr/>
        </p:nvCxnSpPr>
        <p:spPr>
          <a:xfrm rot="5400000" flipH="1">
            <a:off x="7637887" y="4000304"/>
            <a:ext cx="5506" cy="1878960"/>
          </a:xfrm>
          <a:prstGeom prst="curvedConnector3">
            <a:avLst>
              <a:gd name="adj1" fmla="val -41518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7123D8F-7A6A-BBAA-3B53-C58F0748A35E}"/>
              </a:ext>
            </a:extLst>
          </p:cNvPr>
          <p:cNvCxnSpPr>
            <a:cxnSpLocks/>
          </p:cNvCxnSpPr>
          <p:nvPr/>
        </p:nvCxnSpPr>
        <p:spPr>
          <a:xfrm rot="5400000" flipH="1">
            <a:off x="3965047" y="4013468"/>
            <a:ext cx="5506" cy="1878960"/>
          </a:xfrm>
          <a:prstGeom prst="curvedConnector3">
            <a:avLst>
              <a:gd name="adj1" fmla="val -41518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7B18CE72-9A02-818D-5241-D74AE8C2AB75}"/>
              </a:ext>
            </a:extLst>
          </p:cNvPr>
          <p:cNvCxnSpPr>
            <a:cxnSpLocks/>
          </p:cNvCxnSpPr>
          <p:nvPr/>
        </p:nvCxnSpPr>
        <p:spPr>
          <a:xfrm flipV="1">
            <a:off x="2515570" y="4068865"/>
            <a:ext cx="952500" cy="6293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2E37B8B6-8770-EBE4-A3A4-35BF0CFE816D}"/>
              </a:ext>
            </a:extLst>
          </p:cNvPr>
          <p:cNvCxnSpPr>
            <a:cxnSpLocks/>
          </p:cNvCxnSpPr>
          <p:nvPr/>
        </p:nvCxnSpPr>
        <p:spPr>
          <a:xfrm>
            <a:off x="4473910" y="4068865"/>
            <a:ext cx="929640" cy="6293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6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4132E66-B99B-2CD5-894F-FCE0455BEA53}"/>
              </a:ext>
            </a:extLst>
          </p:cNvPr>
          <p:cNvGrpSpPr/>
          <p:nvPr/>
        </p:nvGrpSpPr>
        <p:grpSpPr>
          <a:xfrm>
            <a:off x="3838268" y="1920239"/>
            <a:ext cx="3817602" cy="2177935"/>
            <a:chOff x="3838268" y="1920239"/>
            <a:chExt cx="3817602" cy="217793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C36B3DB-9DD7-9695-18C1-99D556E2BEC0}"/>
                </a:ext>
              </a:extLst>
            </p:cNvPr>
            <p:cNvSpPr/>
            <p:nvPr/>
          </p:nvSpPr>
          <p:spPr>
            <a:xfrm>
              <a:off x="4501116" y="1920240"/>
              <a:ext cx="1080000" cy="854537"/>
            </a:xfrm>
            <a:prstGeom prst="roundRect">
              <a:avLst/>
            </a:prstGeom>
            <a:solidFill>
              <a:srgbClr val="DBE4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Parameter server 1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8E90AA6-61BB-6A02-4078-7E40C57A9452}"/>
                </a:ext>
              </a:extLst>
            </p:cNvPr>
            <p:cNvSpPr/>
            <p:nvPr/>
          </p:nvSpPr>
          <p:spPr>
            <a:xfrm>
              <a:off x="5990656" y="1920239"/>
              <a:ext cx="1080000" cy="854537"/>
            </a:xfrm>
            <a:prstGeom prst="roundRect">
              <a:avLst/>
            </a:prstGeom>
            <a:solidFill>
              <a:srgbClr val="DBE4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Parameter server 2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D2A4D20-E335-CD74-E955-635B519A8059}"/>
                </a:ext>
              </a:extLst>
            </p:cNvPr>
            <p:cNvSpPr/>
            <p:nvPr/>
          </p:nvSpPr>
          <p:spPr>
            <a:xfrm>
              <a:off x="4247807" y="3212803"/>
              <a:ext cx="1333308" cy="885371"/>
            </a:xfrm>
            <a:prstGeom prst="roundRect">
              <a:avLst/>
            </a:prstGeom>
            <a:solidFill>
              <a:srgbClr val="E3F1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Training server </a:t>
              </a:r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1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9C159E1-A900-6EA7-F54F-BFFC9B4B1316}"/>
                </a:ext>
              </a:extLst>
            </p:cNvPr>
            <p:cNvSpPr/>
            <p:nvPr/>
          </p:nvSpPr>
          <p:spPr>
            <a:xfrm>
              <a:off x="5990655" y="3212804"/>
              <a:ext cx="1333289" cy="885370"/>
            </a:xfrm>
            <a:prstGeom prst="roundRect">
              <a:avLst/>
            </a:prstGeom>
            <a:solidFill>
              <a:srgbClr val="E3F1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Training server </a:t>
              </a:r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2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  <a:p>
              <a:pPr algn="ctr"/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5DD006-8F90-4B8B-376C-8AC8D46BF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089" y="2778321"/>
              <a:ext cx="0" cy="4395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F666E9F-CBDB-9AC2-B8E7-4DBA24370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69711" y="2774776"/>
              <a:ext cx="0" cy="44232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8CB3A14-E44B-6B9B-646F-733D36712A74}"/>
                </a:ext>
              </a:extLst>
            </p:cNvPr>
            <p:cNvCxnSpPr>
              <a:cxnSpLocks/>
            </p:cNvCxnSpPr>
            <p:nvPr/>
          </p:nvCxnSpPr>
          <p:spPr>
            <a:xfrm>
              <a:off x="4869711" y="2785400"/>
              <a:ext cx="1444729" cy="416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917B34-E2C7-6FDF-C6D2-7974FC94B608}"/>
                </a:ext>
              </a:extLst>
            </p:cNvPr>
            <p:cNvSpPr txBox="1"/>
            <p:nvPr/>
          </p:nvSpPr>
          <p:spPr>
            <a:xfrm>
              <a:off x="3838268" y="2869065"/>
              <a:ext cx="1143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Times New Roman" panose="02020603050405020304" pitchFamily="18" charset="0"/>
                </a:rPr>
                <a:t>Pull parameters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45AF26-3E98-DF47-C309-033C1BC34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9529" y="2773269"/>
              <a:ext cx="0" cy="4395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B24A23-8489-5A52-1982-C5288EC7676C}"/>
                </a:ext>
              </a:extLst>
            </p:cNvPr>
            <p:cNvCxnSpPr>
              <a:cxnSpLocks/>
            </p:cNvCxnSpPr>
            <p:nvPr/>
          </p:nvCxnSpPr>
          <p:spPr>
            <a:xfrm>
              <a:off x="6358151" y="2769724"/>
              <a:ext cx="0" cy="44232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27F115-DE55-82DB-9DD7-BF57B2D124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22945" y="2785700"/>
              <a:ext cx="1444729" cy="4167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37ED4E-B977-3DF2-B0EB-2CD0C44B77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13423" y="2786857"/>
              <a:ext cx="1444729" cy="416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46A499-89D8-D701-EB1C-480E32CF6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800" y="2784526"/>
              <a:ext cx="1444729" cy="4167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B9CB7B-420F-9146-2B98-AE8470A9A1D0}"/>
                </a:ext>
              </a:extLst>
            </p:cNvPr>
            <p:cNvSpPr txBox="1"/>
            <p:nvPr/>
          </p:nvSpPr>
          <p:spPr>
            <a:xfrm>
              <a:off x="6628679" y="2882672"/>
              <a:ext cx="1027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Times New Roman" panose="02020603050405020304" pitchFamily="18" charset="0"/>
                </a:rPr>
                <a:t>Push gradients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BEB4B7D-1AD8-63F3-7867-78F85C96AE53}"/>
              </a:ext>
            </a:extLst>
          </p:cNvPr>
          <p:cNvSpPr/>
          <p:nvPr/>
        </p:nvSpPr>
        <p:spPr>
          <a:xfrm>
            <a:off x="6146800" y="3564048"/>
            <a:ext cx="517663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</a:t>
            </a:r>
            <a:r>
              <a:rPr lang="en-US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1</a:t>
            </a:r>
            <a:endParaRPr lang="x-none" sz="5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B1AB1-2CF8-85EF-70C1-1E9862684B9B}"/>
              </a:ext>
            </a:extLst>
          </p:cNvPr>
          <p:cNvSpPr/>
          <p:nvPr/>
        </p:nvSpPr>
        <p:spPr>
          <a:xfrm>
            <a:off x="6667674" y="3564048"/>
            <a:ext cx="501476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</a:t>
            </a:r>
            <a:r>
              <a:rPr lang="en-US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2</a:t>
            </a:r>
            <a:endParaRPr lang="x-none" sz="5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B74C9-2595-1827-6AFB-02A789BF1538}"/>
              </a:ext>
            </a:extLst>
          </p:cNvPr>
          <p:cNvSpPr/>
          <p:nvPr/>
        </p:nvSpPr>
        <p:spPr>
          <a:xfrm>
            <a:off x="6248400" y="2252731"/>
            <a:ext cx="609600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</a:t>
            </a:r>
            <a:r>
              <a:rPr lang="en-US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2</a:t>
            </a:r>
            <a:endParaRPr lang="x-none" sz="500" dirty="0"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8CB74C9-2595-1827-6AFB-02A789BF1538}"/>
              </a:ext>
            </a:extLst>
          </p:cNvPr>
          <p:cNvSpPr/>
          <p:nvPr/>
        </p:nvSpPr>
        <p:spPr>
          <a:xfrm>
            <a:off x="4775200" y="2252731"/>
            <a:ext cx="596900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1</a:t>
            </a:r>
            <a:endParaRPr lang="x-none" sz="500" dirty="0">
              <a:latin typeface="Arial" panose="020B06040202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BEB4B7D-1AD8-63F3-7867-78F85C96AE53}"/>
              </a:ext>
            </a:extLst>
          </p:cNvPr>
          <p:cNvSpPr/>
          <p:nvPr/>
        </p:nvSpPr>
        <p:spPr>
          <a:xfrm>
            <a:off x="4421160" y="3564048"/>
            <a:ext cx="517663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</a:t>
            </a:r>
            <a:r>
              <a:rPr lang="en-US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1</a:t>
            </a:r>
            <a:endParaRPr lang="x-none" sz="500" dirty="0">
              <a:latin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55B1AB1-2CF8-85EF-70C1-1E9862684B9B}"/>
              </a:ext>
            </a:extLst>
          </p:cNvPr>
          <p:cNvSpPr/>
          <p:nvPr/>
        </p:nvSpPr>
        <p:spPr>
          <a:xfrm>
            <a:off x="4942034" y="3564048"/>
            <a:ext cx="501476" cy="359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Parameter partition </a:t>
            </a:r>
            <a:r>
              <a:rPr lang="en-US" altLang="zh-CN" sz="5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2</a:t>
            </a:r>
            <a:endParaRPr lang="x-none" sz="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397A1C97-828E-A39F-D1A6-2ECE44CBA7BE}"/>
              </a:ext>
            </a:extLst>
          </p:cNvPr>
          <p:cNvGrpSpPr/>
          <p:nvPr/>
        </p:nvGrpSpPr>
        <p:grpSpPr>
          <a:xfrm>
            <a:off x="3044624" y="2018549"/>
            <a:ext cx="6102753" cy="2215247"/>
            <a:chOff x="3318111" y="2018549"/>
            <a:chExt cx="6102753" cy="221524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2CBAE9-E8FE-2FD8-C3A7-287EE5D0A6CD}"/>
                </a:ext>
              </a:extLst>
            </p:cNvPr>
            <p:cNvGrpSpPr/>
            <p:nvPr/>
          </p:nvGrpSpPr>
          <p:grpSpPr>
            <a:xfrm>
              <a:off x="3318111" y="2048797"/>
              <a:ext cx="1605304" cy="2184999"/>
              <a:chOff x="2000881" y="2105694"/>
              <a:chExt cx="1605304" cy="2184999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F7E891A-1000-AC4F-A4BD-00B714CFB768}"/>
                  </a:ext>
                </a:extLst>
              </p:cNvPr>
              <p:cNvSpPr/>
              <p:nvPr/>
            </p:nvSpPr>
            <p:spPr>
              <a:xfrm>
                <a:off x="2000883" y="2727631"/>
                <a:ext cx="1080000" cy="540000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Compute node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3DB2CD7-EC6C-BA48-AC3F-26C03669832E}"/>
                  </a:ext>
                </a:extLst>
              </p:cNvPr>
              <p:cNvSpPr/>
              <p:nvPr/>
            </p:nvSpPr>
            <p:spPr>
              <a:xfrm>
                <a:off x="2000881" y="2105694"/>
                <a:ext cx="1080000" cy="216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Input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0F93B1E-E9A2-E640-8063-7C0D22AEC7A7}"/>
                  </a:ext>
                </a:extLst>
              </p:cNvPr>
              <p:cNvSpPr/>
              <p:nvPr/>
            </p:nvSpPr>
            <p:spPr>
              <a:xfrm>
                <a:off x="2000881" y="3675936"/>
                <a:ext cx="1080000" cy="216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Output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5209B4-A31C-7347-8AB7-3C271D07AE6D}"/>
                  </a:ext>
                </a:extLst>
              </p:cNvPr>
              <p:cNvSpPr txBox="1"/>
              <p:nvPr/>
            </p:nvSpPr>
            <p:spPr>
              <a:xfrm>
                <a:off x="2000882" y="4059861"/>
                <a:ext cx="16053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</a:rPr>
                  <a:t>(a) Single-node execution</a:t>
                </a:r>
              </a:p>
            </p:txBody>
          </p:sp>
          <p:sp>
            <p:nvSpPr>
              <p:cNvPr id="70" name="Down Arrow 69">
                <a:extLst>
                  <a:ext uri="{FF2B5EF4-FFF2-40B4-BE49-F238E27FC236}">
                    <a16:creationId xmlns:a16="http://schemas.microsoft.com/office/drawing/2014/main" id="{6D5286DC-55F4-C8C4-C832-54E521111F03}"/>
                  </a:ext>
                </a:extLst>
              </p:cNvPr>
              <p:cNvSpPr/>
              <p:nvPr/>
            </p:nvSpPr>
            <p:spPr>
              <a:xfrm>
                <a:off x="2456839" y="2384651"/>
                <a:ext cx="168088" cy="275665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Down Arrow 70">
                <a:extLst>
                  <a:ext uri="{FF2B5EF4-FFF2-40B4-BE49-F238E27FC236}">
                    <a16:creationId xmlns:a16="http://schemas.microsoft.com/office/drawing/2014/main" id="{CA17DE61-BE50-13C1-BF97-354628C027DF}"/>
                  </a:ext>
                </a:extLst>
              </p:cNvPr>
              <p:cNvSpPr/>
              <p:nvPr/>
            </p:nvSpPr>
            <p:spPr>
              <a:xfrm>
                <a:off x="2456839" y="3333857"/>
                <a:ext cx="168088" cy="275665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56E0AF5-A847-FBDE-FE22-8D6CF117FD35}"/>
                </a:ext>
              </a:extLst>
            </p:cNvPr>
            <p:cNvGrpSpPr/>
            <p:nvPr/>
          </p:nvGrpSpPr>
          <p:grpSpPr>
            <a:xfrm>
              <a:off x="4864341" y="2018549"/>
              <a:ext cx="4556523" cy="2215247"/>
              <a:chOff x="5671165" y="2099231"/>
              <a:chExt cx="4556523" cy="2215247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14C7094-1144-C248-BC91-595A313C4FF9}"/>
                  </a:ext>
                </a:extLst>
              </p:cNvPr>
              <p:cNvSpPr/>
              <p:nvPr/>
            </p:nvSpPr>
            <p:spPr>
              <a:xfrm>
                <a:off x="7933518" y="2727631"/>
                <a:ext cx="1080000" cy="540000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Compute node 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0C8E6F-9CF6-7A47-B8A7-E52557EFB48D}"/>
                  </a:ext>
                </a:extLst>
              </p:cNvPr>
              <p:cNvSpPr txBox="1"/>
              <p:nvPr/>
            </p:nvSpPr>
            <p:spPr>
              <a:xfrm>
                <a:off x="7010115" y="2099231"/>
                <a:ext cx="79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ea typeface="SimSong" panose="02020300000000000000" pitchFamily="18" charset="-122"/>
                  </a:rPr>
                  <a:t>Partitioned input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108A68-CC2C-B84B-939A-4E6F158E8A6E}"/>
                  </a:ext>
                </a:extLst>
              </p:cNvPr>
              <p:cNvSpPr txBox="1"/>
              <p:nvPr/>
            </p:nvSpPr>
            <p:spPr>
              <a:xfrm>
                <a:off x="6978045" y="3675933"/>
                <a:ext cx="712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ea typeface="SimSong" panose="02020300000000000000" pitchFamily="18" charset="-122"/>
                  </a:rPr>
                  <a:t>Merged output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6AB885-C696-0743-AA30-EA75231F4359}"/>
                  </a:ext>
                </a:extLst>
              </p:cNvPr>
              <p:cNvSpPr txBox="1"/>
              <p:nvPr/>
            </p:nvSpPr>
            <p:spPr>
              <a:xfrm>
                <a:off x="7218380" y="4083646"/>
                <a:ext cx="25568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Arial" panose="020B0604020202020204" pitchFamily="34" charset="0"/>
                  </a:rPr>
                  <a:t>(b) Distributed execution on multiple nodes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DE9A31-41FF-FC46-BC09-D838DD035DA1}"/>
                  </a:ext>
                </a:extLst>
              </p:cNvPr>
              <p:cNvSpPr txBox="1"/>
              <p:nvPr/>
            </p:nvSpPr>
            <p:spPr>
              <a:xfrm>
                <a:off x="5671165" y="2875491"/>
                <a:ext cx="87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ea typeface="SimSong" panose="02020300000000000000" pitchFamily="18" charset="-122"/>
                  </a:rPr>
                  <a:t>Parallel computing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2BA2F4D3-43F6-5C45-631A-2D3713E17C9B}"/>
                  </a:ext>
                </a:extLst>
              </p:cNvPr>
              <p:cNvSpPr/>
              <p:nvPr/>
            </p:nvSpPr>
            <p:spPr>
              <a:xfrm>
                <a:off x="8257517" y="2103624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D24D5FD-0FB3-F599-6B8D-683262DF18E7}"/>
                  </a:ext>
                </a:extLst>
              </p:cNvPr>
              <p:cNvSpPr/>
              <p:nvPr/>
            </p:nvSpPr>
            <p:spPr>
              <a:xfrm>
                <a:off x="7785654" y="2104454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41A1D78-4304-F7A1-DBC1-86ABAFAC1348}"/>
                  </a:ext>
                </a:extLst>
              </p:cNvPr>
              <p:cNvSpPr/>
              <p:nvPr/>
            </p:nvSpPr>
            <p:spPr>
              <a:xfrm>
                <a:off x="8729382" y="2104454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0AF4C71-35E8-8E18-04BB-5D8880CF34C2}"/>
                  </a:ext>
                </a:extLst>
              </p:cNvPr>
              <p:cNvSpPr/>
              <p:nvPr/>
            </p:nvSpPr>
            <p:spPr>
              <a:xfrm>
                <a:off x="6719348" y="2727631"/>
                <a:ext cx="1080000" cy="540000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Compute node 1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FCB4324-9253-BE00-5586-A638E2EDF263}"/>
                  </a:ext>
                </a:extLst>
              </p:cNvPr>
              <p:cNvSpPr/>
              <p:nvPr/>
            </p:nvSpPr>
            <p:spPr>
              <a:xfrm>
                <a:off x="9147688" y="2727631"/>
                <a:ext cx="1080000" cy="540000"/>
              </a:xfrm>
              <a:prstGeom prst="round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Compute node 3</a:t>
                </a:r>
              </a:p>
            </p:txBody>
          </p:sp>
          <p:sp>
            <p:nvSpPr>
              <p:cNvPr id="72" name="Down Arrow 71">
                <a:extLst>
                  <a:ext uri="{FF2B5EF4-FFF2-40B4-BE49-F238E27FC236}">
                    <a16:creationId xmlns:a16="http://schemas.microsoft.com/office/drawing/2014/main" id="{4D872CD3-BC49-D5DB-8DE7-B28948BF74A1}"/>
                  </a:ext>
                </a:extLst>
              </p:cNvPr>
              <p:cNvSpPr/>
              <p:nvPr/>
            </p:nvSpPr>
            <p:spPr>
              <a:xfrm>
                <a:off x="8389474" y="2385833"/>
                <a:ext cx="168088" cy="275665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Down Arrow 72">
                <a:extLst>
                  <a:ext uri="{FF2B5EF4-FFF2-40B4-BE49-F238E27FC236}">
                    <a16:creationId xmlns:a16="http://schemas.microsoft.com/office/drawing/2014/main" id="{FFC32EA6-BD1D-631B-A60D-FD1E2DAA2D40}"/>
                  </a:ext>
                </a:extLst>
              </p:cNvPr>
              <p:cNvSpPr/>
              <p:nvPr/>
            </p:nvSpPr>
            <p:spPr>
              <a:xfrm>
                <a:off x="8389474" y="3340882"/>
                <a:ext cx="168088" cy="275665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Down Arrow 74">
                <a:extLst>
                  <a:ext uri="{FF2B5EF4-FFF2-40B4-BE49-F238E27FC236}">
                    <a16:creationId xmlns:a16="http://schemas.microsoft.com/office/drawing/2014/main" id="{006E28A7-F1FA-84D5-45F6-D1F4FFC850B5}"/>
                  </a:ext>
                </a:extLst>
              </p:cNvPr>
              <p:cNvSpPr/>
              <p:nvPr/>
            </p:nvSpPr>
            <p:spPr>
              <a:xfrm rot="19268259">
                <a:off x="9026731" y="2364365"/>
                <a:ext cx="168088" cy="318596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F796C44-516F-5704-B9FD-3C9249A855EC}"/>
                  </a:ext>
                </a:extLst>
              </p:cNvPr>
              <p:cNvSpPr/>
              <p:nvPr/>
            </p:nvSpPr>
            <p:spPr>
              <a:xfrm>
                <a:off x="8257518" y="3675933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1E99053-5D5E-0B42-7193-EABB8CD009F4}"/>
                  </a:ext>
                </a:extLst>
              </p:cNvPr>
              <p:cNvSpPr/>
              <p:nvPr/>
            </p:nvSpPr>
            <p:spPr>
              <a:xfrm>
                <a:off x="7785654" y="3679149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14302CB-E74C-F4AA-532F-E03FC734FB45}"/>
                  </a:ext>
                </a:extLst>
              </p:cNvPr>
              <p:cNvSpPr/>
              <p:nvPr/>
            </p:nvSpPr>
            <p:spPr>
              <a:xfrm>
                <a:off x="8729382" y="3675933"/>
                <a:ext cx="432000" cy="216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86" name="Down Arrow 85">
                <a:extLst>
                  <a:ext uri="{FF2B5EF4-FFF2-40B4-BE49-F238E27FC236}">
                    <a16:creationId xmlns:a16="http://schemas.microsoft.com/office/drawing/2014/main" id="{12B523D7-0555-E63A-E5FC-595246A85E46}"/>
                  </a:ext>
                </a:extLst>
              </p:cNvPr>
              <p:cNvSpPr/>
              <p:nvPr/>
            </p:nvSpPr>
            <p:spPr>
              <a:xfrm rot="2331741" flipH="1">
                <a:off x="7752217" y="2369549"/>
                <a:ext cx="168088" cy="318596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Down Arrow 86">
                <a:extLst>
                  <a:ext uri="{FF2B5EF4-FFF2-40B4-BE49-F238E27FC236}">
                    <a16:creationId xmlns:a16="http://schemas.microsoft.com/office/drawing/2014/main" id="{C67FEDD6-7687-0BA2-3783-10CD53403BD4}"/>
                  </a:ext>
                </a:extLst>
              </p:cNvPr>
              <p:cNvSpPr/>
              <p:nvPr/>
            </p:nvSpPr>
            <p:spPr>
              <a:xfrm rot="2331741" flipH="1">
                <a:off x="9026731" y="3319416"/>
                <a:ext cx="168088" cy="318596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Down Arrow 87">
                <a:extLst>
                  <a:ext uri="{FF2B5EF4-FFF2-40B4-BE49-F238E27FC236}">
                    <a16:creationId xmlns:a16="http://schemas.microsoft.com/office/drawing/2014/main" id="{354FC069-9C87-473B-6E94-64C9D82E5263}"/>
                  </a:ext>
                </a:extLst>
              </p:cNvPr>
              <p:cNvSpPr/>
              <p:nvPr/>
            </p:nvSpPr>
            <p:spPr>
              <a:xfrm rot="19268259">
                <a:off x="7752217" y="3304263"/>
                <a:ext cx="168088" cy="318596"/>
              </a:xfrm>
              <a:prstGeom prst="downArrow">
                <a:avLst/>
              </a:prstGeom>
              <a:solidFill>
                <a:srgbClr val="A9C2F0"/>
              </a:solidFill>
              <a:ln>
                <a:solidFill>
                  <a:srgbClr val="B5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967AA19-796D-D5A1-DDA5-3B37468A67F0}"/>
              </a:ext>
            </a:extLst>
          </p:cNvPr>
          <p:cNvGrpSpPr/>
          <p:nvPr/>
        </p:nvGrpSpPr>
        <p:grpSpPr>
          <a:xfrm>
            <a:off x="2999279" y="1748329"/>
            <a:ext cx="6155735" cy="2109070"/>
            <a:chOff x="2267046" y="1748329"/>
            <a:chExt cx="6155735" cy="2109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BB9843-0D5C-524F-A6E2-813604381E18}"/>
                </a:ext>
              </a:extLst>
            </p:cNvPr>
            <p:cNvSpPr/>
            <p:nvPr/>
          </p:nvSpPr>
          <p:spPr>
            <a:xfrm>
              <a:off x="2267046" y="2841983"/>
              <a:ext cx="72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Training device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FBCC462-BF4A-3041-9D45-BD847F444430}"/>
                </a:ext>
              </a:extLst>
            </p:cNvPr>
            <p:cNvSpPr/>
            <p:nvPr/>
          </p:nvSpPr>
          <p:spPr>
            <a:xfrm>
              <a:off x="3022781" y="2057399"/>
              <a:ext cx="5400000" cy="180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EE5936E-CFC0-6146-B6F1-1F568175D221}"/>
                </a:ext>
              </a:extLst>
            </p:cNvPr>
            <p:cNvSpPr/>
            <p:nvPr/>
          </p:nvSpPr>
          <p:spPr>
            <a:xfrm>
              <a:off x="3321635" y="2223877"/>
              <a:ext cx="720000" cy="1137513"/>
            </a:xfrm>
            <a:prstGeom prst="roundRect">
              <a:avLst>
                <a:gd name="adj" fmla="val 0"/>
              </a:avLst>
            </a:prstGeom>
            <a:solidFill>
              <a:srgbClr val="DBE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97A0B3-45DB-3B49-838D-72E37ACE1BB7}"/>
                </a:ext>
              </a:extLst>
            </p:cNvPr>
            <p:cNvSpPr/>
            <p:nvPr/>
          </p:nvSpPr>
          <p:spPr>
            <a:xfrm>
              <a:off x="4233564" y="2208770"/>
              <a:ext cx="55584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Forward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AEA36B-EB49-0244-AA09-BBEFDCA4D73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985" y="2431877"/>
              <a:ext cx="954000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376685-14F5-C573-536A-511BA1D48C04}"/>
                </a:ext>
              </a:extLst>
            </p:cNvPr>
            <p:cNvGrpSpPr/>
            <p:nvPr/>
          </p:nvGrpSpPr>
          <p:grpSpPr>
            <a:xfrm>
              <a:off x="4968704" y="2223876"/>
              <a:ext cx="3155223" cy="1487079"/>
              <a:chOff x="4968704" y="2223876"/>
              <a:chExt cx="3155223" cy="1487079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EC6CBE5-6263-854A-A14E-7B82C531B39B}"/>
                  </a:ext>
                </a:extLst>
              </p:cNvPr>
              <p:cNvSpPr/>
              <p:nvPr/>
            </p:nvSpPr>
            <p:spPr>
              <a:xfrm>
                <a:off x="6231787" y="2223877"/>
                <a:ext cx="630000" cy="1137513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2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(parameters)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AC5144-83D5-A643-8AE2-6B2DE67C7837}"/>
                  </a:ext>
                </a:extLst>
              </p:cNvPr>
              <p:cNvSpPr/>
              <p:nvPr/>
            </p:nvSpPr>
            <p:spPr>
              <a:xfrm>
                <a:off x="7455549" y="2223876"/>
                <a:ext cx="630000" cy="1137513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3 (parameters)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D124736-9AF1-EB40-BC37-C376FE76FBC5}"/>
                  </a:ext>
                </a:extLst>
              </p:cNvPr>
              <p:cNvSpPr/>
              <p:nvPr/>
            </p:nvSpPr>
            <p:spPr>
              <a:xfrm>
                <a:off x="5005948" y="2223877"/>
                <a:ext cx="632077" cy="1137513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1 (parameters)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7016973-F9E7-184E-9CDB-BE144B5BABA4}"/>
                  </a:ext>
                </a:extLst>
              </p:cNvPr>
              <p:cNvSpPr/>
              <p:nvPr/>
            </p:nvSpPr>
            <p:spPr>
              <a:xfrm>
                <a:off x="6909931" y="3097558"/>
                <a:ext cx="509431" cy="21544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ea typeface="SimSong" panose="02020300000000000000" pitchFamily="18" charset="-122"/>
                  </a:rPr>
                  <a:t>Backward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1365917-D52C-D349-9C84-25B76EDCE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4375" y="2431877"/>
                <a:ext cx="581796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EE3CE43-C7BE-2145-BE7B-AD7DB09CC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137" y="2437194"/>
                <a:ext cx="5904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9971FCC-51FB-0E4C-B3ED-D0E60A0BE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7947" y="3097558"/>
                <a:ext cx="590400" cy="1294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F78625-8A02-CF4C-BB65-97B9620C3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8025" y="3106478"/>
                <a:ext cx="5868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CBB71-5C75-7740-BF57-8ECC7512D255}"/>
                  </a:ext>
                </a:extLst>
              </p:cNvPr>
              <p:cNvSpPr/>
              <p:nvPr/>
            </p:nvSpPr>
            <p:spPr>
              <a:xfrm>
                <a:off x="4968704" y="3406950"/>
                <a:ext cx="706563" cy="304005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A992456-1297-6148-B19F-18A664016FDE}"/>
                  </a:ext>
                </a:extLst>
              </p:cNvPr>
              <p:cNvSpPr/>
              <p:nvPr/>
            </p:nvSpPr>
            <p:spPr>
              <a:xfrm>
                <a:off x="6193034" y="3406950"/>
                <a:ext cx="706563" cy="304005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2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5B59AC-ADFA-A444-944B-79EF1822474E}"/>
                  </a:ext>
                </a:extLst>
              </p:cNvPr>
              <p:cNvSpPr/>
              <p:nvPr/>
            </p:nvSpPr>
            <p:spPr>
              <a:xfrm>
                <a:off x="7417364" y="3406950"/>
                <a:ext cx="706563" cy="304005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3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8D2FA6-2BCE-8C89-6276-A301F0BB389C}"/>
                </a:ext>
              </a:extLst>
            </p:cNvPr>
            <p:cNvSpPr/>
            <p:nvPr/>
          </p:nvSpPr>
          <p:spPr>
            <a:xfrm>
              <a:off x="6006315" y="1748329"/>
              <a:ext cx="108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4524C-5FE5-37C4-937D-F9A20D7891BD}"/>
              </a:ext>
            </a:extLst>
          </p:cNvPr>
          <p:cNvGrpSpPr/>
          <p:nvPr/>
        </p:nvGrpSpPr>
        <p:grpSpPr>
          <a:xfrm>
            <a:off x="3122090" y="1670887"/>
            <a:ext cx="5947820" cy="3500838"/>
            <a:chOff x="2785252" y="1049219"/>
            <a:chExt cx="5947820" cy="35008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8782B-F7D9-A5A1-18AD-5CC241BD1028}"/>
                </a:ext>
              </a:extLst>
            </p:cNvPr>
            <p:cNvSpPr/>
            <p:nvPr/>
          </p:nvSpPr>
          <p:spPr>
            <a:xfrm>
              <a:off x="2788122" y="1872873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BF72F1-1B58-7DEE-7C3C-E7090FA14E6C}"/>
                </a:ext>
              </a:extLst>
            </p:cNvPr>
            <p:cNvSpPr/>
            <p:nvPr/>
          </p:nvSpPr>
          <p:spPr>
            <a:xfrm>
              <a:off x="6316607" y="1049219"/>
              <a:ext cx="108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Program replica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1554ECF-0105-C387-E015-09A36D555D8A}"/>
                </a:ext>
              </a:extLst>
            </p:cNvPr>
            <p:cNvSpPr/>
            <p:nvPr/>
          </p:nvSpPr>
          <p:spPr>
            <a:xfrm>
              <a:off x="3333072" y="1358289"/>
              <a:ext cx="540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524164-F89B-533F-A5C2-0485DCC1D8E7}"/>
                </a:ext>
              </a:extLst>
            </p:cNvPr>
            <p:cNvGrpSpPr/>
            <p:nvPr/>
          </p:nvGrpSpPr>
          <p:grpSpPr>
            <a:xfrm>
              <a:off x="3631975" y="1480391"/>
              <a:ext cx="4802195" cy="1030902"/>
              <a:chOff x="3631926" y="1524766"/>
              <a:chExt cx="4802195" cy="1030902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24C3510-6D07-14EA-B6A7-8B460F817F94}"/>
                  </a:ext>
                </a:extLst>
              </p:cNvPr>
              <p:cNvSpPr/>
              <p:nvPr/>
            </p:nvSpPr>
            <p:spPr>
              <a:xfrm>
                <a:off x="6542078" y="1524767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2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BDBC15F-5952-DB10-99D0-B26F939FD545}"/>
                  </a:ext>
                </a:extLst>
              </p:cNvPr>
              <p:cNvSpPr/>
              <p:nvPr/>
            </p:nvSpPr>
            <p:spPr>
              <a:xfrm>
                <a:off x="7765839" y="1524766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3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938D0B8-4604-D5ED-8ECF-AEB00F5C0740}"/>
                  </a:ext>
                </a:extLst>
              </p:cNvPr>
              <p:cNvSpPr/>
              <p:nvPr/>
            </p:nvSpPr>
            <p:spPr>
              <a:xfrm>
                <a:off x="5316238" y="1524767"/>
                <a:ext cx="632077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F19C568-81E0-B541-B432-ED98E22AC9C4}"/>
                  </a:ext>
                </a:extLst>
              </p:cNvPr>
              <p:cNvSpPr/>
              <p:nvPr/>
            </p:nvSpPr>
            <p:spPr>
              <a:xfrm>
                <a:off x="3631926" y="1524767"/>
                <a:ext cx="720000" cy="360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Data partition 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7083FC1-51CA-EDDB-0F37-4207DE8B0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8276" y="1732767"/>
                <a:ext cx="9540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8283FB3-6A9E-794B-2C16-5E4B4199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66" y="1732767"/>
                <a:ext cx="581796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20B4A9-A97A-1745-306B-AF70A308E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8428" y="1738084"/>
                <a:ext cx="5904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67B03D0-7C13-3A64-8A8C-984E90D13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2708" y="2031111"/>
                <a:ext cx="590400" cy="1294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6EABF50-112E-0FA3-3FEE-A74A1D9A3A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1212" y="2040031"/>
                <a:ext cx="5868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537BC9-DEEA-E982-B51C-7F9D4D806503}"/>
                  </a:ext>
                </a:extLst>
              </p:cNvPr>
              <p:cNvSpPr/>
              <p:nvPr/>
            </p:nvSpPr>
            <p:spPr>
              <a:xfrm>
                <a:off x="5278995" y="233966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61F723-C0C6-41EC-9518-00A34F5456CB}"/>
                  </a:ext>
                </a:extLst>
              </p:cNvPr>
              <p:cNvSpPr/>
              <p:nvPr/>
            </p:nvSpPr>
            <p:spPr>
              <a:xfrm>
                <a:off x="6501739" y="233966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ECBC6E-BF45-9744-25B8-DFFEC64FE970}"/>
                  </a:ext>
                </a:extLst>
              </p:cNvPr>
              <p:cNvSpPr/>
              <p:nvPr/>
            </p:nvSpPr>
            <p:spPr>
              <a:xfrm>
                <a:off x="7727558" y="233966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3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50D5AFA6-E299-E6E4-357D-BA5C981C8EAF}"/>
                  </a:ext>
                </a:extLst>
              </p:cNvPr>
              <p:cNvSpPr/>
              <p:nvPr/>
            </p:nvSpPr>
            <p:spPr>
              <a:xfrm>
                <a:off x="3631926" y="1884766"/>
                <a:ext cx="720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B333A-02C5-537E-716E-70048FAF9D66}"/>
                </a:ext>
              </a:extLst>
            </p:cNvPr>
            <p:cNvSpPr/>
            <p:nvPr/>
          </p:nvSpPr>
          <p:spPr>
            <a:xfrm>
              <a:off x="2785252" y="3494296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873F51-07AC-D235-F5CF-3D0198375E3C}"/>
                </a:ext>
              </a:extLst>
            </p:cNvPr>
            <p:cNvSpPr/>
            <p:nvPr/>
          </p:nvSpPr>
          <p:spPr>
            <a:xfrm>
              <a:off x="6316607" y="4334613"/>
              <a:ext cx="108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Program replica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42FF197-95FD-EE55-BFDD-E6C569DCC2B0}"/>
                </a:ext>
              </a:extLst>
            </p:cNvPr>
            <p:cNvSpPr/>
            <p:nvPr/>
          </p:nvSpPr>
          <p:spPr>
            <a:xfrm flipV="1">
              <a:off x="3333072" y="2979712"/>
              <a:ext cx="540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52F0025-9136-DA28-24BA-4E67E1D33A14}"/>
                </a:ext>
              </a:extLst>
            </p:cNvPr>
            <p:cNvSpPr/>
            <p:nvPr/>
          </p:nvSpPr>
          <p:spPr>
            <a:xfrm>
              <a:off x="3631975" y="3757609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rgbClr val="DBE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Data partition 2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174C931-19F3-5743-B32A-FD67BC127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325" y="3909609"/>
              <a:ext cx="954000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315A5A9-EA04-62CE-6AA0-26E582EDD803}"/>
                </a:ext>
              </a:extLst>
            </p:cNvPr>
            <p:cNvSpPr/>
            <p:nvPr/>
          </p:nvSpPr>
          <p:spPr>
            <a:xfrm flipV="1">
              <a:off x="3631975" y="3397610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74847BE-C90A-BC87-F44D-C3E7990542B2}"/>
                </a:ext>
              </a:extLst>
            </p:cNvPr>
            <p:cNvGrpSpPr/>
            <p:nvPr/>
          </p:nvGrpSpPr>
          <p:grpSpPr>
            <a:xfrm>
              <a:off x="5279044" y="2511293"/>
              <a:ext cx="3155126" cy="1606317"/>
              <a:chOff x="5279044" y="2511293"/>
              <a:chExt cx="3155126" cy="160631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2D36F21-3946-B442-8826-C8D5E0EDB24A}"/>
                  </a:ext>
                </a:extLst>
              </p:cNvPr>
              <p:cNvSpPr/>
              <p:nvPr/>
            </p:nvSpPr>
            <p:spPr>
              <a:xfrm>
                <a:off x="6542127" y="3397609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2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E3CE004-0E6B-C05F-928E-FE5F9E3F3305}"/>
                  </a:ext>
                </a:extLst>
              </p:cNvPr>
              <p:cNvSpPr/>
              <p:nvPr/>
            </p:nvSpPr>
            <p:spPr>
              <a:xfrm>
                <a:off x="7765888" y="3397610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3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8589EBC-9925-06E3-BADA-67C328C8C250}"/>
                  </a:ext>
                </a:extLst>
              </p:cNvPr>
              <p:cNvSpPr/>
              <p:nvPr/>
            </p:nvSpPr>
            <p:spPr>
              <a:xfrm>
                <a:off x="5316287" y="3397609"/>
                <a:ext cx="632077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1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BD3B85-DFB2-28E2-4C6F-1640204D5B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4715" y="3909609"/>
                <a:ext cx="581796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347A059-E360-A604-1737-6DA03853C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477" y="3904292"/>
                <a:ext cx="5904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D9020B-5352-676C-1B82-68FC96AD9C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2757" y="3609971"/>
                <a:ext cx="590400" cy="1294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C855BD0-70A0-50CD-AEEC-38C87CA76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1261" y="3602345"/>
                <a:ext cx="586800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0341236-A4DB-EA9C-DC69-17C0AFED627B}"/>
                  </a:ext>
                </a:extLst>
              </p:cNvPr>
              <p:cNvSpPr/>
              <p:nvPr/>
            </p:nvSpPr>
            <p:spPr>
              <a:xfrm>
                <a:off x="5279044" y="308670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C7A5440-5138-DA69-32DC-C3CD1A4649FE}"/>
                  </a:ext>
                </a:extLst>
              </p:cNvPr>
              <p:cNvSpPr/>
              <p:nvPr/>
            </p:nvSpPr>
            <p:spPr>
              <a:xfrm>
                <a:off x="6501788" y="308670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133B004-1410-5CE0-2249-B701D72CE9F9}"/>
                  </a:ext>
                </a:extLst>
              </p:cNvPr>
              <p:cNvSpPr/>
              <p:nvPr/>
            </p:nvSpPr>
            <p:spPr>
              <a:xfrm>
                <a:off x="7727607" y="3086708"/>
                <a:ext cx="706563" cy="216000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Gradient 3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59F56D6-E76C-BEA8-8356-BAA0D21667CA}"/>
                  </a:ext>
                </a:extLst>
              </p:cNvPr>
              <p:cNvCxnSpPr>
                <a:cxnSpLocks/>
                <a:stCxn id="39" idx="0"/>
                <a:endCxn id="17" idx="2"/>
              </p:cNvCxnSpPr>
              <p:nvPr/>
            </p:nvCxnSpPr>
            <p:spPr>
              <a:xfrm flipV="1">
                <a:off x="5632326" y="2511293"/>
                <a:ext cx="0" cy="575415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4FE43F0-7D1C-F158-A0DF-63F14528F0BF}"/>
                  </a:ext>
                </a:extLst>
              </p:cNvPr>
              <p:cNvCxnSpPr>
                <a:cxnSpLocks/>
                <a:stCxn id="40" idx="0"/>
                <a:endCxn id="18" idx="2"/>
              </p:cNvCxnSpPr>
              <p:nvPr/>
            </p:nvCxnSpPr>
            <p:spPr>
              <a:xfrm flipV="1">
                <a:off x="6855070" y="2511293"/>
                <a:ext cx="0" cy="575415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FC1F766-1B2A-4E71-13BF-8A05E3030B87}"/>
                  </a:ext>
                </a:extLst>
              </p:cNvPr>
              <p:cNvCxnSpPr>
                <a:cxnSpLocks/>
                <a:stCxn id="41" idx="0"/>
                <a:endCxn id="19" idx="2"/>
              </p:cNvCxnSpPr>
              <p:nvPr/>
            </p:nvCxnSpPr>
            <p:spPr>
              <a:xfrm flipV="1">
                <a:off x="8080889" y="2511293"/>
                <a:ext cx="0" cy="575415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45BE98-228A-C5B7-8D9F-A80560F3F23D}"/>
                </a:ext>
              </a:extLst>
            </p:cNvPr>
            <p:cNvSpPr/>
            <p:nvPr/>
          </p:nvSpPr>
          <p:spPr>
            <a:xfrm>
              <a:off x="4351975" y="2608299"/>
              <a:ext cx="1134306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AllReduce</a:t>
              </a:r>
            </a:p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(calculates an average)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3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F91EDA7-6654-F9D0-BAA6-703DC1774C7A}"/>
              </a:ext>
            </a:extLst>
          </p:cNvPr>
          <p:cNvGrpSpPr/>
          <p:nvPr/>
        </p:nvGrpSpPr>
        <p:grpSpPr>
          <a:xfrm>
            <a:off x="3122090" y="1670887"/>
            <a:ext cx="5947820" cy="3289168"/>
            <a:chOff x="3122090" y="1670887"/>
            <a:chExt cx="5947820" cy="3289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5F09A9-ABD9-C076-AE18-290CFC9D30BB}"/>
                </a:ext>
              </a:extLst>
            </p:cNvPr>
            <p:cNvSpPr/>
            <p:nvPr/>
          </p:nvSpPr>
          <p:spPr>
            <a:xfrm>
              <a:off x="3124960" y="2494541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925361D-468F-C58E-C269-45489D36267A}"/>
                </a:ext>
              </a:extLst>
            </p:cNvPr>
            <p:cNvSpPr/>
            <p:nvPr/>
          </p:nvSpPr>
          <p:spPr>
            <a:xfrm>
              <a:off x="3669910" y="1979957"/>
              <a:ext cx="540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7DD65D-6A33-84A8-2379-0AD0AF9D4C3D}"/>
                </a:ext>
              </a:extLst>
            </p:cNvPr>
            <p:cNvSpPr/>
            <p:nvPr/>
          </p:nvSpPr>
          <p:spPr>
            <a:xfrm>
              <a:off x="3122090" y="3904294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CBFAB25-80FF-47AE-061D-D0BA79BAFC1C}"/>
                </a:ext>
              </a:extLst>
            </p:cNvPr>
            <p:cNvSpPr/>
            <p:nvPr/>
          </p:nvSpPr>
          <p:spPr>
            <a:xfrm flipV="1">
              <a:off x="3669910" y="3389710"/>
              <a:ext cx="540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9ECE102-959A-629E-3E9A-15A8B8B1F713}"/>
                </a:ext>
              </a:extLst>
            </p:cNvPr>
            <p:cNvGrpSpPr/>
            <p:nvPr/>
          </p:nvGrpSpPr>
          <p:grpSpPr>
            <a:xfrm>
              <a:off x="3915228" y="1670887"/>
              <a:ext cx="4909365" cy="3289168"/>
              <a:chOff x="3968813" y="1670887"/>
              <a:chExt cx="4909365" cy="328916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0ED695-DD87-6FC7-5761-990244B376FF}"/>
                  </a:ext>
                </a:extLst>
              </p:cNvPr>
              <p:cNvSpPr/>
              <p:nvPr/>
            </p:nvSpPr>
            <p:spPr>
              <a:xfrm>
                <a:off x="6571679" y="1670887"/>
                <a:ext cx="1080000" cy="21544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ea typeface="SimSong" panose="02020300000000000000" pitchFamily="18" charset="-122"/>
                  </a:rPr>
                  <a:t>Program partition 1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0137A2B-18C4-2FDB-AFFB-6925DFF4B015}"/>
                  </a:ext>
                </a:extLst>
              </p:cNvPr>
              <p:cNvSpPr/>
              <p:nvPr/>
            </p:nvSpPr>
            <p:spPr>
              <a:xfrm>
                <a:off x="3968813" y="2321725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Data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0F3FAB6-CE4B-E57E-E203-5956946C3627}"/>
                  </a:ext>
                </a:extLst>
              </p:cNvPr>
              <p:cNvCxnSpPr>
                <a:cxnSpLocks/>
                <a:stCxn id="33" idx="3"/>
                <a:endCxn id="32" idx="1"/>
              </p:cNvCxnSpPr>
              <p:nvPr/>
            </p:nvCxnSpPr>
            <p:spPr>
              <a:xfrm>
                <a:off x="4598813" y="2681725"/>
                <a:ext cx="746368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9EC79-9D89-FD1C-9A21-E447F01E58D5}"/>
                  </a:ext>
                </a:extLst>
              </p:cNvPr>
              <p:cNvSpPr/>
              <p:nvPr/>
            </p:nvSpPr>
            <p:spPr>
              <a:xfrm>
                <a:off x="6571679" y="4744611"/>
                <a:ext cx="1080000" cy="21544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ea typeface="SimSong" panose="02020300000000000000" pitchFamily="18" charset="-122"/>
                  </a:rPr>
                  <a:t>Program partition 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7F127AF-7395-F3B2-8991-4D8DED2C1CCF}"/>
                  </a:ext>
                </a:extLst>
              </p:cNvPr>
              <p:cNvCxnSpPr>
                <a:cxnSpLocks/>
                <a:stCxn id="33" idx="3"/>
                <a:endCxn id="19" idx="1"/>
              </p:cNvCxnSpPr>
              <p:nvPr/>
            </p:nvCxnSpPr>
            <p:spPr>
              <a:xfrm>
                <a:off x="4598813" y="2681725"/>
                <a:ext cx="746368" cy="140833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C012059-9E52-5C39-5676-1A38DD02594A}"/>
                  </a:ext>
                </a:extLst>
              </p:cNvPr>
              <p:cNvGrpSpPr/>
              <p:nvPr/>
            </p:nvGrpSpPr>
            <p:grpSpPr>
              <a:xfrm>
                <a:off x="5345181" y="2026309"/>
                <a:ext cx="3532997" cy="2423746"/>
                <a:chOff x="5345181" y="2026309"/>
                <a:chExt cx="3532997" cy="2423746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483363BD-A677-344C-6B96-A919B436F942}"/>
                    </a:ext>
                  </a:extLst>
                </p:cNvPr>
                <p:cNvSpPr/>
                <p:nvPr/>
              </p:nvSpPr>
              <p:spPr>
                <a:xfrm>
                  <a:off x="8248178" y="2321725"/>
                  <a:ext cx="630000" cy="72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3F1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Operator 2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84D4F7F-0F70-7628-ED05-EF873953E43D}"/>
                    </a:ext>
                  </a:extLst>
                </p:cNvPr>
                <p:cNvSpPr/>
                <p:nvPr/>
              </p:nvSpPr>
              <p:spPr>
                <a:xfrm>
                  <a:off x="5345181" y="3730055"/>
                  <a:ext cx="1080000" cy="72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rIns="0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38DBAC8-940B-3939-17D7-1CF6B05321F9}"/>
                    </a:ext>
                  </a:extLst>
                </p:cNvPr>
                <p:cNvGrpSpPr/>
                <p:nvPr/>
              </p:nvGrpSpPr>
              <p:grpSpPr>
                <a:xfrm>
                  <a:off x="5345181" y="2321725"/>
                  <a:ext cx="2156629" cy="720000"/>
                  <a:chOff x="5653124" y="2249957"/>
                  <a:chExt cx="2156629" cy="720000"/>
                </a:xfrm>
              </p:grpSpPr>
              <p:sp>
                <p:nvSpPr>
                  <p:cNvPr id="32" name="Rounded Rectangle 31">
                    <a:extLst>
                      <a:ext uri="{FF2B5EF4-FFF2-40B4-BE49-F238E27FC236}">
                        <a16:creationId xmlns:a16="http://schemas.microsoft.com/office/drawing/2014/main" id="{4AAC141B-B08F-20D8-3606-36FE2A4BA74A}"/>
                      </a:ext>
                    </a:extLst>
                  </p:cNvPr>
                  <p:cNvSpPr/>
                  <p:nvPr/>
                </p:nvSpPr>
                <p:spPr>
                  <a:xfrm>
                    <a:off x="5653124" y="2249957"/>
                    <a:ext cx="1080000" cy="72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3F1D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rIns="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ong" panose="02020300000000000000" pitchFamily="18" charset="-122"/>
                      </a:rPr>
                      <a:t>Partition 1</a:t>
                    </a:r>
                  </a:p>
                </p:txBody>
              </p:sp>
              <p:sp>
                <p:nvSpPr>
                  <p:cNvPr id="50" name="Rounded Rectangle 49">
                    <a:extLst>
                      <a:ext uri="{FF2B5EF4-FFF2-40B4-BE49-F238E27FC236}">
                        <a16:creationId xmlns:a16="http://schemas.microsoft.com/office/drawing/2014/main" id="{A30E06F2-3CB6-1C1F-532D-23CFF3C9C79F}"/>
                      </a:ext>
                    </a:extLst>
                  </p:cNvPr>
                  <p:cNvSpPr/>
                  <p:nvPr/>
                </p:nvSpPr>
                <p:spPr>
                  <a:xfrm>
                    <a:off x="6729753" y="2249957"/>
                    <a:ext cx="1080000" cy="72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rIns="0" rtlCol="0" anchor="ctr"/>
                  <a:lstStyle/>
                  <a:p>
                    <a:pPr algn="ctr"/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endParaRPr>
                  </a:p>
                </p:txBody>
              </p:sp>
            </p:grp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1689AD55-9E04-EFD6-186F-0BEFACB27CF5}"/>
                    </a:ext>
                  </a:extLst>
                </p:cNvPr>
                <p:cNvSpPr/>
                <p:nvPr/>
              </p:nvSpPr>
              <p:spPr>
                <a:xfrm>
                  <a:off x="6421810" y="3730055"/>
                  <a:ext cx="1080000" cy="72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3F1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Partition 2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E310477-9DB7-BDB6-5716-C7CB01C7A007}"/>
                    </a:ext>
                  </a:extLst>
                </p:cNvPr>
                <p:cNvCxnSpPr>
                  <a:cxnSpLocks/>
                  <a:stCxn id="50" idx="3"/>
                  <a:endCxn id="30" idx="1"/>
                </p:cNvCxnSpPr>
                <p:nvPr/>
              </p:nvCxnSpPr>
              <p:spPr>
                <a:xfrm>
                  <a:off x="7501810" y="2681725"/>
                  <a:ext cx="746368" cy="0"/>
                </a:xfrm>
                <a:prstGeom prst="straightConnector1">
                  <a:avLst/>
                </a:prstGeom>
                <a:ln w="38100">
                  <a:solidFill>
                    <a:srgbClr val="A9C2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8BC24A4-C35F-32FC-7E35-22D2EDC3AB9B}"/>
                    </a:ext>
                  </a:extLst>
                </p:cNvPr>
                <p:cNvCxnSpPr>
                  <a:cxnSpLocks/>
                  <a:stCxn id="51" idx="3"/>
                  <a:endCxn id="30" idx="1"/>
                </p:cNvCxnSpPr>
                <p:nvPr/>
              </p:nvCxnSpPr>
              <p:spPr>
                <a:xfrm flipV="1">
                  <a:off x="7501810" y="2681725"/>
                  <a:ext cx="746368" cy="1408330"/>
                </a:xfrm>
                <a:prstGeom prst="straightConnector1">
                  <a:avLst/>
                </a:prstGeom>
                <a:ln w="38100">
                  <a:solidFill>
                    <a:srgbClr val="A9C2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925D8FB-220E-6E67-8691-BCE911A1FF17}"/>
                    </a:ext>
                  </a:extLst>
                </p:cNvPr>
                <p:cNvSpPr/>
                <p:nvPr/>
              </p:nvSpPr>
              <p:spPr>
                <a:xfrm>
                  <a:off x="5345182" y="2026309"/>
                  <a:ext cx="2156628" cy="215444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ea typeface="SimSong" panose="02020300000000000000" pitchFamily="18" charset="-122"/>
                    </a:rPr>
                    <a:t>Operator 1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3BE0479-CC89-832C-B384-20FAB20092CB}"/>
                    </a:ext>
                  </a:extLst>
                </p:cNvPr>
                <p:cNvSpPr/>
                <p:nvPr/>
              </p:nvSpPr>
              <p:spPr>
                <a:xfrm>
                  <a:off x="5345181" y="3453855"/>
                  <a:ext cx="2156629" cy="215444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ea typeface="SimSong" panose="02020300000000000000" pitchFamily="18" charset="-122"/>
                    </a:rPr>
                    <a:t>Operator 1</a:t>
                  </a:r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D370C2F-4145-85C8-6EF2-0FDDF6FF38EF}"/>
                  </a:ext>
                </a:extLst>
              </p:cNvPr>
              <p:cNvSpPr/>
              <p:nvPr/>
            </p:nvSpPr>
            <p:spPr>
              <a:xfrm>
                <a:off x="4477919" y="2698324"/>
                <a:ext cx="1063520" cy="21544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ea typeface="SimSong" panose="02020300000000000000" pitchFamily="18" charset="-122"/>
                    <a:cs typeface="Times New Roman" panose="02020603050405020304" pitchFamily="18" charset="0"/>
                  </a:rPr>
                  <a:t>Broadcast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B5A6FC-3E93-1CF2-67D2-E29DACF2009F}"/>
                  </a:ext>
                </a:extLst>
              </p:cNvPr>
              <p:cNvSpPr/>
              <p:nvPr/>
            </p:nvSpPr>
            <p:spPr>
              <a:xfrm>
                <a:off x="7305552" y="2693658"/>
                <a:ext cx="1011342" cy="21544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ea typeface="SimSong" panose="02020300000000000000" pitchFamily="18" charset="-122"/>
                    <a:cs typeface="Times New Roman" panose="02020603050405020304" pitchFamily="18" charset="0"/>
                  </a:rPr>
                  <a:t>Gather</a:t>
                </a:r>
                <a:endParaRPr lang="en-US" sz="800" dirty="0"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4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F1E5E51-AC4A-497F-8864-9ACE458DB77D}"/>
              </a:ext>
            </a:extLst>
          </p:cNvPr>
          <p:cNvGrpSpPr/>
          <p:nvPr/>
        </p:nvGrpSpPr>
        <p:grpSpPr>
          <a:xfrm>
            <a:off x="3058552" y="1661507"/>
            <a:ext cx="6074897" cy="3519599"/>
            <a:chOff x="3117140" y="1670887"/>
            <a:chExt cx="6074897" cy="3519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4FF1C-38D0-8801-51D6-D22D98BB0223}"/>
                </a:ext>
              </a:extLst>
            </p:cNvPr>
            <p:cNvSpPr/>
            <p:nvPr/>
          </p:nvSpPr>
          <p:spPr>
            <a:xfrm>
              <a:off x="3124960" y="2494541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194358-38DC-1766-A50D-8EDF172374A5}"/>
                </a:ext>
              </a:extLst>
            </p:cNvPr>
            <p:cNvSpPr/>
            <p:nvPr/>
          </p:nvSpPr>
          <p:spPr>
            <a:xfrm>
              <a:off x="3117140" y="4134725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93D6EE6-ECF5-2A6C-0EB7-DD04520147B4}"/>
                </a:ext>
              </a:extLst>
            </p:cNvPr>
            <p:cNvSpPr/>
            <p:nvPr/>
          </p:nvSpPr>
          <p:spPr>
            <a:xfrm>
              <a:off x="3667435" y="1979957"/>
              <a:ext cx="468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2AC9AB-2144-A1E0-204C-26BB5314DB8E}"/>
                </a:ext>
              </a:extLst>
            </p:cNvPr>
            <p:cNvSpPr/>
            <p:nvPr/>
          </p:nvSpPr>
          <p:spPr>
            <a:xfrm flipV="1">
              <a:off x="3667435" y="3620141"/>
              <a:ext cx="468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3F1AB2-8052-801E-DE6A-E54354DEA3B5}"/>
                </a:ext>
              </a:extLst>
            </p:cNvPr>
            <p:cNvSpPr/>
            <p:nvPr/>
          </p:nvSpPr>
          <p:spPr>
            <a:xfrm>
              <a:off x="6150669" y="1670887"/>
              <a:ext cx="108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Program partition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085240-4C6B-3CAB-708C-2CC4D0E45A83}"/>
                </a:ext>
              </a:extLst>
            </p:cNvPr>
            <p:cNvSpPr/>
            <p:nvPr/>
          </p:nvSpPr>
          <p:spPr>
            <a:xfrm>
              <a:off x="6150669" y="4975042"/>
              <a:ext cx="108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Program partition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93AD02-3A80-30A8-146F-4E6EC82DE5EC}"/>
                </a:ext>
              </a:extLst>
            </p:cNvPr>
            <p:cNvSpPr/>
            <p:nvPr/>
          </p:nvSpPr>
          <p:spPr>
            <a:xfrm>
              <a:off x="8400125" y="2425291"/>
              <a:ext cx="791912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Send </a:t>
              </a:r>
              <a:r>
                <a:rPr lang="en-US" altLang="zh-CN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data</a:t>
              </a:r>
              <a:endParaRPr lang="en-US" sz="800" dirty="0">
                <a:latin typeface="Arial" panose="020B0604020202020204" pitchFamily="34" charset="0"/>
                <a:ea typeface="SimSong" panose="02020300000000000000" pitchFamily="18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B56714-A08C-36E0-CA72-5D6680EB68DE}"/>
                </a:ext>
              </a:extLst>
            </p:cNvPr>
            <p:cNvGrpSpPr/>
            <p:nvPr/>
          </p:nvGrpSpPr>
          <p:grpSpPr>
            <a:xfrm>
              <a:off x="3879251" y="2249957"/>
              <a:ext cx="4256368" cy="720000"/>
              <a:chOff x="3879251" y="2285841"/>
              <a:chExt cx="4256368" cy="720000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28FBEF3-A7F5-48B2-A8A5-86EE4F638C2B}"/>
                  </a:ext>
                </a:extLst>
              </p:cNvPr>
              <p:cNvSpPr/>
              <p:nvPr/>
            </p:nvSpPr>
            <p:spPr>
              <a:xfrm>
                <a:off x="3879251" y="2285841"/>
                <a:ext cx="630000" cy="720000"/>
              </a:xfrm>
              <a:prstGeom prst="roundRect">
                <a:avLst>
                  <a:gd name="adj" fmla="val 0"/>
                </a:avLst>
              </a:prstGeom>
              <a:solidFill>
                <a:srgbClr val="DBE4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Data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827F3CC-E882-981B-7386-97C19C39FED2}"/>
                  </a:ext>
                </a:extLst>
              </p:cNvPr>
              <p:cNvCxnSpPr>
                <a:cxnSpLocks/>
                <a:stCxn id="11" idx="3"/>
                <a:endCxn id="26" idx="1"/>
              </p:cNvCxnSpPr>
              <p:nvPr/>
            </p:nvCxnSpPr>
            <p:spPr>
              <a:xfrm>
                <a:off x="4509251" y="2645841"/>
                <a:ext cx="746368" cy="0"/>
              </a:xfrm>
              <a:prstGeom prst="straightConnector1">
                <a:avLst/>
              </a:prstGeom>
              <a:ln w="38100">
                <a:solidFill>
                  <a:srgbClr val="A9C2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2DE9A89-9E2A-6407-B528-F39AEA3E57E8}"/>
                  </a:ext>
                </a:extLst>
              </p:cNvPr>
              <p:cNvSpPr/>
              <p:nvPr/>
            </p:nvSpPr>
            <p:spPr>
              <a:xfrm>
                <a:off x="5255619" y="2285841"/>
                <a:ext cx="2880000" cy="720000"/>
              </a:xfrm>
              <a:prstGeom prst="roundRect">
                <a:avLst>
                  <a:gd name="adj" fmla="val 0"/>
                </a:avLst>
              </a:prstGeom>
              <a:solidFill>
                <a:srgbClr val="E3F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Operator 1</a:t>
                </a:r>
              </a:p>
            </p:txBody>
          </p:sp>
        </p:grp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AB912C9-5FA0-F746-4060-41CFC18412E2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 flipH="1">
              <a:off x="5250669" y="2609957"/>
              <a:ext cx="2884950" cy="1640184"/>
            </a:xfrm>
            <a:prstGeom prst="bentConnector5">
              <a:avLst>
                <a:gd name="adj1" fmla="val -11118"/>
                <a:gd name="adj2" fmla="val 50000"/>
                <a:gd name="adj3" fmla="val 111610"/>
              </a:avLst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7869785-DD8E-824B-884D-A375F5689B3F}"/>
                </a:ext>
              </a:extLst>
            </p:cNvPr>
            <p:cNvSpPr/>
            <p:nvPr/>
          </p:nvSpPr>
          <p:spPr>
            <a:xfrm>
              <a:off x="5250669" y="3890141"/>
              <a:ext cx="2880000" cy="720000"/>
            </a:xfrm>
            <a:prstGeom prst="roundRect">
              <a:avLst>
                <a:gd name="adj" fmla="val 0"/>
              </a:avLst>
            </a:prstGeom>
            <a:solidFill>
              <a:srgbClr val="E3F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Operator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909266-9FF4-FC76-9A90-B6132391DA94}"/>
                </a:ext>
              </a:extLst>
            </p:cNvPr>
            <p:cNvSpPr/>
            <p:nvPr/>
          </p:nvSpPr>
          <p:spPr>
            <a:xfrm>
              <a:off x="3879251" y="3433378"/>
              <a:ext cx="1106912" cy="33855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Receive </a:t>
              </a:r>
              <a:r>
                <a:rPr lang="en-US" altLang="zh-CN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data</a:t>
              </a:r>
              <a:endParaRPr lang="en-US" sz="800" dirty="0">
                <a:latin typeface="Arial" panose="020B0604020202020204" pitchFamily="34" charset="0"/>
                <a:ea typeface="SimSong" panose="02020300000000000000" pitchFamily="18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3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9393BF3-8A5C-67A1-CE7C-99B0E85F1A75}"/>
              </a:ext>
            </a:extLst>
          </p:cNvPr>
          <p:cNvGrpSpPr/>
          <p:nvPr/>
        </p:nvGrpSpPr>
        <p:grpSpPr>
          <a:xfrm>
            <a:off x="3166561" y="1670887"/>
            <a:ext cx="5924868" cy="3500838"/>
            <a:chOff x="3122090" y="1670887"/>
            <a:chExt cx="5924868" cy="350083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FD43418-65BC-8E01-2AEB-7DF0BCDB0D15}"/>
                </a:ext>
              </a:extLst>
            </p:cNvPr>
            <p:cNvSpPr/>
            <p:nvPr/>
          </p:nvSpPr>
          <p:spPr>
            <a:xfrm>
              <a:off x="6278099" y="1973910"/>
              <a:ext cx="216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9B3D87A-060E-61C5-0344-B1638530748E}"/>
                </a:ext>
              </a:extLst>
            </p:cNvPr>
            <p:cNvSpPr/>
            <p:nvPr/>
          </p:nvSpPr>
          <p:spPr>
            <a:xfrm flipV="1">
              <a:off x="6278099" y="3595333"/>
              <a:ext cx="216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811DC9-FCCF-D350-5AB0-DDA841123B6D}"/>
                </a:ext>
              </a:extLst>
            </p:cNvPr>
            <p:cNvSpPr/>
            <p:nvPr/>
          </p:nvSpPr>
          <p:spPr>
            <a:xfrm>
              <a:off x="3124960" y="2494541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F2D22-19DB-0013-59B0-C22FDAF69D8F}"/>
                </a:ext>
              </a:extLst>
            </p:cNvPr>
            <p:cNvSpPr/>
            <p:nvPr/>
          </p:nvSpPr>
          <p:spPr>
            <a:xfrm>
              <a:off x="6663876" y="1670887"/>
              <a:ext cx="139448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Replica of program partition 2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EE4A-1166-17B9-A640-B7D0D72D42F4}"/>
                </a:ext>
              </a:extLst>
            </p:cNvPr>
            <p:cNvSpPr/>
            <p:nvPr/>
          </p:nvSpPr>
          <p:spPr>
            <a:xfrm>
              <a:off x="3669910" y="1979957"/>
              <a:ext cx="216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86CA32C-174D-0C0C-AB68-9E6B077D2FD5}"/>
                </a:ext>
              </a:extLst>
            </p:cNvPr>
            <p:cNvSpPr/>
            <p:nvPr/>
          </p:nvSpPr>
          <p:spPr>
            <a:xfrm>
              <a:off x="6638099" y="2096013"/>
              <a:ext cx="1440000" cy="720000"/>
            </a:xfrm>
            <a:prstGeom prst="roundRect">
              <a:avLst>
                <a:gd name="adj" fmla="val 0"/>
              </a:avLst>
            </a:prstGeom>
            <a:solidFill>
              <a:srgbClr val="E3F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Operator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9B478D-612A-A50F-00FE-FEB727F5824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16" y="2282060"/>
              <a:ext cx="1091183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12FD2F3-DE6D-2290-10D6-61D220EF1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1126" y="2618366"/>
              <a:ext cx="1092463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CD198D-7008-AB1E-D2D7-C5E71AC5B5F2}"/>
                </a:ext>
              </a:extLst>
            </p:cNvPr>
            <p:cNvSpPr/>
            <p:nvPr/>
          </p:nvSpPr>
          <p:spPr>
            <a:xfrm>
              <a:off x="6908099" y="2910914"/>
              <a:ext cx="900000" cy="2160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Gradient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22CDB9-4CC4-D05C-0E33-F86FBE105572}"/>
                </a:ext>
              </a:extLst>
            </p:cNvPr>
            <p:cNvSpPr/>
            <p:nvPr/>
          </p:nvSpPr>
          <p:spPr>
            <a:xfrm>
              <a:off x="3122090" y="4115964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F08472-169F-5FFF-34C2-889CE3273112}"/>
                </a:ext>
              </a:extLst>
            </p:cNvPr>
            <p:cNvSpPr/>
            <p:nvPr/>
          </p:nvSpPr>
          <p:spPr>
            <a:xfrm>
              <a:off x="6695548" y="4956281"/>
              <a:ext cx="139531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Replica of program partition 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AD2E68C-1665-5450-5E0B-48D2FD5E3029}"/>
                </a:ext>
              </a:extLst>
            </p:cNvPr>
            <p:cNvSpPr/>
            <p:nvPr/>
          </p:nvSpPr>
          <p:spPr>
            <a:xfrm flipV="1">
              <a:off x="3669910" y="3601380"/>
              <a:ext cx="2160000" cy="1260000"/>
            </a:xfrm>
            <a:prstGeom prst="roundRect">
              <a:avLst/>
            </a:prstGeom>
            <a:solidFill>
              <a:srgbClr val="EDEDED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92ED806-503F-BAE4-1A81-D4D7A77A4537}"/>
                </a:ext>
              </a:extLst>
            </p:cNvPr>
            <p:cNvSpPr/>
            <p:nvPr/>
          </p:nvSpPr>
          <p:spPr>
            <a:xfrm>
              <a:off x="6638099" y="4013230"/>
              <a:ext cx="1440000" cy="720000"/>
            </a:xfrm>
            <a:prstGeom prst="roundRect">
              <a:avLst>
                <a:gd name="adj" fmla="val 0"/>
              </a:avLst>
            </a:prstGeom>
            <a:solidFill>
              <a:srgbClr val="E3F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Operator 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745693-3781-51F7-8AC9-683A9018EDF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16" y="4559277"/>
              <a:ext cx="1091183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2F97AA-0508-C3D2-10A1-2ECA603D0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6646" y="4217966"/>
              <a:ext cx="1066943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CFA866-8EE1-1634-1CCB-4E8B749DFB57}"/>
                </a:ext>
              </a:extLst>
            </p:cNvPr>
            <p:cNvSpPr/>
            <p:nvPr/>
          </p:nvSpPr>
          <p:spPr>
            <a:xfrm>
              <a:off x="6908099" y="3702329"/>
              <a:ext cx="900000" cy="2160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Gradient 2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E4BC4EE-75F7-E5BE-4B53-236C99F09416}"/>
                </a:ext>
              </a:extLst>
            </p:cNvPr>
            <p:cNvSpPr/>
            <p:nvPr/>
          </p:nvSpPr>
          <p:spPr>
            <a:xfrm>
              <a:off x="4924569" y="2101311"/>
              <a:ext cx="632077" cy="720000"/>
            </a:xfrm>
            <a:prstGeom prst="roundRect">
              <a:avLst>
                <a:gd name="adj" fmla="val 0"/>
              </a:avLst>
            </a:prstGeom>
            <a:solidFill>
              <a:srgbClr val="E3F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Operator 1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716E1A9-9A6D-564F-A6C9-240344E2CEB1}"/>
                </a:ext>
              </a:extLst>
            </p:cNvPr>
            <p:cNvSpPr/>
            <p:nvPr/>
          </p:nvSpPr>
          <p:spPr>
            <a:xfrm>
              <a:off x="3905932" y="2102060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rgbClr val="DBE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Data partition 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9B0EE0C-F56F-44C9-F929-73AAC5B0F2AB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4625932" y="2282060"/>
              <a:ext cx="298637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4A4340-8748-C5AF-6632-31F225476946}"/>
                </a:ext>
              </a:extLst>
            </p:cNvPr>
            <p:cNvSpPr/>
            <p:nvPr/>
          </p:nvSpPr>
          <p:spPr>
            <a:xfrm>
              <a:off x="4887326" y="2916212"/>
              <a:ext cx="706563" cy="2160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Gradient 1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5EE33CC-ED62-CFCA-F29B-7FCB2EFB96B8}"/>
                </a:ext>
              </a:extLst>
            </p:cNvPr>
            <p:cNvSpPr/>
            <p:nvPr/>
          </p:nvSpPr>
          <p:spPr>
            <a:xfrm>
              <a:off x="3905932" y="2462059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7765F6-C444-C98C-C8F9-48A5741880C0}"/>
                </a:ext>
              </a:extLst>
            </p:cNvPr>
            <p:cNvSpPr/>
            <p:nvPr/>
          </p:nvSpPr>
          <p:spPr>
            <a:xfrm>
              <a:off x="3905932" y="4379277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rgbClr val="DBE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Data partition 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DB0C60-FB32-37F9-17DB-B4F22A4DC57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625932" y="4559277"/>
              <a:ext cx="298637" cy="0"/>
            </a:xfrm>
            <a:prstGeom prst="straightConnector1">
              <a:avLst/>
            </a:prstGeom>
            <a:ln w="38100">
              <a:solidFill>
                <a:srgbClr val="A9C2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9763553-4A97-6F4F-3619-00A6B9C188F8}"/>
                </a:ext>
              </a:extLst>
            </p:cNvPr>
            <p:cNvSpPr/>
            <p:nvPr/>
          </p:nvSpPr>
          <p:spPr>
            <a:xfrm flipV="1">
              <a:off x="3905932" y="4019278"/>
              <a:ext cx="720000" cy="36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36AA12C-8E69-035B-070E-CE4A015FBA62}"/>
                </a:ext>
              </a:extLst>
            </p:cNvPr>
            <p:cNvSpPr/>
            <p:nvPr/>
          </p:nvSpPr>
          <p:spPr>
            <a:xfrm>
              <a:off x="4924569" y="4018528"/>
              <a:ext cx="632077" cy="720000"/>
            </a:xfrm>
            <a:prstGeom prst="roundRect">
              <a:avLst>
                <a:gd name="adj" fmla="val 0"/>
              </a:avLst>
            </a:prstGeom>
            <a:solidFill>
              <a:srgbClr val="E3F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Operator 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A78945-9ED2-23D7-EAD3-232161A376C1}"/>
                </a:ext>
              </a:extLst>
            </p:cNvPr>
            <p:cNvSpPr/>
            <p:nvPr/>
          </p:nvSpPr>
          <p:spPr>
            <a:xfrm>
              <a:off x="4887326" y="3707627"/>
              <a:ext cx="706563" cy="2160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rPr>
                <a:t>Gradient 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103BA5-D8A2-4297-7683-857B77DE544A}"/>
                </a:ext>
              </a:extLst>
            </p:cNvPr>
            <p:cNvCxnSpPr>
              <a:cxnSpLocks/>
              <a:stCxn id="24" idx="0"/>
              <a:endCxn id="39" idx="2"/>
            </p:cNvCxnSpPr>
            <p:nvPr/>
          </p:nvCxnSpPr>
          <p:spPr>
            <a:xfrm flipV="1">
              <a:off x="5240608" y="3132212"/>
              <a:ext cx="0" cy="575415"/>
            </a:xfrm>
            <a:prstGeom prst="straightConnector1">
              <a:avLst/>
            </a:prstGeom>
            <a:ln w="38100">
              <a:solidFill>
                <a:srgbClr val="A9C2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4E6333-7BCE-36EF-5491-E07C1C7FA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099" y="3126914"/>
              <a:ext cx="0" cy="575415"/>
            </a:xfrm>
            <a:prstGeom prst="straightConnector1">
              <a:avLst/>
            </a:prstGeom>
            <a:ln w="38100">
              <a:solidFill>
                <a:srgbClr val="A9C2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2CB166-5366-E5F2-69BD-DD44406A0EE5}"/>
                </a:ext>
              </a:extLst>
            </p:cNvPr>
            <p:cNvSpPr/>
            <p:nvPr/>
          </p:nvSpPr>
          <p:spPr>
            <a:xfrm>
              <a:off x="4546384" y="1670887"/>
              <a:ext cx="139448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Replica of program partition 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C08A34-7366-50B7-42E1-361958012A3C}"/>
                </a:ext>
              </a:extLst>
            </p:cNvPr>
            <p:cNvSpPr/>
            <p:nvPr/>
          </p:nvSpPr>
          <p:spPr>
            <a:xfrm>
              <a:off x="4578056" y="4956281"/>
              <a:ext cx="139531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Replica of program partition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BBEC66-067E-507A-B23D-4A11D9B86AEE}"/>
                </a:ext>
              </a:extLst>
            </p:cNvPr>
            <p:cNvSpPr/>
            <p:nvPr/>
          </p:nvSpPr>
          <p:spPr>
            <a:xfrm>
              <a:off x="8506958" y="2494541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93484A-65D9-290B-06D2-A20F7CA33F12}"/>
                </a:ext>
              </a:extLst>
            </p:cNvPr>
            <p:cNvSpPr/>
            <p:nvPr/>
          </p:nvSpPr>
          <p:spPr>
            <a:xfrm>
              <a:off x="8504088" y="4115964"/>
              <a:ext cx="540000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</a:rPr>
                <a:t>Device 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398DF2-8AB7-073C-C707-A489A8C69224}"/>
                </a:ext>
              </a:extLst>
            </p:cNvPr>
            <p:cNvSpPr/>
            <p:nvPr/>
          </p:nvSpPr>
          <p:spPr>
            <a:xfrm>
              <a:off x="5282251" y="3311135"/>
              <a:ext cx="769275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AllReduce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F700DF-A9E6-7DE3-88ED-93D0140979F4}"/>
                </a:ext>
              </a:extLst>
            </p:cNvPr>
            <p:cNvSpPr/>
            <p:nvPr/>
          </p:nvSpPr>
          <p:spPr>
            <a:xfrm>
              <a:off x="5732191" y="2041150"/>
              <a:ext cx="643628" cy="21544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5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5585B25-AFB5-F2E4-A630-EC957DC7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40038"/>
              </p:ext>
            </p:extLst>
          </p:nvPr>
        </p:nvGraphicFramePr>
        <p:xfrm>
          <a:off x="3539061" y="2946620"/>
          <a:ext cx="54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63292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430172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23071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57126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4248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67353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9049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95189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695226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094149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1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44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1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187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1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504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1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900" b="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GB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2507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A57D8B-A970-2898-52E2-789E8337EC66}"/>
              </a:ext>
            </a:extLst>
          </p:cNvPr>
          <p:cNvSpPr/>
          <p:nvPr/>
        </p:nvSpPr>
        <p:spPr>
          <a:xfrm>
            <a:off x="3187700" y="4252817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SimSong" panose="02020300000000000000" pitchFamily="18" charset="-122"/>
                <a:cs typeface="Helvetica Neue" panose="02000503000000020004" pitchFamily="2" charset="0"/>
              </a:rPr>
              <a:t>Each mini-batch is divided into two micro-batches to build a pipeline.</a:t>
            </a:r>
            <a:endParaRPr lang="en-GB" sz="800" dirty="0">
              <a:latin typeface="Arial" panose="020B0604020202020204" pitchFamily="34" charset="0"/>
              <a:ea typeface="SimSong" panose="02020300000000000000" pitchFamily="18" charset="-122"/>
              <a:cs typeface="Helvetica Neue" panose="02000503000000020004" pitchFamily="2" charset="0"/>
            </a:endParaRPr>
          </a:p>
        </p:txBody>
      </p:sp>
      <p:cxnSp>
        <p:nvCxnSpPr>
          <p:cNvPr id="6" name="Straight Arrow Connector 3">
            <a:extLst>
              <a:ext uri="{FF2B5EF4-FFF2-40B4-BE49-F238E27FC236}">
                <a16:creationId xmlns:a16="http://schemas.microsoft.com/office/drawing/2014/main" id="{A4093054-6C15-F17E-E686-F0498ED2CE93}"/>
              </a:ext>
            </a:extLst>
          </p:cNvPr>
          <p:cNvCxnSpPr>
            <a:cxnSpLocks/>
          </p:cNvCxnSpPr>
          <p:nvPr/>
        </p:nvCxnSpPr>
        <p:spPr>
          <a:xfrm>
            <a:off x="3539061" y="2747200"/>
            <a:ext cx="55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C87B3392-D318-0909-A5ED-208FC733707B}"/>
              </a:ext>
            </a:extLst>
          </p:cNvPr>
          <p:cNvSpPr/>
          <p:nvPr/>
        </p:nvSpPr>
        <p:spPr>
          <a:xfrm>
            <a:off x="8648700" y="2500663"/>
            <a:ext cx="4703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ea typeface="SimSong" panose="02020300000000000000" pitchFamily="18" charset="-122"/>
                <a:cs typeface="Helvetica Neue" panose="02000503000000020004" pitchFamily="2" charset="0"/>
              </a:rPr>
              <a:t>Time</a:t>
            </a:r>
            <a:endParaRPr lang="en-GB" sz="900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F1E65D-E37F-563F-3AF4-1841E71FAB40}"/>
              </a:ext>
            </a:extLst>
          </p:cNvPr>
          <p:cNvSpPr/>
          <p:nvPr/>
        </p:nvSpPr>
        <p:spPr>
          <a:xfrm>
            <a:off x="3375786" y="2946620"/>
            <a:ext cx="12682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ea typeface="SimSong" panose="02020300000000000000" pitchFamily="18" charset="-122"/>
              </a:rPr>
              <a:t>Forward computation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3B4AAB-0A82-BCFC-7D85-B4E90C8439A8}"/>
              </a:ext>
            </a:extLst>
          </p:cNvPr>
          <p:cNvSpPr/>
          <p:nvPr/>
        </p:nvSpPr>
        <p:spPr>
          <a:xfrm>
            <a:off x="7787809" y="2946620"/>
            <a:ext cx="13516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900" dirty="0">
                <a:latin typeface="Arial" panose="020B0604020202020204" pitchFamily="34" charset="0"/>
                <a:ea typeface="SimSong" panose="02020300000000000000" pitchFamily="18" charset="-122"/>
              </a:rPr>
              <a:t>Backward computation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2A5E0A-A555-C746-415E-41D72BABD423}"/>
              </a:ext>
            </a:extLst>
          </p:cNvPr>
          <p:cNvSpPr/>
          <p:nvPr/>
        </p:nvSpPr>
        <p:spPr>
          <a:xfrm>
            <a:off x="5627556" y="3348001"/>
            <a:ext cx="1223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SimSong" panose="02020300000000000000" pitchFamily="18" charset="-122"/>
                <a:cs typeface="Helvetica Neue" panose="02000503000000020004" pitchFamily="2" charset="0"/>
              </a:rPr>
              <a:t>To reduce memory overhead, activation values are recomputed during backward computation.</a:t>
            </a:r>
            <a:endParaRPr lang="en-GB" sz="800" dirty="0">
              <a:latin typeface="Arial" panose="020B0604020202020204" pitchFamily="34" charset="0"/>
              <a:ea typeface="SimSong" panose="02020300000000000000" pitchFamily="18" charset="-122"/>
              <a:cs typeface="Helvetica Neue" panose="02000503000000020004" pitchFamily="2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FCEF494-18A5-D62F-91BE-C6F002FC9EE6}"/>
              </a:ext>
            </a:extLst>
          </p:cNvPr>
          <p:cNvSpPr/>
          <p:nvPr/>
        </p:nvSpPr>
        <p:spPr>
          <a:xfrm>
            <a:off x="2655974" y="2747200"/>
            <a:ext cx="585128" cy="1800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Device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4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4F7971F-22A4-1149-84C8-C62BF5D7D0FD}"/>
              </a:ext>
            </a:extLst>
          </p:cNvPr>
          <p:cNvSpPr/>
          <p:nvPr/>
        </p:nvSpPr>
        <p:spPr>
          <a:xfrm>
            <a:off x="2655974" y="3154169"/>
            <a:ext cx="585128" cy="1800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Device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3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4EDC113-A7BE-960C-5C11-E889AE975EAD}"/>
              </a:ext>
            </a:extLst>
          </p:cNvPr>
          <p:cNvSpPr/>
          <p:nvPr/>
        </p:nvSpPr>
        <p:spPr>
          <a:xfrm>
            <a:off x="2655974" y="3561138"/>
            <a:ext cx="585128" cy="1800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Device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2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34FBA74-BFFA-FC58-8EEE-5ED33A56378F}"/>
              </a:ext>
            </a:extLst>
          </p:cNvPr>
          <p:cNvSpPr/>
          <p:nvPr/>
        </p:nvSpPr>
        <p:spPr>
          <a:xfrm>
            <a:off x="2655974" y="3968107"/>
            <a:ext cx="585128" cy="18000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Device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rPr>
              <a:t>1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6085EF26-51A3-AEBD-E866-4DDC144936BA}"/>
              </a:ext>
            </a:extLst>
          </p:cNvPr>
          <p:cNvSpPr/>
          <p:nvPr/>
        </p:nvSpPr>
        <p:spPr>
          <a:xfrm>
            <a:off x="2382186" y="2413968"/>
            <a:ext cx="10951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ea typeface="SimSong" panose="02020300000000000000" pitchFamily="18" charset="-122"/>
              </a:rPr>
              <a:t>Model partition</a:t>
            </a:r>
            <a:r>
              <a:rPr lang="en-US" altLang="zh-CN" sz="900" dirty="0">
                <a:latin typeface="Arial" panose="020B0604020202020204" pitchFamily="34" charset="0"/>
                <a:ea typeface="SimSong" panose="02020300000000000000" pitchFamily="18" charset="-122"/>
              </a:rPr>
              <a:t>ing</a:t>
            </a:r>
            <a:endParaRPr lang="en-GB" sz="900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48BEA8C1-F7C3-3C58-62D6-FB1CE3DD7F6C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948538" y="3741138"/>
            <a:ext cx="0" cy="226969"/>
          </a:xfrm>
          <a:prstGeom prst="straightConnector1">
            <a:avLst/>
          </a:prstGeom>
          <a:ln w="28575">
            <a:solidFill>
              <a:srgbClr val="A9C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1">
            <a:extLst>
              <a:ext uri="{FF2B5EF4-FFF2-40B4-BE49-F238E27FC236}">
                <a16:creationId xmlns:a16="http://schemas.microsoft.com/office/drawing/2014/main" id="{91012385-8F5B-D9FF-3843-84A4B9235483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948538" y="3334169"/>
            <a:ext cx="0" cy="226969"/>
          </a:xfrm>
          <a:prstGeom prst="straightConnector1">
            <a:avLst/>
          </a:prstGeom>
          <a:ln w="28575">
            <a:solidFill>
              <a:srgbClr val="A9C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96683189-A5E6-9161-2F99-15BAE9DAE38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948538" y="2927200"/>
            <a:ext cx="0" cy="226969"/>
          </a:xfrm>
          <a:prstGeom prst="straightConnector1">
            <a:avLst/>
          </a:prstGeom>
          <a:ln w="28575">
            <a:solidFill>
              <a:srgbClr val="A9C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7ECFD46-636C-48A9-214B-BDBEDC6972EC}"/>
              </a:ext>
            </a:extLst>
          </p:cNvPr>
          <p:cNvSpPr/>
          <p:nvPr/>
        </p:nvSpPr>
        <p:spPr>
          <a:xfrm>
            <a:off x="3413086" y="3748476"/>
            <a:ext cx="1298614" cy="43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44ED2BA-7F43-E45A-1726-74B96D874EB5}"/>
              </a:ext>
            </a:extLst>
          </p:cNvPr>
          <p:cNvSpPr/>
          <p:nvPr/>
        </p:nvSpPr>
        <p:spPr>
          <a:xfrm>
            <a:off x="6099029" y="2870565"/>
            <a:ext cx="793667" cy="4347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latin typeface="Arial" panose="020B0604020202020204" pitchFamily="34" charset="0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1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9">
            <a:extLst>
              <a:ext uri="{FF2B5EF4-FFF2-40B4-BE49-F238E27FC236}">
                <a16:creationId xmlns:a16="http://schemas.microsoft.com/office/drawing/2014/main" id="{9287FA2F-3E93-3F94-0725-99FB6360FF17}"/>
              </a:ext>
            </a:extLst>
          </p:cNvPr>
          <p:cNvGrpSpPr/>
          <p:nvPr/>
        </p:nvGrpSpPr>
        <p:grpSpPr>
          <a:xfrm>
            <a:off x="1892702" y="1878243"/>
            <a:ext cx="8406597" cy="3101515"/>
            <a:chOff x="1286197" y="1699880"/>
            <a:chExt cx="8406597" cy="310151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CF492D6-7EA9-B56A-529D-F93629579A39}"/>
                </a:ext>
              </a:extLst>
            </p:cNvPr>
            <p:cNvSpPr/>
            <p:nvPr/>
          </p:nvSpPr>
          <p:spPr>
            <a:xfrm>
              <a:off x="4852644" y="1699880"/>
              <a:ext cx="1282995" cy="5954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Spine switch</a:t>
              </a:r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DCFD1DA-694C-F498-A399-7BEDB6FCE15D}"/>
                </a:ext>
              </a:extLst>
            </p:cNvPr>
            <p:cNvSpPr/>
            <p:nvPr/>
          </p:nvSpPr>
          <p:spPr>
            <a:xfrm>
              <a:off x="2661237" y="2684261"/>
              <a:ext cx="1282995" cy="5954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ToR switch</a:t>
              </a:r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cxnSp>
          <p:nvCxnSpPr>
            <p:cNvPr id="7" name="Straight Connector 9">
              <a:extLst>
                <a:ext uri="{FF2B5EF4-FFF2-40B4-BE49-F238E27FC236}">
                  <a16:creationId xmlns:a16="http://schemas.microsoft.com/office/drawing/2014/main" id="{B6F64504-D75B-BD4F-306D-346A31EF5888}"/>
                </a:ext>
              </a:extLst>
            </p:cNvPr>
            <p:cNvCxnSpPr>
              <a:cxnSpLocks/>
              <a:stCxn id="46" idx="0"/>
              <a:endCxn id="6" idx="2"/>
            </p:cNvCxnSpPr>
            <p:nvPr/>
          </p:nvCxnSpPr>
          <p:spPr>
            <a:xfrm flipV="1">
              <a:off x="2186197" y="3279684"/>
              <a:ext cx="1116538" cy="44171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CE7942DB-F11F-FC37-5961-0B364ADB20B6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3302735" y="2295303"/>
              <a:ext cx="2191407" cy="388958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65">
              <a:extLst>
                <a:ext uri="{FF2B5EF4-FFF2-40B4-BE49-F238E27FC236}">
                  <a16:creationId xmlns:a16="http://schemas.microsoft.com/office/drawing/2014/main" id="{DD54D7F5-61C5-0AB3-DC72-E77F8FCB8056}"/>
                </a:ext>
              </a:extLst>
            </p:cNvPr>
            <p:cNvGrpSpPr/>
            <p:nvPr/>
          </p:nvGrpSpPr>
          <p:grpSpPr>
            <a:xfrm>
              <a:off x="1286197" y="3721395"/>
              <a:ext cx="1800000" cy="1080000"/>
              <a:chOff x="1286197" y="3721395"/>
              <a:chExt cx="1800000" cy="1080000"/>
            </a:xfrm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B2E42793-5967-3477-BEDB-46A201829073}"/>
                  </a:ext>
                </a:extLst>
              </p:cNvPr>
              <p:cNvSpPr/>
              <p:nvPr/>
            </p:nvSpPr>
            <p:spPr>
              <a:xfrm>
                <a:off x="1286197" y="3721395"/>
                <a:ext cx="1800000" cy="1080000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Server</a:t>
                </a:r>
              </a:p>
            </p:txBody>
          </p:sp>
          <p:grpSp>
            <p:nvGrpSpPr>
              <p:cNvPr id="47" name="Group 23">
                <a:extLst>
                  <a:ext uri="{FF2B5EF4-FFF2-40B4-BE49-F238E27FC236}">
                    <a16:creationId xmlns:a16="http://schemas.microsoft.com/office/drawing/2014/main" id="{12FFE3A8-99C9-7B69-BAD4-FADD1DA79BE7}"/>
                  </a:ext>
                </a:extLst>
              </p:cNvPr>
              <p:cNvGrpSpPr/>
              <p:nvPr/>
            </p:nvGrpSpPr>
            <p:grpSpPr>
              <a:xfrm>
                <a:off x="1537929" y="4007882"/>
                <a:ext cx="1296537" cy="681082"/>
                <a:chOff x="1727201" y="4033282"/>
                <a:chExt cx="1296537" cy="681082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22E14B85-E42D-12A1-A32A-3FFF0F821904}"/>
                    </a:ext>
                  </a:extLst>
                </p:cNvPr>
                <p:cNvSpPr/>
                <p:nvPr/>
              </p:nvSpPr>
              <p:spPr>
                <a:xfrm>
                  <a:off x="1727201" y="4033283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6123BD69-4DF8-37E7-49C8-C6A6875C88C7}"/>
                    </a:ext>
                  </a:extLst>
                </p:cNvPr>
                <p:cNvSpPr/>
                <p:nvPr/>
              </p:nvSpPr>
              <p:spPr>
                <a:xfrm>
                  <a:off x="2483738" y="4033282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cxnSp>
              <p:nvCxnSpPr>
                <p:cNvPr id="50" name="Straight Connector 13">
                  <a:extLst>
                    <a:ext uri="{FF2B5EF4-FFF2-40B4-BE49-F238E27FC236}">
                      <a16:creationId xmlns:a16="http://schemas.microsoft.com/office/drawing/2014/main" id="{B80F3DC7-0F44-09EA-6363-D2C4316D1B32}"/>
                    </a:ext>
                  </a:extLst>
                </p:cNvPr>
                <p:cNvCxnSpPr>
                  <a:cxnSpLocks/>
                  <a:stCxn id="48" idx="3"/>
                  <a:endCxn id="49" idx="1"/>
                </p:cNvCxnSpPr>
                <p:nvPr/>
              </p:nvCxnSpPr>
              <p:spPr>
                <a:xfrm flipV="1">
                  <a:off x="2267201" y="4177282"/>
                  <a:ext cx="216537" cy="1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11">
                  <a:extLst>
                    <a:ext uri="{FF2B5EF4-FFF2-40B4-BE49-F238E27FC236}">
                      <a16:creationId xmlns:a16="http://schemas.microsoft.com/office/drawing/2014/main" id="{E6FBD1C4-7C23-251F-3BE7-F32F5986BD67}"/>
                    </a:ext>
                  </a:extLst>
                </p:cNvPr>
                <p:cNvSpPr/>
                <p:nvPr/>
              </p:nvSpPr>
              <p:spPr>
                <a:xfrm>
                  <a:off x="2483738" y="4426364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sp>
              <p:nvSpPr>
                <p:cNvPr id="52" name="Rectangle 12">
                  <a:extLst>
                    <a:ext uri="{FF2B5EF4-FFF2-40B4-BE49-F238E27FC236}">
                      <a16:creationId xmlns:a16="http://schemas.microsoft.com/office/drawing/2014/main" id="{CA304782-D05C-CD38-86B0-4323EBD7DC74}"/>
                    </a:ext>
                  </a:extLst>
                </p:cNvPr>
                <p:cNvSpPr/>
                <p:nvPr/>
              </p:nvSpPr>
              <p:spPr>
                <a:xfrm>
                  <a:off x="1727201" y="4424455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cxnSp>
              <p:nvCxnSpPr>
                <p:cNvPr id="53" name="Straight Connector 14">
                  <a:extLst>
                    <a:ext uri="{FF2B5EF4-FFF2-40B4-BE49-F238E27FC236}">
                      <a16:creationId xmlns:a16="http://schemas.microsoft.com/office/drawing/2014/main" id="{98583AEC-2787-3688-62DE-2797FE12AC79}"/>
                    </a:ext>
                  </a:extLst>
                </p:cNvPr>
                <p:cNvCxnSpPr>
                  <a:cxnSpLocks/>
                  <a:stCxn id="48" idx="2"/>
                  <a:endCxn id="52" idx="0"/>
                </p:cNvCxnSpPr>
                <p:nvPr/>
              </p:nvCxnSpPr>
              <p:spPr>
                <a:xfrm>
                  <a:off x="1997201" y="4321283"/>
                  <a:ext cx="0" cy="103172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16">
                  <a:extLst>
                    <a:ext uri="{FF2B5EF4-FFF2-40B4-BE49-F238E27FC236}">
                      <a16:creationId xmlns:a16="http://schemas.microsoft.com/office/drawing/2014/main" id="{588A184C-A416-747C-5EF5-FA282895117D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2267201" y="4568455"/>
                  <a:ext cx="216537" cy="1909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20">
                  <a:extLst>
                    <a:ext uri="{FF2B5EF4-FFF2-40B4-BE49-F238E27FC236}">
                      <a16:creationId xmlns:a16="http://schemas.microsoft.com/office/drawing/2014/main" id="{E032ADAA-6AD2-B7C8-EBB1-1F17584C380E}"/>
                    </a:ext>
                  </a:extLst>
                </p:cNvPr>
                <p:cNvCxnSpPr>
                  <a:cxnSpLocks/>
                  <a:stCxn id="49" idx="2"/>
                  <a:endCxn id="51" idx="0"/>
                </p:cNvCxnSpPr>
                <p:nvPr/>
              </p:nvCxnSpPr>
              <p:spPr>
                <a:xfrm>
                  <a:off x="2753738" y="4321282"/>
                  <a:ext cx="0" cy="105082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66">
              <a:extLst>
                <a:ext uri="{FF2B5EF4-FFF2-40B4-BE49-F238E27FC236}">
                  <a16:creationId xmlns:a16="http://schemas.microsoft.com/office/drawing/2014/main" id="{EB1F8F4E-701C-C6E3-F089-82E0274D5B21}"/>
                </a:ext>
              </a:extLst>
            </p:cNvPr>
            <p:cNvGrpSpPr/>
            <p:nvPr/>
          </p:nvGrpSpPr>
          <p:grpSpPr>
            <a:xfrm>
              <a:off x="3488396" y="3721395"/>
              <a:ext cx="1800000" cy="1080000"/>
              <a:chOff x="3523367" y="3721395"/>
              <a:chExt cx="1800000" cy="1080000"/>
            </a:xfrm>
          </p:grpSpPr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9B3E9B55-6EBC-9799-C27F-71B34C247068}"/>
                  </a:ext>
                </a:extLst>
              </p:cNvPr>
              <p:cNvSpPr/>
              <p:nvPr/>
            </p:nvSpPr>
            <p:spPr>
              <a:xfrm>
                <a:off x="3523367" y="3721395"/>
                <a:ext cx="1800000" cy="1080000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Server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82B6AA32-B8B2-4075-1A52-174EBEB00C9D}"/>
                  </a:ext>
                </a:extLst>
              </p:cNvPr>
              <p:cNvSpPr/>
              <p:nvPr/>
            </p:nvSpPr>
            <p:spPr>
              <a:xfrm>
                <a:off x="3775099" y="4007883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3D28E394-1C0D-D620-A4E6-EC69514B1C52}"/>
                  </a:ext>
                </a:extLst>
              </p:cNvPr>
              <p:cNvSpPr/>
              <p:nvPr/>
            </p:nvSpPr>
            <p:spPr>
              <a:xfrm>
                <a:off x="4531636" y="4007882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cxnSp>
            <p:nvCxnSpPr>
              <p:cNvPr id="40" name="Straight Connector 34">
                <a:extLst>
                  <a:ext uri="{FF2B5EF4-FFF2-40B4-BE49-F238E27FC236}">
                    <a16:creationId xmlns:a16="http://schemas.microsoft.com/office/drawing/2014/main" id="{A6749F67-3ACA-2E8A-8993-021CB10E67C3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 flipV="1">
                <a:off x="4315099" y="4151882"/>
                <a:ext cx="216537" cy="1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35">
                <a:extLst>
                  <a:ext uri="{FF2B5EF4-FFF2-40B4-BE49-F238E27FC236}">
                    <a16:creationId xmlns:a16="http://schemas.microsoft.com/office/drawing/2014/main" id="{86248009-23C6-5395-5D5B-1E8A41BC287C}"/>
                  </a:ext>
                </a:extLst>
              </p:cNvPr>
              <p:cNvSpPr/>
              <p:nvPr/>
            </p:nvSpPr>
            <p:spPr>
              <a:xfrm>
                <a:off x="4531636" y="4400964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42" name="Rectangle 36">
                <a:extLst>
                  <a:ext uri="{FF2B5EF4-FFF2-40B4-BE49-F238E27FC236}">
                    <a16:creationId xmlns:a16="http://schemas.microsoft.com/office/drawing/2014/main" id="{0589C7E4-C26A-289D-0A06-1C04FB993A85}"/>
                  </a:ext>
                </a:extLst>
              </p:cNvPr>
              <p:cNvSpPr/>
              <p:nvPr/>
            </p:nvSpPr>
            <p:spPr>
              <a:xfrm>
                <a:off x="3775099" y="4399055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cxnSp>
            <p:nvCxnSpPr>
              <p:cNvPr id="43" name="Straight Connector 37">
                <a:extLst>
                  <a:ext uri="{FF2B5EF4-FFF2-40B4-BE49-F238E27FC236}">
                    <a16:creationId xmlns:a16="http://schemas.microsoft.com/office/drawing/2014/main" id="{10EF582F-1A22-8C66-1FC9-5D75D9B85162}"/>
                  </a:ext>
                </a:extLst>
              </p:cNvPr>
              <p:cNvCxnSpPr>
                <a:cxnSpLocks/>
                <a:stCxn id="38" idx="2"/>
                <a:endCxn id="42" idx="0"/>
              </p:cNvCxnSpPr>
              <p:nvPr/>
            </p:nvCxnSpPr>
            <p:spPr>
              <a:xfrm>
                <a:off x="4045099" y="4295883"/>
                <a:ext cx="0" cy="10317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8">
                <a:extLst>
                  <a:ext uri="{FF2B5EF4-FFF2-40B4-BE49-F238E27FC236}">
                    <a16:creationId xmlns:a16="http://schemas.microsoft.com/office/drawing/2014/main" id="{B8928D90-D665-25B7-886C-411C59CFD4F6}"/>
                  </a:ext>
                </a:extLst>
              </p:cNvPr>
              <p:cNvCxnSpPr>
                <a:cxnSpLocks/>
                <a:stCxn id="42" idx="3"/>
                <a:endCxn id="41" idx="1"/>
              </p:cNvCxnSpPr>
              <p:nvPr/>
            </p:nvCxnSpPr>
            <p:spPr>
              <a:xfrm>
                <a:off x="4315099" y="4543055"/>
                <a:ext cx="216537" cy="1909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39">
                <a:extLst>
                  <a:ext uri="{FF2B5EF4-FFF2-40B4-BE49-F238E27FC236}">
                    <a16:creationId xmlns:a16="http://schemas.microsoft.com/office/drawing/2014/main" id="{CC937672-BF14-45A5-8663-19DED6E85767}"/>
                  </a:ext>
                </a:extLst>
              </p:cNvPr>
              <p:cNvCxnSpPr>
                <a:cxnSpLocks/>
                <a:stCxn id="39" idx="2"/>
                <a:endCxn id="41" idx="0"/>
              </p:cNvCxnSpPr>
              <p:nvPr/>
            </p:nvCxnSpPr>
            <p:spPr>
              <a:xfrm>
                <a:off x="4801636" y="4295882"/>
                <a:ext cx="0" cy="10508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41">
              <a:extLst>
                <a:ext uri="{FF2B5EF4-FFF2-40B4-BE49-F238E27FC236}">
                  <a16:creationId xmlns:a16="http://schemas.microsoft.com/office/drawing/2014/main" id="{B2C05674-528D-09BE-67B5-E396D0D852A7}"/>
                </a:ext>
              </a:extLst>
            </p:cNvPr>
            <p:cNvCxnSpPr>
              <a:cxnSpLocks/>
              <a:stCxn id="37" idx="0"/>
              <a:endCxn id="6" idx="2"/>
            </p:cNvCxnSpPr>
            <p:nvPr/>
          </p:nvCxnSpPr>
          <p:spPr>
            <a:xfrm flipH="1" flipV="1">
              <a:off x="3302735" y="3279684"/>
              <a:ext cx="1085661" cy="44171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67">
              <a:extLst>
                <a:ext uri="{FF2B5EF4-FFF2-40B4-BE49-F238E27FC236}">
                  <a16:creationId xmlns:a16="http://schemas.microsoft.com/office/drawing/2014/main" id="{4DFEC1AD-A35D-DD2C-5269-60CF992645B6}"/>
                </a:ext>
              </a:extLst>
            </p:cNvPr>
            <p:cNvGrpSpPr/>
            <p:nvPr/>
          </p:nvGrpSpPr>
          <p:grpSpPr>
            <a:xfrm>
              <a:off x="5690595" y="3721395"/>
              <a:ext cx="1800000" cy="1080000"/>
              <a:chOff x="1286197" y="3721395"/>
              <a:chExt cx="1800000" cy="1080000"/>
            </a:xfrm>
          </p:grpSpPr>
          <p:sp>
            <p:nvSpPr>
              <p:cNvPr id="27" name="Rectangle 68">
                <a:extLst>
                  <a:ext uri="{FF2B5EF4-FFF2-40B4-BE49-F238E27FC236}">
                    <a16:creationId xmlns:a16="http://schemas.microsoft.com/office/drawing/2014/main" id="{5FB2A2A0-436C-DF27-576C-F4C0EFE879BE}"/>
                  </a:ext>
                </a:extLst>
              </p:cNvPr>
              <p:cNvSpPr/>
              <p:nvPr/>
            </p:nvSpPr>
            <p:spPr>
              <a:xfrm>
                <a:off x="1286197" y="3721395"/>
                <a:ext cx="1800000" cy="1080000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Server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grpSp>
            <p:nvGrpSpPr>
              <p:cNvPr id="28" name="Group 69">
                <a:extLst>
                  <a:ext uri="{FF2B5EF4-FFF2-40B4-BE49-F238E27FC236}">
                    <a16:creationId xmlns:a16="http://schemas.microsoft.com/office/drawing/2014/main" id="{BACCFA2E-6470-723E-5141-910DC5D478FD}"/>
                  </a:ext>
                </a:extLst>
              </p:cNvPr>
              <p:cNvGrpSpPr/>
              <p:nvPr/>
            </p:nvGrpSpPr>
            <p:grpSpPr>
              <a:xfrm>
                <a:off x="1537929" y="4007882"/>
                <a:ext cx="1296537" cy="681082"/>
                <a:chOff x="1727201" y="4033282"/>
                <a:chExt cx="1296537" cy="681082"/>
              </a:xfrm>
            </p:grpSpPr>
            <p:sp>
              <p:nvSpPr>
                <p:cNvPr id="29" name="Rectangle 70">
                  <a:extLst>
                    <a:ext uri="{FF2B5EF4-FFF2-40B4-BE49-F238E27FC236}">
                      <a16:creationId xmlns:a16="http://schemas.microsoft.com/office/drawing/2014/main" id="{5675D318-46F4-31D6-8F75-FFFCA3977228}"/>
                    </a:ext>
                  </a:extLst>
                </p:cNvPr>
                <p:cNvSpPr/>
                <p:nvPr/>
              </p:nvSpPr>
              <p:spPr>
                <a:xfrm>
                  <a:off x="1727201" y="4033283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sp>
              <p:nvSpPr>
                <p:cNvPr id="30" name="Rectangle 71">
                  <a:extLst>
                    <a:ext uri="{FF2B5EF4-FFF2-40B4-BE49-F238E27FC236}">
                      <a16:creationId xmlns:a16="http://schemas.microsoft.com/office/drawing/2014/main" id="{3A339366-9B95-6238-5B54-5A06A060B030}"/>
                    </a:ext>
                  </a:extLst>
                </p:cNvPr>
                <p:cNvSpPr/>
                <p:nvPr/>
              </p:nvSpPr>
              <p:spPr>
                <a:xfrm>
                  <a:off x="2483738" y="4033282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cxnSp>
              <p:nvCxnSpPr>
                <p:cNvPr id="31" name="Straight Connector 72">
                  <a:extLst>
                    <a:ext uri="{FF2B5EF4-FFF2-40B4-BE49-F238E27FC236}">
                      <a16:creationId xmlns:a16="http://schemas.microsoft.com/office/drawing/2014/main" id="{C924DD8F-A47E-5634-E6C2-F3290CE33550}"/>
                    </a:ext>
                  </a:extLst>
                </p:cNvPr>
                <p:cNvCxnSpPr>
                  <a:cxnSpLocks/>
                  <a:stCxn id="29" idx="3"/>
                  <a:endCxn id="30" idx="1"/>
                </p:cNvCxnSpPr>
                <p:nvPr/>
              </p:nvCxnSpPr>
              <p:spPr>
                <a:xfrm flipV="1">
                  <a:off x="2267201" y="4177282"/>
                  <a:ext cx="216537" cy="1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73">
                  <a:extLst>
                    <a:ext uri="{FF2B5EF4-FFF2-40B4-BE49-F238E27FC236}">
                      <a16:creationId xmlns:a16="http://schemas.microsoft.com/office/drawing/2014/main" id="{75E36E97-AFBC-F0AE-1E2E-418DD92FADA9}"/>
                    </a:ext>
                  </a:extLst>
                </p:cNvPr>
                <p:cNvSpPr/>
                <p:nvPr/>
              </p:nvSpPr>
              <p:spPr>
                <a:xfrm>
                  <a:off x="2483738" y="4426364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sp>
              <p:nvSpPr>
                <p:cNvPr id="33" name="Rectangle 74">
                  <a:extLst>
                    <a:ext uri="{FF2B5EF4-FFF2-40B4-BE49-F238E27FC236}">
                      <a16:creationId xmlns:a16="http://schemas.microsoft.com/office/drawing/2014/main" id="{96585351-CF18-4154-DAB5-BFF60A1647AC}"/>
                    </a:ext>
                  </a:extLst>
                </p:cNvPr>
                <p:cNvSpPr/>
                <p:nvPr/>
              </p:nvSpPr>
              <p:spPr>
                <a:xfrm>
                  <a:off x="1727201" y="4424455"/>
                  <a:ext cx="540000" cy="28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zh-CN" sz="9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imSong" panose="02020300000000000000" pitchFamily="18" charset="-122"/>
                    </a:rPr>
                    <a:t>Device</a:t>
                  </a:r>
                  <a:endPara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endParaRPr>
                </a:p>
              </p:txBody>
            </p:sp>
            <p:cxnSp>
              <p:nvCxnSpPr>
                <p:cNvPr id="34" name="Straight Connector 75">
                  <a:extLst>
                    <a:ext uri="{FF2B5EF4-FFF2-40B4-BE49-F238E27FC236}">
                      <a16:creationId xmlns:a16="http://schemas.microsoft.com/office/drawing/2014/main" id="{B8ABEBFC-915E-47FE-F7CD-9E9C81100E71}"/>
                    </a:ext>
                  </a:extLst>
                </p:cNvPr>
                <p:cNvCxnSpPr>
                  <a:cxnSpLocks/>
                  <a:stCxn id="29" idx="2"/>
                  <a:endCxn id="33" idx="0"/>
                </p:cNvCxnSpPr>
                <p:nvPr/>
              </p:nvCxnSpPr>
              <p:spPr>
                <a:xfrm>
                  <a:off x="1997201" y="4321283"/>
                  <a:ext cx="0" cy="103172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76">
                  <a:extLst>
                    <a:ext uri="{FF2B5EF4-FFF2-40B4-BE49-F238E27FC236}">
                      <a16:creationId xmlns:a16="http://schemas.microsoft.com/office/drawing/2014/main" id="{50220167-46C2-8AF2-8D81-3173C506B07C}"/>
                    </a:ext>
                  </a:extLst>
                </p:cNvPr>
                <p:cNvCxnSpPr>
                  <a:cxnSpLocks/>
                  <a:stCxn id="33" idx="3"/>
                  <a:endCxn id="32" idx="1"/>
                </p:cNvCxnSpPr>
                <p:nvPr/>
              </p:nvCxnSpPr>
              <p:spPr>
                <a:xfrm>
                  <a:off x="2267201" y="4568455"/>
                  <a:ext cx="216537" cy="1909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77">
                  <a:extLst>
                    <a:ext uri="{FF2B5EF4-FFF2-40B4-BE49-F238E27FC236}">
                      <a16:creationId xmlns:a16="http://schemas.microsoft.com/office/drawing/2014/main" id="{AD8A792A-D469-02DA-4A0C-14CBEAE1410C}"/>
                    </a:ext>
                  </a:extLst>
                </p:cNvPr>
                <p:cNvCxnSpPr>
                  <a:cxnSpLocks/>
                  <a:stCxn id="30" idx="2"/>
                  <a:endCxn id="32" idx="0"/>
                </p:cNvCxnSpPr>
                <p:nvPr/>
              </p:nvCxnSpPr>
              <p:spPr>
                <a:xfrm>
                  <a:off x="2753738" y="4321282"/>
                  <a:ext cx="0" cy="105082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78">
              <a:extLst>
                <a:ext uri="{FF2B5EF4-FFF2-40B4-BE49-F238E27FC236}">
                  <a16:creationId xmlns:a16="http://schemas.microsoft.com/office/drawing/2014/main" id="{4046C044-E663-9878-E20E-9E8AB9CC9B81}"/>
                </a:ext>
              </a:extLst>
            </p:cNvPr>
            <p:cNvGrpSpPr/>
            <p:nvPr/>
          </p:nvGrpSpPr>
          <p:grpSpPr>
            <a:xfrm>
              <a:off x="7892794" y="3721395"/>
              <a:ext cx="1800000" cy="1080000"/>
              <a:chOff x="3523367" y="3721395"/>
              <a:chExt cx="1800000" cy="1080000"/>
            </a:xfrm>
          </p:grpSpPr>
          <p:sp>
            <p:nvSpPr>
              <p:cNvPr id="18" name="Rectangle 79">
                <a:extLst>
                  <a:ext uri="{FF2B5EF4-FFF2-40B4-BE49-F238E27FC236}">
                    <a16:creationId xmlns:a16="http://schemas.microsoft.com/office/drawing/2014/main" id="{9BD538E7-1960-F7AA-F827-50A40E5BB33D}"/>
                  </a:ext>
                </a:extLst>
              </p:cNvPr>
              <p:cNvSpPr/>
              <p:nvPr/>
            </p:nvSpPr>
            <p:spPr>
              <a:xfrm>
                <a:off x="3523367" y="3721395"/>
                <a:ext cx="1800000" cy="1080000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Server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19" name="Rectangle 80">
                <a:extLst>
                  <a:ext uri="{FF2B5EF4-FFF2-40B4-BE49-F238E27FC236}">
                    <a16:creationId xmlns:a16="http://schemas.microsoft.com/office/drawing/2014/main" id="{832C71A9-B902-0089-48F5-6AEB2D1D38DA}"/>
                  </a:ext>
                </a:extLst>
              </p:cNvPr>
              <p:cNvSpPr/>
              <p:nvPr/>
            </p:nvSpPr>
            <p:spPr>
              <a:xfrm>
                <a:off x="3775099" y="4007883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</a:p>
            </p:txBody>
          </p:sp>
          <p:sp>
            <p:nvSpPr>
              <p:cNvPr id="20" name="Rectangle 81">
                <a:extLst>
                  <a:ext uri="{FF2B5EF4-FFF2-40B4-BE49-F238E27FC236}">
                    <a16:creationId xmlns:a16="http://schemas.microsoft.com/office/drawing/2014/main" id="{E31A1191-4ED5-9CED-3166-5767E40D0B00}"/>
                  </a:ext>
                </a:extLst>
              </p:cNvPr>
              <p:cNvSpPr/>
              <p:nvPr/>
            </p:nvSpPr>
            <p:spPr>
              <a:xfrm>
                <a:off x="4531636" y="4007882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cxnSp>
            <p:nvCxnSpPr>
              <p:cNvPr id="21" name="Straight Connector 82">
                <a:extLst>
                  <a:ext uri="{FF2B5EF4-FFF2-40B4-BE49-F238E27FC236}">
                    <a16:creationId xmlns:a16="http://schemas.microsoft.com/office/drawing/2014/main" id="{46ABD51C-D174-F24B-36CC-80D1EDACEE76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 flipV="1">
                <a:off x="4315099" y="4151882"/>
                <a:ext cx="216537" cy="1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83">
                <a:extLst>
                  <a:ext uri="{FF2B5EF4-FFF2-40B4-BE49-F238E27FC236}">
                    <a16:creationId xmlns:a16="http://schemas.microsoft.com/office/drawing/2014/main" id="{F27ED53C-334A-3D24-F91B-5FAE7655FD44}"/>
                  </a:ext>
                </a:extLst>
              </p:cNvPr>
              <p:cNvSpPr/>
              <p:nvPr/>
            </p:nvSpPr>
            <p:spPr>
              <a:xfrm>
                <a:off x="4531636" y="4400964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sp>
            <p:nvSpPr>
              <p:cNvPr id="23" name="Rectangle 84">
                <a:extLst>
                  <a:ext uri="{FF2B5EF4-FFF2-40B4-BE49-F238E27FC236}">
                    <a16:creationId xmlns:a16="http://schemas.microsoft.com/office/drawing/2014/main" id="{086C6900-B05F-B918-32D3-A06249F68AFD}"/>
                  </a:ext>
                </a:extLst>
              </p:cNvPr>
              <p:cNvSpPr/>
              <p:nvPr/>
            </p:nvSpPr>
            <p:spPr>
              <a:xfrm>
                <a:off x="3775099" y="4399055"/>
                <a:ext cx="540000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900" dirty="0">
                    <a:solidFill>
                      <a:schemeClr val="tx1"/>
                    </a:solidFill>
                    <a:latin typeface="Arial" panose="020B0604020202020204" pitchFamily="34" charset="0"/>
                    <a:ea typeface="SimSong" panose="02020300000000000000" pitchFamily="18" charset="-122"/>
                  </a:rPr>
                  <a:t>Device</a:t>
                </a:r>
                <a:endPara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</a:endParaRPr>
              </a:p>
            </p:txBody>
          </p:sp>
          <p:cxnSp>
            <p:nvCxnSpPr>
              <p:cNvPr id="24" name="Straight Connector 85">
                <a:extLst>
                  <a:ext uri="{FF2B5EF4-FFF2-40B4-BE49-F238E27FC236}">
                    <a16:creationId xmlns:a16="http://schemas.microsoft.com/office/drawing/2014/main" id="{DDF7959F-1314-4633-33B4-F7C54149EFEC}"/>
                  </a:ext>
                </a:extLst>
              </p:cNvPr>
              <p:cNvCxnSpPr>
                <a:cxnSpLocks/>
                <a:stCxn id="19" idx="2"/>
                <a:endCxn id="23" idx="0"/>
              </p:cNvCxnSpPr>
              <p:nvPr/>
            </p:nvCxnSpPr>
            <p:spPr>
              <a:xfrm>
                <a:off x="4045099" y="4295883"/>
                <a:ext cx="0" cy="10317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86">
                <a:extLst>
                  <a:ext uri="{FF2B5EF4-FFF2-40B4-BE49-F238E27FC236}">
                    <a16:creationId xmlns:a16="http://schemas.microsoft.com/office/drawing/2014/main" id="{2FD39F0B-FB1A-33B0-D0AA-78C7D4576B62}"/>
                  </a:ext>
                </a:extLst>
              </p:cNvPr>
              <p:cNvCxnSpPr>
                <a:cxnSpLocks/>
                <a:stCxn id="23" idx="3"/>
                <a:endCxn id="22" idx="1"/>
              </p:cNvCxnSpPr>
              <p:nvPr/>
            </p:nvCxnSpPr>
            <p:spPr>
              <a:xfrm>
                <a:off x="4315099" y="4543055"/>
                <a:ext cx="216537" cy="1909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87">
                <a:extLst>
                  <a:ext uri="{FF2B5EF4-FFF2-40B4-BE49-F238E27FC236}">
                    <a16:creationId xmlns:a16="http://schemas.microsoft.com/office/drawing/2014/main" id="{5F74E0F1-E809-F5D5-B579-94AB0590F7D8}"/>
                  </a:ext>
                </a:extLst>
              </p:cNvPr>
              <p:cNvCxnSpPr>
                <a:cxnSpLocks/>
                <a:stCxn id="20" idx="2"/>
                <a:endCxn id="22" idx="0"/>
              </p:cNvCxnSpPr>
              <p:nvPr/>
            </p:nvCxnSpPr>
            <p:spPr>
              <a:xfrm>
                <a:off x="4801636" y="4295882"/>
                <a:ext cx="0" cy="10508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97">
              <a:extLst>
                <a:ext uri="{FF2B5EF4-FFF2-40B4-BE49-F238E27FC236}">
                  <a16:creationId xmlns:a16="http://schemas.microsoft.com/office/drawing/2014/main" id="{55C18189-57B9-F2D8-811E-194361B77A2C}"/>
                </a:ext>
              </a:extLst>
            </p:cNvPr>
            <p:cNvSpPr/>
            <p:nvPr/>
          </p:nvSpPr>
          <p:spPr>
            <a:xfrm>
              <a:off x="7044051" y="2684261"/>
              <a:ext cx="1282995" cy="5954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Arial" panose="020B0604020202020204" pitchFamily="34" charset="0"/>
                  <a:ea typeface="SimSong" panose="02020300000000000000" pitchFamily="18" charset="-122"/>
                  <a:cs typeface="Times New Roman" panose="02020603050405020304" pitchFamily="18" charset="0"/>
                </a:rPr>
                <a:t>ToR switch</a:t>
              </a:r>
              <a:endParaRPr lang="en-GB" sz="900" dirty="0">
                <a:solidFill>
                  <a:schemeClr val="tx1"/>
                </a:solidFill>
                <a:latin typeface="Arial" panose="020B0604020202020204" pitchFamily="34" charset="0"/>
                <a:ea typeface="SimSong" panose="02020300000000000000" pitchFamily="18" charset="-122"/>
              </a:endParaRPr>
            </a:p>
          </p:txBody>
        </p:sp>
        <p:cxnSp>
          <p:nvCxnSpPr>
            <p:cNvPr id="15" name="Straight Connector 98">
              <a:extLst>
                <a:ext uri="{FF2B5EF4-FFF2-40B4-BE49-F238E27FC236}">
                  <a16:creationId xmlns:a16="http://schemas.microsoft.com/office/drawing/2014/main" id="{671CE8CD-275F-37FE-31C1-40C0228F9DD1}"/>
                </a:ext>
              </a:extLst>
            </p:cNvPr>
            <p:cNvCxnSpPr>
              <a:cxnSpLocks/>
              <a:stCxn id="27" idx="0"/>
              <a:endCxn id="14" idx="2"/>
            </p:cNvCxnSpPr>
            <p:nvPr/>
          </p:nvCxnSpPr>
          <p:spPr>
            <a:xfrm flipV="1">
              <a:off x="6590595" y="3279684"/>
              <a:ext cx="1094954" cy="44171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99">
              <a:extLst>
                <a:ext uri="{FF2B5EF4-FFF2-40B4-BE49-F238E27FC236}">
                  <a16:creationId xmlns:a16="http://schemas.microsoft.com/office/drawing/2014/main" id="{1DEE961A-33D0-6900-1453-9915C06F033A}"/>
                </a:ext>
              </a:extLst>
            </p:cNvPr>
            <p:cNvCxnSpPr>
              <a:cxnSpLocks/>
              <a:stCxn id="18" idx="0"/>
              <a:endCxn id="14" idx="2"/>
            </p:cNvCxnSpPr>
            <p:nvPr/>
          </p:nvCxnSpPr>
          <p:spPr>
            <a:xfrm flipH="1" flipV="1">
              <a:off x="7685549" y="3279684"/>
              <a:ext cx="1107245" cy="44171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04">
              <a:extLst>
                <a:ext uri="{FF2B5EF4-FFF2-40B4-BE49-F238E27FC236}">
                  <a16:creationId xmlns:a16="http://schemas.microsoft.com/office/drawing/2014/main" id="{2F978918-DF12-B859-C510-2509CC10FFF0}"/>
                </a:ext>
              </a:extLst>
            </p:cNvPr>
            <p:cNvCxnSpPr>
              <a:cxnSpLocks/>
              <a:stCxn id="14" idx="0"/>
              <a:endCxn id="5" idx="2"/>
            </p:cNvCxnSpPr>
            <p:nvPr/>
          </p:nvCxnSpPr>
          <p:spPr>
            <a:xfrm flipH="1" flipV="1">
              <a:off x="5494142" y="2295303"/>
              <a:ext cx="2191407" cy="388958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563</Words>
  <Application>Microsoft Office PowerPoint</Application>
  <PresentationFormat>宽屏</PresentationFormat>
  <Paragraphs>323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Helvetica Neue</vt:lpstr>
      <vt:lpstr>SimSong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FU Yao</dc:creator>
  <cp:lastModifiedBy>Zhanghuisheng (Anja, TSC)</cp:lastModifiedBy>
  <cp:revision>372</cp:revision>
  <dcterms:created xsi:type="dcterms:W3CDTF">2022-04-26T10:10:26Z</dcterms:created>
  <dcterms:modified xsi:type="dcterms:W3CDTF">2022-11-11T13:29:04Z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(3)VMErZEzjAkxdRsWlXzETXQUbR+OH6J1FhaFPfFPSWobNG5J4K0ERh/ADhF+dFvAG3sUCTVV0
zKTVtGaCeFM7ZMHjwu9cZY9Hii+ffiJFTrizFbc7+zCAu1OgKG0pBvtt7LWdLWK+JtlMZBRD
Dnowbil+6UcXdMOfMIeSBZhoEMYf+GrLpbjt09DdzAMgxB0NC/KtfhLRDqTWdO64feTDngvK
peHDdS0GS3Ldri4zg4</vt:lpwstr>
  </property>
  <property fmtid="{D5CDD505-2E9C-101B-9397-08002B2CF9AE}" pid="3" name="_2015_ms_pID_7253431">
    <vt:lpwstr>hRkJ9v8k3ciw70BfUuYlIzDx7fzSjDVYXoXVa7mqUYU5MnF+kyt6Fs
32I97UYC0q5oxZzL/tYDE0OJC6XIN6p0KDjCfXtcZWhjMOjM62WcAnGH8YlSTugtsAiMWSsh
hO3dLG8+2yevsLJPh43YXQx2mCAjD5+fEjPyo9WV8MdUUohwvmRPt8bfqOBnK3O3eWESTFW8
nM4m0PgfjKk7GMXxHk7uAfXj6cQdBR9mievV</vt:lpwstr>
  </property>
  <property fmtid="{D5CDD505-2E9C-101B-9397-08002B2CF9AE}" pid="4" name="_2015_ms_pID_7253432">
    <vt:lpwstr>/g==</vt:lpwstr>
  </property>
</Properties>
</file>