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12"/>
  </p:notesMasterIdLst>
  <p:handoutMasterIdLst>
    <p:handoutMasterId r:id="rId13"/>
  </p:handoutMasterIdLst>
  <p:sldIdLst>
    <p:sldId id="293" r:id="rId10"/>
    <p:sldId id="296" r:id="rId1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9C2F0"/>
    <a:srgbClr val="EDEDED"/>
    <a:srgbClr val="FFF2CC"/>
    <a:srgbClr val="B4C7E7"/>
    <a:srgbClr val="DEEBF7"/>
    <a:srgbClr val="DAE3F3"/>
    <a:srgbClr val="B3E0B4"/>
    <a:srgbClr val="C5E0FF"/>
    <a:srgbClr val="F8CBAD"/>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99" autoAdjust="0"/>
    <p:restoredTop sz="94660"/>
  </p:normalViewPr>
  <p:slideViewPr>
    <p:cSldViewPr showGuides="1">
      <p:cViewPr varScale="1">
        <p:scale>
          <a:sx n="116" d="100"/>
          <a:sy n="116" d="100"/>
        </p:scale>
        <p:origin x="1938" y="84"/>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2022/4/7</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848D9-BC1F-4A0B-A000-D05526A1607B}" type="datetimeFigureOut">
              <a:rPr lang="en-US" smtClean="0"/>
              <a:pPr/>
              <a:t>4/7/2022</a:t>
            </a:fld>
            <a:endParaRPr 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6B610-8092-4891-9B4E-BB726BB6ADA1}" type="slidenum">
              <a:rPr lang="en-US" smtClean="0"/>
              <a:pPr/>
              <a:t>‹#›</a:t>
            </a:fld>
            <a:endParaRPr lang="en-US"/>
          </a:p>
        </p:txBody>
      </p:sp>
    </p:spTree>
    <p:extLst>
      <p:ext uri="{BB962C8B-B14F-4D97-AF65-F5344CB8AC3E}">
        <p14:creationId xmlns:p14="http://schemas.microsoft.com/office/powerpoint/2010/main" val="3775240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6.xml"/><Relationship Id="rId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11414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dirty="0">
                <a:solidFill>
                  <a:srgbClr val="FFFFFF"/>
                </a:solidFill>
              </a:rPr>
              <a:t>配色参考方案：</a:t>
            </a:r>
          </a:p>
          <a:p>
            <a:pPr eaLnBrk="0" hangingPunct="0">
              <a:lnSpc>
                <a:spcPct val="120000"/>
              </a:lnSpc>
              <a:spcBef>
                <a:spcPct val="20000"/>
              </a:spcBef>
              <a:buFont typeface="Arial" pitchFamily="34" charset="0"/>
              <a:buNone/>
            </a:pPr>
            <a:r>
              <a:rPr lang="zh-CN" altLang="en-US" sz="1100" dirty="0">
                <a:solidFill>
                  <a:srgbClr val="FFFFFF"/>
                </a:solidFill>
              </a:rPr>
              <a:t>建议同一页面内不超过四种颜色，以下</a:t>
            </a:r>
            <a:r>
              <a:rPr lang="zh-CN" altLang="en-US" sz="1100" dirty="0" smtClean="0">
                <a:solidFill>
                  <a:srgbClr val="FFFFFF"/>
                </a:solidFill>
              </a:rPr>
              <a:t>是</a:t>
            </a:r>
            <a:r>
              <a:rPr lang="en-US" altLang="zh-CN" sz="1100" baseline="0" dirty="0" smtClean="0">
                <a:solidFill>
                  <a:srgbClr val="FFFFFF"/>
                </a:solidFill>
              </a:rPr>
              <a:t> </a:t>
            </a:r>
            <a:r>
              <a:rPr lang="zh-CN" altLang="en-US" sz="1100" baseline="0" dirty="0" smtClean="0">
                <a:solidFill>
                  <a:srgbClr val="FFFFFF"/>
                </a:solidFill>
              </a:rPr>
              <a:t>一</a:t>
            </a:r>
            <a:r>
              <a:rPr lang="zh-CN" altLang="en-US" sz="1100" dirty="0" smtClean="0">
                <a:solidFill>
                  <a:srgbClr val="FFFFFF"/>
                </a:solidFill>
              </a:rPr>
              <a:t>组</a:t>
            </a:r>
            <a:r>
              <a:rPr lang="zh-CN" altLang="en-US" sz="1100" dirty="0">
                <a:solidFill>
                  <a:srgbClr val="FFFFFF"/>
                </a:solidFill>
              </a:rPr>
              <a:t>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404664" y="941751"/>
            <a:ext cx="1296714" cy="331410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英文字</a:t>
            </a:r>
            <a:r>
              <a:rPr lang="en-US" altLang="zh-CN" sz="1100" dirty="0" smtClean="0">
                <a:solidFill>
                  <a:srgbClr val="FFFFFF"/>
                </a:solidFill>
              </a:rPr>
              <a:t>:10-12pt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smtClean="0">
                <a:solidFill>
                  <a:srgbClr val="FFFFFF"/>
                </a:solidFill>
              </a:rPr>
              <a:t>R0 </a:t>
            </a:r>
            <a:r>
              <a:rPr lang="en-US" altLang="zh-CN" sz="1100" dirty="0">
                <a:solidFill>
                  <a:srgbClr val="FFFFFF"/>
                </a:solidFill>
              </a:rPr>
              <a:t>G0 B0</a:t>
            </a:r>
          </a:p>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使用</a:t>
            </a:r>
            <a:r>
              <a:rPr lang="zh-CN" altLang="en-US" sz="1100" dirty="0">
                <a:solidFill>
                  <a:srgbClr val="FFFFFF"/>
                </a:solidFill>
              </a:rPr>
              <a:t>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endParaRPr lang="en-US" altLang="zh-CN" sz="1100" dirty="0" smtClean="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中文字</a:t>
            </a:r>
            <a:r>
              <a:rPr lang="en-US" altLang="zh-CN" sz="1100" dirty="0" smtClean="0">
                <a:solidFill>
                  <a:srgbClr val="FFFFFF"/>
                </a:solidFill>
              </a:rPr>
              <a:t>:10-12pt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smtClean="0">
                <a:solidFill>
                  <a:srgbClr val="FFFFFF"/>
                </a:solidFill>
              </a:rPr>
              <a:t>R0 </a:t>
            </a:r>
            <a:r>
              <a:rPr lang="en-US" altLang="zh-CN" sz="1100" dirty="0">
                <a:solidFill>
                  <a:srgbClr val="FFFFFF"/>
                </a:solidFill>
              </a:rPr>
              <a:t>G0 B0</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smtClean="0">
                <a:solidFill>
                  <a:srgbClr val="FFFFFF"/>
                </a:solidFill>
              </a:rPr>
              <a:t>:</a:t>
            </a:r>
            <a:r>
              <a:rPr lang="zh-CN" altLang="en-US" sz="1100" dirty="0" smtClean="0">
                <a:solidFill>
                  <a:srgbClr val="FFFFFF"/>
                </a:solidFill>
              </a:rPr>
              <a:t>微软雅黑</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smtClean="0">
                <a:solidFill>
                  <a:srgbClr val="FFFFFF"/>
                </a:solidFill>
              </a:rPr>
              <a:t>框粗细：</a:t>
            </a:r>
            <a:r>
              <a:rPr lang="en-US" altLang="zh-CN" sz="1100" dirty="0" smtClean="0">
                <a:solidFill>
                  <a:srgbClr val="FFFFFF"/>
                </a:solidFill>
              </a:rPr>
              <a:t>1pt  </a:t>
            </a:r>
            <a:endParaRPr lang="en-US" altLang="zh-CN" sz="1100" dirty="0">
              <a:solidFill>
                <a:srgbClr val="FFFFFF"/>
              </a:solidFill>
            </a:endParaRPr>
          </a:p>
          <a:p>
            <a:pPr marL="342900" marR="0" lvl="0" indent="-342900" algn="r" defTabSz="914400" rtl="0" eaLnBrk="0" fontAlgn="base" latinLnBrk="0" hangingPunct="0">
              <a:lnSpc>
                <a:spcPct val="125000"/>
              </a:lnSpc>
              <a:spcBef>
                <a:spcPct val="20000"/>
              </a:spcBef>
              <a:spcAft>
                <a:spcPct val="0"/>
              </a:spcAft>
              <a:buClrTx/>
              <a:buSzTx/>
              <a:buFont typeface="Arial" pitchFamily="34" charset="0"/>
              <a:buNone/>
              <a:tabLst/>
              <a:defRPr/>
            </a:pPr>
            <a:r>
              <a:rPr lang="zh-CN" altLang="en-US" sz="1100" dirty="0" smtClean="0">
                <a:solidFill>
                  <a:srgbClr val="FFFFFF"/>
                </a:solidFill>
              </a:rPr>
              <a:t>颜色</a:t>
            </a:r>
            <a:r>
              <a:rPr lang="en-US" altLang="zh-CN" sz="1100" dirty="0" smtClean="0">
                <a:solidFill>
                  <a:srgbClr val="FFFFFF"/>
                </a:solidFill>
              </a:rPr>
              <a:t>:R64 G64 B64</a:t>
            </a:r>
          </a:p>
          <a:p>
            <a:pPr marL="342900" indent="-342900" algn="r" eaLnBrk="0" hangingPunct="0">
              <a:lnSpc>
                <a:spcPct val="125000"/>
              </a:lnSpc>
              <a:spcBef>
                <a:spcPct val="20000"/>
              </a:spcBef>
              <a:buFont typeface="Arial" pitchFamily="34" charset="0"/>
              <a:buNone/>
            </a:pPr>
            <a:endParaRPr lang="en-US" altLang="zh-CN" sz="1100" dirty="0" smtClean="0">
              <a:solidFill>
                <a:srgbClr val="FFFFFF"/>
              </a:solidFill>
            </a:endParaRP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p:txBody>
      </p:sp>
      <p:grpSp>
        <p:nvGrpSpPr>
          <p:cNvPr id="10250" name="Group 16"/>
          <p:cNvGrpSpPr>
            <a:grpSpLocks/>
          </p:cNvGrpSpPr>
          <p:nvPr userDrawn="1"/>
        </p:nvGrpSpPr>
        <p:grpSpPr bwMode="auto">
          <a:xfrm>
            <a:off x="9468221" y="1980405"/>
            <a:ext cx="671896" cy="4289766"/>
            <a:chOff x="5752" y="2160"/>
            <a:chExt cx="666" cy="2199"/>
          </a:xfrm>
        </p:grpSpPr>
        <p:sp>
          <p:nvSpPr>
            <p:cNvPr id="10253" name="Rectangle 17"/>
            <p:cNvSpPr>
              <a:spLocks noChangeArrowheads="1"/>
            </p:cNvSpPr>
            <p:nvPr userDrawn="1"/>
          </p:nvSpPr>
          <p:spPr bwMode="auto">
            <a:xfrm>
              <a:off x="5752" y="2160"/>
              <a:ext cx="666"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5" tIns="45712" rIns="91425" bIns="45712" anchor="ctr">
              <a:spAutoFit/>
            </a:bodyPr>
            <a:lstStyle/>
            <a:p>
              <a:endParaRPr lang="zh-CN" altLang="en-US"/>
            </a:p>
          </p:txBody>
        </p:sp>
        <p:grpSp>
          <p:nvGrpSpPr>
            <p:cNvPr id="10254" name="Group 18"/>
            <p:cNvGrpSpPr>
              <a:grpSpLocks/>
            </p:cNvGrpSpPr>
            <p:nvPr userDrawn="1"/>
          </p:nvGrpSpPr>
          <p:grpSpPr bwMode="auto">
            <a:xfrm>
              <a:off x="5877" y="2294"/>
              <a:ext cx="435" cy="1720"/>
              <a:chOff x="5877" y="2294"/>
              <a:chExt cx="435" cy="1720"/>
            </a:xfrm>
          </p:grpSpPr>
          <p:sp>
            <p:nvSpPr>
              <p:cNvPr id="10315" name="Rectangle 19"/>
              <p:cNvSpPr>
                <a:spLocks noChangeArrowheads="1"/>
              </p:cNvSpPr>
              <p:nvPr userDrawn="1"/>
            </p:nvSpPr>
            <p:spPr bwMode="auto">
              <a:xfrm flipV="1">
                <a:off x="5878" y="3899"/>
                <a:ext cx="430" cy="115"/>
              </a:xfrm>
              <a:prstGeom prst="rect">
                <a:avLst/>
              </a:prstGeom>
              <a:solidFill>
                <a:srgbClr val="F8CB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5878" y="2294"/>
                <a:ext cx="430" cy="115"/>
              </a:xfrm>
              <a:prstGeom prst="rect">
                <a:avLst/>
              </a:prstGeom>
              <a:solidFill>
                <a:srgbClr val="DAE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5877" y="2667"/>
                <a:ext cx="434" cy="115"/>
              </a:xfrm>
              <a:prstGeom prst="rect">
                <a:avLst/>
              </a:prstGeom>
              <a:solidFill>
                <a:srgbClr val="FFF2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78" y="3530"/>
                <a:ext cx="434" cy="115"/>
              </a:xfrm>
              <a:prstGeom prst="rect">
                <a:avLst/>
              </a:prstGeom>
              <a:solidFill>
                <a:srgbClr val="B4C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77" y="2477"/>
              <a:ext cx="446" cy="1357"/>
              <a:chOff x="5877" y="2477"/>
              <a:chExt cx="446" cy="1357"/>
            </a:xfrm>
          </p:grpSpPr>
          <p:sp>
            <p:nvSpPr>
              <p:cNvPr id="10303" name="Rectangle 34"/>
              <p:cNvSpPr>
                <a:spLocks noChangeArrowheads="1"/>
              </p:cNvSpPr>
              <p:nvPr userDrawn="1"/>
            </p:nvSpPr>
            <p:spPr bwMode="auto">
              <a:xfrm flipV="1">
                <a:off x="5878" y="2477"/>
                <a:ext cx="430" cy="119"/>
              </a:xfrm>
              <a:prstGeom prst="rect">
                <a:avLst/>
              </a:prstGeom>
              <a:solidFill>
                <a:srgbClr val="E2F0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5877" y="2857"/>
                <a:ext cx="434" cy="119"/>
              </a:xfrm>
              <a:prstGeom prst="rect">
                <a:avLst/>
              </a:prstGeom>
              <a:solidFill>
                <a:srgbClr val="EDEDE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78" y="3346"/>
                <a:ext cx="445" cy="119"/>
              </a:xfrm>
              <a:prstGeom prst="rect">
                <a:avLst/>
              </a:prstGeom>
              <a:solidFill>
                <a:srgbClr val="DEEB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5878" y="3715"/>
                <a:ext cx="430" cy="119"/>
              </a:xfrm>
              <a:prstGeom prst="rect">
                <a:avLst/>
              </a:prstGeom>
              <a:solidFill>
                <a:srgbClr val="B3E0B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99828" y="619285"/>
            <a:ext cx="1176828" cy="113042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0124" tIns="40063" rIns="80124" bIns="40063">
            <a:spAutoFit/>
          </a:bodyPr>
          <a:lstStyle/>
          <a:p>
            <a:pPr algn="l" eaLnBrk="0" hangingPunct="0">
              <a:lnSpc>
                <a:spcPct val="120000"/>
              </a:lnSpc>
              <a:spcBef>
                <a:spcPct val="20000"/>
              </a:spcBef>
              <a:buFont typeface="Arial" pitchFamily="34" charset="0"/>
              <a:buNone/>
            </a:pPr>
            <a:r>
              <a:rPr lang="zh-CN" altLang="en-US" sz="1100" dirty="0">
                <a:solidFill>
                  <a:srgbClr val="FFFFFF"/>
                </a:solidFill>
              </a:rPr>
              <a:t>配色参考方案：</a:t>
            </a:r>
          </a:p>
          <a:p>
            <a:pPr algn="l" eaLnBrk="0" hangingPunct="0">
              <a:lnSpc>
                <a:spcPct val="120000"/>
              </a:lnSpc>
              <a:spcBef>
                <a:spcPct val="20000"/>
              </a:spcBef>
              <a:buFont typeface="Arial" pitchFamily="34" charset="0"/>
              <a:buNone/>
            </a:pPr>
            <a:r>
              <a:rPr lang="zh-CN" altLang="en-US" sz="1100" dirty="0">
                <a:solidFill>
                  <a:srgbClr val="FFFFFF"/>
                </a:solidFill>
              </a:rPr>
              <a:t>建议同一页面内不超过四种</a:t>
            </a:r>
            <a:r>
              <a:rPr lang="zh-CN" altLang="en-US" sz="1100" dirty="0" smtClean="0">
                <a:solidFill>
                  <a:srgbClr val="FFFFFF"/>
                </a:solidFill>
              </a:rPr>
              <a:t>颜色</a:t>
            </a:r>
            <a:r>
              <a:rPr lang="en-US" altLang="zh-CN" sz="1100" dirty="0" smtClean="0">
                <a:solidFill>
                  <a:srgbClr val="FFFFFF"/>
                </a:solidFill>
              </a:rPr>
              <a:t>,</a:t>
            </a:r>
            <a:r>
              <a:rPr lang="zh-CN" altLang="en-US" sz="1100" dirty="0" smtClean="0">
                <a:solidFill>
                  <a:srgbClr val="FFFFFF"/>
                </a:solidFill>
              </a:rPr>
              <a:t>以下是</a:t>
            </a:r>
            <a:r>
              <a:rPr lang="en-US" altLang="zh-CN" sz="1100" dirty="0" smtClean="0">
                <a:solidFill>
                  <a:srgbClr val="FFFFFF"/>
                </a:solidFill>
              </a:rPr>
              <a:t>2</a:t>
            </a:r>
            <a:r>
              <a:rPr lang="zh-CN" altLang="en-US" sz="1100" dirty="0" smtClean="0">
                <a:solidFill>
                  <a:srgbClr val="FFFFFF"/>
                </a:solidFill>
              </a:rPr>
              <a:t>组</a:t>
            </a:r>
            <a:r>
              <a:rPr lang="zh-CN" altLang="en-US" sz="1100" dirty="0">
                <a:solidFill>
                  <a:srgbClr val="FFFFFF"/>
                </a:solidFill>
              </a:rPr>
              <a:t>配色</a:t>
            </a:r>
            <a:r>
              <a:rPr lang="zh-CN" altLang="en-US" sz="1100" dirty="0" smtClean="0">
                <a:solidFill>
                  <a:srgbClr val="FFFFFF"/>
                </a:solidFill>
              </a:rPr>
              <a:t>方案。</a:t>
            </a:r>
            <a:endParaRPr lang="zh-CN" altLang="en-US" sz="1100" dirty="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
        <p:nvSpPr>
          <p:cNvPr id="80" name="Rectangle 35"/>
          <p:cNvSpPr>
            <a:spLocks noChangeArrowheads="1"/>
          </p:cNvSpPr>
          <p:nvPr userDrawn="1"/>
        </p:nvSpPr>
        <p:spPr bwMode="auto">
          <a:xfrm flipV="1">
            <a:off x="9606766" y="3775388"/>
            <a:ext cx="437842" cy="229676"/>
          </a:xfrm>
          <a:prstGeom prst="rect">
            <a:avLst/>
          </a:prstGeom>
          <a:solidFill>
            <a:srgbClr val="FBE5D6"/>
          </a:solidFill>
          <a:ln>
            <a:noFill/>
          </a:ln>
          <a:effectLst/>
          <a:extLst/>
        </p:spPr>
        <p:txBody>
          <a:bodyPr wrap="none" anchor="ctr"/>
          <a:lstStyle/>
          <a:p>
            <a:endParaRPr lang="zh-CN" altLang="en-US"/>
          </a:p>
        </p:txBody>
      </p:sp>
      <p:sp>
        <p:nvSpPr>
          <p:cNvPr id="82" name="Rectangle 19"/>
          <p:cNvSpPr>
            <a:spLocks noChangeArrowheads="1"/>
          </p:cNvSpPr>
          <p:nvPr userDrawn="1"/>
        </p:nvSpPr>
        <p:spPr bwMode="auto">
          <a:xfrm flipV="1">
            <a:off x="9602902" y="5733256"/>
            <a:ext cx="433807" cy="221956"/>
          </a:xfrm>
          <a:prstGeom prst="rect">
            <a:avLst/>
          </a:prstGeom>
          <a:solidFill>
            <a:srgbClr val="A9C2F0"/>
          </a:solidFill>
          <a:ln>
            <a:noFill/>
          </a:ln>
          <a:effectLs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圆角矩形 97"/>
          <p:cNvSpPr/>
          <p:nvPr/>
        </p:nvSpPr>
        <p:spPr bwMode="auto">
          <a:xfrm>
            <a:off x="95776" y="781336"/>
            <a:ext cx="8940719" cy="2050127"/>
          </a:xfrm>
          <a:prstGeom prst="roundRect">
            <a:avLst>
              <a:gd name="adj" fmla="val 5625"/>
            </a:avLst>
          </a:prstGeom>
          <a:noFill/>
          <a:ln w="12700" cap="flat" cmpd="sng" algn="ctr">
            <a:solidFill>
              <a:srgbClr val="4472C4"/>
            </a:solidFill>
            <a:prstDash val="sysDash"/>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1000" i="0" u="none" strike="noStrike" cap="none" normalizeH="0" baseline="0" dirty="0" smtClean="0">
              <a:ln>
                <a:noFill/>
              </a:ln>
              <a:solidFill>
                <a:srgbClr val="8772F2"/>
              </a:solidFill>
              <a:effectLst/>
              <a:latin typeface="微软雅黑" pitchFamily="34" charset="-122"/>
              <a:ea typeface="微软雅黑" pitchFamily="34" charset="-122"/>
            </a:endParaRPr>
          </a:p>
        </p:txBody>
      </p:sp>
      <p:grpSp>
        <p:nvGrpSpPr>
          <p:cNvPr id="15" name="组合 14"/>
          <p:cNvGrpSpPr/>
          <p:nvPr/>
        </p:nvGrpSpPr>
        <p:grpSpPr>
          <a:xfrm>
            <a:off x="-2124744" y="8732880"/>
            <a:ext cx="5265787" cy="437911"/>
            <a:chOff x="314325" y="3686174"/>
            <a:chExt cx="5265787" cy="437911"/>
          </a:xfrm>
        </p:grpSpPr>
        <p:sp>
          <p:nvSpPr>
            <p:cNvPr id="16" name="圆角矩形 15"/>
            <p:cNvSpPr/>
            <p:nvPr/>
          </p:nvSpPr>
          <p:spPr bwMode="auto">
            <a:xfrm>
              <a:off x="314325" y="3686174"/>
              <a:ext cx="5265787" cy="437911"/>
            </a:xfrm>
            <a:prstGeom prst="roundRect">
              <a:avLst>
                <a:gd name="adj" fmla="val 5625"/>
              </a:avLst>
            </a:prstGeom>
            <a:solidFill>
              <a:srgbClr val="EEFCE8"/>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1000" i="0" u="none" strike="noStrike" cap="none" normalizeH="0" baseline="0" dirty="0" smtClean="0">
                <a:ln>
                  <a:noFill/>
                </a:ln>
                <a:solidFill>
                  <a:srgbClr val="54C54B"/>
                </a:solidFill>
                <a:effectLst/>
                <a:latin typeface="微软雅黑" pitchFamily="34" charset="-122"/>
                <a:ea typeface="微软雅黑" pitchFamily="34" charset="-122"/>
              </a:endParaRPr>
            </a:p>
          </p:txBody>
        </p:sp>
        <p:sp>
          <p:nvSpPr>
            <p:cNvPr id="17" name="圆角矩形 16"/>
            <p:cNvSpPr/>
            <p:nvPr/>
          </p:nvSpPr>
          <p:spPr bwMode="auto">
            <a:xfrm>
              <a:off x="2015703"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en-US" sz="1000" dirty="0" smtClean="0">
                  <a:solidFill>
                    <a:srgbClr val="3C4C5A"/>
                  </a:solidFill>
                  <a:latin typeface="微软雅黑" pitchFamily="34" charset="-122"/>
                  <a:ea typeface="微软雅黑" pitchFamily="34" charset="-122"/>
                </a:rPr>
                <a:t>DSP</a:t>
              </a:r>
            </a:p>
          </p:txBody>
        </p:sp>
        <p:sp>
          <p:nvSpPr>
            <p:cNvPr id="18" name="圆角矩形 17"/>
            <p:cNvSpPr/>
            <p:nvPr/>
          </p:nvSpPr>
          <p:spPr bwMode="auto">
            <a:xfrm>
              <a:off x="2897801"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zh-CN" sz="1000" dirty="0" smtClean="0">
                  <a:solidFill>
                    <a:srgbClr val="3C4C5A"/>
                  </a:solidFill>
                  <a:latin typeface="微软雅黑" pitchFamily="34" charset="-122"/>
                  <a:ea typeface="微软雅黑" pitchFamily="34" charset="-122"/>
                </a:rPr>
                <a:t>GPU</a:t>
              </a:r>
              <a:endParaRPr lang="en-US" altLang="en-US" sz="1000" dirty="0" smtClean="0">
                <a:solidFill>
                  <a:srgbClr val="3C4C5A"/>
                </a:solidFill>
                <a:latin typeface="微软雅黑" pitchFamily="34" charset="-122"/>
                <a:ea typeface="微软雅黑" pitchFamily="34" charset="-122"/>
              </a:endParaRPr>
            </a:p>
          </p:txBody>
        </p:sp>
        <p:sp>
          <p:nvSpPr>
            <p:cNvPr id="19" name="圆角矩形 18"/>
            <p:cNvSpPr/>
            <p:nvPr/>
          </p:nvSpPr>
          <p:spPr bwMode="auto">
            <a:xfrm>
              <a:off x="3779899"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zh-CN" sz="1000" dirty="0" smtClean="0">
                  <a:solidFill>
                    <a:srgbClr val="3C4C5A"/>
                  </a:solidFill>
                  <a:latin typeface="微软雅黑" pitchFamily="34" charset="-122"/>
                  <a:ea typeface="微软雅黑" pitchFamily="34" charset="-122"/>
                </a:rPr>
                <a:t>IPU</a:t>
              </a:r>
              <a:endParaRPr lang="en-US" altLang="en-US" sz="1000" dirty="0" smtClean="0">
                <a:solidFill>
                  <a:srgbClr val="3C4C5A"/>
                </a:solidFill>
                <a:latin typeface="微软雅黑" pitchFamily="34" charset="-122"/>
                <a:ea typeface="微软雅黑" pitchFamily="34" charset="-122"/>
              </a:endParaRPr>
            </a:p>
          </p:txBody>
        </p:sp>
        <p:sp>
          <p:nvSpPr>
            <p:cNvPr id="20" name="圆角矩形 19"/>
            <p:cNvSpPr/>
            <p:nvPr/>
          </p:nvSpPr>
          <p:spPr bwMode="auto">
            <a:xfrm>
              <a:off x="4661997"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en-US" altLang="zh-CN" sz="1000" i="0" u="none" strike="noStrike" cap="none" normalizeH="0" baseline="0" dirty="0" smtClean="0">
                  <a:ln>
                    <a:noFill/>
                  </a:ln>
                  <a:solidFill>
                    <a:srgbClr val="3C4C5A"/>
                  </a:solidFill>
                  <a:effectLst/>
                  <a:latin typeface="微软雅黑" pitchFamily="34" charset="-122"/>
                  <a:ea typeface="微软雅黑" pitchFamily="34" charset="-122"/>
                </a:rPr>
                <a:t>…</a:t>
              </a:r>
              <a:endParaRPr kumimoji="0" lang="zh-CN" altLang="en-US" sz="1000" i="0" u="none" strike="noStrike" cap="none" normalizeH="0" baseline="0" dirty="0" smtClean="0">
                <a:ln>
                  <a:noFill/>
                </a:ln>
                <a:solidFill>
                  <a:srgbClr val="3C4C5A"/>
                </a:solidFill>
                <a:effectLst/>
                <a:latin typeface="微软雅黑" pitchFamily="34" charset="-122"/>
                <a:ea typeface="微软雅黑" pitchFamily="34" charset="-122"/>
              </a:endParaRPr>
            </a:p>
          </p:txBody>
        </p:sp>
        <p:sp>
          <p:nvSpPr>
            <p:cNvPr id="21" name="圆角矩形 20"/>
            <p:cNvSpPr/>
            <p:nvPr/>
          </p:nvSpPr>
          <p:spPr bwMode="auto">
            <a:xfrm>
              <a:off x="1133605" y="3761129"/>
              <a:ext cx="720000" cy="288000"/>
            </a:xfrm>
            <a:prstGeom prst="roundRect">
              <a:avLst>
                <a:gd name="adj" fmla="val 5625"/>
              </a:avLst>
            </a:prstGeom>
            <a:solidFill>
              <a:srgbClr val="D2F7C1"/>
            </a:solidFill>
            <a:ln w="9525" cap="flat" cmpd="sng" algn="ctr">
              <a:solidFill>
                <a:srgbClr val="93DB8D"/>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en-US" altLang="zh-CN" sz="1000" dirty="0" smtClean="0">
                  <a:solidFill>
                    <a:srgbClr val="3C4C5A"/>
                  </a:solidFill>
                  <a:latin typeface="微软雅黑" pitchFamily="34" charset="-122"/>
                  <a:ea typeface="微软雅黑" pitchFamily="34" charset="-122"/>
                </a:rPr>
                <a:t>ARM</a:t>
              </a:r>
              <a:endParaRPr lang="en-US" altLang="en-US" sz="1000" dirty="0" smtClean="0">
                <a:solidFill>
                  <a:srgbClr val="3C4C5A"/>
                </a:solidFill>
                <a:latin typeface="微软雅黑" pitchFamily="34" charset="-122"/>
                <a:ea typeface="微软雅黑" pitchFamily="34" charset="-122"/>
              </a:endParaRPr>
            </a:p>
          </p:txBody>
        </p:sp>
        <p:sp>
          <p:nvSpPr>
            <p:cNvPr id="22" name="TextBox 184"/>
            <p:cNvSpPr txBox="1"/>
            <p:nvPr/>
          </p:nvSpPr>
          <p:spPr>
            <a:xfrm>
              <a:off x="323528" y="3766630"/>
              <a:ext cx="684076" cy="276999"/>
            </a:xfrm>
            <a:prstGeom prst="rect">
              <a:avLst/>
            </a:prstGeom>
            <a:noFill/>
          </p:spPr>
          <p:txBody>
            <a:bodyPr wrap="square" rtlCol="0">
              <a:spAutoFit/>
            </a:bodyPr>
            <a:lstStyle/>
            <a:p>
              <a:pPr algn="ctr"/>
              <a:r>
                <a:rPr lang="zh-CN" altLang="en-US" sz="1200" dirty="0" smtClean="0">
                  <a:solidFill>
                    <a:srgbClr val="3E9C14"/>
                  </a:solidFill>
                  <a:latin typeface="微软雅黑" pitchFamily="34" charset="-122"/>
                  <a:ea typeface="微软雅黑" pitchFamily="34" charset="-122"/>
                </a:rPr>
                <a:t>芯片</a:t>
              </a:r>
              <a:endParaRPr lang="zh-CN" altLang="en-US" sz="1200" dirty="0">
                <a:solidFill>
                  <a:srgbClr val="3E9C14"/>
                </a:solidFill>
                <a:latin typeface="微软雅黑" pitchFamily="34" charset="-122"/>
                <a:ea typeface="微软雅黑" pitchFamily="34" charset="-122"/>
              </a:endParaRPr>
            </a:p>
          </p:txBody>
        </p:sp>
      </p:grpSp>
      <p:grpSp>
        <p:nvGrpSpPr>
          <p:cNvPr id="23" name="组合 22"/>
          <p:cNvGrpSpPr/>
          <p:nvPr/>
        </p:nvGrpSpPr>
        <p:grpSpPr>
          <a:xfrm>
            <a:off x="-1240457" y="8298716"/>
            <a:ext cx="4392488" cy="289945"/>
            <a:chOff x="1187624" y="3075806"/>
            <a:chExt cx="4392488" cy="289945"/>
          </a:xfrm>
        </p:grpSpPr>
        <p:sp>
          <p:nvSpPr>
            <p:cNvPr id="24" name="圆角矩形 23"/>
            <p:cNvSpPr/>
            <p:nvPr/>
          </p:nvSpPr>
          <p:spPr bwMode="auto">
            <a:xfrm>
              <a:off x="1187624" y="3075806"/>
              <a:ext cx="4392488" cy="288032"/>
            </a:xfrm>
            <a:prstGeom prst="roundRect">
              <a:avLst>
                <a:gd name="adj" fmla="val 5625"/>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900" dirty="0" smtClean="0">
                <a:solidFill>
                  <a:srgbClr val="3C4C5A"/>
                </a:solidFill>
                <a:latin typeface="微软雅黑" pitchFamily="34" charset="-122"/>
                <a:ea typeface="微软雅黑" pitchFamily="34" charset="-122"/>
              </a:endParaRPr>
            </a:p>
          </p:txBody>
        </p:sp>
        <p:sp>
          <p:nvSpPr>
            <p:cNvPr id="26" name="TextBox 187"/>
            <p:cNvSpPr txBox="1"/>
            <p:nvPr/>
          </p:nvSpPr>
          <p:spPr>
            <a:xfrm>
              <a:off x="2573778" y="3088752"/>
              <a:ext cx="1620180" cy="276999"/>
            </a:xfrm>
            <a:prstGeom prst="rect">
              <a:avLst/>
            </a:prstGeom>
            <a:noFill/>
          </p:spPr>
          <p:txBody>
            <a:bodyPr wrap="square" rtlCol="0">
              <a:spAutoFit/>
            </a:bodyPr>
            <a:lstStyle/>
            <a:p>
              <a:pPr algn="ctr"/>
              <a:r>
                <a:rPr lang="zh-CN" altLang="en-US" sz="1200" dirty="0" smtClean="0">
                  <a:solidFill>
                    <a:srgbClr val="3C4C5A"/>
                  </a:solidFill>
                  <a:latin typeface="微软雅黑" pitchFamily="34" charset="-122"/>
                  <a:ea typeface="微软雅黑" pitchFamily="34" charset="-122"/>
                </a:rPr>
                <a:t>仿真</a:t>
              </a:r>
              <a:r>
                <a:rPr lang="en-US" altLang="zh-CN" sz="1200" dirty="0" smtClean="0">
                  <a:solidFill>
                    <a:srgbClr val="3C4C5A"/>
                  </a:solidFill>
                  <a:latin typeface="微软雅黑" pitchFamily="34" charset="-122"/>
                  <a:ea typeface="微软雅黑" pitchFamily="34" charset="-122"/>
                </a:rPr>
                <a:t>/</a:t>
              </a:r>
              <a:r>
                <a:rPr lang="zh-CN" altLang="en-US" sz="1200" dirty="0" smtClean="0">
                  <a:solidFill>
                    <a:srgbClr val="3C4C5A"/>
                  </a:solidFill>
                  <a:latin typeface="微软雅黑" pitchFamily="34" charset="-122"/>
                  <a:ea typeface="微软雅黑" pitchFamily="34" charset="-122"/>
                </a:rPr>
                <a:t>软硬协同</a:t>
              </a:r>
              <a:endParaRPr lang="zh-CN" altLang="en-US" sz="1200" dirty="0">
                <a:solidFill>
                  <a:srgbClr val="3C4C5A"/>
                </a:solidFill>
                <a:latin typeface="微软雅黑" pitchFamily="34" charset="-122"/>
                <a:ea typeface="微软雅黑" pitchFamily="34" charset="-122"/>
              </a:endParaRPr>
            </a:p>
          </p:txBody>
        </p:sp>
      </p:grpSp>
      <p:sp>
        <p:nvSpPr>
          <p:cNvPr id="34" name="下箭头 33"/>
          <p:cNvSpPr/>
          <p:nvPr/>
        </p:nvSpPr>
        <p:spPr bwMode="auto">
          <a:xfrm>
            <a:off x="847775" y="8147291"/>
            <a:ext cx="216024" cy="131234"/>
          </a:xfrm>
          <a:prstGeom prst="downArrow">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900" dirty="0" smtClean="0">
              <a:solidFill>
                <a:srgbClr val="3C4C5A"/>
              </a:solidFill>
              <a:latin typeface="微软雅黑" pitchFamily="34" charset="-122"/>
              <a:ea typeface="微软雅黑" pitchFamily="34" charset="-122"/>
            </a:endParaRPr>
          </a:p>
        </p:txBody>
      </p:sp>
      <p:sp>
        <p:nvSpPr>
          <p:cNvPr id="45" name="下箭头 44"/>
          <p:cNvSpPr/>
          <p:nvPr/>
        </p:nvSpPr>
        <p:spPr bwMode="auto">
          <a:xfrm>
            <a:off x="847775" y="8582596"/>
            <a:ext cx="216024" cy="131234"/>
          </a:xfrm>
          <a:prstGeom prst="downArrow">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marR="0" indent="0" defTabSz="801688" fontAlgn="base">
              <a:lnSpc>
                <a:spcPct val="100000"/>
              </a:lnSpc>
              <a:spcBef>
                <a:spcPct val="0"/>
              </a:spcBef>
              <a:spcAft>
                <a:spcPct val="0"/>
              </a:spcAft>
              <a:buClrTx/>
              <a:buSzTx/>
              <a:buFontTx/>
              <a:buNone/>
              <a:tabLst/>
            </a:pPr>
            <a:endParaRPr lang="zh-CN" altLang="en-US" sz="900" dirty="0" smtClean="0">
              <a:solidFill>
                <a:srgbClr val="3C4C5A"/>
              </a:solidFill>
              <a:latin typeface="微软雅黑" pitchFamily="34" charset="-122"/>
              <a:ea typeface="微软雅黑" pitchFamily="34" charset="-122"/>
            </a:endParaRPr>
          </a:p>
        </p:txBody>
      </p:sp>
      <p:sp>
        <p:nvSpPr>
          <p:cNvPr id="46" name="圆角矩形 45"/>
          <p:cNvSpPr/>
          <p:nvPr/>
        </p:nvSpPr>
        <p:spPr bwMode="auto">
          <a:xfrm>
            <a:off x="-2104553" y="9313136"/>
            <a:ext cx="5256584" cy="495458"/>
          </a:xfrm>
          <a:prstGeom prst="roundRect">
            <a:avLst>
              <a:gd name="adj" fmla="val 5625"/>
            </a:avLst>
          </a:prstGeom>
          <a:solidFill>
            <a:srgbClr val="EFF5FF"/>
          </a:solidFill>
          <a:ln w="9525" cap="flat" cmpd="sng" algn="ctr">
            <a:solidFill>
              <a:srgbClr val="B5C4CF"/>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lang="zh-CN" altLang="en-US" sz="900" dirty="0" smtClean="0">
              <a:solidFill>
                <a:srgbClr val="3C4C5A"/>
              </a:solidFill>
              <a:latin typeface="微软雅黑" pitchFamily="34" charset="-122"/>
              <a:ea typeface="微软雅黑" pitchFamily="34" charset="-122"/>
            </a:endParaRPr>
          </a:p>
        </p:txBody>
      </p:sp>
      <p:grpSp>
        <p:nvGrpSpPr>
          <p:cNvPr id="2" name="组合 1"/>
          <p:cNvGrpSpPr/>
          <p:nvPr/>
        </p:nvGrpSpPr>
        <p:grpSpPr>
          <a:xfrm>
            <a:off x="1259632" y="1628800"/>
            <a:ext cx="3061268" cy="1003387"/>
            <a:chOff x="1259632" y="1628800"/>
            <a:chExt cx="3061268" cy="1003387"/>
          </a:xfrm>
        </p:grpSpPr>
        <p:sp>
          <p:nvSpPr>
            <p:cNvPr id="74" name="圆角矩形 73"/>
            <p:cNvSpPr/>
            <p:nvPr/>
          </p:nvSpPr>
          <p:spPr bwMode="auto">
            <a:xfrm>
              <a:off x="1259632" y="1631407"/>
              <a:ext cx="3061268" cy="1000780"/>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1000" i="0" u="none" strike="noStrike" cap="none" normalizeH="0" baseline="-25000" dirty="0" smtClean="0">
                <a:ln>
                  <a:noFill/>
                </a:ln>
                <a:solidFill>
                  <a:srgbClr val="4F8DD9"/>
                </a:solidFill>
                <a:effectLst/>
                <a:latin typeface="微软雅黑" pitchFamily="34" charset="-122"/>
                <a:ea typeface="微软雅黑" pitchFamily="34" charset="-122"/>
              </a:endParaRPr>
            </a:p>
          </p:txBody>
        </p:sp>
        <p:sp>
          <p:nvSpPr>
            <p:cNvPr id="75" name="TextBox 195"/>
            <p:cNvSpPr txBox="1"/>
            <p:nvPr/>
          </p:nvSpPr>
          <p:spPr>
            <a:xfrm>
              <a:off x="2326465" y="1628800"/>
              <a:ext cx="1034913" cy="276999"/>
            </a:xfrm>
            <a:prstGeom prst="rect">
              <a:avLst/>
            </a:prstGeom>
            <a:noFill/>
          </p:spPr>
          <p:txBody>
            <a:bodyPr wrap="square" rtlCol="0">
              <a:spAutoFit/>
            </a:bodyPr>
            <a:lstStyle/>
            <a:p>
              <a:pPr algn="ctr"/>
              <a:r>
                <a:rPr lang="en-US" altLang="zh-CN" sz="1200" b="1" dirty="0" smtClean="0">
                  <a:latin typeface="Arial" panose="020B0604020202020204" pitchFamily="34" charset="0"/>
                  <a:ea typeface="微软雅黑" pitchFamily="34" charset="-122"/>
                  <a:cs typeface="Arial" panose="020B0604020202020204" pitchFamily="34" charset="0"/>
                </a:rPr>
                <a:t>Fl-Server 1</a:t>
              </a:r>
              <a:endParaRPr lang="zh-CN" altLang="en-US" sz="1200" b="1" dirty="0">
                <a:latin typeface="Arial" panose="020B0604020202020204" pitchFamily="34" charset="0"/>
                <a:ea typeface="微软雅黑" pitchFamily="34" charset="-122"/>
                <a:cs typeface="Arial" panose="020B0604020202020204" pitchFamily="34" charset="0"/>
              </a:endParaRPr>
            </a:p>
          </p:txBody>
        </p:sp>
      </p:grpSp>
      <p:grpSp>
        <p:nvGrpSpPr>
          <p:cNvPr id="3" name="组合 2"/>
          <p:cNvGrpSpPr/>
          <p:nvPr/>
        </p:nvGrpSpPr>
        <p:grpSpPr>
          <a:xfrm>
            <a:off x="1403648" y="1923507"/>
            <a:ext cx="2790633" cy="646832"/>
            <a:chOff x="1403648" y="1923507"/>
            <a:chExt cx="2790633" cy="646832"/>
          </a:xfrm>
        </p:grpSpPr>
        <p:sp>
          <p:nvSpPr>
            <p:cNvPr id="76" name="圆角矩形 75"/>
            <p:cNvSpPr/>
            <p:nvPr/>
          </p:nvSpPr>
          <p:spPr bwMode="auto">
            <a:xfrm>
              <a:off x="1408650" y="1926681"/>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1000" dirty="0" smtClean="0">
                  <a:latin typeface="微软雅黑" pitchFamily="34" charset="-122"/>
                  <a:ea typeface="微软雅黑" pitchFamily="34" charset="-122"/>
                </a:rPr>
                <a:t>任务管理</a:t>
              </a:r>
              <a:endParaRPr kumimoji="0" lang="zh-CN" altLang="en-US" sz="1000" i="0" u="none" strike="noStrike" cap="none" normalizeH="0" baseline="0" dirty="0" smtClean="0">
                <a:ln>
                  <a:noFill/>
                </a:ln>
                <a:effectLst/>
                <a:latin typeface="微软雅黑" pitchFamily="34" charset="-122"/>
                <a:ea typeface="微软雅黑" pitchFamily="34" charset="-122"/>
              </a:endParaRPr>
            </a:p>
          </p:txBody>
        </p:sp>
        <p:sp>
          <p:nvSpPr>
            <p:cNvPr id="77" name="圆角矩形 76"/>
            <p:cNvSpPr/>
            <p:nvPr/>
          </p:nvSpPr>
          <p:spPr bwMode="auto">
            <a:xfrm>
              <a:off x="2354888" y="1923507"/>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安全聚合</a:t>
              </a:r>
            </a:p>
          </p:txBody>
        </p:sp>
        <p:sp>
          <p:nvSpPr>
            <p:cNvPr id="78" name="圆角矩形 77"/>
            <p:cNvSpPr/>
            <p:nvPr/>
          </p:nvSpPr>
          <p:spPr bwMode="auto">
            <a:xfrm>
              <a:off x="3301126" y="1923507"/>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选择接入</a:t>
              </a:r>
            </a:p>
          </p:txBody>
        </p:sp>
        <p:sp>
          <p:nvSpPr>
            <p:cNvPr id="79" name="圆角矩形 78"/>
            <p:cNvSpPr/>
            <p:nvPr/>
          </p:nvSpPr>
          <p:spPr bwMode="auto">
            <a:xfrm>
              <a:off x="1403648" y="2275321"/>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1000" dirty="0" smtClean="0">
                  <a:latin typeface="微软雅黑" pitchFamily="34" charset="-122"/>
                  <a:ea typeface="微软雅黑" pitchFamily="34" charset="-122"/>
                </a:rPr>
                <a:t>任务管理</a:t>
              </a:r>
              <a:endParaRPr kumimoji="0" lang="zh-CN" altLang="en-US" sz="1000" i="0" u="none" strike="noStrike" cap="none" normalizeH="0" baseline="0" dirty="0" smtClean="0">
                <a:ln>
                  <a:noFill/>
                </a:ln>
                <a:effectLst/>
                <a:latin typeface="微软雅黑" pitchFamily="34" charset="-122"/>
                <a:ea typeface="微软雅黑" pitchFamily="34" charset="-122"/>
              </a:endParaRPr>
            </a:p>
          </p:txBody>
        </p:sp>
        <p:sp>
          <p:nvSpPr>
            <p:cNvPr id="80" name="圆角矩形 79"/>
            <p:cNvSpPr/>
            <p:nvPr/>
          </p:nvSpPr>
          <p:spPr bwMode="auto">
            <a:xfrm>
              <a:off x="2349886" y="2272147"/>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安全聚合</a:t>
              </a:r>
            </a:p>
          </p:txBody>
        </p:sp>
        <p:sp>
          <p:nvSpPr>
            <p:cNvPr id="81" name="圆角矩形 80"/>
            <p:cNvSpPr/>
            <p:nvPr/>
          </p:nvSpPr>
          <p:spPr bwMode="auto">
            <a:xfrm>
              <a:off x="3296124" y="2272147"/>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选择接入</a:t>
              </a:r>
            </a:p>
          </p:txBody>
        </p:sp>
      </p:grpSp>
      <p:grpSp>
        <p:nvGrpSpPr>
          <p:cNvPr id="5" name="组合 4"/>
          <p:cNvGrpSpPr/>
          <p:nvPr/>
        </p:nvGrpSpPr>
        <p:grpSpPr>
          <a:xfrm>
            <a:off x="1166704" y="3937781"/>
            <a:ext cx="2958562" cy="1021135"/>
            <a:chOff x="1166704" y="3937781"/>
            <a:chExt cx="2958562" cy="1021135"/>
          </a:xfrm>
        </p:grpSpPr>
        <p:sp>
          <p:nvSpPr>
            <p:cNvPr id="82" name="圆角矩形 81"/>
            <p:cNvSpPr/>
            <p:nvPr/>
          </p:nvSpPr>
          <p:spPr bwMode="auto">
            <a:xfrm>
              <a:off x="1166704" y="3940388"/>
              <a:ext cx="2958562" cy="1018528"/>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1000" i="0" u="none" strike="noStrike" cap="none" normalizeH="0" baseline="-25000" dirty="0" smtClean="0">
                <a:ln>
                  <a:noFill/>
                </a:ln>
                <a:solidFill>
                  <a:srgbClr val="4F8DD9"/>
                </a:solidFill>
                <a:effectLst/>
                <a:latin typeface="微软雅黑" pitchFamily="34" charset="-122"/>
                <a:ea typeface="微软雅黑" pitchFamily="34" charset="-122"/>
              </a:endParaRPr>
            </a:p>
          </p:txBody>
        </p:sp>
        <p:sp>
          <p:nvSpPr>
            <p:cNvPr id="83" name="TextBox 195"/>
            <p:cNvSpPr txBox="1"/>
            <p:nvPr/>
          </p:nvSpPr>
          <p:spPr>
            <a:xfrm>
              <a:off x="2128529" y="3937781"/>
              <a:ext cx="1034913" cy="276999"/>
            </a:xfrm>
            <a:prstGeom prst="rect">
              <a:avLst/>
            </a:prstGeom>
            <a:noFill/>
          </p:spPr>
          <p:txBody>
            <a:bodyPr wrap="square" rtlCol="0">
              <a:spAutoFit/>
            </a:bodyPr>
            <a:lstStyle/>
            <a:p>
              <a:pPr algn="ctr"/>
              <a:r>
                <a:rPr lang="en-US" altLang="zh-CN" sz="1200" b="1" dirty="0" smtClean="0">
                  <a:latin typeface="Arial" panose="020B0604020202020204" pitchFamily="34" charset="0"/>
                  <a:ea typeface="微软雅黑" pitchFamily="34" charset="-122"/>
                  <a:cs typeface="Arial" panose="020B0604020202020204" pitchFamily="34" charset="0"/>
                </a:rPr>
                <a:t>Fl-Client 1</a:t>
              </a:r>
              <a:endParaRPr lang="zh-CN" altLang="en-US" sz="1200" b="1" dirty="0">
                <a:latin typeface="Arial" panose="020B0604020202020204" pitchFamily="34" charset="0"/>
                <a:ea typeface="微软雅黑" pitchFamily="34" charset="-122"/>
                <a:cs typeface="Arial" panose="020B0604020202020204" pitchFamily="34" charset="0"/>
              </a:endParaRPr>
            </a:p>
          </p:txBody>
        </p:sp>
        <p:sp>
          <p:nvSpPr>
            <p:cNvPr id="84" name="圆角矩形 83"/>
            <p:cNvSpPr/>
            <p:nvPr/>
          </p:nvSpPr>
          <p:spPr bwMode="auto">
            <a:xfrm>
              <a:off x="1259632" y="4235662"/>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1000" dirty="0" smtClean="0">
                  <a:latin typeface="微软雅黑" pitchFamily="34" charset="-122"/>
                  <a:ea typeface="微软雅黑" pitchFamily="34" charset="-122"/>
                </a:rPr>
                <a:t>任务管理</a:t>
              </a:r>
              <a:endParaRPr kumimoji="0" lang="zh-CN" altLang="en-US" sz="1000" i="0" u="none" strike="noStrike" cap="none" normalizeH="0" baseline="0" dirty="0" smtClean="0">
                <a:ln>
                  <a:noFill/>
                </a:ln>
                <a:effectLst/>
                <a:latin typeface="微软雅黑" pitchFamily="34" charset="-122"/>
                <a:ea typeface="微软雅黑" pitchFamily="34" charset="-122"/>
              </a:endParaRPr>
            </a:p>
          </p:txBody>
        </p:sp>
        <p:sp>
          <p:nvSpPr>
            <p:cNvPr id="85" name="圆角矩形 84"/>
            <p:cNvSpPr/>
            <p:nvPr/>
          </p:nvSpPr>
          <p:spPr bwMode="auto">
            <a:xfrm>
              <a:off x="2205870" y="4232488"/>
              <a:ext cx="893155" cy="295018"/>
            </a:xfrm>
            <a:prstGeom prst="roundRect">
              <a:avLst>
                <a:gd name="adj" fmla="val 5625"/>
              </a:avLst>
            </a:prstGeom>
            <a:solidFill>
              <a:srgbClr val="FFF2CC"/>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端侧训练</a:t>
              </a:r>
            </a:p>
          </p:txBody>
        </p:sp>
        <p:sp>
          <p:nvSpPr>
            <p:cNvPr id="86" name="圆角矩形 85"/>
            <p:cNvSpPr/>
            <p:nvPr/>
          </p:nvSpPr>
          <p:spPr bwMode="auto">
            <a:xfrm>
              <a:off x="3152108" y="4232488"/>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推理</a:t>
              </a:r>
            </a:p>
          </p:txBody>
        </p:sp>
        <p:sp>
          <p:nvSpPr>
            <p:cNvPr id="87" name="圆角矩形 86"/>
            <p:cNvSpPr/>
            <p:nvPr/>
          </p:nvSpPr>
          <p:spPr bwMode="auto">
            <a:xfrm>
              <a:off x="1259632" y="4598876"/>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通信</a:t>
              </a:r>
            </a:p>
          </p:txBody>
        </p:sp>
        <p:sp>
          <p:nvSpPr>
            <p:cNvPr id="88" name="圆角矩形 87"/>
            <p:cNvSpPr/>
            <p:nvPr/>
          </p:nvSpPr>
          <p:spPr bwMode="auto">
            <a:xfrm>
              <a:off x="2205870" y="4595702"/>
              <a:ext cx="893155" cy="295018"/>
            </a:xfrm>
            <a:prstGeom prst="roundRect">
              <a:avLst>
                <a:gd name="adj" fmla="val 5625"/>
              </a:avLst>
            </a:prstGeom>
            <a:solidFill>
              <a:srgbClr val="FFF2CC"/>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数据压缩</a:t>
              </a:r>
            </a:p>
          </p:txBody>
        </p:sp>
        <p:sp>
          <p:nvSpPr>
            <p:cNvPr id="89" name="圆角矩形 88"/>
            <p:cNvSpPr/>
            <p:nvPr/>
          </p:nvSpPr>
          <p:spPr bwMode="auto">
            <a:xfrm>
              <a:off x="3152108" y="4595702"/>
              <a:ext cx="893155" cy="295018"/>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安全加密</a:t>
              </a:r>
            </a:p>
          </p:txBody>
        </p:sp>
      </p:grpSp>
      <p:grpSp>
        <p:nvGrpSpPr>
          <p:cNvPr id="6" name="组合 5"/>
          <p:cNvGrpSpPr/>
          <p:nvPr/>
        </p:nvGrpSpPr>
        <p:grpSpPr>
          <a:xfrm>
            <a:off x="5926568" y="3937781"/>
            <a:ext cx="2965912" cy="1033417"/>
            <a:chOff x="5926568" y="3937781"/>
            <a:chExt cx="2965912" cy="1033417"/>
          </a:xfrm>
        </p:grpSpPr>
        <p:sp>
          <p:nvSpPr>
            <p:cNvPr id="90" name="圆角矩形 89"/>
            <p:cNvSpPr/>
            <p:nvPr/>
          </p:nvSpPr>
          <p:spPr bwMode="auto">
            <a:xfrm>
              <a:off x="5926568" y="3940388"/>
              <a:ext cx="2965912" cy="1030810"/>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1000" i="0" u="none" strike="noStrike" cap="none" normalizeH="0" baseline="-25000" dirty="0" smtClean="0">
                <a:ln>
                  <a:noFill/>
                </a:ln>
                <a:solidFill>
                  <a:srgbClr val="4F8DD9"/>
                </a:solidFill>
                <a:effectLst/>
                <a:latin typeface="微软雅黑" pitchFamily="34" charset="-122"/>
                <a:ea typeface="微软雅黑" pitchFamily="34" charset="-122"/>
              </a:endParaRPr>
            </a:p>
          </p:txBody>
        </p:sp>
        <p:sp>
          <p:nvSpPr>
            <p:cNvPr id="91" name="TextBox 195"/>
            <p:cNvSpPr txBox="1"/>
            <p:nvPr/>
          </p:nvSpPr>
          <p:spPr>
            <a:xfrm>
              <a:off x="6892068" y="3937781"/>
              <a:ext cx="1034913" cy="276999"/>
            </a:xfrm>
            <a:prstGeom prst="rect">
              <a:avLst/>
            </a:prstGeom>
            <a:noFill/>
          </p:spPr>
          <p:txBody>
            <a:bodyPr wrap="square" rtlCol="0">
              <a:spAutoFit/>
            </a:bodyPr>
            <a:lstStyle/>
            <a:p>
              <a:pPr algn="ctr"/>
              <a:r>
                <a:rPr lang="en-US" altLang="zh-CN" sz="1200" b="1" dirty="0" smtClean="0">
                  <a:latin typeface="Arial" panose="020B0604020202020204" pitchFamily="34" charset="0"/>
                  <a:ea typeface="微软雅黑" pitchFamily="34" charset="-122"/>
                  <a:cs typeface="Arial" panose="020B0604020202020204" pitchFamily="34" charset="0"/>
                </a:rPr>
                <a:t>Fl-Client N</a:t>
              </a:r>
              <a:endParaRPr lang="zh-CN" altLang="en-US" sz="1200" b="1" dirty="0">
                <a:latin typeface="Arial" panose="020B0604020202020204" pitchFamily="34" charset="0"/>
                <a:ea typeface="微软雅黑" pitchFamily="34" charset="-122"/>
                <a:cs typeface="Arial" panose="020B0604020202020204" pitchFamily="34" charset="0"/>
              </a:endParaRPr>
            </a:p>
          </p:txBody>
        </p:sp>
        <p:sp>
          <p:nvSpPr>
            <p:cNvPr id="92" name="圆角矩形 91"/>
            <p:cNvSpPr/>
            <p:nvPr/>
          </p:nvSpPr>
          <p:spPr bwMode="auto">
            <a:xfrm>
              <a:off x="6012160" y="4235662"/>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1000" dirty="0" smtClean="0">
                  <a:latin typeface="微软雅黑" pitchFamily="34" charset="-122"/>
                  <a:ea typeface="微软雅黑" pitchFamily="34" charset="-122"/>
                </a:rPr>
                <a:t>任务管理</a:t>
              </a:r>
              <a:endParaRPr kumimoji="0" lang="zh-CN" altLang="en-US" sz="1000" i="0" u="none" strike="noStrike" cap="none" normalizeH="0" baseline="0" dirty="0" smtClean="0">
                <a:ln>
                  <a:noFill/>
                </a:ln>
                <a:effectLst/>
                <a:latin typeface="微软雅黑" pitchFamily="34" charset="-122"/>
                <a:ea typeface="微软雅黑" pitchFamily="34" charset="-122"/>
              </a:endParaRPr>
            </a:p>
          </p:txBody>
        </p:sp>
        <p:sp>
          <p:nvSpPr>
            <p:cNvPr id="93" name="圆角矩形 92"/>
            <p:cNvSpPr/>
            <p:nvPr/>
          </p:nvSpPr>
          <p:spPr bwMode="auto">
            <a:xfrm>
              <a:off x="6958398" y="4232488"/>
              <a:ext cx="893155" cy="295018"/>
            </a:xfrm>
            <a:prstGeom prst="roundRect">
              <a:avLst>
                <a:gd name="adj" fmla="val 5625"/>
              </a:avLst>
            </a:prstGeom>
            <a:solidFill>
              <a:srgbClr val="E2F0D9"/>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端侧训练</a:t>
              </a:r>
            </a:p>
          </p:txBody>
        </p:sp>
        <p:sp>
          <p:nvSpPr>
            <p:cNvPr id="94" name="圆角矩形 93"/>
            <p:cNvSpPr/>
            <p:nvPr/>
          </p:nvSpPr>
          <p:spPr bwMode="auto">
            <a:xfrm>
              <a:off x="7904636" y="4232488"/>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推理</a:t>
              </a:r>
            </a:p>
          </p:txBody>
        </p:sp>
        <p:sp>
          <p:nvSpPr>
            <p:cNvPr id="95" name="圆角矩形 94"/>
            <p:cNvSpPr/>
            <p:nvPr/>
          </p:nvSpPr>
          <p:spPr bwMode="auto">
            <a:xfrm>
              <a:off x="6018860" y="4598876"/>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通信</a:t>
              </a:r>
            </a:p>
          </p:txBody>
        </p:sp>
        <p:sp>
          <p:nvSpPr>
            <p:cNvPr id="96" name="圆角矩形 95"/>
            <p:cNvSpPr/>
            <p:nvPr/>
          </p:nvSpPr>
          <p:spPr bwMode="auto">
            <a:xfrm>
              <a:off x="6965098" y="4595702"/>
              <a:ext cx="893155" cy="295018"/>
            </a:xfrm>
            <a:prstGeom prst="roundRect">
              <a:avLst>
                <a:gd name="adj" fmla="val 5625"/>
              </a:avLst>
            </a:prstGeom>
            <a:solidFill>
              <a:srgbClr val="E2F0D9"/>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数据压缩</a:t>
              </a:r>
            </a:p>
          </p:txBody>
        </p:sp>
        <p:sp>
          <p:nvSpPr>
            <p:cNvPr id="97" name="圆角矩形 96"/>
            <p:cNvSpPr/>
            <p:nvPr/>
          </p:nvSpPr>
          <p:spPr bwMode="auto">
            <a:xfrm>
              <a:off x="7911336" y="4595702"/>
              <a:ext cx="893155" cy="295018"/>
            </a:xfrm>
            <a:prstGeom prst="roundRect">
              <a:avLst>
                <a:gd name="adj" fmla="val 5625"/>
              </a:avLst>
            </a:prstGeom>
            <a:solidFill>
              <a:srgbClr val="E2F0D9"/>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安全加密</a:t>
              </a:r>
            </a:p>
          </p:txBody>
        </p:sp>
      </p:grpSp>
      <p:sp>
        <p:nvSpPr>
          <p:cNvPr id="101" name="上下箭头 100"/>
          <p:cNvSpPr/>
          <p:nvPr/>
        </p:nvSpPr>
        <p:spPr bwMode="auto">
          <a:xfrm rot="2766990">
            <a:off x="2308593" y="2743927"/>
            <a:ext cx="196605" cy="1101216"/>
          </a:xfrm>
          <a:prstGeom prst="upDown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2" name="上下箭头 101"/>
          <p:cNvSpPr/>
          <p:nvPr/>
        </p:nvSpPr>
        <p:spPr bwMode="auto">
          <a:xfrm rot="-2760000">
            <a:off x="6341082" y="2730894"/>
            <a:ext cx="214093" cy="1101216"/>
          </a:xfrm>
          <a:prstGeom prst="upDown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3" name="圆角矩形 102"/>
          <p:cNvSpPr/>
          <p:nvPr/>
        </p:nvSpPr>
        <p:spPr bwMode="auto">
          <a:xfrm>
            <a:off x="3491880" y="1021214"/>
            <a:ext cx="1800200" cy="295018"/>
          </a:xfrm>
          <a:prstGeom prst="roundRect">
            <a:avLst>
              <a:gd name="adj" fmla="val 5625"/>
            </a:avLst>
          </a:prstGeom>
          <a:solidFill>
            <a:srgbClr val="A9C2F0"/>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en-US" altLang="zh-CN" sz="1000" b="1" i="0" u="none" strike="noStrike" cap="none" normalizeH="0" baseline="0" dirty="0" smtClean="0">
                <a:ln>
                  <a:noFill/>
                </a:ln>
                <a:effectLst/>
                <a:latin typeface="Arial" panose="020B0604020202020204" pitchFamily="34" charset="0"/>
                <a:ea typeface="微软雅黑" pitchFamily="34" charset="-122"/>
                <a:cs typeface="Arial" panose="020B0604020202020204" pitchFamily="34" charset="0"/>
              </a:rPr>
              <a:t>FL-Scheduler</a:t>
            </a:r>
            <a:endParaRPr kumimoji="0" lang="zh-CN" altLang="en-US" sz="1000" b="1" i="0" u="none" strike="noStrike" cap="none" normalizeH="0" baseline="0" dirty="0" smtClean="0">
              <a:ln>
                <a:noFill/>
              </a:ln>
              <a:effectLst/>
              <a:latin typeface="Arial" panose="020B0604020202020204" pitchFamily="34" charset="0"/>
              <a:ea typeface="微软雅黑" pitchFamily="34" charset="-122"/>
              <a:cs typeface="Arial" panose="020B0604020202020204" pitchFamily="34" charset="0"/>
            </a:endParaRPr>
          </a:p>
        </p:txBody>
      </p:sp>
      <p:sp>
        <p:nvSpPr>
          <p:cNvPr id="104" name="圆柱形 103"/>
          <p:cNvSpPr/>
          <p:nvPr/>
        </p:nvSpPr>
        <p:spPr bwMode="auto">
          <a:xfrm>
            <a:off x="1749002" y="5301208"/>
            <a:ext cx="1564162" cy="345466"/>
          </a:xfrm>
          <a:prstGeom prst="can">
            <a:avLst/>
          </a:prstGeom>
          <a:solidFill>
            <a:srgbClr val="FFF2CC"/>
          </a:solidFill>
          <a:ln w="12700">
            <a:solidFill>
              <a:schemeClr val="tx1">
                <a:lumMod val="75000"/>
                <a:lumOff val="25000"/>
              </a:schemeClr>
            </a:solidFill>
          </a:ln>
          <a:effectLst/>
          <a:extLst/>
        </p:spPr>
        <p:txBody>
          <a:bodyPr vert="horz" wrap="square" lIns="91440" tIns="45720" rIns="91440" bIns="45720" numCol="1" rtlCol="0" anchor="t" anchorCtr="0" compatLnSpc="1">
            <a:prstTxWarp prst="textNoShape">
              <a:avLst/>
            </a:prstTxWarp>
          </a:bodyPr>
          <a:lstStyle/>
          <a:p>
            <a:pPr algn="ctr"/>
            <a:r>
              <a:rPr lang="zh-CN" altLang="en-US" sz="1000" b="1" dirty="0">
                <a:latin typeface="微软雅黑" pitchFamily="34" charset="-122"/>
                <a:ea typeface="微软雅黑" pitchFamily="34" charset="-122"/>
              </a:rPr>
              <a:t>本地数据</a:t>
            </a:r>
            <a:r>
              <a:rPr lang="en-US" altLang="zh-CN" sz="1000" b="1" dirty="0">
                <a:latin typeface="微软雅黑" pitchFamily="34" charset="-122"/>
                <a:ea typeface="微软雅黑" pitchFamily="34" charset="-122"/>
              </a:rPr>
              <a:t>1</a:t>
            </a:r>
            <a:endParaRPr lang="zh-CN" altLang="en-US" sz="1000" b="1" dirty="0">
              <a:latin typeface="微软雅黑" pitchFamily="34" charset="-122"/>
              <a:ea typeface="微软雅黑" pitchFamily="34" charset="-122"/>
            </a:endParaRPr>
          </a:p>
        </p:txBody>
      </p:sp>
      <p:sp>
        <p:nvSpPr>
          <p:cNvPr id="106" name="圆柱形 105"/>
          <p:cNvSpPr/>
          <p:nvPr/>
        </p:nvSpPr>
        <p:spPr bwMode="auto">
          <a:xfrm>
            <a:off x="6531265" y="5301208"/>
            <a:ext cx="1564162" cy="345466"/>
          </a:xfrm>
          <a:prstGeom prst="can">
            <a:avLst/>
          </a:prstGeom>
          <a:solidFill>
            <a:srgbClr val="E2F0D9"/>
          </a:solidFill>
          <a:ln w="12700">
            <a:solidFill>
              <a:schemeClr val="tx1">
                <a:lumMod val="75000"/>
                <a:lumOff val="25000"/>
              </a:schemeClr>
            </a:solidFill>
          </a:ln>
          <a:effectLst/>
          <a:extLst/>
        </p:spPr>
        <p:txBody>
          <a:bodyPr vert="horz" wrap="square" lIns="91440" tIns="45720" rIns="91440" bIns="45720" numCol="1" rtlCol="0" anchor="t" anchorCtr="0" compatLnSpc="1">
            <a:prstTxWarp prst="textNoShape">
              <a:avLst/>
            </a:prstTxWarp>
          </a:bodyPr>
          <a:lstStyle/>
          <a:p>
            <a:pPr algn="ctr"/>
            <a:r>
              <a:rPr lang="zh-CN" altLang="en-US" sz="1000" b="1" dirty="0">
                <a:latin typeface="微软雅黑" pitchFamily="34" charset="-122"/>
                <a:ea typeface="微软雅黑" pitchFamily="34" charset="-122"/>
              </a:rPr>
              <a:t>本地</a:t>
            </a:r>
            <a:r>
              <a:rPr lang="zh-CN" altLang="en-US" sz="1000" b="1" dirty="0" smtClean="0">
                <a:latin typeface="微软雅黑" pitchFamily="34" charset="-122"/>
                <a:ea typeface="微软雅黑" pitchFamily="34" charset="-122"/>
              </a:rPr>
              <a:t>数据</a:t>
            </a:r>
            <a:r>
              <a:rPr lang="en-US" altLang="zh-CN" sz="1000" b="1" dirty="0" smtClean="0">
                <a:latin typeface="微软雅黑" pitchFamily="34" charset="-122"/>
                <a:ea typeface="微软雅黑" pitchFamily="34" charset="-122"/>
              </a:rPr>
              <a:t>N</a:t>
            </a:r>
            <a:endParaRPr lang="zh-CN" altLang="en-US" sz="1000" b="1" dirty="0">
              <a:latin typeface="微软雅黑" pitchFamily="34" charset="-122"/>
              <a:ea typeface="微软雅黑" pitchFamily="34" charset="-122"/>
            </a:endParaRPr>
          </a:p>
        </p:txBody>
      </p:sp>
      <p:sp>
        <p:nvSpPr>
          <p:cNvPr id="107" name="右箭头 106"/>
          <p:cNvSpPr/>
          <p:nvPr/>
        </p:nvSpPr>
        <p:spPr bwMode="auto">
          <a:xfrm>
            <a:off x="859325" y="4403121"/>
            <a:ext cx="268985" cy="192581"/>
          </a:xfrm>
          <a:prstGeom prst="right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3" name="圆角矩形 112"/>
          <p:cNvSpPr/>
          <p:nvPr/>
        </p:nvSpPr>
        <p:spPr bwMode="auto">
          <a:xfrm>
            <a:off x="95776" y="3750815"/>
            <a:ext cx="4180586" cy="2050127"/>
          </a:xfrm>
          <a:prstGeom prst="roundRect">
            <a:avLst>
              <a:gd name="adj" fmla="val 5625"/>
            </a:avLst>
          </a:prstGeom>
          <a:noFill/>
          <a:ln w="12700" cap="flat" cmpd="sng" algn="ctr">
            <a:solidFill>
              <a:srgbClr val="4472C4"/>
            </a:solidFill>
            <a:prstDash val="sysDash"/>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1000" i="0" u="none" strike="noStrike" cap="none" normalizeH="0" baseline="0" dirty="0" smtClean="0">
              <a:ln>
                <a:noFill/>
              </a:ln>
              <a:solidFill>
                <a:srgbClr val="8772F2"/>
              </a:solidFill>
              <a:effectLst/>
              <a:latin typeface="微软雅黑" pitchFamily="34" charset="-122"/>
              <a:ea typeface="微软雅黑" pitchFamily="34" charset="-122"/>
            </a:endParaRPr>
          </a:p>
        </p:txBody>
      </p:sp>
      <p:sp>
        <p:nvSpPr>
          <p:cNvPr id="116" name="TextBox 195"/>
          <p:cNvSpPr txBox="1"/>
          <p:nvPr/>
        </p:nvSpPr>
        <p:spPr>
          <a:xfrm>
            <a:off x="4355976" y="2080025"/>
            <a:ext cx="503170" cy="276999"/>
          </a:xfrm>
          <a:prstGeom prst="rect">
            <a:avLst/>
          </a:prstGeom>
          <a:noFill/>
        </p:spPr>
        <p:txBody>
          <a:bodyPr wrap="square" rtlCol="0">
            <a:spAutoFit/>
          </a:bodyPr>
          <a:lstStyle/>
          <a:p>
            <a:pPr algn="ctr"/>
            <a:r>
              <a:rPr lang="en-US" altLang="zh-CN"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nvGrpSpPr>
          <p:cNvPr id="4" name="组合 3"/>
          <p:cNvGrpSpPr/>
          <p:nvPr/>
        </p:nvGrpSpPr>
        <p:grpSpPr>
          <a:xfrm>
            <a:off x="4895108" y="1622813"/>
            <a:ext cx="3061268" cy="1000780"/>
            <a:chOff x="4895108" y="1622813"/>
            <a:chExt cx="3061268" cy="1000780"/>
          </a:xfrm>
        </p:grpSpPr>
        <p:sp>
          <p:nvSpPr>
            <p:cNvPr id="60" name="TextBox 195"/>
            <p:cNvSpPr txBox="1"/>
            <p:nvPr/>
          </p:nvSpPr>
          <p:spPr>
            <a:xfrm>
              <a:off x="5909771" y="1628800"/>
              <a:ext cx="1034913" cy="276999"/>
            </a:xfrm>
            <a:prstGeom prst="rect">
              <a:avLst/>
            </a:prstGeom>
            <a:noFill/>
          </p:spPr>
          <p:txBody>
            <a:bodyPr wrap="square" rtlCol="0">
              <a:spAutoFit/>
            </a:bodyPr>
            <a:lstStyle/>
            <a:p>
              <a:pPr algn="ctr"/>
              <a:r>
                <a:rPr lang="en-US" altLang="zh-CN" sz="1200" b="1" dirty="0" smtClean="0">
                  <a:latin typeface="Arial" panose="020B0604020202020204" pitchFamily="34" charset="0"/>
                  <a:ea typeface="微软雅黑" pitchFamily="34" charset="-122"/>
                  <a:cs typeface="Arial" panose="020B0604020202020204" pitchFamily="34" charset="0"/>
                </a:rPr>
                <a:t>Fl-Server 1</a:t>
              </a:r>
              <a:endParaRPr lang="zh-CN" altLang="en-US" sz="1200" b="1" dirty="0">
                <a:latin typeface="Arial" panose="020B0604020202020204" pitchFamily="34" charset="0"/>
                <a:ea typeface="微软雅黑" pitchFamily="34" charset="-122"/>
                <a:cs typeface="Arial" panose="020B0604020202020204" pitchFamily="34" charset="0"/>
              </a:endParaRPr>
            </a:p>
          </p:txBody>
        </p:sp>
        <p:sp>
          <p:nvSpPr>
            <p:cNvPr id="61" name="圆角矩形 60"/>
            <p:cNvSpPr/>
            <p:nvPr/>
          </p:nvSpPr>
          <p:spPr bwMode="auto">
            <a:xfrm>
              <a:off x="5038415" y="1920536"/>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1000" dirty="0" smtClean="0">
                  <a:latin typeface="微软雅黑" pitchFamily="34" charset="-122"/>
                  <a:ea typeface="微软雅黑" pitchFamily="34" charset="-122"/>
                </a:rPr>
                <a:t>任务管理</a:t>
              </a:r>
              <a:endParaRPr kumimoji="0" lang="zh-CN" altLang="en-US" sz="1000" i="0" u="none" strike="noStrike" cap="none" normalizeH="0" baseline="0" dirty="0" smtClean="0">
                <a:ln>
                  <a:noFill/>
                </a:ln>
                <a:effectLst/>
                <a:latin typeface="微软雅黑" pitchFamily="34" charset="-122"/>
                <a:ea typeface="微软雅黑" pitchFamily="34" charset="-122"/>
              </a:endParaRPr>
            </a:p>
          </p:txBody>
        </p:sp>
        <p:sp>
          <p:nvSpPr>
            <p:cNvPr id="62" name="圆角矩形 61"/>
            <p:cNvSpPr/>
            <p:nvPr/>
          </p:nvSpPr>
          <p:spPr bwMode="auto">
            <a:xfrm>
              <a:off x="5984653" y="1917362"/>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安全聚合</a:t>
              </a:r>
            </a:p>
          </p:txBody>
        </p:sp>
        <p:sp>
          <p:nvSpPr>
            <p:cNvPr id="63" name="圆角矩形 62"/>
            <p:cNvSpPr/>
            <p:nvPr/>
          </p:nvSpPr>
          <p:spPr bwMode="auto">
            <a:xfrm>
              <a:off x="6930891" y="1917362"/>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选择接入</a:t>
              </a:r>
            </a:p>
          </p:txBody>
        </p:sp>
        <p:sp>
          <p:nvSpPr>
            <p:cNvPr id="64" name="圆角矩形 63"/>
            <p:cNvSpPr/>
            <p:nvPr/>
          </p:nvSpPr>
          <p:spPr bwMode="auto">
            <a:xfrm>
              <a:off x="5033413" y="2273590"/>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lang="zh-CN" altLang="en-US" sz="1000" dirty="0">
                  <a:latin typeface="微软雅黑" pitchFamily="34" charset="-122"/>
                  <a:ea typeface="微软雅黑" pitchFamily="34" charset="-122"/>
                </a:rPr>
                <a:t>通信</a:t>
              </a:r>
              <a:endParaRPr kumimoji="0" lang="zh-CN" altLang="en-US" sz="1000" i="0" u="none" strike="noStrike" cap="none" normalizeH="0" baseline="0" dirty="0" smtClean="0">
                <a:ln>
                  <a:noFill/>
                </a:ln>
                <a:effectLst/>
                <a:latin typeface="微软雅黑" pitchFamily="34" charset="-122"/>
                <a:ea typeface="微软雅黑" pitchFamily="34" charset="-122"/>
              </a:endParaRPr>
            </a:p>
          </p:txBody>
        </p:sp>
        <p:sp>
          <p:nvSpPr>
            <p:cNvPr id="65" name="圆角矩形 64"/>
            <p:cNvSpPr/>
            <p:nvPr/>
          </p:nvSpPr>
          <p:spPr bwMode="auto">
            <a:xfrm>
              <a:off x="5979651" y="2270416"/>
              <a:ext cx="893155" cy="295018"/>
            </a:xfrm>
            <a:prstGeom prst="roundRect">
              <a:avLst>
                <a:gd name="adj" fmla="val 5625"/>
              </a:avLst>
            </a:prstGeom>
            <a:solidFill>
              <a:srgbClr val="DAE3F3"/>
            </a:solidFill>
            <a:ln w="12700" cap="flat" cmpd="sng" algn="ctr">
              <a:solidFill>
                <a:schemeClr val="tx1">
                  <a:lumMod val="65000"/>
                  <a:lumOff val="3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加密计算</a:t>
              </a:r>
            </a:p>
          </p:txBody>
        </p:sp>
        <p:sp>
          <p:nvSpPr>
            <p:cNvPr id="66" name="圆角矩形 65"/>
            <p:cNvSpPr/>
            <p:nvPr/>
          </p:nvSpPr>
          <p:spPr bwMode="auto">
            <a:xfrm>
              <a:off x="6925889" y="2270416"/>
              <a:ext cx="893155" cy="295018"/>
            </a:xfrm>
            <a:prstGeom prst="roundRect">
              <a:avLst>
                <a:gd name="adj" fmla="val 5625"/>
              </a:avLst>
            </a:prstGeom>
            <a:solidFill>
              <a:srgbClr val="DAE3F3"/>
            </a:solid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algn="ctr" defTabSz="801688" fontAlgn="base">
                <a:spcBef>
                  <a:spcPct val="0"/>
                </a:spcBef>
                <a:spcAft>
                  <a:spcPct val="0"/>
                </a:spcAft>
              </a:pPr>
              <a:r>
                <a:rPr kumimoji="0" lang="zh-CN" altLang="en-US" sz="1000" i="0" u="none" strike="noStrike" cap="none" normalizeH="0" baseline="0" dirty="0" smtClean="0">
                  <a:ln>
                    <a:noFill/>
                  </a:ln>
                  <a:effectLst/>
                  <a:latin typeface="微软雅黑" pitchFamily="34" charset="-122"/>
                  <a:ea typeface="微软雅黑" pitchFamily="34" charset="-122"/>
                </a:rPr>
                <a:t>模型记录</a:t>
              </a:r>
            </a:p>
          </p:txBody>
        </p:sp>
        <p:sp>
          <p:nvSpPr>
            <p:cNvPr id="117" name="圆角矩形 116"/>
            <p:cNvSpPr/>
            <p:nvPr/>
          </p:nvSpPr>
          <p:spPr bwMode="auto">
            <a:xfrm>
              <a:off x="4895108" y="1622813"/>
              <a:ext cx="3061268" cy="1000780"/>
            </a:xfrm>
            <a:prstGeom prst="roundRect">
              <a:avLst>
                <a:gd name="adj" fmla="val 5625"/>
              </a:avLst>
            </a:prstGeom>
            <a:noFill/>
            <a:ln w="12700" cap="flat" cmpd="sng" algn="ctr">
              <a:solidFill>
                <a:schemeClr val="tx1">
                  <a:lumMod val="75000"/>
                  <a:lumOff val="2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1000" i="0" u="none" strike="noStrike" cap="none" normalizeH="0" baseline="-25000" dirty="0" smtClean="0">
                <a:ln>
                  <a:noFill/>
                </a:ln>
                <a:solidFill>
                  <a:srgbClr val="4F8DD9"/>
                </a:solidFill>
                <a:effectLst/>
                <a:latin typeface="微软雅黑" pitchFamily="34" charset="-122"/>
                <a:ea typeface="微软雅黑" pitchFamily="34" charset="-122"/>
              </a:endParaRPr>
            </a:p>
          </p:txBody>
        </p:sp>
      </p:grpSp>
      <p:sp>
        <p:nvSpPr>
          <p:cNvPr id="118" name="TextBox 195"/>
          <p:cNvSpPr txBox="1"/>
          <p:nvPr/>
        </p:nvSpPr>
        <p:spPr>
          <a:xfrm>
            <a:off x="4342176" y="4520153"/>
            <a:ext cx="503170" cy="276999"/>
          </a:xfrm>
          <a:prstGeom prst="rect">
            <a:avLst/>
          </a:prstGeom>
          <a:noFill/>
        </p:spPr>
        <p:txBody>
          <a:bodyPr wrap="square" rtlCol="0">
            <a:spAutoFit/>
          </a:bodyPr>
          <a:lstStyle/>
          <a:p>
            <a:pPr algn="ctr"/>
            <a:r>
              <a:rPr lang="en-US" altLang="zh-CN"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sp>
        <p:nvSpPr>
          <p:cNvPr id="125" name="圆角矩形 124"/>
          <p:cNvSpPr/>
          <p:nvPr/>
        </p:nvSpPr>
        <p:spPr bwMode="auto">
          <a:xfrm>
            <a:off x="4853930" y="3750815"/>
            <a:ext cx="4180586" cy="2050127"/>
          </a:xfrm>
          <a:prstGeom prst="roundRect">
            <a:avLst>
              <a:gd name="adj" fmla="val 5625"/>
            </a:avLst>
          </a:prstGeom>
          <a:noFill/>
          <a:ln w="12700" cap="flat" cmpd="sng" algn="ctr">
            <a:solidFill>
              <a:srgbClr val="4472C4"/>
            </a:solidFill>
            <a:prstDash val="sysDash"/>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defTabSz="801688" fontAlgn="base">
              <a:spcBef>
                <a:spcPct val="0"/>
              </a:spcBef>
              <a:spcAft>
                <a:spcPct val="0"/>
              </a:spcAft>
            </a:pPr>
            <a:endParaRPr kumimoji="0" lang="zh-CN" altLang="en-US" sz="1000" i="0" u="none" strike="noStrike" cap="none" normalizeH="0" baseline="0" dirty="0" smtClean="0">
              <a:ln>
                <a:noFill/>
              </a:ln>
              <a:solidFill>
                <a:srgbClr val="8772F2"/>
              </a:solidFill>
              <a:effectLst/>
              <a:latin typeface="微软雅黑" pitchFamily="34" charset="-122"/>
              <a:ea typeface="微软雅黑" pitchFamily="34" charset="-122"/>
            </a:endParaRPr>
          </a:p>
        </p:txBody>
      </p:sp>
      <p:cxnSp>
        <p:nvCxnSpPr>
          <p:cNvPr id="133" name="直接箭头连接符 132"/>
          <p:cNvCxnSpPr/>
          <p:nvPr/>
        </p:nvCxnSpPr>
        <p:spPr bwMode="auto">
          <a:xfrm flipH="1">
            <a:off x="2636183" y="1327285"/>
            <a:ext cx="1354010" cy="312917"/>
          </a:xfrm>
          <a:prstGeom prst="straightConnector1">
            <a:avLst/>
          </a:pr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8" name="直接箭头连接符 137"/>
          <p:cNvCxnSpPr>
            <a:endCxn id="117" idx="0"/>
          </p:cNvCxnSpPr>
          <p:nvPr/>
        </p:nvCxnSpPr>
        <p:spPr bwMode="auto">
          <a:xfrm>
            <a:off x="4784628" y="1316232"/>
            <a:ext cx="1641114" cy="306581"/>
          </a:xfrm>
          <a:prstGeom prst="straightConnector1">
            <a:avLst/>
          </a:prstGeom>
          <a:ln>
            <a:headEnd type="triangle"/>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83" name="组合 182"/>
          <p:cNvGrpSpPr/>
          <p:nvPr/>
        </p:nvGrpSpPr>
        <p:grpSpPr>
          <a:xfrm>
            <a:off x="170129" y="4215274"/>
            <a:ext cx="598879" cy="509870"/>
            <a:chOff x="-1288403" y="4534496"/>
            <a:chExt cx="598879" cy="509870"/>
          </a:xfrm>
          <a:solidFill>
            <a:srgbClr val="B4C7E7"/>
          </a:solidFill>
        </p:grpSpPr>
        <p:sp>
          <p:nvSpPr>
            <p:cNvPr id="140" name="椭圆 139"/>
            <p:cNvSpPr/>
            <p:nvPr/>
          </p:nvSpPr>
          <p:spPr bwMode="auto">
            <a:xfrm>
              <a:off x="-1140515" y="4534496"/>
              <a:ext cx="95891" cy="95891"/>
            </a:xfrm>
            <a:prstGeom prst="ellipse">
              <a:avLst/>
            </a:prstGeom>
            <a:solidFill>
              <a:srgbClr val="B3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44" name="椭圆 143"/>
            <p:cNvSpPr/>
            <p:nvPr/>
          </p:nvSpPr>
          <p:spPr bwMode="auto">
            <a:xfrm>
              <a:off x="-941018" y="4537947"/>
              <a:ext cx="95891" cy="95891"/>
            </a:xfrm>
            <a:prstGeom prst="ellipse">
              <a:avLst/>
            </a:prstGeom>
            <a:solidFill>
              <a:srgbClr val="B3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45" name="椭圆 144"/>
            <p:cNvSpPr/>
            <p:nvPr/>
          </p:nvSpPr>
          <p:spPr bwMode="auto">
            <a:xfrm>
              <a:off x="-1288403" y="4749206"/>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46" name="椭圆 145"/>
            <p:cNvSpPr/>
            <p:nvPr/>
          </p:nvSpPr>
          <p:spPr bwMode="auto">
            <a:xfrm>
              <a:off x="-1036909" y="4743211"/>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47" name="椭圆 146"/>
            <p:cNvSpPr/>
            <p:nvPr/>
          </p:nvSpPr>
          <p:spPr bwMode="auto">
            <a:xfrm>
              <a:off x="-785415" y="474468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48" name="椭圆 147"/>
            <p:cNvSpPr/>
            <p:nvPr/>
          </p:nvSpPr>
          <p:spPr bwMode="auto">
            <a:xfrm>
              <a:off x="-938434"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49" name="椭圆 148"/>
            <p:cNvSpPr/>
            <p:nvPr/>
          </p:nvSpPr>
          <p:spPr bwMode="auto">
            <a:xfrm>
              <a:off x="-1138558"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cxnSp>
          <p:nvCxnSpPr>
            <p:cNvPr id="151" name="直接连接符 150"/>
            <p:cNvCxnSpPr>
              <a:stCxn id="145" idx="0"/>
              <a:endCxn id="140" idx="4"/>
            </p:cNvCxnSpPr>
            <p:nvPr/>
          </p:nvCxnSpPr>
          <p:spPr bwMode="auto">
            <a:xfrm flipV="1">
              <a:off x="-1240457" y="4630387"/>
              <a:ext cx="147888" cy="118819"/>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3" name="直接连接符 152"/>
            <p:cNvCxnSpPr>
              <a:stCxn id="140" idx="4"/>
              <a:endCxn id="146" idx="0"/>
            </p:cNvCxnSpPr>
            <p:nvPr/>
          </p:nvCxnSpPr>
          <p:spPr bwMode="auto">
            <a:xfrm>
              <a:off x="-1092569" y="4630387"/>
              <a:ext cx="103606" cy="112824"/>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5" name="直接连接符 154"/>
            <p:cNvCxnSpPr>
              <a:stCxn id="144" idx="4"/>
              <a:endCxn id="146" idx="0"/>
            </p:cNvCxnSpPr>
            <p:nvPr/>
          </p:nvCxnSpPr>
          <p:spPr bwMode="auto">
            <a:xfrm flipH="1">
              <a:off x="-988963" y="4633838"/>
              <a:ext cx="95891" cy="109373"/>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7" name="直接连接符 156"/>
            <p:cNvCxnSpPr>
              <a:endCxn id="144" idx="4"/>
            </p:cNvCxnSpPr>
            <p:nvPr/>
          </p:nvCxnSpPr>
          <p:spPr bwMode="auto">
            <a:xfrm flipV="1">
              <a:off x="-1221979" y="4633838"/>
              <a:ext cx="328907" cy="105922"/>
            </a:xfrm>
            <a:prstGeom prst="line">
              <a:avLst/>
            </a:prstGeom>
            <a:grpFill/>
            <a:ln w="9525" cap="flat" cmpd="sng" algn="ctr">
              <a:solidFill>
                <a:schemeClr val="tx1"/>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59" name="直接连接符 158"/>
            <p:cNvCxnSpPr>
              <a:stCxn id="140" idx="4"/>
              <a:endCxn id="147" idx="0"/>
            </p:cNvCxnSpPr>
            <p:nvPr/>
          </p:nvCxnSpPr>
          <p:spPr bwMode="auto">
            <a:xfrm>
              <a:off x="-1092569" y="4630387"/>
              <a:ext cx="355100" cy="114298"/>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1" name="直接连接符 160"/>
            <p:cNvCxnSpPr>
              <a:stCxn id="144" idx="4"/>
            </p:cNvCxnSpPr>
            <p:nvPr/>
          </p:nvCxnSpPr>
          <p:spPr bwMode="auto">
            <a:xfrm>
              <a:off x="-893072" y="4633838"/>
              <a:ext cx="138263" cy="107460"/>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4" name="直接连接符 163"/>
            <p:cNvCxnSpPr>
              <a:endCxn id="149" idx="0"/>
            </p:cNvCxnSpPr>
            <p:nvPr/>
          </p:nvCxnSpPr>
          <p:spPr bwMode="auto">
            <a:xfrm>
              <a:off x="-1211823" y="4852584"/>
              <a:ext cx="121211" cy="95891"/>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66" name="直接连接符 165"/>
            <p:cNvCxnSpPr>
              <a:stCxn id="147" idx="4"/>
              <a:endCxn id="148" idx="0"/>
            </p:cNvCxnSpPr>
            <p:nvPr/>
          </p:nvCxnSpPr>
          <p:spPr bwMode="auto">
            <a:xfrm flipH="1">
              <a:off x="-890488" y="4840576"/>
              <a:ext cx="153019" cy="107899"/>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3" name="直接连接符 172"/>
            <p:cNvCxnSpPr>
              <a:stCxn id="148" idx="0"/>
            </p:cNvCxnSpPr>
            <p:nvPr/>
          </p:nvCxnSpPr>
          <p:spPr bwMode="auto">
            <a:xfrm flipH="1" flipV="1">
              <a:off x="-1220612" y="4847659"/>
              <a:ext cx="330124" cy="100816"/>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6" name="直接连接符 175"/>
            <p:cNvCxnSpPr>
              <a:stCxn id="149" idx="0"/>
              <a:endCxn id="146" idx="4"/>
            </p:cNvCxnSpPr>
            <p:nvPr/>
          </p:nvCxnSpPr>
          <p:spPr bwMode="auto">
            <a:xfrm flipV="1">
              <a:off x="-1090612" y="4839102"/>
              <a:ext cx="101649" cy="109373"/>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0" name="直接连接符 179"/>
            <p:cNvCxnSpPr>
              <a:stCxn id="149" idx="7"/>
              <a:endCxn id="147" idx="4"/>
            </p:cNvCxnSpPr>
            <p:nvPr/>
          </p:nvCxnSpPr>
          <p:spPr bwMode="auto">
            <a:xfrm flipV="1">
              <a:off x="-1056710" y="4840576"/>
              <a:ext cx="319241" cy="121942"/>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2" name="直接连接符 181"/>
            <p:cNvCxnSpPr>
              <a:stCxn id="146" idx="4"/>
              <a:endCxn id="148" idx="0"/>
            </p:cNvCxnSpPr>
            <p:nvPr/>
          </p:nvCxnSpPr>
          <p:spPr bwMode="auto">
            <a:xfrm>
              <a:off x="-988963" y="4839102"/>
              <a:ext cx="98475" cy="109373"/>
            </a:xfrm>
            <a:prstGeom prst="line">
              <a:avLst/>
            </a:prstGeom>
            <a:grpFill/>
            <a:ln/>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184" name="右箭头 183"/>
          <p:cNvSpPr/>
          <p:nvPr/>
        </p:nvSpPr>
        <p:spPr bwMode="auto">
          <a:xfrm>
            <a:off x="5602189" y="4431215"/>
            <a:ext cx="268985" cy="192581"/>
          </a:xfrm>
          <a:prstGeom prst="right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grpSp>
        <p:nvGrpSpPr>
          <p:cNvPr id="185" name="组合 184"/>
          <p:cNvGrpSpPr/>
          <p:nvPr/>
        </p:nvGrpSpPr>
        <p:grpSpPr>
          <a:xfrm>
            <a:off x="4932040" y="4243368"/>
            <a:ext cx="598879" cy="509870"/>
            <a:chOff x="-1288403" y="4534496"/>
            <a:chExt cx="598879" cy="509870"/>
          </a:xfrm>
        </p:grpSpPr>
        <p:sp>
          <p:nvSpPr>
            <p:cNvPr id="186" name="椭圆 185"/>
            <p:cNvSpPr/>
            <p:nvPr/>
          </p:nvSpPr>
          <p:spPr bwMode="auto">
            <a:xfrm>
              <a:off x="-1140515" y="4534496"/>
              <a:ext cx="95891" cy="95891"/>
            </a:xfrm>
            <a:prstGeom prst="ellipse">
              <a:avLst/>
            </a:prstGeom>
            <a:solidFill>
              <a:srgbClr val="C5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87" name="椭圆 186"/>
            <p:cNvSpPr/>
            <p:nvPr/>
          </p:nvSpPr>
          <p:spPr bwMode="auto">
            <a:xfrm>
              <a:off x="-941018" y="4537947"/>
              <a:ext cx="95891" cy="95891"/>
            </a:xfrm>
            <a:prstGeom prst="ellipse">
              <a:avLst/>
            </a:prstGeom>
            <a:solidFill>
              <a:srgbClr val="C5E0B4"/>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88" name="椭圆 187"/>
            <p:cNvSpPr/>
            <p:nvPr/>
          </p:nvSpPr>
          <p:spPr bwMode="auto">
            <a:xfrm>
              <a:off x="-1288403" y="4749206"/>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89" name="椭圆 188"/>
            <p:cNvSpPr/>
            <p:nvPr/>
          </p:nvSpPr>
          <p:spPr bwMode="auto">
            <a:xfrm>
              <a:off x="-1036909" y="4743211"/>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90" name="椭圆 189"/>
            <p:cNvSpPr/>
            <p:nvPr/>
          </p:nvSpPr>
          <p:spPr bwMode="auto">
            <a:xfrm>
              <a:off x="-785415" y="474468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91" name="椭圆 190"/>
            <p:cNvSpPr/>
            <p:nvPr/>
          </p:nvSpPr>
          <p:spPr bwMode="auto">
            <a:xfrm>
              <a:off x="-938434"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sp>
          <p:nvSpPr>
            <p:cNvPr id="192" name="椭圆 191"/>
            <p:cNvSpPr/>
            <p:nvPr/>
          </p:nvSpPr>
          <p:spPr bwMode="auto">
            <a:xfrm>
              <a:off x="-1138558" y="4948475"/>
              <a:ext cx="95891" cy="95891"/>
            </a:xfrm>
            <a:prstGeom prst="ellipse">
              <a:avLst/>
            </a:prstGeom>
            <a:solidFill>
              <a:srgbClr val="A9C2F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25000" smtClean="0">
                <a:ln>
                  <a:noFill/>
                </a:ln>
                <a:solidFill>
                  <a:schemeClr val="tx1"/>
                </a:solidFill>
                <a:effectLst/>
                <a:latin typeface="Arial" charset="0"/>
                <a:ea typeface="宋体" charset="-122"/>
              </a:endParaRPr>
            </a:p>
          </p:txBody>
        </p:sp>
        <p:cxnSp>
          <p:nvCxnSpPr>
            <p:cNvPr id="193" name="直接连接符 192"/>
            <p:cNvCxnSpPr>
              <a:stCxn id="188" idx="0"/>
              <a:endCxn id="186" idx="4"/>
            </p:cNvCxnSpPr>
            <p:nvPr/>
          </p:nvCxnSpPr>
          <p:spPr bwMode="auto">
            <a:xfrm flipV="1">
              <a:off x="-1240457" y="4630387"/>
              <a:ext cx="147888" cy="11881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4" name="直接连接符 193"/>
            <p:cNvCxnSpPr>
              <a:stCxn id="186" idx="4"/>
              <a:endCxn id="189" idx="0"/>
            </p:cNvCxnSpPr>
            <p:nvPr/>
          </p:nvCxnSpPr>
          <p:spPr bwMode="auto">
            <a:xfrm>
              <a:off x="-1092569" y="4630387"/>
              <a:ext cx="103606" cy="112824"/>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5" name="直接连接符 194"/>
            <p:cNvCxnSpPr>
              <a:stCxn id="187" idx="4"/>
              <a:endCxn id="189" idx="0"/>
            </p:cNvCxnSpPr>
            <p:nvPr/>
          </p:nvCxnSpPr>
          <p:spPr bwMode="auto">
            <a:xfrm flipH="1">
              <a:off x="-988963" y="4633838"/>
              <a:ext cx="95891" cy="10937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6" name="直接连接符 195"/>
            <p:cNvCxnSpPr>
              <a:endCxn id="187" idx="4"/>
            </p:cNvCxnSpPr>
            <p:nvPr/>
          </p:nvCxnSpPr>
          <p:spPr bwMode="auto">
            <a:xfrm flipV="1">
              <a:off x="-1221979" y="4633838"/>
              <a:ext cx="328907" cy="10592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7" name="直接连接符 196"/>
            <p:cNvCxnSpPr>
              <a:stCxn id="186" idx="4"/>
              <a:endCxn id="190" idx="0"/>
            </p:cNvCxnSpPr>
            <p:nvPr/>
          </p:nvCxnSpPr>
          <p:spPr bwMode="auto">
            <a:xfrm>
              <a:off x="-1092569" y="4630387"/>
              <a:ext cx="355100" cy="114298"/>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8" name="直接连接符 197"/>
            <p:cNvCxnSpPr>
              <a:stCxn id="187" idx="4"/>
            </p:cNvCxnSpPr>
            <p:nvPr/>
          </p:nvCxnSpPr>
          <p:spPr bwMode="auto">
            <a:xfrm>
              <a:off x="-893072" y="4633838"/>
              <a:ext cx="138263" cy="107460"/>
            </a:xfrm>
            <a:prstGeom prst="line">
              <a:avLst/>
            </a:prstGeom>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99" name="直接连接符 198"/>
            <p:cNvCxnSpPr>
              <a:endCxn id="192" idx="0"/>
            </p:cNvCxnSpPr>
            <p:nvPr/>
          </p:nvCxnSpPr>
          <p:spPr bwMode="auto">
            <a:xfrm>
              <a:off x="-1211823" y="4852584"/>
              <a:ext cx="121211" cy="95891"/>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0" name="直接连接符 199"/>
            <p:cNvCxnSpPr>
              <a:stCxn id="190" idx="4"/>
              <a:endCxn id="191" idx="0"/>
            </p:cNvCxnSpPr>
            <p:nvPr/>
          </p:nvCxnSpPr>
          <p:spPr bwMode="auto">
            <a:xfrm flipH="1">
              <a:off x="-890488" y="4840576"/>
              <a:ext cx="153019" cy="107899"/>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1" name="直接连接符 200"/>
            <p:cNvCxnSpPr>
              <a:stCxn id="191" idx="0"/>
            </p:cNvCxnSpPr>
            <p:nvPr/>
          </p:nvCxnSpPr>
          <p:spPr bwMode="auto">
            <a:xfrm flipH="1" flipV="1">
              <a:off x="-1220612" y="4847659"/>
              <a:ext cx="330124" cy="100816"/>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2" name="直接连接符 201"/>
            <p:cNvCxnSpPr>
              <a:stCxn id="192" idx="0"/>
              <a:endCxn id="189" idx="4"/>
            </p:cNvCxnSpPr>
            <p:nvPr/>
          </p:nvCxnSpPr>
          <p:spPr bwMode="auto">
            <a:xfrm flipV="1">
              <a:off x="-1090612" y="4839102"/>
              <a:ext cx="101649" cy="10937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3" name="直接连接符 202"/>
            <p:cNvCxnSpPr>
              <a:stCxn id="192" idx="7"/>
              <a:endCxn id="190" idx="4"/>
            </p:cNvCxnSpPr>
            <p:nvPr/>
          </p:nvCxnSpPr>
          <p:spPr bwMode="auto">
            <a:xfrm flipV="1">
              <a:off x="-1056710" y="4840576"/>
              <a:ext cx="319241" cy="121942"/>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204" name="直接连接符 203"/>
            <p:cNvCxnSpPr>
              <a:stCxn id="189" idx="4"/>
              <a:endCxn id="191" idx="0"/>
            </p:cNvCxnSpPr>
            <p:nvPr/>
          </p:nvCxnSpPr>
          <p:spPr bwMode="auto">
            <a:xfrm>
              <a:off x="-988963" y="4839102"/>
              <a:ext cx="98475" cy="109373"/>
            </a:xfrm>
            <a:prstGeom prst="line">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sp>
        <p:nvSpPr>
          <p:cNvPr id="205" name="右箭头 204"/>
          <p:cNvSpPr/>
          <p:nvPr/>
        </p:nvSpPr>
        <p:spPr bwMode="auto">
          <a:xfrm rot="-5400000">
            <a:off x="2405400" y="5045714"/>
            <a:ext cx="268985" cy="192581"/>
          </a:xfrm>
          <a:prstGeom prst="rightArrow">
            <a:avLst/>
          </a:prstGeom>
          <a:solidFill>
            <a:srgbClr val="EDEDE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207" name="右箭头 206"/>
          <p:cNvSpPr/>
          <p:nvPr/>
        </p:nvSpPr>
        <p:spPr bwMode="auto">
          <a:xfrm rot="-5400000">
            <a:off x="7196873" y="5045714"/>
            <a:ext cx="268985" cy="192581"/>
          </a:xfrm>
          <a:prstGeom prst="rightArrow">
            <a:avLst/>
          </a:prstGeom>
          <a:solidFill>
            <a:srgbClr val="EDEDED"/>
          </a:solidFill>
          <a:ln w="9525">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smtClean="0">
              <a:solidFill>
                <a:schemeClr val="tx1"/>
              </a:solidFill>
              <a:effectLst/>
              <a:latin typeface="Arial" charset="0"/>
              <a:ea typeface="宋体" charset="-122"/>
            </a:endParaRPr>
          </a:p>
        </p:txBody>
      </p:sp>
    </p:spTree>
    <p:extLst>
      <p:ext uri="{BB962C8B-B14F-4D97-AF65-F5344CB8AC3E}">
        <p14:creationId xmlns:p14="http://schemas.microsoft.com/office/powerpoint/2010/main" val="3795283400"/>
      </p:ext>
    </p:extLst>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流程图: 终止 47"/>
          <p:cNvSpPr/>
          <p:nvPr/>
        </p:nvSpPr>
        <p:spPr bwMode="auto">
          <a:xfrm>
            <a:off x="1691680" y="1721264"/>
            <a:ext cx="1040583" cy="396262"/>
          </a:xfrm>
          <a:prstGeom prst="flowChartTerminator">
            <a:avLst/>
          </a:prstGeom>
          <a:solidFill>
            <a:srgbClr val="F8CBA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dirty="0" smtClean="0">
              <a:ln>
                <a:noFill/>
              </a:ln>
              <a:solidFill>
                <a:schemeClr val="tx1"/>
              </a:solidFill>
              <a:effectLst/>
              <a:latin typeface="Arial" charset="0"/>
              <a:ea typeface="宋体" charset="-122"/>
            </a:endParaRPr>
          </a:p>
        </p:txBody>
      </p:sp>
      <p:sp>
        <p:nvSpPr>
          <p:cNvPr id="71" name="圆角矩形 70"/>
          <p:cNvSpPr/>
          <p:nvPr/>
        </p:nvSpPr>
        <p:spPr bwMode="auto">
          <a:xfrm>
            <a:off x="971600"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Kernel_1</a:t>
            </a:r>
          </a:p>
          <a:p>
            <a:pPr algn="ctr" defTabSz="801688" fontAlgn="base">
              <a:spcBef>
                <a:spcPct val="0"/>
              </a:spcBef>
              <a:spcAft>
                <a:spcPct val="0"/>
              </a:spcAft>
            </a:pPr>
            <a:r>
              <a:rPr lang="en-US" altLang="zh-CN" sz="1000" dirty="0" smtClean="0">
                <a:latin typeface="Arial" panose="020B0604020202020204" pitchFamily="34" charset="0"/>
                <a:ea typeface="微软雅黑" pitchFamily="34" charset="-122"/>
                <a:cs typeface="Arial" panose="020B0604020202020204" pitchFamily="34" charset="0"/>
              </a:rPr>
              <a:t>(CPU)</a:t>
            </a:r>
            <a:endParaRPr lang="zh-CN" altLang="en-US" sz="1000" dirty="0" smtClean="0">
              <a:latin typeface="Arial" panose="020B0604020202020204" pitchFamily="34" charset="0"/>
              <a:ea typeface="微软雅黑" pitchFamily="34" charset="-122"/>
              <a:cs typeface="Arial" panose="020B0604020202020204" pitchFamily="34" charset="0"/>
            </a:endParaRPr>
          </a:p>
        </p:txBody>
      </p:sp>
      <p:sp>
        <p:nvSpPr>
          <p:cNvPr id="22" name="圆角矩形 21"/>
          <p:cNvSpPr/>
          <p:nvPr/>
        </p:nvSpPr>
        <p:spPr bwMode="auto">
          <a:xfrm>
            <a:off x="2537774"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Kernel_2</a:t>
            </a:r>
          </a:p>
          <a:p>
            <a:pPr algn="ctr" defTabSz="801688" fontAlgn="base">
              <a:spcBef>
                <a:spcPct val="0"/>
              </a:spcBef>
              <a:spcAft>
                <a:spcPct val="0"/>
              </a:spcAft>
            </a:pPr>
            <a:r>
              <a:rPr lang="en-US" altLang="zh-CN" sz="1000" dirty="0" smtClean="0">
                <a:latin typeface="Arial" panose="020B0604020202020204" pitchFamily="34" charset="0"/>
                <a:ea typeface="微软雅黑" pitchFamily="34" charset="-122"/>
                <a:cs typeface="Arial" panose="020B0604020202020204" pitchFamily="34" charset="0"/>
              </a:rPr>
              <a:t>(CPU)</a:t>
            </a:r>
            <a:endParaRPr lang="zh-CN" altLang="en-US" sz="1000" dirty="0" smtClean="0">
              <a:latin typeface="Arial" panose="020B0604020202020204" pitchFamily="34" charset="0"/>
              <a:ea typeface="微软雅黑" pitchFamily="34" charset="-122"/>
              <a:cs typeface="Arial" panose="020B0604020202020204" pitchFamily="34" charset="0"/>
            </a:endParaRPr>
          </a:p>
        </p:txBody>
      </p:sp>
      <p:sp>
        <p:nvSpPr>
          <p:cNvPr id="23" name="圆角矩形 22"/>
          <p:cNvSpPr/>
          <p:nvPr/>
        </p:nvSpPr>
        <p:spPr bwMode="auto">
          <a:xfrm>
            <a:off x="4103948"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Kernel_5</a:t>
            </a:r>
          </a:p>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 </a:t>
            </a:r>
            <a:r>
              <a:rPr lang="en-US" altLang="zh-CN" sz="1000" dirty="0" smtClean="0">
                <a:latin typeface="Arial" panose="020B0604020202020204" pitchFamily="34" charset="0"/>
                <a:ea typeface="微软雅黑" pitchFamily="34" charset="-122"/>
                <a:cs typeface="Arial" panose="020B0604020202020204" pitchFamily="34" charset="0"/>
              </a:rPr>
              <a:t>(CPU)</a:t>
            </a:r>
            <a:endParaRPr lang="zh-CN" altLang="en-US" sz="1000" dirty="0" smtClean="0">
              <a:latin typeface="Arial" panose="020B0604020202020204" pitchFamily="34" charset="0"/>
              <a:ea typeface="微软雅黑" pitchFamily="34" charset="-122"/>
              <a:cs typeface="Arial" panose="020B0604020202020204" pitchFamily="34" charset="0"/>
            </a:endParaRPr>
          </a:p>
        </p:txBody>
      </p:sp>
      <p:sp>
        <p:nvSpPr>
          <p:cNvPr id="24" name="圆角矩形 23"/>
          <p:cNvSpPr/>
          <p:nvPr/>
        </p:nvSpPr>
        <p:spPr bwMode="auto">
          <a:xfrm>
            <a:off x="7236296" y="2664479"/>
            <a:ext cx="968575" cy="389151"/>
          </a:xfrm>
          <a:prstGeom prst="roundRect">
            <a:avLst>
              <a:gd name="adj" fmla="val 5625"/>
            </a:avLst>
          </a:prstGeom>
          <a:solidFill>
            <a:srgbClr val="B3E0B4"/>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Kernel_9</a:t>
            </a:r>
          </a:p>
          <a:p>
            <a:pPr algn="ctr" defTabSz="801688" fontAlgn="base">
              <a:spcBef>
                <a:spcPct val="0"/>
              </a:spcBef>
              <a:spcAft>
                <a:spcPct val="0"/>
              </a:spcAft>
            </a:pPr>
            <a:r>
              <a:rPr lang="en-US" altLang="zh-CN" sz="1000" dirty="0" smtClean="0">
                <a:latin typeface="Arial" panose="020B0604020202020204" pitchFamily="34" charset="0"/>
                <a:ea typeface="微软雅黑" pitchFamily="34" charset="-122"/>
                <a:cs typeface="Arial" panose="020B0604020202020204" pitchFamily="34" charset="0"/>
              </a:rPr>
              <a:t>(CPU)</a:t>
            </a:r>
            <a:endParaRPr lang="zh-CN" altLang="en-US" sz="1000" dirty="0" smtClean="0">
              <a:latin typeface="Arial" panose="020B0604020202020204" pitchFamily="34" charset="0"/>
              <a:ea typeface="微软雅黑" pitchFamily="34" charset="-122"/>
              <a:cs typeface="Arial" panose="020B0604020202020204" pitchFamily="34" charset="0"/>
            </a:endParaRPr>
          </a:p>
        </p:txBody>
      </p:sp>
      <p:sp>
        <p:nvSpPr>
          <p:cNvPr id="25" name="圆角矩形 24"/>
          <p:cNvSpPr/>
          <p:nvPr/>
        </p:nvSpPr>
        <p:spPr bwMode="auto">
          <a:xfrm>
            <a:off x="5670122" y="2664479"/>
            <a:ext cx="968575" cy="389151"/>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Kernel_7</a:t>
            </a:r>
          </a:p>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 </a:t>
            </a:r>
            <a:r>
              <a:rPr lang="en-US" altLang="zh-CN" sz="1000" dirty="0" smtClean="0">
                <a:latin typeface="Arial" panose="020B0604020202020204" pitchFamily="34" charset="0"/>
                <a:ea typeface="微软雅黑" pitchFamily="34" charset="-122"/>
                <a:cs typeface="Arial" panose="020B0604020202020204" pitchFamily="34" charset="0"/>
              </a:rPr>
              <a:t>(Ascend)</a:t>
            </a:r>
            <a:endParaRPr lang="zh-CN" altLang="en-US" sz="1000" dirty="0" smtClean="0">
              <a:latin typeface="Arial" panose="020B0604020202020204" pitchFamily="34" charset="0"/>
              <a:ea typeface="微软雅黑" pitchFamily="34" charset="-122"/>
              <a:cs typeface="Arial" panose="020B0604020202020204" pitchFamily="34" charset="0"/>
            </a:endParaRPr>
          </a:p>
        </p:txBody>
      </p:sp>
      <p:sp>
        <p:nvSpPr>
          <p:cNvPr id="26" name="圆角矩形 25"/>
          <p:cNvSpPr/>
          <p:nvPr/>
        </p:nvSpPr>
        <p:spPr bwMode="auto">
          <a:xfrm>
            <a:off x="5670122" y="3615912"/>
            <a:ext cx="968575" cy="389151"/>
          </a:xfrm>
          <a:prstGeom prst="roundRect">
            <a:avLst>
              <a:gd name="adj" fmla="val 5625"/>
            </a:avLst>
          </a:prstGeom>
          <a:solidFill>
            <a:srgbClr val="FFF2CC"/>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1000" b="1" dirty="0" smtClean="0">
                <a:solidFill>
                  <a:srgbClr val="002060"/>
                </a:solidFill>
                <a:latin typeface="Arial" panose="020B0604020202020204" pitchFamily="34" charset="0"/>
                <a:ea typeface="微软雅黑" pitchFamily="34" charset="-122"/>
                <a:cs typeface="Arial" panose="020B0604020202020204" pitchFamily="34" charset="0"/>
              </a:rPr>
              <a:t>Kernel_8</a:t>
            </a:r>
          </a:p>
          <a:p>
            <a:pPr algn="ctr" defTabSz="801688" fontAlgn="base">
              <a:spcBef>
                <a:spcPct val="0"/>
              </a:spcBef>
              <a:spcAft>
                <a:spcPct val="0"/>
              </a:spcAft>
            </a:pPr>
            <a:r>
              <a:rPr lang="en-US" altLang="zh-CN" sz="1000" dirty="0" smtClean="0">
                <a:solidFill>
                  <a:srgbClr val="002060"/>
                </a:solidFill>
                <a:latin typeface="Arial" panose="020B0604020202020204" pitchFamily="34" charset="0"/>
                <a:ea typeface="微软雅黑" pitchFamily="34" charset="-122"/>
                <a:cs typeface="Arial" panose="020B0604020202020204" pitchFamily="34" charset="0"/>
              </a:rPr>
              <a:t>(Ascend)</a:t>
            </a:r>
            <a:endParaRPr lang="zh-CN" altLang="en-US" sz="1000" dirty="0" smtClean="0">
              <a:solidFill>
                <a:srgbClr val="002060"/>
              </a:solidFill>
              <a:latin typeface="Arial" panose="020B0604020202020204" pitchFamily="34" charset="0"/>
              <a:ea typeface="微软雅黑" pitchFamily="34" charset="-122"/>
              <a:cs typeface="Arial" panose="020B0604020202020204" pitchFamily="34" charset="0"/>
            </a:endParaRPr>
          </a:p>
        </p:txBody>
      </p:sp>
      <p:sp>
        <p:nvSpPr>
          <p:cNvPr id="27" name="圆角矩形 26"/>
          <p:cNvSpPr/>
          <p:nvPr/>
        </p:nvSpPr>
        <p:spPr bwMode="auto">
          <a:xfrm>
            <a:off x="4103948" y="1721264"/>
            <a:ext cx="968575" cy="389151"/>
          </a:xfrm>
          <a:prstGeom prst="roundRect">
            <a:avLst>
              <a:gd name="adj" fmla="val 5625"/>
            </a:avLst>
          </a:prstGeom>
          <a:solidFill>
            <a:srgbClr val="A9C2F0"/>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Kernel_6</a:t>
            </a:r>
          </a:p>
          <a:p>
            <a:pPr algn="ctr" defTabSz="801688" fontAlgn="base">
              <a:spcBef>
                <a:spcPct val="0"/>
              </a:spcBef>
              <a:spcAft>
                <a:spcPct val="0"/>
              </a:spcAft>
            </a:pPr>
            <a:r>
              <a:rPr lang="en-US" altLang="zh-CN" sz="1000" dirty="0" smtClean="0">
                <a:latin typeface="Arial" panose="020B0604020202020204" pitchFamily="34" charset="0"/>
                <a:ea typeface="微软雅黑" pitchFamily="34" charset="-122"/>
                <a:cs typeface="Arial" panose="020B0604020202020204" pitchFamily="34" charset="0"/>
              </a:rPr>
              <a:t>(CPU/Python)</a:t>
            </a:r>
            <a:endParaRPr lang="zh-CN" altLang="en-US" sz="1000" dirty="0" smtClean="0">
              <a:latin typeface="Arial" panose="020B0604020202020204" pitchFamily="34" charset="0"/>
              <a:ea typeface="微软雅黑" pitchFamily="34" charset="-122"/>
              <a:cs typeface="Arial" panose="020B0604020202020204" pitchFamily="34" charset="0"/>
            </a:endParaRPr>
          </a:p>
        </p:txBody>
      </p:sp>
      <p:sp>
        <p:nvSpPr>
          <p:cNvPr id="28" name="流程图: 终止 27"/>
          <p:cNvSpPr/>
          <p:nvPr/>
        </p:nvSpPr>
        <p:spPr bwMode="auto">
          <a:xfrm>
            <a:off x="7203825" y="1721264"/>
            <a:ext cx="1040583" cy="396262"/>
          </a:xfrm>
          <a:prstGeom prst="flowChartTerminator">
            <a:avLst/>
          </a:prstGeom>
          <a:solidFill>
            <a:srgbClr val="F8CBA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lgn="ctr"/>
            <a:r>
              <a:rPr lang="en-US" altLang="zh-CN" sz="1000" b="1" dirty="0">
                <a:latin typeface="Arial" panose="020B0604020202020204" pitchFamily="34" charset="0"/>
                <a:ea typeface="微软雅黑" pitchFamily="34" charset="-122"/>
                <a:cs typeface="Arial" panose="020B0604020202020204" pitchFamily="34" charset="0"/>
              </a:rPr>
              <a:t>Output Data</a:t>
            </a:r>
            <a:endParaRPr lang="zh-CN" altLang="en-US" sz="1000" b="1" dirty="0">
              <a:latin typeface="Arial" panose="020B0604020202020204" pitchFamily="34" charset="0"/>
              <a:ea typeface="微软雅黑" pitchFamily="34" charset="-122"/>
              <a:cs typeface="Arial" panose="020B0604020202020204" pitchFamily="34" charset="0"/>
            </a:endParaRPr>
          </a:p>
        </p:txBody>
      </p:sp>
      <p:sp>
        <p:nvSpPr>
          <p:cNvPr id="29" name="流程图: 终止 28"/>
          <p:cNvSpPr/>
          <p:nvPr/>
        </p:nvSpPr>
        <p:spPr bwMode="auto">
          <a:xfrm>
            <a:off x="1691680" y="1729527"/>
            <a:ext cx="1040583" cy="396262"/>
          </a:xfrm>
          <a:prstGeom prst="flowChartTerminator">
            <a:avLst/>
          </a:prstGeom>
          <a:solidFill>
            <a:srgbClr val="F8CBAD"/>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algn="ctr"/>
            <a:r>
              <a:rPr lang="en-US" altLang="zh-CN" sz="1000" b="1" dirty="0">
                <a:latin typeface="Arial" panose="020B0604020202020204" pitchFamily="34" charset="0"/>
                <a:ea typeface="微软雅黑" pitchFamily="34" charset="-122"/>
                <a:cs typeface="Arial" panose="020B0604020202020204" pitchFamily="34" charset="0"/>
              </a:rPr>
              <a:t>I</a:t>
            </a:r>
            <a:r>
              <a:rPr lang="en-US" altLang="zh-CN" sz="1000" b="1" dirty="0" smtClean="0">
                <a:latin typeface="Arial" panose="020B0604020202020204" pitchFamily="34" charset="0"/>
                <a:ea typeface="微软雅黑" pitchFamily="34" charset="-122"/>
                <a:cs typeface="Arial" panose="020B0604020202020204" pitchFamily="34" charset="0"/>
              </a:rPr>
              <a:t>nput </a:t>
            </a:r>
            <a:r>
              <a:rPr lang="en-US" altLang="zh-CN" sz="1000" b="1" dirty="0">
                <a:latin typeface="Arial" panose="020B0604020202020204" pitchFamily="34" charset="0"/>
                <a:ea typeface="微软雅黑" pitchFamily="34" charset="-122"/>
                <a:cs typeface="Arial" panose="020B0604020202020204" pitchFamily="34" charset="0"/>
              </a:rPr>
              <a:t>Data</a:t>
            </a:r>
            <a:endParaRPr lang="zh-CN" altLang="en-US" sz="1000" b="1" dirty="0">
              <a:latin typeface="Arial" panose="020B0604020202020204" pitchFamily="34" charset="0"/>
              <a:ea typeface="微软雅黑" pitchFamily="34" charset="-122"/>
              <a:cs typeface="Arial" panose="020B0604020202020204" pitchFamily="34" charset="0"/>
            </a:endParaRPr>
          </a:p>
        </p:txBody>
      </p:sp>
      <p:sp>
        <p:nvSpPr>
          <p:cNvPr id="30" name="圆角矩形 29"/>
          <p:cNvSpPr/>
          <p:nvPr/>
        </p:nvSpPr>
        <p:spPr bwMode="auto">
          <a:xfrm>
            <a:off x="971600" y="3615912"/>
            <a:ext cx="968575" cy="389151"/>
          </a:xfrm>
          <a:prstGeom prst="roundRect">
            <a:avLst>
              <a:gd name="adj" fmla="val 5625"/>
            </a:avLst>
          </a:prstGeom>
          <a:solidFill>
            <a:srgbClr val="DEEBF7"/>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Kernel_3</a:t>
            </a:r>
          </a:p>
          <a:p>
            <a:pPr algn="ctr" defTabSz="801688" fontAlgn="base">
              <a:spcBef>
                <a:spcPct val="0"/>
              </a:spcBef>
              <a:spcAft>
                <a:spcPct val="0"/>
              </a:spcAft>
            </a:pPr>
            <a:r>
              <a:rPr lang="en-US" altLang="zh-CN" sz="1000" dirty="0" smtClean="0">
                <a:latin typeface="Arial" panose="020B0604020202020204" pitchFamily="34" charset="0"/>
                <a:ea typeface="微软雅黑" pitchFamily="34" charset="-122"/>
                <a:cs typeface="Arial" panose="020B0604020202020204" pitchFamily="34" charset="0"/>
              </a:rPr>
              <a:t>(</a:t>
            </a:r>
            <a:r>
              <a:rPr lang="en-US" altLang="zh-CN" sz="1000" dirty="0">
                <a:latin typeface="Arial" panose="020B0604020202020204" pitchFamily="34" charset="0"/>
                <a:ea typeface="微软雅黑" pitchFamily="34" charset="-122"/>
                <a:cs typeface="Arial" panose="020B0604020202020204" pitchFamily="34" charset="0"/>
              </a:rPr>
              <a:t>G</a:t>
            </a:r>
            <a:r>
              <a:rPr lang="en-US" altLang="zh-CN" sz="1000" dirty="0" smtClean="0">
                <a:latin typeface="Arial" panose="020B0604020202020204" pitchFamily="34" charset="0"/>
                <a:ea typeface="微软雅黑" pitchFamily="34" charset="-122"/>
                <a:cs typeface="Arial" panose="020B0604020202020204" pitchFamily="34" charset="0"/>
              </a:rPr>
              <a:t>PU)</a:t>
            </a:r>
            <a:endParaRPr lang="zh-CN" altLang="en-US" sz="1000" dirty="0" smtClean="0">
              <a:latin typeface="Arial" panose="020B0604020202020204" pitchFamily="34" charset="0"/>
              <a:ea typeface="微软雅黑" pitchFamily="34" charset="-122"/>
              <a:cs typeface="Arial" panose="020B0604020202020204" pitchFamily="34" charset="0"/>
            </a:endParaRPr>
          </a:p>
        </p:txBody>
      </p:sp>
      <p:sp>
        <p:nvSpPr>
          <p:cNvPr id="32" name="圆角矩形 31"/>
          <p:cNvSpPr/>
          <p:nvPr/>
        </p:nvSpPr>
        <p:spPr bwMode="auto">
          <a:xfrm>
            <a:off x="2537774" y="3615912"/>
            <a:ext cx="968575" cy="389151"/>
          </a:xfrm>
          <a:prstGeom prst="roundRect">
            <a:avLst>
              <a:gd name="adj" fmla="val 5625"/>
            </a:avLst>
          </a:prstGeom>
          <a:solidFill>
            <a:srgbClr val="DEEBF7"/>
          </a:solidFill>
          <a:ln w="12700" cap="flat" cmpd="sng" algn="ctr">
            <a:solidFill>
              <a:schemeClr val="tx1">
                <a:lumMod val="75000"/>
                <a:lumOff val="2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801688" fontAlgn="base">
              <a:spcBef>
                <a:spcPct val="0"/>
              </a:spcBef>
              <a:spcAft>
                <a:spcPct val="0"/>
              </a:spcAft>
            </a:pPr>
            <a:r>
              <a:rPr lang="en-US" altLang="zh-CN" sz="1000" b="1" dirty="0" smtClean="0">
                <a:latin typeface="Arial" panose="020B0604020202020204" pitchFamily="34" charset="0"/>
                <a:ea typeface="微软雅黑" pitchFamily="34" charset="-122"/>
                <a:cs typeface="Arial" panose="020B0604020202020204" pitchFamily="34" charset="0"/>
              </a:rPr>
              <a:t>Kernel_4</a:t>
            </a:r>
          </a:p>
          <a:p>
            <a:pPr algn="ctr" defTabSz="801688" fontAlgn="base">
              <a:spcBef>
                <a:spcPct val="0"/>
              </a:spcBef>
              <a:spcAft>
                <a:spcPct val="0"/>
              </a:spcAft>
            </a:pPr>
            <a:r>
              <a:rPr lang="en-US" altLang="zh-CN" sz="1000" dirty="0" smtClean="0">
                <a:latin typeface="Arial" panose="020B0604020202020204" pitchFamily="34" charset="0"/>
                <a:ea typeface="微软雅黑" pitchFamily="34" charset="-122"/>
                <a:cs typeface="Arial" panose="020B0604020202020204" pitchFamily="34" charset="0"/>
              </a:rPr>
              <a:t>(</a:t>
            </a:r>
            <a:r>
              <a:rPr lang="en-US" altLang="zh-CN" sz="1000" dirty="0">
                <a:latin typeface="Arial" panose="020B0604020202020204" pitchFamily="34" charset="0"/>
                <a:ea typeface="微软雅黑" pitchFamily="34" charset="-122"/>
                <a:cs typeface="Arial" panose="020B0604020202020204" pitchFamily="34" charset="0"/>
              </a:rPr>
              <a:t>G</a:t>
            </a:r>
            <a:r>
              <a:rPr lang="en-US" altLang="zh-CN" sz="1000" dirty="0" smtClean="0">
                <a:latin typeface="Arial" panose="020B0604020202020204" pitchFamily="34" charset="0"/>
                <a:ea typeface="微软雅黑" pitchFamily="34" charset="-122"/>
                <a:cs typeface="Arial" panose="020B0604020202020204" pitchFamily="34" charset="0"/>
              </a:rPr>
              <a:t>PU)</a:t>
            </a:r>
            <a:endParaRPr lang="zh-CN" altLang="en-US" sz="1000" dirty="0" smtClean="0">
              <a:latin typeface="Arial" panose="020B0604020202020204" pitchFamily="34" charset="0"/>
              <a:ea typeface="微软雅黑" pitchFamily="34" charset="-122"/>
              <a:cs typeface="Arial" panose="020B0604020202020204" pitchFamily="34" charset="0"/>
            </a:endParaRPr>
          </a:p>
        </p:txBody>
      </p:sp>
      <p:cxnSp>
        <p:nvCxnSpPr>
          <p:cNvPr id="4" name="直接箭头连接符 3"/>
          <p:cNvCxnSpPr>
            <a:stCxn id="29" idx="2"/>
            <a:endCxn id="71" idx="0"/>
          </p:cNvCxnSpPr>
          <p:nvPr/>
        </p:nvCxnSpPr>
        <p:spPr bwMode="auto">
          <a:xfrm flipH="1">
            <a:off x="1455888" y="2125789"/>
            <a:ext cx="756084" cy="53869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直接箭头连接符 7"/>
          <p:cNvCxnSpPr>
            <a:stCxn id="29" idx="2"/>
            <a:endCxn id="22" idx="0"/>
          </p:cNvCxnSpPr>
          <p:nvPr/>
        </p:nvCxnSpPr>
        <p:spPr bwMode="auto">
          <a:xfrm>
            <a:off x="2211972" y="2125789"/>
            <a:ext cx="810090" cy="538690"/>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直接箭头连接符 12"/>
          <p:cNvCxnSpPr>
            <a:stCxn id="71" idx="2"/>
            <a:endCxn id="30" idx="0"/>
          </p:cNvCxnSpPr>
          <p:nvPr/>
        </p:nvCxnSpPr>
        <p:spPr bwMode="auto">
          <a:xfrm>
            <a:off x="1455888" y="3053630"/>
            <a:ext cx="0" cy="56228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直接箭头连接符 17"/>
          <p:cNvCxnSpPr>
            <a:stCxn id="22" idx="2"/>
            <a:endCxn id="32" idx="0"/>
          </p:cNvCxnSpPr>
          <p:nvPr/>
        </p:nvCxnSpPr>
        <p:spPr bwMode="auto">
          <a:xfrm>
            <a:off x="3022062" y="3053630"/>
            <a:ext cx="0" cy="56228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直接箭头连接符 37"/>
          <p:cNvCxnSpPr>
            <a:stCxn id="23" idx="0"/>
            <a:endCxn id="27" idx="2"/>
          </p:cNvCxnSpPr>
          <p:nvPr/>
        </p:nvCxnSpPr>
        <p:spPr bwMode="auto">
          <a:xfrm flipV="1">
            <a:off x="4588236" y="2110415"/>
            <a:ext cx="0" cy="55406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直接箭头连接符 40"/>
          <p:cNvCxnSpPr>
            <a:endCxn id="25" idx="0"/>
          </p:cNvCxnSpPr>
          <p:nvPr/>
        </p:nvCxnSpPr>
        <p:spPr bwMode="auto">
          <a:xfrm>
            <a:off x="4716016" y="2110415"/>
            <a:ext cx="1438394" cy="554064"/>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4" name="直接箭头连接符 43"/>
          <p:cNvCxnSpPr>
            <a:stCxn id="24" idx="0"/>
            <a:endCxn id="28" idx="2"/>
          </p:cNvCxnSpPr>
          <p:nvPr/>
        </p:nvCxnSpPr>
        <p:spPr bwMode="auto">
          <a:xfrm flipV="1">
            <a:off x="7720584" y="2117526"/>
            <a:ext cx="3533" cy="546953"/>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49" name="直接箭头连接符 48"/>
          <p:cNvCxnSpPr>
            <a:stCxn id="25" idx="2"/>
            <a:endCxn id="26" idx="0"/>
          </p:cNvCxnSpPr>
          <p:nvPr/>
        </p:nvCxnSpPr>
        <p:spPr bwMode="auto">
          <a:xfrm>
            <a:off x="6154410" y="3053630"/>
            <a:ext cx="0" cy="562282"/>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4" name="直接箭头连接符 53"/>
          <p:cNvCxnSpPr>
            <a:stCxn id="26" idx="3"/>
            <a:endCxn id="24" idx="2"/>
          </p:cNvCxnSpPr>
          <p:nvPr/>
        </p:nvCxnSpPr>
        <p:spPr bwMode="auto">
          <a:xfrm flipV="1">
            <a:off x="6638697" y="3053630"/>
            <a:ext cx="1081887" cy="756858"/>
          </a:xfrm>
          <a:prstGeom prst="straightConnector1">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 name="肘形连接符 56"/>
          <p:cNvCxnSpPr/>
          <p:nvPr/>
        </p:nvCxnSpPr>
        <p:spPr bwMode="auto">
          <a:xfrm flipV="1">
            <a:off x="3486872" y="3060740"/>
            <a:ext cx="849627" cy="749747"/>
          </a:xfrm>
          <a:prstGeom prst="bentConnector3">
            <a:avLst>
              <a:gd name="adj1" fmla="val 99404"/>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68" name="肘形连接符 67"/>
          <p:cNvCxnSpPr>
            <a:stCxn id="30" idx="2"/>
          </p:cNvCxnSpPr>
          <p:nvPr/>
        </p:nvCxnSpPr>
        <p:spPr bwMode="auto">
          <a:xfrm rot="5400000" flipH="1" flipV="1">
            <a:off x="2678671" y="1823702"/>
            <a:ext cx="958578" cy="3404144"/>
          </a:xfrm>
          <a:prstGeom prst="bentConnector4">
            <a:avLst>
              <a:gd name="adj1" fmla="val -23848"/>
              <a:gd name="adj2" fmla="val 99946"/>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954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3289</TotalTime>
  <Words>108</Words>
  <Application>Microsoft Office PowerPoint</Application>
  <PresentationFormat>全屏显示(4:3)</PresentationFormat>
  <Paragraphs>60</Paragraphs>
  <Slides>2</Slides>
  <Notes>0</Notes>
  <HiddenSlides>0</HiddenSlides>
  <MMClips>0</MMClips>
  <ScaleCrop>false</ScaleCrop>
  <HeadingPairs>
    <vt:vector size="6" baseType="variant">
      <vt:variant>
        <vt:lpstr>已用的字体</vt:lpstr>
      </vt:variant>
      <vt:variant>
        <vt:i4>12</vt:i4>
      </vt:variant>
      <vt:variant>
        <vt:lpstr>主题</vt:lpstr>
      </vt:variant>
      <vt:variant>
        <vt:i4>9</vt:i4>
      </vt:variant>
      <vt:variant>
        <vt:lpstr>幻灯片标题</vt:lpstr>
      </vt:variant>
      <vt:variant>
        <vt:i4>2</vt:i4>
      </vt:variant>
    </vt:vector>
  </HeadingPairs>
  <TitlesOfParts>
    <vt:vector size="23" baseType="lpstr">
      <vt:lpstr>FrutigerNext LT Bold</vt:lpstr>
      <vt:lpstr>FrutigerNext LT Medium</vt:lpstr>
      <vt:lpstr>FrutigerNext LT Regular</vt:lpstr>
      <vt:lpstr>MS PGothic</vt:lpstr>
      <vt:lpstr>MS PGothic</vt:lpstr>
      <vt:lpstr>黑体</vt:lpstr>
      <vt:lpstr>华文细黑</vt:lpstr>
      <vt:lpstr>宋体</vt:lpstr>
      <vt:lpstr>微软雅黑</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EulerOS Isula开源技术交流</dc:title>
  <dc:creator>Zhangyong (Euler)</dc:creator>
  <cp:lastModifiedBy>gaobo (Q)</cp:lastModifiedBy>
  <cp:revision>139</cp:revision>
  <dcterms:created xsi:type="dcterms:W3CDTF">2011-12-01T07:18:24Z</dcterms:created>
  <dcterms:modified xsi:type="dcterms:W3CDTF">2022-04-07T07:02:06Z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(3)ITILQfBxFFB5EO3W5GOAgaXwFWVqIsJtMubr+OsmlX7S8h4cJwYsyH9FEZmH9oWJWeF0MqRv
0aTP1hod0ouO/OjK+2MTfi37b7X6bfm/JALTH7Bin3l5pSSllGjkn+2/w+LOHvS/E6pU1E7P
ltz/XBNVaHuFvb0YVi1GcaQvmNdj5mRj/NzpynUGOIY03m5vbNIkWwOelsFvHhJPp1vOwHrR
/5+p9jOaSp8OLK+Udn</vt:lpwstr>
  </property>
  <property fmtid="{D5CDD505-2E9C-101B-9397-08002B2CF9AE}" pid="7" name="_2015_ms_pID_7253431">
    <vt:lpwstr>+X92LOf9erdgtox4wNXqtYT6kLss5qs/3P9yFzcedLFCERvEODpxNn
pmxVy3yYm4Y14zap8v6/HsOGuT1MhENGrsS0tB5bGZ0GNlKUAHhptt9dkt3FTEHYvLsJ+xRG
ATLiJEmOPJSwC5XOfQJ3DRD6FnssafpzXZHk96hsGPJehoE2d/0kI1lyhgJ3Kl1m1HGuaB/I
0834IQ5/OS5UYZ7RsCY06WxLlyDqnjzDmI8T</vt:lpwstr>
  </property>
  <property fmtid="{D5CDD505-2E9C-101B-9397-08002B2CF9AE}" pid="8" name="_2015_ms_pID_7253432">
    <vt:lpwstr>+8CoTluyfgAatQHO1CDGvOI=</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1649212615</vt:lpwstr>
  </property>
</Properties>
</file>