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59716"/>
  </p:normalViewPr>
  <p:slideViewPr>
    <p:cSldViewPr snapToGrid="0" showGuides="1">
      <p:cViewPr varScale="1">
        <p:scale>
          <a:sx n="70" d="100"/>
          <a:sy n="70" d="100"/>
        </p:scale>
        <p:origin x="10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21D78-9E6C-B646-88EB-2890585D61E3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4167F-2D41-8B47-9318-506896ED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docs.openmm.org</a:t>
            </a:r>
            <a:r>
              <a:rPr lang="en-US" dirty="0"/>
              <a:t>/latest/</a:t>
            </a:r>
            <a:r>
              <a:rPr lang="en-US" dirty="0" err="1"/>
              <a:t>userguide</a:t>
            </a:r>
            <a:r>
              <a:rPr lang="en-US" dirty="0"/>
              <a:t>/application/05_add_on_packages.html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4167F-2D41-8B47-9318-506896EDC1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4167F-2D41-8B47-9318-506896EDC1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6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5758-001D-C488-2ABF-4093FFFD3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E9D5D-384C-7106-1427-CD3530368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2179E-24F3-7E63-41A4-C14215A3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37124-6EDD-EA26-E3CF-87DE112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BF70-5663-1EBD-B50D-724CA518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81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043F-375C-5E34-DFDC-B6C52ED0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C7B0-7AFE-6A6C-020E-24A13B33E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EA26-2B40-4444-F5FF-3559378C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51D5-BF08-5AE0-F01A-F2747B2A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54F9B-3C11-9614-41B4-083DAA58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4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3B318-7317-56EE-6FEA-9DC059458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6ADEB-AE2E-5C45-4015-AFF2DD25B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96748-BB5F-EFB1-A50B-C2E9F1DD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3581-7CF4-18E8-02DE-38FC972B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788A-E460-9F35-38D1-30571E6D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AE42-B992-894C-A2DB-521D59A6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F623-0EF4-7559-F599-D702E6DF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BDACC-CA77-8C96-0131-F510D756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EA69-9952-80D4-6775-4BBAAE83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02C2-C755-6261-85EE-900484A4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1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2C89-864D-ED58-5082-4CD9051C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543C8-619E-7289-071B-CFA82EF7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04EA6-40B3-4E89-B78B-9A972B8A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AE9A-DC7E-53D1-7288-669AA76D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AC4A-D6D5-2041-CBAC-5F2C2ACB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3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1A68-17F1-B708-0A65-8D6D068C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03F7-628A-E7FD-67AF-533261617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499F-6DDC-23D2-8E3A-CAA63AA0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3EC15-C59C-C3FF-005C-63F771E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49ECC-0484-4E06-268D-6B9A60E6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223C6-788D-C471-3BFC-9B6E8594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1231-ECC7-EB61-97C9-D80CB1A3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8037-4451-2FF0-8516-9BCBB7B17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412E2-C493-6437-E0E7-D23BA834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B433C-89C2-1EE2-EA5D-851E9F276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11D93-6A82-D945-66A2-917FB618D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04FC5-CE63-D4D6-7316-15444567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71C5E-3125-7056-CE8C-6958A3B0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FC767-A7E4-4206-9614-C6140332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51B5-8B47-EAE1-EA33-96B257E0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C78C4-21E9-3D54-B83D-16F52C82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CA66C-F49A-2A9D-2A61-061602D7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CF87E-AA86-0578-AFA2-147BF887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5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CB104-4E3F-B007-246F-D0CFE857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F828D-E3FA-CBB3-8C5C-ABCF0DBB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52883-19D6-559D-9A7F-88EB94A9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7183-46AF-4E56-8E88-B9B70D1D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940B-B8B6-DBA3-D1C1-87A117E9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66CEE-936A-22F6-8E8C-66C4E0522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A7940-7260-D0E1-2A57-ACAD6D1C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10BCE-96D1-6935-D7F5-F4DB13E3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39B03-2801-9704-492E-C8F21C3E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5882-2E1C-FDC7-4E46-B6140B2A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94B60-A349-1FF8-E505-CD7197BAC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1776D-6B45-837D-0FFC-57EEDD65F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5E5F7-8554-1AF7-0C29-D7A80C92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4DBF-0C16-D94B-88B5-0D2B44601F7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A1532-4F42-794A-A95B-D1F71185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675E7-4B14-E21E-D086-DCF25313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5BF6291-BF4D-668C-5434-DF41DE8A0AE3}"/>
              </a:ext>
            </a:extLst>
          </p:cNvPr>
          <p:cNvSpPr/>
          <p:nvPr userDrawn="1"/>
        </p:nvSpPr>
        <p:spPr>
          <a:xfrm>
            <a:off x="0" y="-4768"/>
            <a:ext cx="12192000" cy="1325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CF05DD-0716-8D10-20A8-CB35D6942021}"/>
              </a:ext>
            </a:extLst>
          </p:cNvPr>
          <p:cNvSpPr/>
          <p:nvPr userDrawn="1"/>
        </p:nvSpPr>
        <p:spPr>
          <a:xfrm>
            <a:off x="0" y="5968613"/>
            <a:ext cx="12192000" cy="889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D08EC-E799-5C6E-6EFB-FF342067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E7367-0263-E0CB-0C9B-76A30C19B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7092"/>
            <a:ext cx="10515600" cy="437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EF0D-DF11-F9C7-3FD8-98C8BB210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4DBF-0C16-D94B-88B5-0D2B44601F75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FEAC-F80D-4F94-AF6E-0417A46B6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A4048-EFC3-6C0E-D9B5-D852CDFEC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DE97F-F122-F741-9180-8EB0895ACD2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2107DA-F732-5010-5725-DB33F7C0C55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3688" y="6118540"/>
            <a:ext cx="691044" cy="7394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6399C1-5387-750F-9B2A-F7A2AC46E091}"/>
              </a:ext>
            </a:extLst>
          </p:cNvPr>
          <p:cNvSpPr txBox="1"/>
          <p:nvPr userDrawn="1"/>
        </p:nvSpPr>
        <p:spPr>
          <a:xfrm>
            <a:off x="1064342" y="6269104"/>
            <a:ext cx="602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openmm.org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1" name="Picture 10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A0B9BEED-10B0-F399-9AB6-95F71EFC7AA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691615" y="6104911"/>
            <a:ext cx="4296697" cy="686224"/>
          </a:xfrm>
          <a:prstGeom prst="rect">
            <a:avLst/>
          </a:prstGeom>
        </p:spPr>
      </p:pic>
      <p:pic>
        <p:nvPicPr>
          <p:cNvPr id="12" name="Picture 11" descr="A logo with text on it&#10;&#10;Description automatically generated">
            <a:extLst>
              <a:ext uri="{FF2B5EF4-FFF2-40B4-BE49-F238E27FC236}">
                <a16:creationId xmlns:a16="http://schemas.microsoft.com/office/drawing/2014/main" id="{4BEB02F7-DD5D-FF5E-475B-DFFC8B409FF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649699" y="6126434"/>
            <a:ext cx="2461647" cy="6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2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morado@ed.ac.uk" TargetMode="External"/><Relationship Id="rId2" Type="http://schemas.openxmlformats.org/officeDocument/2006/relationships/hyperlink" Target="https://github.com/sef4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mm/openmm_workshop_september202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mm/openmm/issues" TargetMode="External"/><Relationship Id="rId2" Type="http://schemas.openxmlformats.org/officeDocument/2006/relationships/hyperlink" Target="https://github.com/openmm/openmm_workshop_july202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7C30-9D44-3EF7-71B9-61095BF79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295" y="1122363"/>
            <a:ext cx="9896356" cy="2387600"/>
          </a:xfrm>
        </p:spPr>
        <p:txBody>
          <a:bodyPr>
            <a:normAutofit/>
          </a:bodyPr>
          <a:lstStyle/>
          <a:p>
            <a:r>
              <a:rPr lang="en-US" b="1" dirty="0" err="1"/>
              <a:t>OpenMM</a:t>
            </a:r>
            <a:r>
              <a:rPr lang="en-US" b="1" dirty="0"/>
              <a:t> Workshop </a:t>
            </a:r>
            <a:br>
              <a:rPr lang="en-US" dirty="0"/>
            </a:br>
            <a:r>
              <a:rPr lang="en-US" sz="4400" dirty="0" err="1"/>
              <a:t>CCPBioSim</a:t>
            </a:r>
            <a:r>
              <a:rPr lang="en-US" sz="4400" dirty="0"/>
              <a:t> Training Week, September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24870-27A0-7013-8D06-B0DCE3BBF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João </a:t>
            </a:r>
            <a:r>
              <a:rPr lang="en-US" dirty="0" err="1"/>
              <a:t>Morado</a:t>
            </a:r>
            <a:endParaRPr lang="en-US" dirty="0"/>
          </a:p>
          <a:p>
            <a:r>
              <a:rPr lang="en-US" dirty="0"/>
              <a:t>Contact: </a:t>
            </a:r>
            <a:r>
              <a:rPr lang="en-US" dirty="0">
                <a:hlinkClick r:id="rId2"/>
              </a:rPr>
              <a:t>https://github.com/</a:t>
            </a:r>
            <a:r>
              <a:rPr lang="en-US" dirty="0" err="1">
                <a:hlinkClick r:id="rId2"/>
              </a:rPr>
              <a:t>jmorado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|| </a:t>
            </a:r>
            <a:r>
              <a:rPr lang="en-US" dirty="0">
                <a:hlinkClick r:id="rId3"/>
              </a:rPr>
              <a:t>jmorado@ed.ac.uk</a:t>
            </a:r>
            <a:endParaRPr lang="en-US" dirty="0"/>
          </a:p>
          <a:p>
            <a:endParaRPr lang="en-US" dirty="0"/>
          </a:p>
          <a:p>
            <a:r>
              <a:rPr lang="en-US" dirty="0"/>
              <a:t>Helpers: Julien Michel, Eva </a:t>
            </a:r>
            <a:r>
              <a:rPr lang="en-US" dirty="0" err="1"/>
              <a:t>Notari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2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9C5C-8F48-5067-358F-F5611644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OpenMM</a:t>
            </a:r>
            <a:r>
              <a:rPr lang="en-US" dirty="0"/>
              <a:t>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12A2-FE1D-5CC1-6025-F56184328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b="1" dirty="0"/>
              <a:t>9:30-9:40</a:t>
            </a:r>
            <a:r>
              <a:rPr lang="en-GB" sz="2000" dirty="0"/>
              <a:t> | </a:t>
            </a:r>
            <a:r>
              <a:rPr lang="en-GB" sz="2000" b="1" dirty="0"/>
              <a:t>Introduction</a:t>
            </a:r>
            <a:br>
              <a:rPr lang="en-GB" sz="2000" dirty="0"/>
            </a:br>
            <a:r>
              <a:rPr lang="en-GB" sz="2000" dirty="0"/>
              <a:t>Overview of the workshop and introduction to </a:t>
            </a:r>
            <a:r>
              <a:rPr lang="en-GB" sz="2000" dirty="0" err="1"/>
              <a:t>OpenMM</a:t>
            </a:r>
            <a:r>
              <a:rPr lang="en-GB" sz="2000" dirty="0"/>
              <a:t>.</a:t>
            </a:r>
          </a:p>
          <a:p>
            <a:r>
              <a:rPr lang="en-GB" sz="2000" b="1" dirty="0"/>
              <a:t>9:40-10:30</a:t>
            </a:r>
            <a:r>
              <a:rPr lang="en-GB" sz="2000" dirty="0"/>
              <a:t> | </a:t>
            </a:r>
            <a:r>
              <a:rPr lang="en-GB" sz="2000" b="1" dirty="0"/>
              <a:t>Section 1: Notebooks</a:t>
            </a:r>
            <a:endParaRPr lang="en-GB" sz="2000" dirty="0"/>
          </a:p>
          <a:p>
            <a:pPr lvl="1"/>
            <a:r>
              <a:rPr lang="en-GB" sz="2000" dirty="0"/>
              <a:t>Protein in water</a:t>
            </a:r>
          </a:p>
          <a:p>
            <a:pPr lvl="1"/>
            <a:r>
              <a:rPr lang="en-GB" sz="2000" dirty="0"/>
              <a:t>Protein-ligand complex</a:t>
            </a:r>
          </a:p>
          <a:p>
            <a:r>
              <a:rPr lang="en-GB" sz="2000" b="1" dirty="0"/>
              <a:t>10:30-11:00</a:t>
            </a:r>
            <a:r>
              <a:rPr lang="en-GB" sz="2000" dirty="0"/>
              <a:t> | </a:t>
            </a:r>
            <a:r>
              <a:rPr lang="en-GB" sz="2000" b="1" dirty="0"/>
              <a:t>Recap</a:t>
            </a:r>
            <a:br>
              <a:rPr lang="en-GB" sz="2000" dirty="0"/>
            </a:br>
            <a:r>
              <a:rPr lang="en-GB" sz="2000" dirty="0"/>
              <a:t>Review of key points from Section 1.</a:t>
            </a:r>
          </a:p>
          <a:p>
            <a:r>
              <a:rPr lang="en-GB" sz="2000" b="1" dirty="0"/>
              <a:t>11:00-11:15</a:t>
            </a:r>
            <a:r>
              <a:rPr lang="en-GB" sz="2000" dirty="0"/>
              <a:t> | </a:t>
            </a:r>
            <a:r>
              <a:rPr lang="en-GB" sz="2000" b="1" dirty="0"/>
              <a:t>Break</a:t>
            </a:r>
            <a:br>
              <a:rPr lang="en-GB" sz="2000" dirty="0"/>
            </a:br>
            <a:r>
              <a:rPr lang="en-GB" sz="2000" dirty="0"/>
              <a:t>Refreshments available outside the room.</a:t>
            </a:r>
          </a:p>
          <a:p>
            <a:r>
              <a:rPr lang="en-GB" sz="2000" b="1" dirty="0"/>
              <a:t>11:15-12:15</a:t>
            </a:r>
            <a:r>
              <a:rPr lang="en-GB" sz="2000" dirty="0"/>
              <a:t> | </a:t>
            </a:r>
            <a:r>
              <a:rPr lang="en-GB" sz="2000" b="1" dirty="0"/>
              <a:t>Section 2: Custom Forces and/or Section 3: Machine Learning Potentials</a:t>
            </a:r>
            <a:br>
              <a:rPr lang="en-GB" sz="2000" dirty="0"/>
            </a:br>
            <a:r>
              <a:rPr lang="en-GB" sz="2000" dirty="0"/>
              <a:t>Continue with Section 1, or move on to explore custom forces or machine learning potentials.</a:t>
            </a:r>
          </a:p>
          <a:p>
            <a:r>
              <a:rPr lang="en-GB" sz="2000" b="1" dirty="0"/>
              <a:t>12:15-12:30</a:t>
            </a:r>
            <a:r>
              <a:rPr lang="en-GB" sz="2000" dirty="0"/>
              <a:t> | </a:t>
            </a:r>
            <a:r>
              <a:rPr lang="en-GB" sz="2000" b="1" dirty="0"/>
              <a:t>Recap and Final Remarks</a:t>
            </a:r>
            <a:br>
              <a:rPr lang="en-GB" sz="2000" dirty="0"/>
            </a:br>
            <a:r>
              <a:rPr lang="en-GB" sz="2000" dirty="0"/>
              <a:t>Summarize key learnings and conclude the workshop</a:t>
            </a:r>
          </a:p>
        </p:txBody>
      </p:sp>
    </p:spTree>
    <p:extLst>
      <p:ext uri="{BB962C8B-B14F-4D97-AF65-F5344CB8AC3E}">
        <p14:creationId xmlns:p14="http://schemas.microsoft.com/office/powerpoint/2010/main" val="122677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4361-4A08-ED51-4108-410CF49C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129C-929C-C5A0-AA74-4B1753E1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OpenMM</a:t>
            </a:r>
            <a:r>
              <a:rPr lang="en-US" dirty="0"/>
              <a:t>?</a:t>
            </a:r>
          </a:p>
          <a:p>
            <a:r>
              <a:rPr lang="en-US" dirty="0"/>
              <a:t>What will we do in this workshop?</a:t>
            </a:r>
          </a:p>
          <a:p>
            <a:r>
              <a:rPr lang="en-US" dirty="0"/>
              <a:t>How can I get help after the workshop?</a:t>
            </a:r>
          </a:p>
        </p:txBody>
      </p:sp>
    </p:spTree>
    <p:extLst>
      <p:ext uri="{BB962C8B-B14F-4D97-AF65-F5344CB8AC3E}">
        <p14:creationId xmlns:p14="http://schemas.microsoft.com/office/powerpoint/2010/main" val="235653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029E-2E56-774B-1BFC-4BB9CEEE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OpenMM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FEB6-8098-B694-2DFC-5A7B7FB03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high-performance toolkit for molecular simulation</a:t>
            </a:r>
          </a:p>
          <a:p>
            <a:pPr lvl="1" algn="just"/>
            <a:r>
              <a:rPr lang="en-US" dirty="0"/>
              <a:t>Use it as an application</a:t>
            </a:r>
          </a:p>
          <a:p>
            <a:pPr lvl="1" algn="just"/>
            <a:r>
              <a:rPr lang="en-US" dirty="0"/>
              <a:t>And/or use it as a Library</a:t>
            </a:r>
          </a:p>
          <a:p>
            <a:pPr algn="just"/>
            <a:r>
              <a:rPr lang="en-US" dirty="0"/>
              <a:t>Made up of two main parts:</a:t>
            </a:r>
          </a:p>
          <a:p>
            <a:pPr lvl="1" algn="just"/>
            <a:r>
              <a:rPr lang="en-US" dirty="0"/>
              <a:t>Application layer</a:t>
            </a:r>
          </a:p>
          <a:p>
            <a:pPr lvl="2" algn="just"/>
            <a:r>
              <a:rPr lang="en-US" dirty="0"/>
              <a:t>Run simulations with Python scripts.</a:t>
            </a:r>
          </a:p>
          <a:p>
            <a:pPr lvl="2" algn="just"/>
            <a:r>
              <a:rPr lang="en-US" dirty="0"/>
              <a:t>Source code is Python. You use Python code/scripts to use it.</a:t>
            </a:r>
          </a:p>
          <a:p>
            <a:pPr lvl="1" algn="just"/>
            <a:r>
              <a:rPr lang="en-US" dirty="0" err="1"/>
              <a:t>OpenMM</a:t>
            </a:r>
            <a:r>
              <a:rPr lang="en-US" dirty="0"/>
              <a:t> Library</a:t>
            </a:r>
          </a:p>
          <a:p>
            <a:pPr lvl="2" algn="just"/>
            <a:r>
              <a:rPr lang="en-US" dirty="0"/>
              <a:t>Set of functions for running molecular dynamics, e.g. force evaluation.</a:t>
            </a:r>
          </a:p>
          <a:p>
            <a:pPr lvl="2" algn="just"/>
            <a:r>
              <a:rPr lang="en-US" dirty="0"/>
              <a:t>Source code is C++. API is auto-generated into Python. </a:t>
            </a:r>
          </a:p>
          <a:p>
            <a:pPr lvl="2" algn="just"/>
            <a:r>
              <a:rPr lang="en-US" dirty="0"/>
              <a:t>You can use C++ or Python (or C or Fortran) to use it.</a:t>
            </a:r>
          </a:p>
        </p:txBody>
      </p:sp>
    </p:spTree>
    <p:extLst>
      <p:ext uri="{BB962C8B-B14F-4D97-AF65-F5344CB8AC3E}">
        <p14:creationId xmlns:p14="http://schemas.microsoft.com/office/powerpoint/2010/main" val="14672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FE5F-313E-4843-ABE6-0E18866D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OpenMM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AFB4-4C2E-B95F-91AE-D99456AF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Hardware specific code – </a:t>
            </a:r>
            <a:r>
              <a:rPr lang="en-US" b="1" i="1" dirty="0"/>
              <a:t>Platforms</a:t>
            </a:r>
          </a:p>
          <a:p>
            <a:pPr lvl="1" algn="just"/>
            <a:r>
              <a:rPr lang="en-US" sz="2800" b="1" dirty="0"/>
              <a:t>Reference</a:t>
            </a:r>
            <a:r>
              <a:rPr lang="en-US" sz="2800" dirty="0"/>
              <a:t>: Designed to serve as reference code for writing other platforms. Simple and clear (slow) code.</a:t>
            </a:r>
          </a:p>
          <a:p>
            <a:pPr lvl="1" algn="just"/>
            <a:r>
              <a:rPr lang="en-US" sz="2800" b="1" dirty="0"/>
              <a:t>CPU</a:t>
            </a:r>
            <a:r>
              <a:rPr lang="en-US" sz="2800" dirty="0"/>
              <a:t>: High performance on CPUs (Shared memory parallelism using threads).</a:t>
            </a:r>
          </a:p>
          <a:p>
            <a:pPr lvl="1" algn="just"/>
            <a:r>
              <a:rPr lang="en-US" sz="2800" b="1" dirty="0"/>
              <a:t>CUDA</a:t>
            </a:r>
            <a:r>
              <a:rPr lang="en-US" sz="2800" dirty="0"/>
              <a:t>: NVIDIA GPUs</a:t>
            </a:r>
          </a:p>
          <a:p>
            <a:pPr lvl="1" algn="just"/>
            <a:r>
              <a:rPr lang="en-US" sz="2800" b="1" dirty="0"/>
              <a:t>HIP: </a:t>
            </a:r>
            <a:r>
              <a:rPr lang="en-US" sz="2800" dirty="0"/>
              <a:t>AMD GPUs </a:t>
            </a:r>
          </a:p>
          <a:p>
            <a:pPr lvl="1" algn="just"/>
            <a:r>
              <a:rPr lang="en-US" sz="2800" b="1" dirty="0"/>
              <a:t>OpenCL</a:t>
            </a:r>
            <a:r>
              <a:rPr lang="en-US" sz="2800" dirty="0"/>
              <a:t>: Other GPUs</a:t>
            </a:r>
          </a:p>
          <a:p>
            <a:pPr algn="just"/>
            <a:r>
              <a:rPr lang="en-US" dirty="0"/>
              <a:t>By default, </a:t>
            </a:r>
            <a:r>
              <a:rPr lang="en-US" dirty="0" err="1"/>
              <a:t>OpenMM</a:t>
            </a:r>
            <a:r>
              <a:rPr lang="en-US" dirty="0"/>
              <a:t> runs on the fastest platform available.</a:t>
            </a:r>
          </a:p>
        </p:txBody>
      </p:sp>
    </p:spTree>
    <p:extLst>
      <p:ext uri="{BB962C8B-B14F-4D97-AF65-F5344CB8AC3E}">
        <p14:creationId xmlns:p14="http://schemas.microsoft.com/office/powerpoint/2010/main" val="68715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F0A0-F3DC-2315-D37C-460812A4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F996-9A5D-FC56-03BB-412F7242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of </a:t>
            </a:r>
            <a:r>
              <a:rPr lang="en-US" dirty="0" err="1"/>
              <a:t>Jupyter</a:t>
            </a:r>
            <a:r>
              <a:rPr lang="en-US" dirty="0"/>
              <a:t> notebooks you can work through that will demonstrate how to use </a:t>
            </a:r>
            <a:r>
              <a:rPr lang="en-US" dirty="0" err="1"/>
              <a:t>OpenMM</a:t>
            </a:r>
            <a:r>
              <a:rPr lang="en-US" dirty="0"/>
              <a:t>.</a:t>
            </a:r>
          </a:p>
          <a:p>
            <a:r>
              <a:rPr lang="en-US" dirty="0"/>
              <a:t>Hosted on GitHub: </a:t>
            </a:r>
            <a:r>
              <a:rPr lang="en-US" dirty="0">
                <a:hlinkClick r:id="rId2"/>
              </a:rPr>
              <a:t>https://github.com/openmm/openmm_workshop_september2024</a:t>
            </a:r>
            <a:endParaRPr lang="en-US" dirty="0"/>
          </a:p>
          <a:p>
            <a:r>
              <a:rPr lang="en-US" dirty="0"/>
              <a:t>Four notebooks:</a:t>
            </a:r>
          </a:p>
          <a:p>
            <a:pPr lvl="1"/>
            <a:r>
              <a:rPr lang="en-US" dirty="0"/>
              <a:t>Beginner:</a:t>
            </a:r>
          </a:p>
          <a:p>
            <a:pPr lvl="2"/>
            <a:r>
              <a:rPr lang="en-US" b="1" dirty="0"/>
              <a:t>Protein in water: </a:t>
            </a:r>
            <a:r>
              <a:rPr lang="en-GB" dirty="0"/>
              <a:t>learn the basics of simulating a protein in an aqueous environment.</a:t>
            </a:r>
            <a:endParaRPr lang="en-US" dirty="0"/>
          </a:p>
          <a:p>
            <a:pPr lvl="2"/>
            <a:r>
              <a:rPr lang="en-US" dirty="0"/>
              <a:t>Protein-ligand complex: learn</a:t>
            </a:r>
          </a:p>
          <a:p>
            <a:pPr lvl="1"/>
            <a:r>
              <a:rPr lang="en-US" b="1" dirty="0"/>
              <a:t>More advanced: </a:t>
            </a:r>
          </a:p>
          <a:p>
            <a:pPr lvl="2"/>
            <a:r>
              <a:rPr lang="en-US" dirty="0"/>
              <a:t>Custom forces: </a:t>
            </a:r>
            <a:r>
              <a:rPr lang="en-GB" dirty="0"/>
              <a:t>explore the creation and use of custom forces in your simulations.</a:t>
            </a:r>
            <a:endParaRPr lang="en-US" dirty="0"/>
          </a:p>
          <a:p>
            <a:pPr lvl="2"/>
            <a:r>
              <a:rPr lang="en-US" dirty="0"/>
              <a:t>Machine learning potentials: </a:t>
            </a:r>
            <a:r>
              <a:rPr lang="en-GB" dirty="0"/>
              <a:t>integrate machine learning models in MD 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4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B695-1223-347D-9B63-3695045C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C2E9-5D27-DB04-F996-D65B9FE66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run them on Google </a:t>
            </a:r>
            <a:r>
              <a:rPr lang="en-US" dirty="0" err="1"/>
              <a:t>Colab</a:t>
            </a:r>
            <a:r>
              <a:rPr lang="en-US" dirty="0"/>
              <a:t> or on your own machine.</a:t>
            </a:r>
          </a:p>
          <a:p>
            <a:r>
              <a:rPr lang="en-US" dirty="0"/>
              <a:t>The notebooks have some exercises where you need to add a line of code. The cell will have a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FIXME 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that you will need to change before it will run.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Work through at your own pace and ask us questions.</a:t>
            </a:r>
          </a:p>
          <a:p>
            <a:r>
              <a:rPr lang="en-GB" dirty="0"/>
              <a:t>No need to worry if you don't complete everything.</a:t>
            </a:r>
          </a:p>
          <a:p>
            <a:r>
              <a:rPr lang="en-GB" dirty="0"/>
              <a:t>The workshop will remain available on GitHub for future reference.</a:t>
            </a:r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1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2372-1CE8-E299-81F8-457F7133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after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25A0-667A-80AE-4800-1D688CE9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workshop specific issues: </a:t>
            </a:r>
            <a:r>
              <a:rPr lang="en-US" dirty="0">
                <a:hlinkClick r:id="rId2"/>
              </a:rPr>
              <a:t>https://github.com/openmm/openmm_workshop_july2023</a:t>
            </a:r>
            <a:endParaRPr lang="en-US" dirty="0"/>
          </a:p>
          <a:p>
            <a:r>
              <a:rPr lang="en-US" dirty="0"/>
              <a:t>For all </a:t>
            </a:r>
            <a:r>
              <a:rPr lang="en-US" dirty="0" err="1"/>
              <a:t>OpenMM</a:t>
            </a:r>
            <a:r>
              <a:rPr lang="en-US" dirty="0"/>
              <a:t> issues: </a:t>
            </a:r>
            <a:r>
              <a:rPr lang="en-US" dirty="0">
                <a:hlinkClick r:id="rId3"/>
              </a:rPr>
              <a:t>https://github.com/openmm/openmm/issues</a:t>
            </a:r>
            <a:endParaRPr lang="en-US" dirty="0"/>
          </a:p>
          <a:p>
            <a:r>
              <a:rPr lang="en-US" dirty="0"/>
              <a:t>You can post questions as issues. Don’t be afraid!</a:t>
            </a:r>
          </a:p>
        </p:txBody>
      </p:sp>
    </p:spTree>
    <p:extLst>
      <p:ext uri="{BB962C8B-B14F-4D97-AF65-F5344CB8AC3E}">
        <p14:creationId xmlns:p14="http://schemas.microsoft.com/office/powerpoint/2010/main" val="98249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4936</TotalTime>
  <Words>559</Words>
  <Application>Microsoft Macintosh PowerPoint</Application>
  <PresentationFormat>Widescreen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Menlo</vt:lpstr>
      <vt:lpstr>Office Theme</vt:lpstr>
      <vt:lpstr>OpenMM Workshop  CCPBioSim Training Week, September 2024</vt:lpstr>
      <vt:lpstr>OpenMM Workshop</vt:lpstr>
      <vt:lpstr>Introduction</vt:lpstr>
      <vt:lpstr>What is OpenMM?</vt:lpstr>
      <vt:lpstr>What is OpenMM?</vt:lpstr>
      <vt:lpstr>Workshop</vt:lpstr>
      <vt:lpstr>Workshop notebooks</vt:lpstr>
      <vt:lpstr>Getting help after the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OpenMM Workshop July 2023</dc:title>
  <dc:creator>Stephen Farr</dc:creator>
  <cp:lastModifiedBy>Joao Morado</cp:lastModifiedBy>
  <cp:revision>6</cp:revision>
  <dcterms:created xsi:type="dcterms:W3CDTF">2023-07-10T07:07:47Z</dcterms:created>
  <dcterms:modified xsi:type="dcterms:W3CDTF">2024-08-22T19:55:16Z</dcterms:modified>
</cp:coreProperties>
</file>