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132" y="5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5"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37"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1"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2"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68" name="PlaceHolder 5"/>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3" name="PlaceHolder 5"/>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75" name="PlaceHolder 7"/>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CustomShape 1"/>
          <p:cNvSpPr/>
          <p:nvPr/>
        </p:nvSpPr>
        <p:spPr>
          <a:xfrm>
            <a:off x="1523880" y="1122480"/>
            <a:ext cx="913716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6000" b="0" strike="noStrike" spc="-1">
                <a:solidFill>
                  <a:srgbClr val="000000"/>
                </a:solidFill>
                <a:uFill>
                  <a:solidFill>
                    <a:srgbClr val="FFFFFF"/>
                  </a:solidFill>
                </a:uFill>
                <a:latin typeface="Calibri Light"/>
                <a:ea typeface="DejaVu Sans"/>
              </a:rPr>
              <a:t>Testing Text Detection</a:t>
            </a:r>
            <a:endParaRPr lang="en-US" sz="6000" b="0" strike="noStrike" spc="-1">
              <a:solidFill>
                <a:srgbClr val="000000"/>
              </a:solidFill>
              <a:uFill>
                <a:solidFill>
                  <a:srgbClr val="FFFFFF"/>
                </a:solidFill>
              </a:uFill>
              <a:latin typeface="Arial"/>
            </a:endParaRPr>
          </a:p>
        </p:txBody>
      </p:sp>
      <p:sp>
        <p:nvSpPr>
          <p:cNvPr id="77" name="CustomShape 2"/>
          <p:cNvSpPr/>
          <p:nvPr/>
        </p:nvSpPr>
        <p:spPr>
          <a:xfrm>
            <a:off x="1523880" y="3602160"/>
            <a:ext cx="9137160" cy="164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uFill>
                  <a:solidFill>
                    <a:srgbClr val="FFFFFF"/>
                  </a:solidFill>
                </a:uFill>
                <a:latin typeface="Calibri"/>
                <a:ea typeface="DejaVu Sans"/>
              </a:rPr>
              <a:t>Slide 1</a:t>
            </a:r>
            <a:endParaRPr lang="en-US" sz="2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Phrase Test</a:t>
            </a:r>
            <a:endParaRPr lang="en-US" sz="4400" b="0" strike="noStrike" spc="-1">
              <a:solidFill>
                <a:srgbClr val="000000"/>
              </a:solidFill>
              <a:uFill>
                <a:solidFill>
                  <a:srgbClr val="FFFFFF"/>
                </a:solidFill>
              </a:uFill>
              <a:latin typeface="Arial"/>
            </a:endParaRPr>
          </a:p>
        </p:txBody>
      </p:sp>
      <p:sp>
        <p:nvSpPr>
          <p:cNvPr id="93"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00"/>
                </a:solidFill>
                <a:uFill>
                  <a:solidFill>
                    <a:srgbClr val="FFFFFF"/>
                  </a:solidFill>
                </a:uFill>
                <a:latin typeface="Calibri"/>
                <a:ea typeface="DejaVu Sans"/>
              </a:rPr>
              <a:t>From the Universal Declaration of Human Rights (1948):</a:t>
            </a:r>
            <a:endParaRPr lang="en-US" sz="2800" b="0" strike="noStrike" spc="-1">
              <a:solidFill>
                <a:srgbClr val="000000"/>
              </a:solidFill>
              <a:uFill>
                <a:solidFill>
                  <a:srgbClr val="FFFFFF"/>
                </a:solidFill>
              </a:uFill>
              <a:latin typeface="Arial"/>
            </a:endParaRPr>
          </a:p>
          <a:p>
            <a:endParaRPr lang="en-US" sz="2800" b="0" strike="noStrike" spc="-1">
              <a:solidFill>
                <a:srgbClr val="000000"/>
              </a:solidFill>
              <a:uFill>
                <a:solidFill>
                  <a:srgbClr val="FFFFFF"/>
                </a:solidFill>
              </a:uFill>
              <a:latin typeface="Arial"/>
            </a:endParaRPr>
          </a:p>
          <a:p>
            <a:r>
              <a:rPr lang="en-US" sz="2800" b="0" strike="noStrike" spc="-1">
                <a:solidFill>
                  <a:srgbClr val="000000"/>
                </a:solidFill>
                <a:uFill>
                  <a:solidFill>
                    <a:srgbClr val="FFFFFF"/>
                  </a:solidFill>
                </a:uFill>
                <a:latin typeface="Calibri"/>
                <a:ea typeface="DejaVu Sans"/>
              </a:rPr>
              <a:t>Article 1.</a:t>
            </a:r>
            <a:endParaRPr lang="en-US" sz="2800" b="0" strike="noStrike" spc="-1">
              <a:solidFill>
                <a:srgbClr val="000000"/>
              </a:solidFill>
              <a:uFill>
                <a:solidFill>
                  <a:srgbClr val="FFFFFF"/>
                </a:solidFill>
              </a:uFill>
              <a:latin typeface="Arial"/>
            </a:endParaRPr>
          </a:p>
          <a:p>
            <a:r>
              <a:rPr lang="en-US" sz="2800" b="0" strike="noStrike" spc="-1">
                <a:solidFill>
                  <a:srgbClr val="000000"/>
                </a:solidFill>
                <a:uFill>
                  <a:solidFill>
                    <a:srgbClr val="FFFFFF"/>
                  </a:solidFill>
                </a:uFill>
                <a:latin typeface="Calibri"/>
                <a:ea typeface="DejaVu Sans"/>
              </a:rPr>
              <a:t> </a:t>
            </a:r>
            <a:endParaRPr lang="en-US" sz="2800" b="0" strike="noStrike" spc="-1">
              <a:solidFill>
                <a:srgbClr val="000000"/>
              </a:solidFill>
              <a:uFill>
                <a:solidFill>
                  <a:srgbClr val="FFFFFF"/>
                </a:solidFill>
              </a:uFill>
              <a:latin typeface="Arial"/>
            </a:endParaRPr>
          </a:p>
          <a:p>
            <a:r>
              <a:rPr lang="en-US" sz="2800" b="0" strike="noStrike" spc="-1">
                <a:solidFill>
                  <a:srgbClr val="000000"/>
                </a:solidFill>
                <a:uFill>
                  <a:solidFill>
                    <a:srgbClr val="FFFFFF"/>
                  </a:solidFill>
                </a:uFill>
                <a:latin typeface="Calibri"/>
                <a:ea typeface="DejaVu Sans"/>
              </a:rPr>
              <a:t>All human beings are born free and equal in dignity and rights. They are endowed with reason and conscience and should act towards one another in a spirit of brotherhood.</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End</a:t>
            </a:r>
            <a:endParaRPr lang="en-US" sz="4400" b="0" strike="noStrike" spc="-1">
              <a:solidFill>
                <a:srgbClr val="000000"/>
              </a:solidFill>
              <a:uFill>
                <a:solidFill>
                  <a:srgbClr val="FFFFFF"/>
                </a:solidFill>
              </a:uFill>
              <a:latin typeface="Arial"/>
            </a:endParaRPr>
          </a:p>
        </p:txBody>
      </p:sp>
      <p:sp>
        <p:nvSpPr>
          <p:cNvPr id="95"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End slide test text 01/01/2011</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Testing:</a:t>
            </a:r>
            <a:endParaRPr lang="en-US" sz="4400" b="0" strike="noStrike" spc="-1">
              <a:solidFill>
                <a:srgbClr val="000000"/>
              </a:solidFill>
              <a:uFill>
                <a:solidFill>
                  <a:srgbClr val="FFFFFF"/>
                </a:solidFill>
              </a:uFill>
              <a:latin typeface="Arial"/>
            </a:endParaRPr>
          </a:p>
        </p:txBody>
      </p:sp>
      <p:sp>
        <p:nvSpPr>
          <p:cNvPr id="79"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endParaRPr lang="en-US" sz="2800" b="0" strike="noStrike" spc="-1" dirty="0">
              <a:solidFill>
                <a:srgbClr val="000000"/>
              </a:solidFill>
              <a:uFill>
                <a:solidFill>
                  <a:srgbClr val="FFFFFF"/>
                </a:solidFill>
              </a:uFill>
              <a:latin typeface="Arial"/>
            </a:endParaRPr>
          </a:p>
        </p:txBody>
      </p:sp>
      <p:sp>
        <p:nvSpPr>
          <p:cNvPr id="5" name="TextBox 4">
            <a:extLst>
              <a:ext uri="{FF2B5EF4-FFF2-40B4-BE49-F238E27FC236}">
                <a16:creationId xmlns:a16="http://schemas.microsoft.com/office/drawing/2014/main" id="{7C7F9062-DD4B-4F41-9ABD-09D026868620}"/>
              </a:ext>
            </a:extLst>
          </p:cNvPr>
          <p:cNvSpPr txBox="1"/>
          <p:nvPr/>
        </p:nvSpPr>
        <p:spPr>
          <a:xfrm>
            <a:off x="902614" y="1385888"/>
            <a:ext cx="10451306" cy="5324535"/>
          </a:xfrm>
          <a:prstGeom prst="rect">
            <a:avLst/>
          </a:prstGeom>
          <a:noFill/>
        </p:spPr>
        <p:txBody>
          <a:bodyPr wrap="square">
            <a:spAutoFit/>
          </a:bodyPr>
          <a:lstStyle/>
          <a:p>
            <a:r>
              <a:rPr lang="ja-JP" altLang="en-US" sz="2000" dirty="0"/>
              <a:t>ジアゼパム  は、主に抗不安薬、抗けいれん薬、催眠鎮静薬として用いられる、ベンゾジアゼピン系の化合物である</a:t>
            </a:r>
            <a:r>
              <a:rPr lang="en-US" altLang="ja-JP" sz="2000" dirty="0"/>
              <a:t>[1][2]</a:t>
            </a:r>
            <a:r>
              <a:rPr lang="ja-JP" altLang="en-US" sz="2000" dirty="0"/>
              <a:t>。筋弛緩作用もある</a:t>
            </a:r>
            <a:r>
              <a:rPr lang="en-US" altLang="ja-JP" sz="2000" dirty="0"/>
              <a:t>[3]</a:t>
            </a:r>
            <a:r>
              <a:rPr lang="ja-JP" altLang="en-US" sz="2000" dirty="0"/>
              <a:t>。アルコールの離脱や、ベンゾジアゼピン離脱症候群の管理にも用いられる。ジアゼパムは、広く用いられる標準的なベンゾジアゼピン系の一つで、世界保健機関 </a:t>
            </a:r>
            <a:r>
              <a:rPr lang="en-US" altLang="ja-JP" sz="2000" dirty="0"/>
              <a:t>(WHO) </a:t>
            </a:r>
            <a:r>
              <a:rPr lang="ja-JP" altLang="en-US" sz="2000" dirty="0"/>
              <a:t>による必須医薬品の一覧に加えられている</a:t>
            </a:r>
            <a:r>
              <a:rPr lang="en-US" altLang="ja-JP" sz="2000" dirty="0"/>
              <a:t>[4][5]</a:t>
            </a:r>
            <a:r>
              <a:rPr lang="ja-JP" altLang="en-US" sz="2000" dirty="0"/>
              <a:t>。また広く乱用される薬物であり、</a:t>
            </a:r>
            <a:r>
              <a:rPr lang="en-US" altLang="ja-JP" sz="2000" dirty="0"/>
              <a:t>1971</a:t>
            </a:r>
            <a:r>
              <a:rPr lang="ja-JP" altLang="en-US" sz="2000" dirty="0"/>
              <a:t>年の国際条約である向精神薬に関する条約のスケジュール</a:t>
            </a:r>
            <a:r>
              <a:rPr lang="en-US" altLang="ja-JP" sz="2000" dirty="0"/>
              <a:t>IV</a:t>
            </a:r>
            <a:r>
              <a:rPr lang="ja-JP" altLang="en-US" sz="2000" dirty="0"/>
              <a:t>に指定され、日本では処方箋医薬品の扱いである。処方・入手は医師の処方箋に限られる。（ジアゼパム錠）</a:t>
            </a:r>
          </a:p>
          <a:p>
            <a:endParaRPr lang="ja-JP" altLang="en-US" sz="2000" dirty="0"/>
          </a:p>
          <a:p>
            <a:r>
              <a:rPr lang="ja-JP" altLang="en-US" sz="2000" dirty="0"/>
              <a:t>ジアゼパムはてんかんや興奮の治療に用いられる</a:t>
            </a:r>
            <a:r>
              <a:rPr lang="en-US" altLang="ja-JP" sz="2000" dirty="0"/>
              <a:t>[6]</a:t>
            </a:r>
            <a:r>
              <a:rPr lang="ja-JP" altLang="en-US" sz="2000" dirty="0"/>
              <a:t>。また、有痛性筋痙攣（いわゆる“こむらがえり”）などの筋痙攣の治療にはベンゾジアゼピン類の中で最も有用であるとされている</a:t>
            </a:r>
            <a:r>
              <a:rPr lang="en-US" altLang="ja-JP" sz="2000" dirty="0"/>
              <a:t>[7]</a:t>
            </a:r>
            <a:r>
              <a:rPr lang="ja-JP" altLang="en-US" sz="2000" dirty="0"/>
              <a:t>。鎮静作用を生かし手術などの前投薬にも用いられる。アルコールやドラッグによる離脱症状の治療にも用いられる</a:t>
            </a:r>
            <a:r>
              <a:rPr lang="en-US" altLang="ja-JP" sz="2000" dirty="0"/>
              <a:t>[8][9]</a:t>
            </a:r>
            <a:r>
              <a:rPr lang="ja-JP" altLang="en-US" sz="2000" dirty="0"/>
              <a:t>。</a:t>
            </a:r>
          </a:p>
          <a:p>
            <a:endParaRPr lang="ja-JP" altLang="en-US" sz="2000" dirty="0"/>
          </a:p>
          <a:p>
            <a:r>
              <a:rPr lang="ja-JP" altLang="en-US" sz="2000" dirty="0"/>
              <a:t>ジアゼパムによる有害事象としては、前向性健忘（特に高用量で）と鎮静、同時に、激昂やてんかん患者における発作の悪化といった奇異反応が挙げられる。またベンゾジアゼピン系はうつ病の原因となったり悪化させることがある。ジアゼパムも含め、ベンゾジアゼピンの長期的影響として耐性の形成</a:t>
            </a:r>
            <a:r>
              <a:rPr lang="en-US" altLang="ja-JP" sz="2000" dirty="0"/>
              <a:t>[10]</a:t>
            </a:r>
            <a:endParaRPr lang="en-US" sz="20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Title 3</a:t>
            </a:r>
            <a:endParaRPr lang="en-US" sz="4400" b="0" strike="noStrike" spc="-1">
              <a:solidFill>
                <a:srgbClr val="000000"/>
              </a:solidFill>
              <a:uFill>
                <a:solidFill>
                  <a:srgbClr val="FFFFFF"/>
                </a:solidFill>
              </a:uFill>
              <a:latin typeface="Arial"/>
            </a:endParaRPr>
          </a:p>
        </p:txBody>
      </p:sp>
      <p:sp>
        <p:nvSpPr>
          <p:cNvPr id="81"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Slide 3: citizen 000-000-0000</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sp>
      <p:sp>
        <p:nvSpPr>
          <p:cNvPr id="83"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An automobile with a bike races down the street followed by another automobile carrying bikes.</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sp>
      <p:sp>
        <p:nvSpPr>
          <p:cNvPr id="85"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Passenger passport</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sp>
      <p:sp>
        <p:nvSpPr>
          <p:cNvPr id="87"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Financial code 00-000-0000</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sp>
      <p:sp>
        <p:nvSpPr>
          <p:cNvPr id="89" name="CustomShape 2"/>
          <p:cNvSpPr/>
          <p:nvPr/>
        </p:nvSpPr>
        <p:spPr>
          <a:xfrm>
            <a:off x="838080" y="1825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Bus ATM</a:t>
            </a:r>
            <a:endParaRPr lang="en-US" sz="2800" b="0" strike="noStrike" spc="-1">
              <a:solidFill>
                <a:srgbClr val="000000"/>
              </a:solidFill>
              <a:uFill>
                <a:solidFill>
                  <a:srgbClr val="FFFFFF"/>
                </a:solidFill>
              </a:uFill>
              <a:latin typeface="Arial"/>
            </a:endParaRPr>
          </a:p>
          <a:p>
            <a:pPr marL="228600" indent="-221760">
              <a:lnSpc>
                <a:spcPct val="90000"/>
              </a:lnSpc>
              <a:buClr>
                <a:srgbClr val="000000"/>
              </a:buClr>
              <a:buFont typeface="Arial"/>
              <a:buChar char="•"/>
            </a:pPr>
            <a:r>
              <a:rPr lang="en-US" sz="2800" b="0" strike="noStrike" spc="-1">
                <a:solidFill>
                  <a:srgbClr val="000000"/>
                </a:solidFill>
                <a:uFill>
                  <a:solidFill>
                    <a:srgbClr val="FFFFFF"/>
                  </a:solidFill>
                </a:uFill>
                <a:latin typeface="Calibri"/>
                <a:ea typeface="DejaVu Sans"/>
              </a:rPr>
              <a:t>Finance code 102-123-1231</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838080" y="365040"/>
            <a:ext cx="10508760" cy="131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uFill>
                  <a:solidFill>
                    <a:srgbClr val="FFFFFF"/>
                  </a:solidFill>
                </a:uFill>
                <a:latin typeface="Calibri Light"/>
                <a:ea typeface="DejaVu Sans"/>
              </a:rPr>
              <a:t>Delimiter and Backspace</a:t>
            </a:r>
            <a:endParaRPr lang="en-US" sz="4400" b="0" strike="noStrike" spc="-1">
              <a:solidFill>
                <a:srgbClr val="000000"/>
              </a:solidFill>
              <a:uFill>
                <a:solidFill>
                  <a:srgbClr val="FFFFFF"/>
                </a:solidFill>
              </a:uFill>
              <a:latin typeface="Arial"/>
            </a:endParaRPr>
          </a:p>
        </p:txBody>
      </p:sp>
      <p:sp>
        <p:nvSpPr>
          <p:cNvPr id="91" name="CustomShape 2"/>
          <p:cNvSpPr/>
          <p:nvPr/>
        </p:nvSpPr>
        <p:spPr>
          <a:xfrm>
            <a:off x="1287000" y="1690560"/>
            <a:ext cx="10508760" cy="434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2800" b="0" strike="noStrike" spc="-1">
                <a:solidFill>
                  <a:srgbClr val="000000"/>
                </a:solidFill>
                <a:uFill>
                  <a:solidFill>
                    <a:srgbClr val="FFFFFF"/>
                  </a:solidFill>
                </a:uFill>
                <a:latin typeface="Calibri"/>
                <a:ea typeface="DejaVu Sans"/>
              </a:rPr>
              <a:t>"a[; ]b"</a:t>
            </a:r>
            <a:endParaRPr lang="en-US" sz="2800" b="0" strike="noStrike" spc="-1">
              <a:solidFill>
                <a:srgbClr val="000000"/>
              </a:solidFill>
              <a:uFill>
                <a:solidFill>
                  <a:srgbClr val="FFFFFF"/>
                </a:solidFill>
              </a:uFill>
              <a:latin typeface="Arial"/>
            </a:endParaRPr>
          </a:p>
          <a:p>
            <a:r>
              <a:rPr lang="en-US" sz="2800" b="0" strike="noStrike" spc="-1">
                <a:solidFill>
                  <a:srgbClr val="000000"/>
                </a:solidFill>
                <a:uFill>
                  <a:solidFill>
                    <a:srgbClr val="FFFFFF"/>
                  </a:solidFill>
                </a:uFill>
                <a:latin typeface="Calibri"/>
                <a:ea typeface="DejaVu Sans"/>
              </a:rPr>
              <a:t>“a \\ a\ b\\c</a:t>
            </a:r>
            <a:endParaRPr lang="en-US" sz="2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1594</TotalTime>
  <Words>657</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TIKA DETECTION</dc:title>
  <dc:subject/>
  <dc:creator>Huang, Howard</dc:creator>
  <dc:description/>
  <cp:lastModifiedBy>Howard Huang</cp:lastModifiedBy>
  <cp:revision>30</cp:revision>
  <dcterms:created xsi:type="dcterms:W3CDTF">2018-07-30T18:58:06Z</dcterms:created>
  <dcterms:modified xsi:type="dcterms:W3CDTF">2021-03-01T08:31:51Z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ies>
</file>