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639BF"/>
    <a:srgbClr val="5A27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83" autoAdjust="0"/>
    <p:restoredTop sz="94660"/>
  </p:normalViewPr>
  <p:slideViewPr>
    <p:cSldViewPr snapToGrid="0">
      <p:cViewPr>
        <p:scale>
          <a:sx n="125" d="100"/>
          <a:sy n="125" d="100"/>
        </p:scale>
        <p:origin x="31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64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269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642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110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13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897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5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23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188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182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42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9B0FF-CDA1-4BA2-882E-918BF983E683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B6D09-5D96-4758-957A-571A589A1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362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4F6E40A9-FE91-CB4F-84D6-DDFECEB4997E}"/>
              </a:ext>
            </a:extLst>
          </p:cNvPr>
          <p:cNvGrpSpPr/>
          <p:nvPr/>
        </p:nvGrpSpPr>
        <p:grpSpPr>
          <a:xfrm>
            <a:off x="84590" y="282518"/>
            <a:ext cx="12018709" cy="6214574"/>
            <a:chOff x="84590" y="282518"/>
            <a:chExt cx="12018709" cy="6214574"/>
          </a:xfrm>
        </p:grpSpPr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F1E0E425-B031-D8C6-4FE0-8D7672CB0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633961" y="282518"/>
              <a:ext cx="4903000" cy="6214574"/>
            </a:xfrm>
            <a:prstGeom prst="rect">
              <a:avLst/>
            </a:prstGeom>
          </p:spPr>
        </p:pic>
        <p:cxnSp>
          <p:nvCxnSpPr>
            <p:cNvPr id="7" name="Straight Connector 6"/>
            <p:cNvCxnSpPr/>
            <p:nvPr/>
          </p:nvCxnSpPr>
          <p:spPr>
            <a:xfrm>
              <a:off x="8778240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778240" y="4189448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8778240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8778240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8778240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8778240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8778240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8778240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210312" y="383930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210312" y="4187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210312" y="4535424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10312" y="488289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210312" y="5232146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10312" y="5577840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10312" y="59253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210312" y="6268212"/>
              <a:ext cx="3200400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ounded Rectangle 24"/>
            <p:cNvSpPr/>
            <p:nvPr/>
          </p:nvSpPr>
          <p:spPr>
            <a:xfrm>
              <a:off x="2807208" y="3721608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P0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2808670" y="4069080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2808670" y="4416552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P2</a:t>
              </a: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2808670" y="4767742"/>
              <a:ext cx="457200" cy="228600"/>
            </a:xfrm>
            <a:prstGeom prst="roundRect">
              <a:avLst/>
            </a:prstGeom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P3</a:t>
              </a:r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2808670" y="511546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P4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2808670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P5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2807208" y="580364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P6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924544" y="546074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P7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8918574" y="5106925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P8</a:t>
              </a:r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35661" y="6153912"/>
              <a:ext cx="292874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 (1A supply Max)</a:t>
              </a:r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8924544" y="6153912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51" name="Rounded Rectangle 50"/>
            <p:cNvSpPr/>
            <p:nvPr/>
          </p:nvSpPr>
          <p:spPr>
            <a:xfrm>
              <a:off x="8924544" y="5803643"/>
              <a:ext cx="2926080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VIN (3.6V - 5V)</a:t>
              </a:r>
            </a:p>
          </p:txBody>
        </p:sp>
        <p:sp>
          <p:nvSpPr>
            <p:cNvPr id="52" name="Rounded Rectangle 51"/>
            <p:cNvSpPr/>
            <p:nvPr/>
          </p:nvSpPr>
          <p:spPr>
            <a:xfrm>
              <a:off x="1672240" y="5799546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ADC</a:t>
              </a:r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1672240" y="5107399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3</a:t>
              </a:r>
            </a:p>
            <a:p>
              <a:pPr algn="ctr"/>
              <a:r>
                <a:rPr lang="en-US" sz="800" dirty="0"/>
                <a:t>TX</a:t>
              </a:r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1672240" y="5454871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 3</a:t>
              </a:r>
            </a:p>
            <a:p>
              <a:pPr algn="ctr"/>
              <a:r>
                <a:rPr lang="en-US" sz="800" dirty="0"/>
                <a:t>RX</a:t>
              </a: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1672240" y="4411852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2</a:t>
              </a:r>
            </a:p>
            <a:p>
              <a:pPr algn="ctr"/>
              <a:r>
                <a:rPr lang="en-US" sz="800" dirty="0"/>
                <a:t>SCLK</a:t>
              </a: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1672240" y="4064983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2</a:t>
              </a:r>
            </a:p>
            <a:p>
              <a:pPr algn="ctr"/>
              <a:r>
                <a:rPr lang="en-US" sz="800" dirty="0"/>
                <a:t>MISO</a:t>
              </a: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672240" y="3721608"/>
              <a:ext cx="548640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2</a:t>
              </a:r>
            </a:p>
            <a:p>
              <a:pPr algn="ctr"/>
              <a:r>
                <a:rPr lang="en-US" sz="800" dirty="0"/>
                <a:t>MOSI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1672240" y="4761102"/>
              <a:ext cx="547178" cy="228600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SPI 2</a:t>
              </a:r>
            </a:p>
            <a:p>
              <a:pPr algn="ctr"/>
              <a:r>
                <a:rPr lang="en-US" sz="800" dirty="0"/>
                <a:t>SS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1032160" y="5452027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2</a:t>
              </a:r>
            </a:p>
            <a:p>
              <a:pPr algn="ctr"/>
              <a:r>
                <a:rPr lang="en-US" sz="800" dirty="0"/>
                <a:t>SDA</a:t>
              </a:r>
            </a:p>
          </p:txBody>
        </p:sp>
        <p:sp>
          <p:nvSpPr>
            <p:cNvPr id="61" name="Rounded Rectangle 60"/>
            <p:cNvSpPr/>
            <p:nvPr/>
          </p:nvSpPr>
          <p:spPr>
            <a:xfrm>
              <a:off x="1028031" y="5111368"/>
              <a:ext cx="548640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I2C 2</a:t>
              </a:r>
            </a:p>
            <a:p>
              <a:pPr algn="ctr"/>
              <a:r>
                <a:rPr lang="en-US" sz="800" dirty="0"/>
                <a:t>SCL</a:t>
              </a:r>
            </a:p>
          </p:txBody>
        </p:sp>
        <p:pic>
          <p:nvPicPr>
            <p:cNvPr id="65" name="Picture 6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17" y="347128"/>
              <a:ext cx="3067992" cy="910171"/>
            </a:xfrm>
            <a:prstGeom prst="rect">
              <a:avLst/>
            </a:prstGeom>
          </p:spPr>
        </p:pic>
        <p:sp>
          <p:nvSpPr>
            <p:cNvPr id="66" name="TextBox 65"/>
            <p:cNvSpPr txBox="1"/>
            <p:nvPr/>
          </p:nvSpPr>
          <p:spPr>
            <a:xfrm>
              <a:off x="1945829" y="1139603"/>
              <a:ext cx="116891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Arial Black" panose="020B0A04020102020204" pitchFamily="34" charset="0"/>
                </a:rPr>
                <a:t>OpenMV N6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8778238" y="2356421"/>
              <a:ext cx="1319785" cy="830997"/>
            </a:xfrm>
            <a:prstGeom prst="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Micro SD Slot</a:t>
              </a:r>
            </a:p>
            <a:p>
              <a:pPr algn="ctr"/>
              <a:r>
                <a:rPr lang="en-US" sz="1200" dirty="0"/>
                <a:t>SD &lt; 2GB Max</a:t>
              </a:r>
            </a:p>
            <a:p>
              <a:pPr algn="ctr"/>
              <a:r>
                <a:rPr lang="en-US" sz="1200" dirty="0"/>
                <a:t>SDHC &lt; 32GB Max</a:t>
              </a:r>
            </a:p>
            <a:p>
              <a:pPr algn="ctr"/>
              <a:r>
                <a:rPr lang="en-US" sz="1200" dirty="0"/>
                <a:t>SDXC &lt; 2TB Max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99349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787983" y="3227496"/>
              <a:ext cx="4956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Pin</a:t>
              </a:r>
            </a:p>
            <a:p>
              <a:pPr algn="ctr"/>
              <a:r>
                <a:rPr lang="en-US" sz="1000" dirty="0"/>
                <a:t>Name</a:t>
              </a:r>
            </a:p>
          </p:txBody>
        </p:sp>
        <p:sp>
          <p:nvSpPr>
            <p:cNvPr id="83" name="Rounded Rectangle 82"/>
            <p:cNvSpPr/>
            <p:nvPr/>
          </p:nvSpPr>
          <p:spPr>
            <a:xfrm>
              <a:off x="11292269" y="4069080"/>
              <a:ext cx="543054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WKUP3</a:t>
              </a:r>
            </a:p>
          </p:txBody>
        </p:sp>
        <p:sp>
          <p:nvSpPr>
            <p:cNvPr id="84" name="Rounded Rectangle 83"/>
            <p:cNvSpPr/>
            <p:nvPr/>
          </p:nvSpPr>
          <p:spPr>
            <a:xfrm>
              <a:off x="8924544" y="3721608"/>
              <a:ext cx="2910779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Reset (Connect to GND to reset)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4590" y="3300762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9958160" y="3300984"/>
              <a:ext cx="214513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/>
                <a:t>Machine Module Peripherals / Timers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8778239" y="347128"/>
              <a:ext cx="3072385" cy="461665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All pins are 3.3V tolerant with a 3.3V output</a:t>
              </a:r>
            </a:p>
            <a:p>
              <a:r>
                <a:rPr lang="en-US" sz="1200" dirty="0"/>
                <a:t>All pins can sink or source up to 20 mA</a:t>
              </a:r>
              <a:r>
                <a:rPr lang="en-US" sz="1200" baseline="30000" dirty="0"/>
                <a:t> 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04740" y="1431924"/>
              <a:ext cx="2848857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050" dirty="0">
                  <a:cs typeface="Arial" panose="020B0604020202020204" pitchFamily="34" charset="0"/>
                </a:rPr>
                <a:t>By: Ibrahim Abdelkader &amp; Kwabena W. Agyeman</a:t>
              </a:r>
            </a:p>
            <a:p>
              <a:pPr algn="r"/>
              <a:r>
                <a:rPr lang="en-US" sz="1050" dirty="0">
                  <a:cs typeface="Arial" panose="020B0604020202020204" pitchFamily="34" charset="0"/>
                </a:rPr>
                <a:t>https://openmv.io</a:t>
              </a:r>
            </a:p>
          </p:txBody>
        </p:sp>
        <p:sp>
          <p:nvSpPr>
            <p:cNvPr id="90" name="Rounded Rectangle 89"/>
            <p:cNvSpPr/>
            <p:nvPr/>
          </p:nvSpPr>
          <p:spPr>
            <a:xfrm>
              <a:off x="1022066" y="4761102"/>
              <a:ext cx="547678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1 RX</a:t>
              </a:r>
            </a:p>
          </p:txBody>
        </p:sp>
        <p:sp>
          <p:nvSpPr>
            <p:cNvPr id="97" name="Rounded Rectangle 96"/>
            <p:cNvSpPr/>
            <p:nvPr/>
          </p:nvSpPr>
          <p:spPr>
            <a:xfrm>
              <a:off x="8915272" y="4764024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P9</a:t>
              </a:r>
            </a:p>
          </p:txBody>
        </p:sp>
        <p:sp>
          <p:nvSpPr>
            <p:cNvPr id="106" name="Rounded Rectangle 105"/>
            <p:cNvSpPr/>
            <p:nvPr/>
          </p:nvSpPr>
          <p:spPr>
            <a:xfrm>
              <a:off x="11304818" y="545202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TIM4</a:t>
              </a:r>
              <a:br>
                <a:rPr lang="en-US" sz="800" dirty="0"/>
              </a:br>
              <a:r>
                <a:rPr lang="en-US" sz="800" dirty="0"/>
                <a:t>CH1</a:t>
              </a:r>
            </a:p>
          </p:txBody>
        </p:sp>
        <p:sp>
          <p:nvSpPr>
            <p:cNvPr id="108" name="Rounded Rectangle 107"/>
            <p:cNvSpPr/>
            <p:nvPr/>
          </p:nvSpPr>
          <p:spPr>
            <a:xfrm>
              <a:off x="1034796" y="4411852"/>
              <a:ext cx="541875" cy="228600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CAN 1</a:t>
              </a:r>
              <a:br>
                <a:rPr lang="en-US" sz="800" dirty="0"/>
              </a:br>
              <a:r>
                <a:rPr lang="en-US" sz="800" dirty="0"/>
                <a:t>TX</a:t>
              </a:r>
            </a:p>
          </p:txBody>
        </p:sp>
        <p:sp>
          <p:nvSpPr>
            <p:cNvPr id="8" name="Rounded Rectangle 96">
              <a:extLst>
                <a:ext uri="{FF2B5EF4-FFF2-40B4-BE49-F238E27FC236}">
                  <a16:creationId xmlns:a16="http://schemas.microsoft.com/office/drawing/2014/main" id="{B5EC3C7E-5ACC-DDF1-0E33-2F35B334B504}"/>
                </a:ext>
              </a:extLst>
            </p:cNvPr>
            <p:cNvSpPr/>
            <p:nvPr/>
          </p:nvSpPr>
          <p:spPr>
            <a:xfrm>
              <a:off x="8915272" y="4420843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P10</a:t>
              </a:r>
            </a:p>
          </p:txBody>
        </p: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A1804F8-D820-ABCE-0B7E-AF6B556F7946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383930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ounded Rectangle 39">
              <a:extLst>
                <a:ext uri="{FF2B5EF4-FFF2-40B4-BE49-F238E27FC236}">
                  <a16:creationId xmlns:a16="http://schemas.microsoft.com/office/drawing/2014/main" id="{A8DF362A-F89D-30C8-2E92-D971D339807F}"/>
                </a:ext>
              </a:extLst>
            </p:cNvPr>
            <p:cNvSpPr/>
            <p:nvPr/>
          </p:nvSpPr>
          <p:spPr>
            <a:xfrm>
              <a:off x="4739219" y="3721608"/>
              <a:ext cx="945231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LED</a:t>
              </a: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6E33010-A08F-02AE-8256-C388435908A7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18397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Rounded Rectangle 39">
              <a:extLst>
                <a:ext uri="{FF2B5EF4-FFF2-40B4-BE49-F238E27FC236}">
                  <a16:creationId xmlns:a16="http://schemas.microsoft.com/office/drawing/2014/main" id="{B61FD9F1-9F6F-955B-57F1-EC0F8D81D728}"/>
                </a:ext>
              </a:extLst>
            </p:cNvPr>
            <p:cNvSpPr/>
            <p:nvPr/>
          </p:nvSpPr>
          <p:spPr>
            <a:xfrm>
              <a:off x="4739220" y="4066282"/>
              <a:ext cx="1281957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RXN / DB N</a:t>
              </a:r>
            </a:p>
          </p:txBody>
        </p: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C586763-8269-E19A-9B01-90EFB4CD5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524574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ounded Rectangle 39">
              <a:extLst>
                <a:ext uri="{FF2B5EF4-FFF2-40B4-BE49-F238E27FC236}">
                  <a16:creationId xmlns:a16="http://schemas.microsoft.com/office/drawing/2014/main" id="{E64402BD-8F58-E886-798A-9AC426CD6365}"/>
                </a:ext>
              </a:extLst>
            </p:cNvPr>
            <p:cNvSpPr/>
            <p:nvPr/>
          </p:nvSpPr>
          <p:spPr>
            <a:xfrm>
              <a:off x="4739220" y="4406878"/>
              <a:ext cx="1281957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RXP / DB P</a:t>
              </a: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AF0FD2C5-1609-30BC-8C34-285ACB5ED708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489111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ounded Rectangle 39">
              <a:extLst>
                <a:ext uri="{FF2B5EF4-FFF2-40B4-BE49-F238E27FC236}">
                  <a16:creationId xmlns:a16="http://schemas.microsoft.com/office/drawing/2014/main" id="{A0C38B21-BE45-E051-8191-DA182D1B6082}"/>
                </a:ext>
              </a:extLst>
            </p:cNvPr>
            <p:cNvSpPr/>
            <p:nvPr/>
          </p:nvSpPr>
          <p:spPr>
            <a:xfrm>
              <a:off x="4739218" y="4773416"/>
              <a:ext cx="1281959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TXN / DA N</a:t>
              </a:r>
            </a:p>
          </p:txBody>
        </p: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7AB104D-B6BB-D27A-1AF7-C551192F8C0B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23554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ounded Rectangle 39">
              <a:extLst>
                <a:ext uri="{FF2B5EF4-FFF2-40B4-BE49-F238E27FC236}">
                  <a16:creationId xmlns:a16="http://schemas.microsoft.com/office/drawing/2014/main" id="{D03E610F-14F2-AC48-171F-644713811FBF}"/>
                </a:ext>
              </a:extLst>
            </p:cNvPr>
            <p:cNvSpPr/>
            <p:nvPr/>
          </p:nvSpPr>
          <p:spPr>
            <a:xfrm>
              <a:off x="4739219" y="5117846"/>
              <a:ext cx="1281957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ETH TXP / DA P</a:t>
              </a: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575FC4E-6943-783C-E029-30D88194B8FA}"/>
                </a:ext>
              </a:extLst>
            </p:cNvPr>
            <p:cNvCxnSpPr>
              <a:cxnSpLocks/>
            </p:cNvCxnSpPr>
            <p:nvPr/>
          </p:nvCxnSpPr>
          <p:spPr>
            <a:xfrm>
              <a:off x="4572762" y="558569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Rounded Rectangle 39">
              <a:extLst>
                <a:ext uri="{FF2B5EF4-FFF2-40B4-BE49-F238E27FC236}">
                  <a16:creationId xmlns:a16="http://schemas.microsoft.com/office/drawing/2014/main" id="{B339CBA3-CD41-5166-B8E6-205F26CA3879}"/>
                </a:ext>
              </a:extLst>
            </p:cNvPr>
            <p:cNvSpPr/>
            <p:nvPr/>
          </p:nvSpPr>
          <p:spPr>
            <a:xfrm>
              <a:off x="4739219" y="5468001"/>
              <a:ext cx="945233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SW2 - WKUP2</a:t>
              </a: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6B99C5A-CF9D-5C09-D1BF-0A3EC8AE4094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5928708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Rounded Rectangle 39">
              <a:extLst>
                <a:ext uri="{FF2B5EF4-FFF2-40B4-BE49-F238E27FC236}">
                  <a16:creationId xmlns:a16="http://schemas.microsoft.com/office/drawing/2014/main" id="{DFE1EA28-17D4-A2AE-2DF3-E6843D551A56}"/>
                </a:ext>
              </a:extLst>
            </p:cNvPr>
            <p:cNvSpPr/>
            <p:nvPr/>
          </p:nvSpPr>
          <p:spPr>
            <a:xfrm>
              <a:off x="4736894" y="5811012"/>
              <a:ext cx="952577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RAW</a:t>
              </a: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3A69F8E-2311-8EB2-9B6E-2878450C1D41}"/>
                </a:ext>
              </a:extLst>
            </p:cNvPr>
            <p:cNvCxnSpPr>
              <a:cxnSpLocks/>
            </p:cNvCxnSpPr>
            <p:nvPr/>
          </p:nvCxnSpPr>
          <p:spPr>
            <a:xfrm>
              <a:off x="4570437" y="6268322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ounded Rectangle 39">
              <a:extLst>
                <a:ext uri="{FF2B5EF4-FFF2-40B4-BE49-F238E27FC236}">
                  <a16:creationId xmlns:a16="http://schemas.microsoft.com/office/drawing/2014/main" id="{C3CCFAB1-CC79-EFCF-60EC-2BB3B97E1EAC}"/>
                </a:ext>
              </a:extLst>
            </p:cNvPr>
            <p:cNvSpPr/>
            <p:nvPr/>
          </p:nvSpPr>
          <p:spPr>
            <a:xfrm>
              <a:off x="4736895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GND Rail</a:t>
              </a:r>
            </a:p>
          </p:txBody>
        </p:sp>
        <p:sp>
          <p:nvSpPr>
            <p:cNvPr id="123" name="Rounded Rectangle 89">
              <a:extLst>
                <a:ext uri="{FF2B5EF4-FFF2-40B4-BE49-F238E27FC236}">
                  <a16:creationId xmlns:a16="http://schemas.microsoft.com/office/drawing/2014/main" id="{62F637D1-D727-2A1C-DFE6-9AC73F0ADDD7}"/>
                </a:ext>
              </a:extLst>
            </p:cNvPr>
            <p:cNvSpPr/>
            <p:nvPr/>
          </p:nvSpPr>
          <p:spPr>
            <a:xfrm>
              <a:off x="382469" y="5115465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TIM2 CH3</a:t>
              </a:r>
            </a:p>
          </p:txBody>
        </p:sp>
        <p:sp>
          <p:nvSpPr>
            <p:cNvPr id="124" name="Rounded Rectangle 89">
              <a:extLst>
                <a:ext uri="{FF2B5EF4-FFF2-40B4-BE49-F238E27FC236}">
                  <a16:creationId xmlns:a16="http://schemas.microsoft.com/office/drawing/2014/main" id="{4EC310CE-0588-5B6D-C5E3-9A5AC1753E1E}"/>
                </a:ext>
              </a:extLst>
            </p:cNvPr>
            <p:cNvSpPr/>
            <p:nvPr/>
          </p:nvSpPr>
          <p:spPr>
            <a:xfrm>
              <a:off x="382469" y="5458968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TIM2 CH4</a:t>
              </a:r>
            </a:p>
          </p:txBody>
        </p:sp>
        <p:sp>
          <p:nvSpPr>
            <p:cNvPr id="125" name="Rounded Rectangle 89">
              <a:extLst>
                <a:ext uri="{FF2B5EF4-FFF2-40B4-BE49-F238E27FC236}">
                  <a16:creationId xmlns:a16="http://schemas.microsoft.com/office/drawing/2014/main" id="{E629B15E-B292-682A-7101-B38A3976C7DE}"/>
                </a:ext>
              </a:extLst>
            </p:cNvPr>
            <p:cNvSpPr/>
            <p:nvPr/>
          </p:nvSpPr>
          <p:spPr>
            <a:xfrm>
              <a:off x="375983" y="4402781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UART4 TX</a:t>
              </a:r>
            </a:p>
          </p:txBody>
        </p:sp>
        <p:sp>
          <p:nvSpPr>
            <p:cNvPr id="129" name="Rounded Rectangle 105">
              <a:extLst>
                <a:ext uri="{FF2B5EF4-FFF2-40B4-BE49-F238E27FC236}">
                  <a16:creationId xmlns:a16="http://schemas.microsoft.com/office/drawing/2014/main" id="{CFD99B9B-8258-BE46-D64B-18B0E18C63B7}"/>
                </a:ext>
              </a:extLst>
            </p:cNvPr>
            <p:cNvSpPr/>
            <p:nvPr/>
          </p:nvSpPr>
          <p:spPr>
            <a:xfrm>
              <a:off x="11304818" y="5090591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TIM4</a:t>
              </a:r>
              <a:br>
                <a:rPr lang="en-US" sz="800" dirty="0"/>
              </a:br>
              <a:r>
                <a:rPr lang="en-US" sz="800" dirty="0"/>
                <a:t>CH2</a:t>
              </a:r>
            </a:p>
          </p:txBody>
        </p:sp>
        <p:sp>
          <p:nvSpPr>
            <p:cNvPr id="130" name="Rounded Rectangle 105">
              <a:extLst>
                <a:ext uri="{FF2B5EF4-FFF2-40B4-BE49-F238E27FC236}">
                  <a16:creationId xmlns:a16="http://schemas.microsoft.com/office/drawing/2014/main" id="{C9E2DCE9-61A6-EFDA-81D0-3D793181B6DD}"/>
                </a:ext>
              </a:extLst>
            </p:cNvPr>
            <p:cNvSpPr/>
            <p:nvPr/>
          </p:nvSpPr>
          <p:spPr>
            <a:xfrm>
              <a:off x="11292269" y="4749747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TIM17 CH1</a:t>
              </a:r>
            </a:p>
          </p:txBody>
        </p:sp>
        <p:sp>
          <p:nvSpPr>
            <p:cNvPr id="131" name="Rounded Rectangle 105">
              <a:extLst>
                <a:ext uri="{FF2B5EF4-FFF2-40B4-BE49-F238E27FC236}">
                  <a16:creationId xmlns:a16="http://schemas.microsoft.com/office/drawing/2014/main" id="{1102BB12-6BC7-ED1F-02CB-5E8F8376B857}"/>
                </a:ext>
              </a:extLst>
            </p:cNvPr>
            <p:cNvSpPr/>
            <p:nvPr/>
          </p:nvSpPr>
          <p:spPr>
            <a:xfrm>
              <a:off x="11292269" y="4422659"/>
              <a:ext cx="543054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TIM15</a:t>
              </a:r>
              <a:br>
                <a:rPr lang="en-US" sz="800" dirty="0"/>
              </a:br>
              <a:r>
                <a:rPr lang="en-US" sz="800" dirty="0"/>
                <a:t>CH2</a:t>
              </a: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6CFC8560-91E4-7F24-CF80-7617F503F9AA}"/>
                </a:ext>
              </a:extLst>
            </p:cNvPr>
            <p:cNvCxnSpPr>
              <a:cxnSpLocks/>
            </p:cNvCxnSpPr>
            <p:nvPr/>
          </p:nvCxnSpPr>
          <p:spPr>
            <a:xfrm>
              <a:off x="7120739" y="626492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Rounded Rectangle 39">
              <a:extLst>
                <a:ext uri="{FF2B5EF4-FFF2-40B4-BE49-F238E27FC236}">
                  <a16:creationId xmlns:a16="http://schemas.microsoft.com/office/drawing/2014/main" id="{30170781-2955-3381-D0DA-BA938F1DCEC7}"/>
                </a:ext>
              </a:extLst>
            </p:cNvPr>
            <p:cNvSpPr/>
            <p:nvPr/>
          </p:nvSpPr>
          <p:spPr>
            <a:xfrm>
              <a:off x="6421053" y="615062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3.3V Rail</a:t>
              </a:r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4879B080-F80F-BCE0-1EA2-7AAE1920E501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92202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Rounded Rectangle 39">
              <a:extLst>
                <a:ext uri="{FF2B5EF4-FFF2-40B4-BE49-F238E27FC236}">
                  <a16:creationId xmlns:a16="http://schemas.microsoft.com/office/drawing/2014/main" id="{C07405FA-D247-5719-F61B-6169502DD0DB}"/>
                </a:ext>
              </a:extLst>
            </p:cNvPr>
            <p:cNvSpPr/>
            <p:nvPr/>
          </p:nvSpPr>
          <p:spPr>
            <a:xfrm>
              <a:off x="6418451" y="5807727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BOOT 0</a:t>
              </a: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A27B9BF1-20CF-0F5A-46C5-0449CB501C66}"/>
                </a:ext>
              </a:extLst>
            </p:cNvPr>
            <p:cNvCxnSpPr>
              <a:cxnSpLocks/>
            </p:cNvCxnSpPr>
            <p:nvPr/>
          </p:nvCxnSpPr>
          <p:spPr>
            <a:xfrm>
              <a:off x="7118137" y="558031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ounded Rectangle 39">
              <a:extLst>
                <a:ext uri="{FF2B5EF4-FFF2-40B4-BE49-F238E27FC236}">
                  <a16:creationId xmlns:a16="http://schemas.microsoft.com/office/drawing/2014/main" id="{0F01A444-01ED-0909-25E5-BB5A67FE9D50}"/>
                </a:ext>
              </a:extLst>
            </p:cNvPr>
            <p:cNvSpPr/>
            <p:nvPr/>
          </p:nvSpPr>
          <p:spPr>
            <a:xfrm>
              <a:off x="6418451" y="546601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P13 – UART7 RX</a:t>
              </a: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A21415BC-3D4B-AF4B-9E87-F133AF3E9719}"/>
                </a:ext>
              </a:extLst>
            </p:cNvPr>
            <p:cNvCxnSpPr>
              <a:cxnSpLocks/>
            </p:cNvCxnSpPr>
            <p:nvPr/>
          </p:nvCxnSpPr>
          <p:spPr>
            <a:xfrm>
              <a:off x="7112167" y="523214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Rounded Rectangle 39">
              <a:extLst>
                <a:ext uri="{FF2B5EF4-FFF2-40B4-BE49-F238E27FC236}">
                  <a16:creationId xmlns:a16="http://schemas.microsoft.com/office/drawing/2014/main" id="{6A7C72E3-C93B-D294-4F7F-C2B21F6A5281}"/>
                </a:ext>
              </a:extLst>
            </p:cNvPr>
            <p:cNvSpPr/>
            <p:nvPr/>
          </p:nvSpPr>
          <p:spPr>
            <a:xfrm>
              <a:off x="6412481" y="5117846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900" dirty="0"/>
                <a:t>P14 – UART7 TX</a:t>
              </a:r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359116BF-65A7-A69C-6E44-3DCE92B368AB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4889247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Rounded Rectangle 39">
              <a:extLst>
                <a:ext uri="{FF2B5EF4-FFF2-40B4-BE49-F238E27FC236}">
                  <a16:creationId xmlns:a16="http://schemas.microsoft.com/office/drawing/2014/main" id="{3D6E5076-0CF7-5A55-B1C4-DC50D3A8575A}"/>
                </a:ext>
              </a:extLst>
            </p:cNvPr>
            <p:cNvSpPr/>
            <p:nvPr/>
          </p:nvSpPr>
          <p:spPr>
            <a:xfrm>
              <a:off x="6399488" y="4774947"/>
              <a:ext cx="960973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DD N</a:t>
              </a:r>
            </a:p>
          </p:txBody>
        </p: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D6A5673-28B7-8B5E-A250-245980DB8609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528515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Rounded Rectangle 39">
              <a:extLst>
                <a:ext uri="{FF2B5EF4-FFF2-40B4-BE49-F238E27FC236}">
                  <a16:creationId xmlns:a16="http://schemas.microsoft.com/office/drawing/2014/main" id="{32E3AF8D-8793-9C10-3CDF-075BBCBE40CE}"/>
                </a:ext>
              </a:extLst>
            </p:cNvPr>
            <p:cNvSpPr/>
            <p:nvPr/>
          </p:nvSpPr>
          <p:spPr>
            <a:xfrm>
              <a:off x="6416032" y="4414215"/>
              <a:ext cx="952578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DD P</a:t>
              </a:r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0FCC7F3-2D28-A754-C194-57EAD8C2CB13}"/>
                </a:ext>
              </a:extLst>
            </p:cNvPr>
            <p:cNvCxnSpPr>
              <a:cxnSpLocks/>
            </p:cNvCxnSpPr>
            <p:nvPr/>
          </p:nvCxnSpPr>
          <p:spPr>
            <a:xfrm>
              <a:off x="7115718" y="417670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Rounded Rectangle 39">
              <a:extLst>
                <a:ext uri="{FF2B5EF4-FFF2-40B4-BE49-F238E27FC236}">
                  <a16:creationId xmlns:a16="http://schemas.microsoft.com/office/drawing/2014/main" id="{44780D52-CD6E-40E7-47C9-41BFAA2C547A}"/>
                </a:ext>
              </a:extLst>
            </p:cNvPr>
            <p:cNvSpPr/>
            <p:nvPr/>
          </p:nvSpPr>
          <p:spPr>
            <a:xfrm>
              <a:off x="6416032" y="4062400"/>
              <a:ext cx="952578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DC N</a:t>
              </a:r>
            </a:p>
          </p:txBody>
        </p: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C74CC4B2-CA02-932E-BDA5-8B5C063F0324}"/>
                </a:ext>
              </a:extLst>
            </p:cNvPr>
            <p:cNvCxnSpPr>
              <a:cxnSpLocks/>
            </p:cNvCxnSpPr>
            <p:nvPr/>
          </p:nvCxnSpPr>
          <p:spPr>
            <a:xfrm>
              <a:off x="7107569" y="3833801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Rounded Rectangle 39">
              <a:extLst>
                <a:ext uri="{FF2B5EF4-FFF2-40B4-BE49-F238E27FC236}">
                  <a16:creationId xmlns:a16="http://schemas.microsoft.com/office/drawing/2014/main" id="{D40C050D-B37D-9026-7EA8-4C9537674F53}"/>
                </a:ext>
              </a:extLst>
            </p:cNvPr>
            <p:cNvSpPr/>
            <p:nvPr/>
          </p:nvSpPr>
          <p:spPr>
            <a:xfrm>
              <a:off x="6407883" y="3719501"/>
              <a:ext cx="952578" cy="228600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DC P</a:t>
              </a:r>
            </a:p>
          </p:txBody>
        </p:sp>
        <p:sp>
          <p:nvSpPr>
            <p:cNvPr id="148" name="Rounded Rectangle 82">
              <a:extLst>
                <a:ext uri="{FF2B5EF4-FFF2-40B4-BE49-F238E27FC236}">
                  <a16:creationId xmlns:a16="http://schemas.microsoft.com/office/drawing/2014/main" id="{E8DA5836-252E-B4CD-C270-0C93A7779E89}"/>
                </a:ext>
              </a:extLst>
            </p:cNvPr>
            <p:cNvSpPr/>
            <p:nvPr/>
          </p:nvSpPr>
          <p:spPr>
            <a:xfrm>
              <a:off x="9509504" y="4425697"/>
              <a:ext cx="163944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Frame Sync Input/Output</a:t>
              </a:r>
            </a:p>
          </p:txBody>
        </p:sp>
        <p:sp>
          <p:nvSpPr>
            <p:cNvPr id="149" name="Rounded Rectangle 96">
              <a:extLst>
                <a:ext uri="{FF2B5EF4-FFF2-40B4-BE49-F238E27FC236}">
                  <a16:creationId xmlns:a16="http://schemas.microsoft.com/office/drawing/2014/main" id="{F8060462-5396-8453-6E16-E41D23646A3E}"/>
                </a:ext>
              </a:extLst>
            </p:cNvPr>
            <p:cNvSpPr/>
            <p:nvPr/>
          </p:nvSpPr>
          <p:spPr>
            <a:xfrm>
              <a:off x="8913839" y="4080229"/>
              <a:ext cx="457200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P11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71154882-F179-7AE5-5063-4573BB98389D}"/>
                </a:ext>
              </a:extLst>
            </p:cNvPr>
            <p:cNvSpPr txBox="1"/>
            <p:nvPr/>
          </p:nvSpPr>
          <p:spPr>
            <a:xfrm>
              <a:off x="190843" y="1917818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RAW provides always-on unregulated (3.6V-5V) power in on/off or </a:t>
              </a:r>
              <a:r>
                <a:rPr lang="en-US" sz="1200" dirty="0" err="1"/>
                <a:t>deepsleep</a:t>
              </a:r>
              <a:r>
                <a:rPr lang="en-US" sz="1200" dirty="0"/>
                <a:t> modes.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29B5E794-A48C-554C-006D-339EFE704269}"/>
                </a:ext>
              </a:extLst>
            </p:cNvPr>
            <p:cNvSpPr txBox="1"/>
            <p:nvPr/>
          </p:nvSpPr>
          <p:spPr>
            <a:xfrm>
              <a:off x="190843" y="2618565"/>
              <a:ext cx="3219869" cy="461665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sz="1200" dirty="0"/>
                <a:t>Connect BOOT0 to 3.3V to put the board into recovery mode to reflash the bootloader.</a:t>
              </a:r>
            </a:p>
          </p:txBody>
        </p:sp>
        <p:sp>
          <p:nvSpPr>
            <p:cNvPr id="155" name="Rounded Rectangle 39">
              <a:extLst>
                <a:ext uri="{FF2B5EF4-FFF2-40B4-BE49-F238E27FC236}">
                  <a16:creationId xmlns:a16="http://schemas.microsoft.com/office/drawing/2014/main" id="{2B3D481B-ABC6-96CA-2A22-E2D43F884AFF}"/>
                </a:ext>
              </a:extLst>
            </p:cNvPr>
            <p:cNvSpPr/>
            <p:nvPr/>
          </p:nvSpPr>
          <p:spPr>
            <a:xfrm>
              <a:off x="3647739" y="46366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CF97878A-A8C4-440B-663D-F7F2FA4653BD}"/>
                </a:ext>
              </a:extLst>
            </p:cNvPr>
            <p:cNvCxnSpPr>
              <a:cxnSpLocks/>
            </p:cNvCxnSpPr>
            <p:nvPr/>
          </p:nvCxnSpPr>
          <p:spPr>
            <a:xfrm>
              <a:off x="4362370" y="57796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099E163-DE1B-5DCC-F367-DAEC9A2A403E}"/>
                </a:ext>
              </a:extLst>
            </p:cNvPr>
            <p:cNvCxnSpPr>
              <a:cxnSpLocks/>
            </p:cNvCxnSpPr>
            <p:nvPr/>
          </p:nvCxnSpPr>
          <p:spPr>
            <a:xfrm>
              <a:off x="7894425" y="3227496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ounded Rectangle 39">
              <a:extLst>
                <a:ext uri="{FF2B5EF4-FFF2-40B4-BE49-F238E27FC236}">
                  <a16:creationId xmlns:a16="http://schemas.microsoft.com/office/drawing/2014/main" id="{E3A8AB66-2348-5063-6C43-98A08302A8F8}"/>
                </a:ext>
              </a:extLst>
            </p:cNvPr>
            <p:cNvSpPr/>
            <p:nvPr/>
          </p:nvSpPr>
          <p:spPr>
            <a:xfrm>
              <a:off x="7124941" y="3113196"/>
              <a:ext cx="952578" cy="228600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BOOT 1 SW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3ACB51FD-7EEE-DD2E-31B2-D193CC58AE08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90" y="577960"/>
              <a:ext cx="399288" cy="0"/>
            </a:xfrm>
            <a:prstGeom prst="line">
              <a:avLst/>
            </a:prstGeom>
            <a:ln w="3810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9">
              <a:extLst>
                <a:ext uri="{FF2B5EF4-FFF2-40B4-BE49-F238E27FC236}">
                  <a16:creationId xmlns:a16="http://schemas.microsoft.com/office/drawing/2014/main" id="{20808684-F008-04BA-A0FF-85AD305E955B}"/>
                </a:ext>
              </a:extLst>
            </p:cNvPr>
            <p:cNvSpPr/>
            <p:nvPr/>
          </p:nvSpPr>
          <p:spPr>
            <a:xfrm>
              <a:off x="7584383" y="463660"/>
              <a:ext cx="952578" cy="22860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SW2</a:t>
              </a:r>
            </a:p>
          </p:txBody>
        </p:sp>
        <p:sp>
          <p:nvSpPr>
            <p:cNvPr id="39" name="Rounded Rectangle 89">
              <a:extLst>
                <a:ext uri="{FF2B5EF4-FFF2-40B4-BE49-F238E27FC236}">
                  <a16:creationId xmlns:a16="http://schemas.microsoft.com/office/drawing/2014/main" id="{CAE9F56F-765E-F3AF-2B58-7BB2511F0498}"/>
                </a:ext>
              </a:extLst>
            </p:cNvPr>
            <p:cNvSpPr/>
            <p:nvPr/>
          </p:nvSpPr>
          <p:spPr>
            <a:xfrm>
              <a:off x="382469" y="4752885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UART4 RX</a:t>
              </a:r>
            </a:p>
          </p:txBody>
        </p:sp>
        <p:sp>
          <p:nvSpPr>
            <p:cNvPr id="42" name="Rounded Rectangle 57">
              <a:extLst>
                <a:ext uri="{FF2B5EF4-FFF2-40B4-BE49-F238E27FC236}">
                  <a16:creationId xmlns:a16="http://schemas.microsoft.com/office/drawing/2014/main" id="{12F0B263-D659-E438-1562-E81E93E3AEEC}"/>
                </a:ext>
              </a:extLst>
            </p:cNvPr>
            <p:cNvSpPr/>
            <p:nvPr/>
          </p:nvSpPr>
          <p:spPr>
            <a:xfrm>
              <a:off x="2325740" y="3721608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I2S 2 SDO</a:t>
              </a:r>
            </a:p>
          </p:txBody>
        </p:sp>
        <p:sp>
          <p:nvSpPr>
            <p:cNvPr id="43" name="Rounded Rectangle 57">
              <a:extLst>
                <a:ext uri="{FF2B5EF4-FFF2-40B4-BE49-F238E27FC236}">
                  <a16:creationId xmlns:a16="http://schemas.microsoft.com/office/drawing/2014/main" id="{AE7F6C7B-48EB-3239-AA41-9B697A9EBC83}"/>
                </a:ext>
              </a:extLst>
            </p:cNvPr>
            <p:cNvSpPr/>
            <p:nvPr/>
          </p:nvSpPr>
          <p:spPr>
            <a:xfrm>
              <a:off x="2314452" y="4064073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I2S 2 SDI</a:t>
              </a:r>
            </a:p>
          </p:txBody>
        </p:sp>
        <p:sp>
          <p:nvSpPr>
            <p:cNvPr id="44" name="Rounded Rectangle 57">
              <a:extLst>
                <a:ext uri="{FF2B5EF4-FFF2-40B4-BE49-F238E27FC236}">
                  <a16:creationId xmlns:a16="http://schemas.microsoft.com/office/drawing/2014/main" id="{49C57529-EF0D-501C-4CCE-25517CA234CA}"/>
                </a:ext>
              </a:extLst>
            </p:cNvPr>
            <p:cNvSpPr/>
            <p:nvPr/>
          </p:nvSpPr>
          <p:spPr>
            <a:xfrm>
              <a:off x="2324188" y="4402781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I2S 2 CK</a:t>
              </a:r>
            </a:p>
          </p:txBody>
        </p:sp>
        <p:sp>
          <p:nvSpPr>
            <p:cNvPr id="45" name="Rounded Rectangle 57">
              <a:extLst>
                <a:ext uri="{FF2B5EF4-FFF2-40B4-BE49-F238E27FC236}">
                  <a16:creationId xmlns:a16="http://schemas.microsoft.com/office/drawing/2014/main" id="{0A64FC1D-DACF-B557-5DF7-1CD315BEF024}"/>
                </a:ext>
              </a:extLst>
            </p:cNvPr>
            <p:cNvSpPr/>
            <p:nvPr/>
          </p:nvSpPr>
          <p:spPr>
            <a:xfrm>
              <a:off x="2324796" y="4745625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I2S 2 WS</a:t>
              </a:r>
            </a:p>
          </p:txBody>
        </p:sp>
        <p:sp>
          <p:nvSpPr>
            <p:cNvPr id="46" name="Rounded Rectangle 57">
              <a:extLst>
                <a:ext uri="{FF2B5EF4-FFF2-40B4-BE49-F238E27FC236}">
                  <a16:creationId xmlns:a16="http://schemas.microsoft.com/office/drawing/2014/main" id="{54D018E1-5500-A372-F322-D7952C612BE1}"/>
                </a:ext>
              </a:extLst>
            </p:cNvPr>
            <p:cNvSpPr/>
            <p:nvPr/>
          </p:nvSpPr>
          <p:spPr>
            <a:xfrm>
              <a:off x="2320669" y="5111496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I3C 2</a:t>
              </a:r>
              <a:br>
                <a:rPr lang="en-US" sz="700" dirty="0"/>
              </a:br>
              <a:r>
                <a:rPr lang="en-US" sz="700" dirty="0"/>
                <a:t>SCL</a:t>
              </a:r>
            </a:p>
          </p:txBody>
        </p:sp>
        <p:sp>
          <p:nvSpPr>
            <p:cNvPr id="47" name="Rounded Rectangle 57">
              <a:extLst>
                <a:ext uri="{FF2B5EF4-FFF2-40B4-BE49-F238E27FC236}">
                  <a16:creationId xmlns:a16="http://schemas.microsoft.com/office/drawing/2014/main" id="{DB19ECE2-43AA-B632-B513-6501565B4223}"/>
                </a:ext>
              </a:extLst>
            </p:cNvPr>
            <p:cNvSpPr/>
            <p:nvPr/>
          </p:nvSpPr>
          <p:spPr>
            <a:xfrm>
              <a:off x="2319278" y="5452525"/>
              <a:ext cx="400646" cy="228600"/>
            </a:xfrm>
            <a:prstGeom prst="roundRect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I3C 2</a:t>
              </a:r>
              <a:br>
                <a:rPr lang="en-US" sz="700" dirty="0"/>
              </a:br>
              <a:r>
                <a:rPr lang="en-US" sz="700" dirty="0"/>
                <a:t>SDA</a:t>
              </a:r>
            </a:p>
          </p:txBody>
        </p:sp>
        <p:sp>
          <p:nvSpPr>
            <p:cNvPr id="48" name="Rounded Rectangle 89">
              <a:extLst>
                <a:ext uri="{FF2B5EF4-FFF2-40B4-BE49-F238E27FC236}">
                  <a16:creationId xmlns:a16="http://schemas.microsoft.com/office/drawing/2014/main" id="{2C2856AB-322B-2A71-CF16-A5634E2CCA78}"/>
                </a:ext>
              </a:extLst>
            </p:cNvPr>
            <p:cNvSpPr/>
            <p:nvPr/>
          </p:nvSpPr>
          <p:spPr>
            <a:xfrm>
              <a:off x="382469" y="5799546"/>
              <a:ext cx="548152" cy="228600"/>
            </a:xfrm>
            <a:prstGeom prst="roundRect">
              <a:avLst/>
            </a:prstGeom>
            <a:gradFill>
              <a:gsLst>
                <a:gs pos="0">
                  <a:srgbClr val="FF0000"/>
                </a:gs>
                <a:gs pos="50000">
                  <a:srgbClr val="FF0000"/>
                </a:gs>
                <a:gs pos="100000">
                  <a:srgbClr val="C00000"/>
                </a:gs>
              </a:gsLst>
            </a:gradFill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/>
                <a:t>TIM12 CH1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025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335</TotalTime>
  <Words>263</Words>
  <Application>Microsoft Office PowerPoint</Application>
  <PresentationFormat>Widescreen</PresentationFormat>
  <Paragraphs>88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60</cp:revision>
  <dcterms:created xsi:type="dcterms:W3CDTF">2016-05-19T00:38:48Z</dcterms:created>
  <dcterms:modified xsi:type="dcterms:W3CDTF">2025-03-30T23:04:53Z</dcterms:modified>
</cp:coreProperties>
</file>