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3" r:id="rId2"/>
  </p:sldMasterIdLst>
  <p:notesMasterIdLst>
    <p:notesMasterId r:id="rId36"/>
  </p:notesMasterIdLst>
  <p:sldIdLst>
    <p:sldId id="256" r:id="rId3"/>
    <p:sldId id="312" r:id="rId4"/>
    <p:sldId id="257" r:id="rId5"/>
    <p:sldId id="258" r:id="rId6"/>
    <p:sldId id="259" r:id="rId7"/>
    <p:sldId id="260" r:id="rId8"/>
    <p:sldId id="320" r:id="rId9"/>
    <p:sldId id="261" r:id="rId10"/>
    <p:sldId id="262" r:id="rId11"/>
    <p:sldId id="263" r:id="rId12"/>
    <p:sldId id="264" r:id="rId13"/>
    <p:sldId id="321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2316" y="132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E382-F139-4447-9E0C-EB61A9FD4FC0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AC1A-D2C4-4F85-9D6C-685C58C4C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89025F57-EAA4-4B63-9B49-E1A1690A2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4EE245A9-3325-40A3-9CC1-B3EC2638D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BFD5D2D4-07AA-45C7-8416-BE6C35B1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B22F8C6-1B35-4DDC-8525-ABC099BDE26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13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96DA18-6096-43D2-94DD-9AE6DC49B96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A2E62D-C83F-4653-A5B7-368707258F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69ED9B80-DB0F-477A-9577-495D3E5B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A830D62-2ED3-4397-A144-9BB35D21630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14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96F8EFF-CF97-4FA3-A5D8-5C0353D415B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87BBCC5-A80E-492A-B63F-2548BFD125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7F99C6C9-D9C0-4613-85D2-3D5AC1B6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92B7341B-5CDE-4C68-A7D7-85B2EC46119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352D73B-672F-4444-9241-37F0C9E308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8A16C0-2DB8-4A0C-A738-DDA65E472B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3DF76F3C-08D9-4A77-8D2D-869C2937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893EF15-079E-4D07-92A3-57F5F323A6C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16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99AFF8D-B27E-4628-ABA6-E4F9100D929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108ABC9-E0C4-472D-9114-2C89A5702F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33875"/>
            <a:ext cx="5562600" cy="42100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9EE96C9F-9F5D-4D79-8E99-062BD0C4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BD66FA7-7DE5-4528-A62E-E4251EB187C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17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6EE0C2D-CEFF-41C7-A1A6-CFC58C6CA08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BBCC64-0CCF-40A6-A721-3D736C01FF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2994EA11-7829-490B-B92C-05258850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A9EFECCD-C873-4D1B-A2D2-B934BAEE488E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E5E8DE7-59AA-4387-A600-574C9522A3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2EDE7D5-4C2C-431D-BF74-E9201E9C1F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FBD32286-DDE8-4736-8E64-038B9916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7724C2C-E4D4-4F4B-B56D-B2DC290DB62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D5FDE16-50F2-4730-95D3-2F8DE76AA53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F25F169-8DB4-4143-A632-7585772E18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D243FC87-8699-47B5-998E-CCCA7E4E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FB5D823-47B8-4ACD-9E6A-2A005ACAFFB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774FD1-5EEB-492E-BFDD-4BA39F645CC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8D0418E-81B6-4CFD-88D2-9F91F6F971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93F3A35B-A108-480E-A816-8CCFE564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821BA90-020F-4CD8-A2AC-AF59CA3312D4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12E4941-0C1C-4E04-97A4-F478A761926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830660D-AB0B-4593-8393-12D53D5AE9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B44C6B53-19D1-45DA-B47D-D5D3CEC2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D6E8BBAD-8533-4406-A539-BBDA0F0FD7E2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22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37A1E90-6DAE-4670-A5EF-1C145E18131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9B38065-2379-4B8E-A1CD-00A737EF7D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99C30F36-8978-4BF9-A68C-2C093BF7D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323C3ED7-BFB8-492B-9927-29D0812D60F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01042F-8034-4B81-8949-FC3169B7E82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FBA1C8F-C1EC-4B65-B2E3-F4A52F5F7C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3F7400E2-800C-49C6-9045-CA4604C93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619B1A8-B630-4145-B0F6-1FF462270ACE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23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A29662C-BD79-4D46-8CA9-2C7A9A0E914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FEF12C1-22DE-459D-B246-23EB30D7C6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371C3E9B-8663-4D6C-954F-B9AD01D137A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D1CF94D-9A99-490E-85F3-E464BE9033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53E2E4FA-9A41-47CA-ABB7-C15432C95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8FB0917-B008-4C0F-96C9-14FF2B60B73C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2AD6BCA-D60C-4AF8-AF34-785F1E63B0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8DDDCCD-AB3B-43CA-AC25-7F09CF355A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AACD6A75-560A-43B9-8CBF-6F6AF316259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B3EEBAF-E58B-454B-BA9D-C3AE29B1C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56964678-2CAB-4DA3-8006-1C9F485F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48B717A5-FEDC-4A1F-AC82-CF96B56FDA30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27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B1BD6E8-7C62-44C1-AEBF-ADB78EC6305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AB31E4C-A499-4492-830C-ABC4455ABD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FA042938-EEEB-43BB-99DF-0427E91E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0F6B5D20-DF53-4060-816C-0A735545F47F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BF9208D-AE76-47AA-941D-77E78CAEE0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FD19F38-7880-40CA-8CAD-15A35FA68C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72E7A6E8-0113-4A3C-954E-F0F42E2D5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28A5CEF-AED5-41E7-884C-B40D287E7AE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2D460DE-9B66-42C9-A129-FA94D5650B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7E5076C-E771-4F5F-ADFD-0F53C17C4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4B522D9A-B9CC-466B-AD93-21A24E5A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8CE08CA4-803A-4EBA-A2E5-C56716794186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30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1715695-290F-463C-8C2D-9C5354D6FE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F3530D0-261D-4414-B0B3-B7898A3AC5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3C18DABD-0010-4986-9DCD-D34E0EEE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5CC50BB6-7EFE-498F-8986-9E2AA1CC3FC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31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298B22C-9645-4F00-9008-1DCCA50E33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B1A8AEF-D054-471C-8A74-8BECE2C42D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3B264F4E-ADCF-4233-8296-B848B24C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937FE47-DC83-400F-B4BD-E4B9014EE63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32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8741B5E-0A53-4804-9CE6-8110F967E2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D43F68A-AB6D-429B-8434-56FB8A94FB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0073F730-8936-452E-8BFA-4C1355E0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A6DE9953-2874-4428-8576-CE978BD2523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6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8D36180-5A38-4D55-B4D1-58B67266A62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90DD7BF-C8D8-46CA-B555-BBA99F0148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40333766-F0F9-4250-AF24-E576CC740E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F10F080-9A4B-49B4-966F-5FF2329A21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AB5E566D-423D-4C3F-80B4-B6F9D9CF4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E05D07EF-7EFA-4691-895C-3A1E6A90B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AF5B2E07-B24B-4ABE-8FB8-5B4975977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D76C3895-DB2C-4710-84C1-68CAD7AACA6F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855B34C-C0DE-497D-9CE6-EFAD016A9F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D8F0EA4-FF03-4519-BC93-4CECE54797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E6B605F2-1385-493B-B96E-78EC655F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2E24CD7B-0FEF-461B-81E9-8244267A19B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051A4B2-00D4-41B7-A6C1-F11206D9E69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53EFF2-FF1E-49B5-8685-F3DFF8E028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810FCFD8-E06D-4AA6-81F5-82DACE23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3BDC77FB-4564-45C1-A4AE-74C4A776371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DA1EAA-973B-49F7-9824-E8488268E02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89B6704-1F80-4E4A-8894-746FF6BFA1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334128C5-AE46-4757-8E5E-C770CAE8C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6B83723-B55E-449D-9F71-706E4BC7EEC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2D4ECDE-1750-485A-ACAA-7EFB2A918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24C3DAD-5849-48BB-BEB4-1D75FCD772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45174D5-3A04-4001-BB72-F42FB611B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120D314-AA1D-478C-A73F-EB3837447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0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1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5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3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52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3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9C0-8487-4351-9443-1E78FD04D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0E71-D7F4-49C2-81C1-D8DA64967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516A-065D-4948-B541-37174CC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6D8-FD02-47C2-A130-4E9973BF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8642-EE8B-43D9-8965-2071270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03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0AEE-1840-4FD1-895B-B57E2F39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6858-E23F-4A66-8E09-525ABD1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AC3-8441-4B5E-A9D5-BE1CF9A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D66B-4477-49F3-A3D7-57E4448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4C4C-D1C7-42AB-94A4-C9089182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96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C16-3D21-4FD2-8D22-6565A51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B0861-E143-4CB4-8697-C3D91122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FE4B-9A78-46B0-8DBF-D36A2836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44A1-5340-4A41-AF22-7ABE5AE1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0A72-247A-479A-8678-5F19A59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7B9-C02A-47B2-B5EA-6CE8EE6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BEB8-E4AC-412D-B622-862B1059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E14FA-F836-4133-A456-31404ADA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C984-BBD8-4E01-8F26-FE43862D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BEDD-AF89-4F17-BDE9-1FD14A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9776-57A3-475F-8948-784806DA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13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D88-CB42-47B6-8F36-C160D1B3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C54B-266F-43F6-8EF0-EF82A1F0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6041-8645-4768-8E59-01CB9025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ADA2E-4E8B-48BE-A3B0-73D7EF659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619E4-B93E-434B-9C4E-C89CE52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C15A-058B-49CF-8840-2F7B272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5379-211F-4E77-BDF6-3FEC19A3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B840C-DB12-4759-A963-92361E9D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3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F1F5-798C-4C06-9032-BFF05E3D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50A8E-76AE-4878-B775-3AAA631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FEF6-288D-44C8-A47C-C400A67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FF7C5-86F2-44DC-BF63-BCFE427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7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48E49-0275-4EF9-951F-001BA5BB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B5C94-EC2C-4B2B-B192-B9E8409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4C357-D683-4431-BF1A-58BC413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55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96B-467E-4390-AA8C-9BD2D5AD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49C5-747D-498C-A642-FC41DE65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88CC-AF19-486E-AF41-B0422A23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40B7-4735-46AC-A7FC-4646C804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9199-3C68-418E-92D4-09D62BA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2582-CAF9-44F1-AC46-20E596BC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96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7428-0C56-41FA-AB0C-BA219A1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FB55-2E53-4EE1-8C96-3C3EDA09B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8A51-9702-4136-9908-BC1272C7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0F4AA-5733-4CC5-8BF4-3F05890F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7BFB-50F0-463C-B10F-737E528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32CFB-4E53-46B7-A2DD-4442017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67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CD7-8669-420F-AF9D-B87EEC6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CE7C-3F56-44F5-923B-A9D1429F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0C9F-7819-4009-A0CD-E4A25C1C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62C9-3A17-4802-9D6E-8FB9F4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07BA-1747-40CA-A45B-E84E62D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54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7228F-C4D4-4666-A99B-F86829036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0CA9-5B5C-42D2-822E-8646DEA6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AC2F-26D9-4806-A4AE-E1EAEA16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5D6-5974-4887-BEA3-A6A503D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FD97-3D42-4235-866B-CFC0E458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35C8-2B6B-450D-8FD5-58BD8FB921CB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3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B138D-74AA-41DD-ABC4-8746029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AE17-5995-46EB-A5EC-36883FBB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BA2-AB47-4B70-B641-7F10A5FC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15C1-544A-4A27-BBA4-884A33389658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278C-88E2-4B07-ACE8-620FFEB0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E790-8AFC-4E49-A746-C043283C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temple.edu/~pwan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opennar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FCD37F-3F94-4B5E-9C77-D53D2882F314}"/>
              </a:ext>
            </a:extLst>
          </p:cNvPr>
          <p:cNvSpPr txBox="1">
            <a:spLocks noChangeArrowheads="1"/>
          </p:cNvSpPr>
          <p:nvPr/>
        </p:nvSpPr>
        <p:spPr>
          <a:xfrm>
            <a:off x="2933700" y="1453137"/>
            <a:ext cx="6324600" cy="2209800"/>
          </a:xfrm>
          <a:prstGeom prst="rect">
            <a:avLst/>
          </a:prstGeom>
        </p:spPr>
        <p:txBody>
          <a:bodyPr vert="horz" lIns="90000" tIns="45000" rIns="90000" bIns="4500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NARS</a:t>
            </a:r>
            <a:br>
              <a:rPr lang="en-US" altLang="en-US" sz="48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an Artificial General Intelligence (AGI) Project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5EC8-ADC1-4857-B84F-3F47EDA45607}"/>
              </a:ext>
            </a:extLst>
          </p:cNvPr>
          <p:cNvSpPr txBox="1">
            <a:spLocks noChangeArrowheads="1"/>
          </p:cNvSpPr>
          <p:nvPr/>
        </p:nvSpPr>
        <p:spPr>
          <a:xfrm>
            <a:off x="2089661" y="4427954"/>
            <a:ext cx="8012678" cy="1938338"/>
          </a:xfrm>
          <a:prstGeom prst="rect">
            <a:avLst/>
          </a:prstGeom>
        </p:spPr>
        <p:txBody>
          <a:bodyPr vert="horz" lIns="90000" tIns="45000" rIns="90000" bIns="45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Peter Isaev &amp; Patrick Hammer</a:t>
            </a:r>
          </a:p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Temple University</a:t>
            </a:r>
          </a:p>
        </p:txBody>
      </p:sp>
    </p:spTree>
    <p:extLst>
      <p:ext uri="{BB962C8B-B14F-4D97-AF65-F5344CB8AC3E}">
        <p14:creationId xmlns:p14="http://schemas.microsoft.com/office/powerpoint/2010/main" val="49551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D3482352-FB67-4774-9784-3884DC756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838201"/>
            <a:ext cx="7346950" cy="735013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Extension and Intension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A692D4F-45B8-4A43-B35D-8B98B269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4" y="2195514"/>
            <a:ext cx="5253037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81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For a given term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its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extension T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{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|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its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intension T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{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|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CCC4D4-D65C-4FBC-9185-B710C18201A2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2057401"/>
            <a:ext cx="2741613" cy="1903413"/>
            <a:chOff x="6019800" y="2057400"/>
            <a:chExt cx="2741613" cy="1903413"/>
          </a:xfrm>
        </p:grpSpPr>
        <p:sp>
          <p:nvSpPr>
            <p:cNvPr id="19462" name="Oval 3">
              <a:extLst>
                <a:ext uri="{FF2B5EF4-FFF2-40B4-BE49-F238E27FC236}">
                  <a16:creationId xmlns:a16="http://schemas.microsoft.com/office/drawing/2014/main" id="{243C91BF-EE05-4CAA-84AE-A22F1C568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29130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3" name="Oval 4">
              <a:extLst>
                <a:ext uri="{FF2B5EF4-FFF2-40B4-BE49-F238E27FC236}">
                  <a16:creationId xmlns:a16="http://schemas.microsoft.com/office/drawing/2014/main" id="{E3BF2D9D-3DBD-4D8F-A47A-90403DEAD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2328863"/>
              <a:ext cx="66675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4" name="Oval 5">
              <a:extLst>
                <a:ext uri="{FF2B5EF4-FFF2-40B4-BE49-F238E27FC236}">
                  <a16:creationId xmlns:a16="http://schemas.microsoft.com/office/drawing/2014/main" id="{C1AE9357-B4A4-4A44-8FC3-3F2058EB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2951163"/>
              <a:ext cx="65088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5" name="Oval 6">
              <a:extLst>
                <a:ext uri="{FF2B5EF4-FFF2-40B4-BE49-F238E27FC236}">
                  <a16:creationId xmlns:a16="http://schemas.microsoft.com/office/drawing/2014/main" id="{3CE0C8E6-A9B9-487A-BC68-AD620376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3495675"/>
              <a:ext cx="66675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6" name="Oval 7">
              <a:extLst>
                <a:ext uri="{FF2B5EF4-FFF2-40B4-BE49-F238E27FC236}">
                  <a16:creationId xmlns:a16="http://schemas.microsoft.com/office/drawing/2014/main" id="{E7800D89-D4B3-4CD6-AB0F-7C66E084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963" y="35353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7" name="Oval 8">
              <a:extLst>
                <a:ext uri="{FF2B5EF4-FFF2-40B4-BE49-F238E27FC236}">
                  <a16:creationId xmlns:a16="http://schemas.microsoft.com/office/drawing/2014/main" id="{08FF2DCC-050D-415A-8A27-36F683B2C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963" y="3417888"/>
              <a:ext cx="65087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8" name="Oval 9">
              <a:extLst>
                <a:ext uri="{FF2B5EF4-FFF2-40B4-BE49-F238E27FC236}">
                  <a16:creationId xmlns:a16="http://schemas.microsoft.com/office/drawing/2014/main" id="{57C5C4F1-6698-4242-9872-0489AD5B5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9130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9" name="Oval 10">
              <a:extLst>
                <a:ext uri="{FF2B5EF4-FFF2-40B4-BE49-F238E27FC236}">
                  <a16:creationId xmlns:a16="http://schemas.microsoft.com/office/drawing/2014/main" id="{D861F8C2-5AD6-4083-8AC1-06AF91186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2289175"/>
              <a:ext cx="66675" cy="777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0" name="Oval 11">
              <a:extLst>
                <a:ext uri="{FF2B5EF4-FFF2-40B4-BE49-F238E27FC236}">
                  <a16:creationId xmlns:a16="http://schemas.microsoft.com/office/drawing/2014/main" id="{814AE2DD-CB74-411C-8E5D-B0DF49A7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057400"/>
              <a:ext cx="1270000" cy="1785938"/>
            </a:xfrm>
            <a:prstGeom prst="ellipse">
              <a:avLst/>
            </a:prstGeom>
            <a:noFill/>
            <a:ln w="12600" cap="rnd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1" name="Oval 12">
              <a:extLst>
                <a:ext uri="{FF2B5EF4-FFF2-40B4-BE49-F238E27FC236}">
                  <a16:creationId xmlns:a16="http://schemas.microsoft.com/office/drawing/2014/main" id="{2D937777-52AE-44E3-A6CE-661BD6F1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025" y="2097088"/>
              <a:ext cx="1703388" cy="1863725"/>
            </a:xfrm>
            <a:prstGeom prst="ellipse">
              <a:avLst/>
            </a:prstGeom>
            <a:noFill/>
            <a:ln w="12600" cap="rnd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2" name="Rectangle 13">
              <a:extLst>
                <a:ext uri="{FF2B5EF4-FFF2-40B4-BE49-F238E27FC236}">
                  <a16:creationId xmlns:a16="http://schemas.microsoft.com/office/drawing/2014/main" id="{0FB30484-B796-4D20-B76F-C2185CA3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063" y="2679700"/>
              <a:ext cx="30162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73" name="Rectangle 14">
              <a:extLst>
                <a:ext uri="{FF2B5EF4-FFF2-40B4-BE49-F238E27FC236}">
                  <a16:creationId xmlns:a16="http://schemas.microsoft.com/office/drawing/2014/main" id="{187A10B2-C954-40B8-8B43-E782BD3B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00" y="2352675"/>
              <a:ext cx="18415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4" name="Rectangle 15">
              <a:extLst>
                <a:ext uri="{FF2B5EF4-FFF2-40B4-BE49-F238E27FC236}">
                  <a16:creationId xmlns:a16="http://schemas.microsoft.com/office/drawing/2014/main" id="{A5A5B78F-A7F2-4553-BE29-A84881CF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513" y="2422525"/>
              <a:ext cx="504825" cy="398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en-US" sz="2000" b="1" baseline="33000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75" name="Line 16">
              <a:extLst>
                <a:ext uri="{FF2B5EF4-FFF2-40B4-BE49-F238E27FC236}">
                  <a16:creationId xmlns:a16="http://schemas.microsoft.com/office/drawing/2014/main" id="{C51CF96F-66A0-4AEE-BFD8-D973E59AD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3125" y="2363788"/>
              <a:ext cx="668338" cy="552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Line 17">
              <a:extLst>
                <a:ext uri="{FF2B5EF4-FFF2-40B4-BE49-F238E27FC236}">
                  <a16:creationId xmlns:a16="http://schemas.microsoft.com/office/drawing/2014/main" id="{A247ED23-2277-4DB5-BE4F-61E2A907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51163"/>
              <a:ext cx="703263" cy="158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7" name="Line 18">
              <a:extLst>
                <a:ext uri="{FF2B5EF4-FFF2-40B4-BE49-F238E27FC236}">
                  <a16:creationId xmlns:a16="http://schemas.microsoft.com/office/drawing/2014/main" id="{C8B2D62C-B853-4293-8332-142DBE6DE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90850"/>
              <a:ext cx="603250" cy="5429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8" name="Line 19">
              <a:extLst>
                <a:ext uri="{FF2B5EF4-FFF2-40B4-BE49-F238E27FC236}">
                  <a16:creationId xmlns:a16="http://schemas.microsoft.com/office/drawing/2014/main" id="{366AF6B2-F769-4314-AE36-08D9A99C5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51163"/>
              <a:ext cx="1238250" cy="504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9" name="Line 20">
              <a:extLst>
                <a:ext uri="{FF2B5EF4-FFF2-40B4-BE49-F238E27FC236}">
                  <a16:creationId xmlns:a16="http://schemas.microsoft.com/office/drawing/2014/main" id="{772CCB10-6F6D-45F0-8D80-F69A10243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6375" y="2406650"/>
              <a:ext cx="600075" cy="504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Line 21">
              <a:extLst>
                <a:ext uri="{FF2B5EF4-FFF2-40B4-BE49-F238E27FC236}">
                  <a16:creationId xmlns:a16="http://schemas.microsoft.com/office/drawing/2014/main" id="{AAFEC948-C2B1-49FC-B202-41A94B288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100" y="2946400"/>
              <a:ext cx="768350" cy="476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1" name="Line 22">
              <a:extLst>
                <a:ext uri="{FF2B5EF4-FFF2-40B4-BE49-F238E27FC236}">
                  <a16:creationId xmlns:a16="http://schemas.microsoft.com/office/drawing/2014/main" id="{4303E424-7CD6-4EA7-827D-5F14DE8FE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6375" y="2986088"/>
              <a:ext cx="600075" cy="51276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2" name="Oval 23">
              <a:extLst>
                <a:ext uri="{FF2B5EF4-FFF2-40B4-BE49-F238E27FC236}">
                  <a16:creationId xmlns:a16="http://schemas.microsoft.com/office/drawing/2014/main" id="{1930C60B-3DA7-4034-95D9-286B4FCA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2990850"/>
              <a:ext cx="63500" cy="271463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83" name="Line 24">
              <a:extLst>
                <a:ext uri="{FF2B5EF4-FFF2-40B4-BE49-F238E27FC236}">
                  <a16:creationId xmlns:a16="http://schemas.microsoft.com/office/drawing/2014/main" id="{9333A586-60A4-455D-A2FF-A4F2F3A17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15188" y="2959100"/>
              <a:ext cx="11112" cy="730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Rectangle 25">
              <a:extLst>
                <a:ext uri="{FF2B5EF4-FFF2-40B4-BE49-F238E27FC236}">
                  <a16:creationId xmlns:a16="http://schemas.microsoft.com/office/drawing/2014/main" id="{050774E8-9FE0-4153-BAB4-71AFC04F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1" y="2408238"/>
              <a:ext cx="488950" cy="398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en-US" sz="2000" b="1" baseline="33000">
                  <a:solidFill>
                    <a:srgbClr val="FFFFFF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464FAA39-14CF-454B-B3BA-F284B6D7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4624389"/>
            <a:ext cx="70104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Theorem: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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P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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18EF530-0C58-435B-89FD-72CFAA5CD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1" y="533400"/>
            <a:ext cx="4568825" cy="88265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Evidence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FB562529-1BDF-4EFD-9240-98488F24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1612901"/>
            <a:ext cx="58515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Positive evidence of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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{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x | x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)}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Negative evidence of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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{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x | x </a:t>
            </a:r>
            <a:r>
              <a:rPr lang="en-US" altLang="en-US" sz="28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)}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00CE978B-ED33-4822-AC9D-733A4E76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4141788"/>
            <a:ext cx="53149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Amount of evidence: 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positive: 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negative: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baseline="33000">
                <a:solidFill>
                  <a:srgbClr val="FFFFFF"/>
                </a:solidFill>
                <a:latin typeface="Corbel" panose="020B0503020204020204" pitchFamily="34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total: 	   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 = w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+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DF596B-B0D2-48FE-A8A7-C1914F11A496}"/>
              </a:ext>
            </a:extLst>
          </p:cNvPr>
          <p:cNvGrpSpPr>
            <a:grpSpLocks/>
          </p:cNvGrpSpPr>
          <p:nvPr/>
        </p:nvGrpSpPr>
        <p:grpSpPr bwMode="auto">
          <a:xfrm>
            <a:off x="7877176" y="1485368"/>
            <a:ext cx="2219325" cy="3099866"/>
            <a:chOff x="6353175" y="1485368"/>
            <a:chExt cx="2219325" cy="3099866"/>
          </a:xfrm>
        </p:grpSpPr>
        <p:sp>
          <p:nvSpPr>
            <p:cNvPr id="21510" name="Oval 3">
              <a:extLst>
                <a:ext uri="{FF2B5EF4-FFF2-40B4-BE49-F238E27FC236}">
                  <a16:creationId xmlns:a16="http://schemas.microsoft.com/office/drawing/2014/main" id="{0D38933C-E33D-4FD7-943D-63062EB9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63" y="3057525"/>
              <a:ext cx="109537" cy="952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11" name="Oval 4">
              <a:extLst>
                <a:ext uri="{FF2B5EF4-FFF2-40B4-BE49-F238E27FC236}">
                  <a16:creationId xmlns:a16="http://schemas.microsoft.com/office/drawing/2014/main" id="{1D9AE4BF-2882-4797-934B-6151A626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375" y="3057525"/>
              <a:ext cx="107950" cy="952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12" name="Line 5">
              <a:extLst>
                <a:ext uri="{FF2B5EF4-FFF2-40B4-BE49-F238E27FC236}">
                  <a16:creationId xmlns:a16="http://schemas.microsoft.com/office/drawing/2014/main" id="{834DA60C-58FA-47E1-8838-2FD04536D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8788" y="3105150"/>
              <a:ext cx="1270000" cy="1588"/>
            </a:xfrm>
            <a:prstGeom prst="line">
              <a:avLst/>
            </a:prstGeom>
            <a:noFill/>
            <a:ln w="28440" cap="rnd">
              <a:solidFill>
                <a:srgbClr val="FFFFFF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3" name="Rectangle 6">
              <a:extLst>
                <a:ext uri="{FF2B5EF4-FFF2-40B4-BE49-F238E27FC236}">
                  <a16:creationId xmlns:a16="http://schemas.microsoft.com/office/drawing/2014/main" id="{1DEE9B14-E329-483D-A397-0A7A0F42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175" y="2798763"/>
              <a:ext cx="4191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1514" name="Rectangle 7">
              <a:extLst>
                <a:ext uri="{FF2B5EF4-FFF2-40B4-BE49-F238E27FC236}">
                  <a16:creationId xmlns:a16="http://schemas.microsoft.com/office/drawing/2014/main" id="{94F853B8-368E-4C13-9E9B-62110D89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2846388"/>
              <a:ext cx="4191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21515" name="Line 8">
              <a:extLst>
                <a:ext uri="{FF2B5EF4-FFF2-40B4-BE49-F238E27FC236}">
                  <a16:creationId xmlns:a16="http://schemas.microsoft.com/office/drawing/2014/main" id="{5FA708AB-5850-4804-9B93-47AC897A2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5938" y="2000250"/>
              <a:ext cx="1587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6" name="Line 9">
              <a:extLst>
                <a:ext uri="{FF2B5EF4-FFF2-40B4-BE49-F238E27FC236}">
                  <a16:creationId xmlns:a16="http://schemas.microsoft.com/office/drawing/2014/main" id="{F9F11CBD-804F-4C49-82B0-DC513BF03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4025" y="2000250"/>
              <a:ext cx="1279525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10">
              <a:extLst>
                <a:ext uri="{FF2B5EF4-FFF2-40B4-BE49-F238E27FC236}">
                  <a16:creationId xmlns:a16="http://schemas.microsoft.com/office/drawing/2014/main" id="{9A959FFD-CD77-4749-BC67-18BFAD127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8788" y="2000250"/>
              <a:ext cx="1270000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Line 11">
              <a:extLst>
                <a:ext uri="{FF2B5EF4-FFF2-40B4-BE49-F238E27FC236}">
                  <a16:creationId xmlns:a16="http://schemas.microsoft.com/office/drawing/2014/main" id="{9DB86A77-90D0-4838-B35E-AD663C830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3225" y="3149600"/>
              <a:ext cx="1588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9" name="Line 12">
              <a:extLst>
                <a:ext uri="{FF2B5EF4-FFF2-40B4-BE49-F238E27FC236}">
                  <a16:creationId xmlns:a16="http://schemas.microsoft.com/office/drawing/2014/main" id="{87E96461-DB44-4882-9C3D-592A8D454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4025" y="3149600"/>
              <a:ext cx="1335088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0" name="Line 13">
              <a:extLst>
                <a:ext uri="{FF2B5EF4-FFF2-40B4-BE49-F238E27FC236}">
                  <a16:creationId xmlns:a16="http://schemas.microsoft.com/office/drawing/2014/main" id="{A85A3565-8712-48FE-9C98-E6B94C6AA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8788" y="3149600"/>
              <a:ext cx="1270000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1" name="Rectangle 15">
              <a:extLst>
                <a:ext uri="{FF2B5EF4-FFF2-40B4-BE49-F238E27FC236}">
                  <a16:creationId xmlns:a16="http://schemas.microsoft.com/office/drawing/2014/main" id="{D5F719DB-8AAA-4F96-BA39-803913E3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3" y="1591730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3333"/>
                  </a:solidFill>
                  <a:latin typeface="Symbol" panose="05050102010706020507" pitchFamily="18" charset="2"/>
                </a:rPr>
                <a:t>⊗</a:t>
              </a:r>
            </a:p>
          </p:txBody>
        </p:sp>
        <p:sp>
          <p:nvSpPr>
            <p:cNvPr id="21522" name="Rectangle 16">
              <a:extLst>
                <a:ext uri="{FF2B5EF4-FFF2-40B4-BE49-F238E27FC236}">
                  <a16:creationId xmlns:a16="http://schemas.microsoft.com/office/drawing/2014/main" id="{B5859656-E727-4170-83CE-63C94055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188" y="4022193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3333"/>
                  </a:solidFill>
                  <a:latin typeface="Symbol" panose="05050102010706020507" pitchFamily="18" charset="2"/>
                </a:rPr>
                <a:t>⊗</a:t>
              </a:r>
            </a:p>
          </p:txBody>
        </p:sp>
        <p:sp>
          <p:nvSpPr>
            <p:cNvPr id="21523" name="Rectangle 17">
              <a:extLst>
                <a:ext uri="{FF2B5EF4-FFF2-40B4-BE49-F238E27FC236}">
                  <a16:creationId xmlns:a16="http://schemas.microsoft.com/office/drawing/2014/main" id="{78529C51-F879-4540-93C8-F0661D58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588" y="4063468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99FF66"/>
                  </a:solidFill>
                  <a:latin typeface="Symbol" panose="05050102010706020507" pitchFamily="18" charset="2"/>
                </a:rPr>
                <a:t>⊕</a:t>
              </a:r>
            </a:p>
          </p:txBody>
        </p:sp>
        <p:sp>
          <p:nvSpPr>
            <p:cNvPr id="21524" name="Rectangle 18">
              <a:extLst>
                <a:ext uri="{FF2B5EF4-FFF2-40B4-BE49-F238E27FC236}">
                  <a16:creationId xmlns:a16="http://schemas.microsoft.com/office/drawing/2014/main" id="{661C0BE7-D2DE-468B-9D2E-0EBAD0E65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913" y="1485368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99FF66"/>
                  </a:solidFill>
                  <a:latin typeface="Symbol" panose="05050102010706020507" pitchFamily="18" charset="2"/>
                </a:rPr>
                <a:t>⊕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B5CF63C3-3F39-448D-B783-966E6024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609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dirty="0">
                <a:solidFill>
                  <a:srgbClr val="FFF39D"/>
                </a:solidFill>
                <a:latin typeface="Consolas" panose="020B0609020204030204" pitchFamily="49" charset="0"/>
              </a:rPr>
              <a:t>MEANING OF TRUTH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9ECB8CB1-BEA3-4D6D-A953-A5095A11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157321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19113" indent="-457200"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Traditionally: the “truth-value” of a statement measures its agreement with the reality, how close it is to an objective fact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NARS: the “truth-value” of a statement measures its evidential support, indicates how close it is to the evidence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2003C74-ECC7-491E-A276-237E7011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90600"/>
            <a:ext cx="7010400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Defined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61E89AC-8075-4F45-8A37-6A31F7E2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796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In NARS, the truth-value of a statement is a pair of real numbers in [0, 1], and measures the evidential support to the statement.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 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&lt;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f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 	  frequency: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f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 b="1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/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	  confidence: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/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+1) 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C5D1ED3A-DD68-4F71-BC4E-EB689DAB471A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3867150"/>
            <a:ext cx="2259013" cy="681038"/>
            <a:chOff x="3417" y="2436"/>
            <a:chExt cx="1423" cy="429"/>
          </a:xfrm>
        </p:grpSpPr>
        <p:sp>
          <p:nvSpPr>
            <p:cNvPr id="23558" name="Line 4">
              <a:extLst>
                <a:ext uri="{FF2B5EF4-FFF2-40B4-BE49-F238E27FC236}">
                  <a16:creationId xmlns:a16="http://schemas.microsoft.com/office/drawing/2014/main" id="{62D22571-0CA5-482B-AC09-89CAE872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820"/>
              <a:ext cx="1005" cy="0"/>
            </a:xfrm>
            <a:prstGeom prst="line">
              <a:avLst/>
            </a:prstGeom>
            <a:noFill/>
            <a:ln w="1908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59" name="Oval 5">
              <a:extLst>
                <a:ext uri="{FF2B5EF4-FFF2-40B4-BE49-F238E27FC236}">
                  <a16:creationId xmlns:a16="http://schemas.microsoft.com/office/drawing/2014/main" id="{00076E0F-BEDA-4D7C-9F48-58295DAA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772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3560" name="Oval 6">
              <a:extLst>
                <a:ext uri="{FF2B5EF4-FFF2-40B4-BE49-F238E27FC236}">
                  <a16:creationId xmlns:a16="http://schemas.microsoft.com/office/drawing/2014/main" id="{26FECA75-FE9A-4568-A9CA-1D37165EF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772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3561" name="Rectangle 7">
              <a:extLst>
                <a:ext uri="{FF2B5EF4-FFF2-40B4-BE49-F238E27FC236}">
                  <a16:creationId xmlns:a16="http://schemas.microsoft.com/office/drawing/2014/main" id="{5A9C9185-8A39-40D1-AABD-357E21329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2436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3562" name="Rectangle 8">
              <a:extLst>
                <a:ext uri="{FF2B5EF4-FFF2-40B4-BE49-F238E27FC236}">
                  <a16:creationId xmlns:a16="http://schemas.microsoft.com/office/drawing/2014/main" id="{2ADCB447-8FFD-4BFB-9278-8C51555E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" y="2436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14345" name="Rectangle 9">
            <a:extLst>
              <a:ext uri="{FF2B5EF4-FFF2-40B4-BE49-F238E27FC236}">
                <a16:creationId xmlns:a16="http://schemas.microsoft.com/office/drawing/2014/main" id="{71605519-4CB8-4A6D-865F-DCA9AF7D8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9" y="4005264"/>
            <a:ext cx="903109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9C378A08-A9CC-4CD0-848A-E4AFF5275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066800"/>
            <a:ext cx="78486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0" i="0">
                <a:solidFill>
                  <a:srgbClr val="FFF39D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Produced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16A0D6E5-3B0A-42A5-A6F0-20133DEE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Actual experience: a stream of statements with truth-value, where the confidence is in (0, 1)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Each inference rule has a truth-value function, and the truth-value of the conclusion is determined only by the evidence provided by the premises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FF92D14D-FA31-442C-A936-CF5889792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914400"/>
            <a:ext cx="7848600" cy="838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Function Design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4334708-927E-47F8-8387-14D079FC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696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1. Treat all involved variables as Boolean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2. For each value combination in premises, decide the values in conclusion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3. Build Boolean functions among the variables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4. Extend the operators to real-number: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 dirty="0">
                <a:solidFill>
                  <a:srgbClr val="FFFFFF"/>
                </a:solidFill>
                <a:latin typeface="Arial Narrow" panose="020B0606020202030204" pitchFamily="34" charset="0"/>
              </a:rPr>
              <a:t>not</a:t>
            </a: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(x) = 1 – x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 dirty="0">
                <a:solidFill>
                  <a:srgbClr val="FFFFFF"/>
                </a:solidFill>
                <a:latin typeface="Arial Narrow" panose="020B0606020202030204" pitchFamily="34" charset="0"/>
              </a:rPr>
              <a:t>and</a:t>
            </a: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(x, y) = x * y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 dirty="0">
                <a:solidFill>
                  <a:srgbClr val="FFFFFF"/>
                </a:solidFill>
                <a:latin typeface="Arial Narrow" panose="020B0606020202030204" pitchFamily="34" charset="0"/>
              </a:rPr>
              <a:t>or</a:t>
            </a:r>
            <a:r>
              <a:rPr lang="en-US" altLang="en-US" sz="2800" dirty="0">
                <a:solidFill>
                  <a:srgbClr val="FFFFFF"/>
                </a:solidFill>
                <a:latin typeface="Corbel" panose="020B0503020204020204" pitchFamily="34" charset="0"/>
              </a:rPr>
              <a:t>(x, y) = 1 – (1 – x) * (1 – 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504A8FD9-22E7-4949-AC22-03AEF5DB7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75438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Deduction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261284AC-3234-4B8F-B634-0F4F5E63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20875"/>
            <a:ext cx="4572000" cy="213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bird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animal [1.00, 0.90]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robin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bird  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robin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animal [1.00, 0.81]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58A259-CD84-43AA-9A6B-4DFECB63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931989"/>
            <a:ext cx="2643187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M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32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S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E711C4E-4650-4771-A3D8-1090F18E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4662489"/>
            <a:ext cx="2677634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</a:p>
        </p:txBody>
      </p:sp>
      <p:grpSp>
        <p:nvGrpSpPr>
          <p:cNvPr id="17413" name="Group 5">
            <a:extLst>
              <a:ext uri="{FF2B5EF4-FFF2-40B4-BE49-F238E27FC236}">
                <a16:creationId xmlns:a16="http://schemas.microsoft.com/office/drawing/2014/main" id="{C6477322-1913-47FD-9819-F492FB49BED4}"/>
              </a:ext>
            </a:extLst>
          </p:cNvPr>
          <p:cNvGrpSpPr>
            <a:grpSpLocks/>
          </p:cNvGrpSpPr>
          <p:nvPr/>
        </p:nvGrpSpPr>
        <p:grpSpPr bwMode="auto">
          <a:xfrm>
            <a:off x="6292852" y="4391026"/>
            <a:ext cx="2673351" cy="1527175"/>
            <a:chOff x="3004" y="2766"/>
            <a:chExt cx="1684" cy="962"/>
          </a:xfrm>
        </p:grpSpPr>
        <p:sp>
          <p:nvSpPr>
            <p:cNvPr id="29703" name="Rectangle 6">
              <a:extLst>
                <a:ext uri="{FF2B5EF4-FFF2-40B4-BE49-F238E27FC236}">
                  <a16:creationId xmlns:a16="http://schemas.microsoft.com/office/drawing/2014/main" id="{453DDBC4-7151-409C-95B0-9EBAE46F2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766"/>
              <a:ext cx="2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29704" name="Oval 7">
              <a:extLst>
                <a:ext uri="{FF2B5EF4-FFF2-40B4-BE49-F238E27FC236}">
                  <a16:creationId xmlns:a16="http://schemas.microsoft.com/office/drawing/2014/main" id="{1F5D3FEB-1D6C-49B8-BC42-33242F0A7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534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5" name="Oval 8">
              <a:extLst>
                <a:ext uri="{FF2B5EF4-FFF2-40B4-BE49-F238E27FC236}">
                  <a16:creationId xmlns:a16="http://schemas.microsoft.com/office/drawing/2014/main" id="{D3045851-C05E-4630-BF75-6E0A22D5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3006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6" name="Oval 9">
              <a:extLst>
                <a:ext uri="{FF2B5EF4-FFF2-40B4-BE49-F238E27FC236}">
                  <a16:creationId xmlns:a16="http://schemas.microsoft.com/office/drawing/2014/main" id="{BA7DC1D9-CF8A-4AE5-9BC1-C1F60909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534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7" name="Line 10">
              <a:extLst>
                <a:ext uri="{FF2B5EF4-FFF2-40B4-BE49-F238E27FC236}">
                  <a16:creationId xmlns:a16="http://schemas.microsoft.com/office/drawing/2014/main" id="{2261E6AD-6291-4D59-A1B3-71CC2ECD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3582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08" name="Line 11">
              <a:extLst>
                <a:ext uri="{FF2B5EF4-FFF2-40B4-BE49-F238E27FC236}">
                  <a16:creationId xmlns:a16="http://schemas.microsoft.com/office/drawing/2014/main" id="{D7B61B73-8B3B-47C9-B98F-9333C4503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" y="3099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09" name="Line 12">
              <a:extLst>
                <a:ext uri="{FF2B5EF4-FFF2-40B4-BE49-F238E27FC236}">
                  <a16:creationId xmlns:a16="http://schemas.microsoft.com/office/drawing/2014/main" id="{68BCB0AE-46C3-420F-BEFD-C27C9C246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102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10" name="Rectangle 13">
              <a:extLst>
                <a:ext uri="{FF2B5EF4-FFF2-40B4-BE49-F238E27FC236}">
                  <a16:creationId xmlns:a16="http://schemas.microsoft.com/office/drawing/2014/main" id="{71445DB7-1D3D-47F0-B53E-B77EE3D8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38"/>
              <a:ext cx="2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9711" name="Rectangle 14">
              <a:extLst>
                <a:ext uri="{FF2B5EF4-FFF2-40B4-BE49-F238E27FC236}">
                  <a16:creationId xmlns:a16="http://schemas.microsoft.com/office/drawing/2014/main" id="{8228E052-F318-475E-80C9-F53AA39A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3438"/>
              <a:ext cx="2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E0220B0A-213D-459C-8384-120499853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838200"/>
            <a:ext cx="74676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Induction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3369567B-2143-4033-B6A2-61FE106D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4" y="3551238"/>
            <a:ext cx="4757737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swan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bird         [1.00, 0.90]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swan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 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0.45]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47E88B2-0516-4FE3-8D38-97170FB0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1938338"/>
            <a:ext cx="23368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1BBB2649-701B-41B7-84F4-0D6CC870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2193926"/>
            <a:ext cx="3863856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/ (f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+ 1)</a:t>
            </a:r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B6200954-25DC-4FC8-86EE-12B3C9BBA8B0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4316413"/>
            <a:ext cx="2620963" cy="1435099"/>
            <a:chOff x="540" y="2719"/>
            <a:chExt cx="1651" cy="904"/>
          </a:xfrm>
        </p:grpSpPr>
        <p:sp>
          <p:nvSpPr>
            <p:cNvPr id="31751" name="Rectangle 6">
              <a:extLst>
                <a:ext uri="{FF2B5EF4-FFF2-40B4-BE49-F238E27FC236}">
                  <a16:creationId xmlns:a16="http://schemas.microsoft.com/office/drawing/2014/main" id="{655A4AD6-3123-4604-A63A-094A2F93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339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F58DDF14-2972-4F24-9F2E-192C4DBC1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719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31753" name="Oval 8">
              <a:extLst>
                <a:ext uri="{FF2B5EF4-FFF2-40B4-BE49-F238E27FC236}">
                  <a16:creationId xmlns:a16="http://schemas.microsoft.com/office/drawing/2014/main" id="{F895A950-9314-4866-A5B3-50A718C7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348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4" name="Oval 9">
              <a:extLst>
                <a:ext uri="{FF2B5EF4-FFF2-40B4-BE49-F238E27FC236}">
                  <a16:creationId xmlns:a16="http://schemas.microsoft.com/office/drawing/2014/main" id="{1FD9BF69-2AD8-4A48-86FA-8A9FAD1D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95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5" name="Oval 10">
              <a:extLst>
                <a:ext uri="{FF2B5EF4-FFF2-40B4-BE49-F238E27FC236}">
                  <a16:creationId xmlns:a16="http://schemas.microsoft.com/office/drawing/2014/main" id="{E33ABB03-45A8-4A3C-B03C-D94A6D15D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48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6" name="Line 11">
              <a:extLst>
                <a:ext uri="{FF2B5EF4-FFF2-40B4-BE49-F238E27FC236}">
                  <a16:creationId xmlns:a16="http://schemas.microsoft.com/office/drawing/2014/main" id="{0CA0352F-E635-4C7A-9C2C-2F75050A5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353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7" name="Line 12">
              <a:extLst>
                <a:ext uri="{FF2B5EF4-FFF2-40B4-BE49-F238E27FC236}">
                  <a16:creationId xmlns:a16="http://schemas.microsoft.com/office/drawing/2014/main" id="{F07F957F-9401-4FC6-A059-9FA70FF43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" y="3052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8" name="Line 13">
              <a:extLst>
                <a:ext uri="{FF2B5EF4-FFF2-40B4-BE49-F238E27FC236}">
                  <a16:creationId xmlns:a16="http://schemas.microsoft.com/office/drawing/2014/main" id="{D715DE46-5256-4B3B-83E0-1DE138A2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3055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9" name="Rectangle 14">
              <a:extLst>
                <a:ext uri="{FF2B5EF4-FFF2-40B4-BE49-F238E27FC236}">
                  <a16:creationId xmlns:a16="http://schemas.microsoft.com/office/drawing/2014/main" id="{DDF05BD1-3508-47B6-B938-DFE0D39EC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339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1418D63E-5720-4F69-B6A0-96B982EF3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38200"/>
            <a:ext cx="75438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Abduction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9EDC466B-136A-4A40-8AB4-BA0A7D78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38601"/>
            <a:ext cx="5227638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seabird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swimmer [1.00, 0.90]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   gull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   gull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seabird   [1.00, 0.45]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839E6D3-57A2-424C-B0B4-F3C67C00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95488"/>
            <a:ext cx="23368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CE941948-5D22-4E4F-A776-D8C9ED5F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352676"/>
            <a:ext cx="3838208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</a:t>
            </a: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/ (f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+ 1)</a:t>
            </a:r>
          </a:p>
        </p:txBody>
      </p:sp>
      <p:grpSp>
        <p:nvGrpSpPr>
          <p:cNvPr id="33798" name="Group 5">
            <a:extLst>
              <a:ext uri="{FF2B5EF4-FFF2-40B4-BE49-F238E27FC236}">
                <a16:creationId xmlns:a16="http://schemas.microsoft.com/office/drawing/2014/main" id="{1288C5E2-B13C-43C2-B644-F77D950CA563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252913"/>
            <a:ext cx="2620962" cy="1435099"/>
            <a:chOff x="527" y="2679"/>
            <a:chExt cx="1651" cy="904"/>
          </a:xfrm>
        </p:grpSpPr>
        <p:sp>
          <p:nvSpPr>
            <p:cNvPr id="33799" name="Rectangle 6">
              <a:extLst>
                <a:ext uri="{FF2B5EF4-FFF2-40B4-BE49-F238E27FC236}">
                  <a16:creationId xmlns:a16="http://schemas.microsoft.com/office/drawing/2014/main" id="{4726FD82-F5D0-4C0D-B32F-7A11B337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335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5100D13F-CFE9-4EC8-92CF-72C0FD17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679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33801" name="Oval 8">
              <a:extLst>
                <a:ext uri="{FF2B5EF4-FFF2-40B4-BE49-F238E27FC236}">
                  <a16:creationId xmlns:a16="http://schemas.microsoft.com/office/drawing/2014/main" id="{5887B748-5EAA-4D0A-A2C8-2717F597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344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2" name="Oval 9">
              <a:extLst>
                <a:ext uri="{FF2B5EF4-FFF2-40B4-BE49-F238E27FC236}">
                  <a16:creationId xmlns:a16="http://schemas.microsoft.com/office/drawing/2014/main" id="{899A736F-C4E2-4F59-B885-B39402C3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91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3" name="Oval 10">
              <a:extLst>
                <a:ext uri="{FF2B5EF4-FFF2-40B4-BE49-F238E27FC236}">
                  <a16:creationId xmlns:a16="http://schemas.microsoft.com/office/drawing/2014/main" id="{10D0903B-373A-46E5-950C-285189E5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344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4" name="Line 11">
              <a:extLst>
                <a:ext uri="{FF2B5EF4-FFF2-40B4-BE49-F238E27FC236}">
                  <a16:creationId xmlns:a16="http://schemas.microsoft.com/office/drawing/2014/main" id="{754A5C9C-BE17-41B2-B5CB-665FA29B2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" y="349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Line 12">
              <a:extLst>
                <a:ext uri="{FF2B5EF4-FFF2-40B4-BE49-F238E27FC236}">
                  <a16:creationId xmlns:a16="http://schemas.microsoft.com/office/drawing/2014/main" id="{9018499C-3286-4FDE-A648-B17A2982E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" y="3012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Line 13">
              <a:extLst>
                <a:ext uri="{FF2B5EF4-FFF2-40B4-BE49-F238E27FC236}">
                  <a16:creationId xmlns:a16="http://schemas.microsoft.com/office/drawing/2014/main" id="{C416BB99-707F-4793-92E5-6D2D20F7D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3015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Rectangle 14">
              <a:extLst>
                <a:ext uri="{FF2B5EF4-FFF2-40B4-BE49-F238E27FC236}">
                  <a16:creationId xmlns:a16="http://schemas.microsoft.com/office/drawing/2014/main" id="{60A41C70-5178-4E85-902D-4EB953EF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35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7DA0DE91-24FF-4B72-96FF-49481DBD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7543800" cy="787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Revision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BBEC087C-19C4-49AC-ABB1-DDE93D62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42672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[1.00, 0.62]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[0.00, 0.45]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4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[0.67, 0.71]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0E8C4A1-9C47-49E4-A775-0A769EE5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1933576"/>
            <a:ext cx="233680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F3975FA9-1E83-49C0-AAE5-E2110B7CF94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97488" y="2127251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7A3A8E64-E41E-4FB0-BB0F-CF48302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1828800"/>
            <a:ext cx="4491038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f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f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  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endParaRPr lang="en-US" altLang="en-US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  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2651C111-3C0B-4552-850D-EF32C97DA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27638" y="3346451"/>
            <a:ext cx="76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</a:t>
            </a:r>
          </a:p>
        </p:txBody>
      </p:sp>
      <p:grpSp>
        <p:nvGrpSpPr>
          <p:cNvPr id="35848" name="Group 7">
            <a:extLst>
              <a:ext uri="{FF2B5EF4-FFF2-40B4-BE49-F238E27FC236}">
                <a16:creationId xmlns:a16="http://schemas.microsoft.com/office/drawing/2014/main" id="{758F0F39-85E4-4A26-BA8B-72802EE36AE4}"/>
              </a:ext>
            </a:extLst>
          </p:cNvPr>
          <p:cNvGrpSpPr>
            <a:grpSpLocks/>
          </p:cNvGrpSpPr>
          <p:nvPr/>
        </p:nvGrpSpPr>
        <p:grpSpPr bwMode="auto">
          <a:xfrm>
            <a:off x="2444751" y="4405314"/>
            <a:ext cx="2620963" cy="1379537"/>
            <a:chOff x="580" y="2775"/>
            <a:chExt cx="1651" cy="869"/>
          </a:xfrm>
        </p:grpSpPr>
        <p:sp>
          <p:nvSpPr>
            <p:cNvPr id="35849" name="Rectangle 8">
              <a:extLst>
                <a:ext uri="{FF2B5EF4-FFF2-40B4-BE49-F238E27FC236}">
                  <a16:creationId xmlns:a16="http://schemas.microsoft.com/office/drawing/2014/main" id="{7CB02172-5751-49E1-AA7B-A196FC47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11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5850" name="Oval 9">
              <a:extLst>
                <a:ext uri="{FF2B5EF4-FFF2-40B4-BE49-F238E27FC236}">
                  <a16:creationId xmlns:a16="http://schemas.microsoft.com/office/drawing/2014/main" id="{7CD23A1F-F219-4D26-9946-0EAC4075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16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1" name="Oval 10">
              <a:extLst>
                <a:ext uri="{FF2B5EF4-FFF2-40B4-BE49-F238E27FC236}">
                  <a16:creationId xmlns:a16="http://schemas.microsoft.com/office/drawing/2014/main" id="{532A018A-45FE-4CE6-ABA2-108C0B3F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316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E45407B0-ED7C-4D75-98CB-30CB1659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321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3" name="Rectangle 12">
              <a:extLst>
                <a:ext uri="{FF2B5EF4-FFF2-40B4-BE49-F238E27FC236}">
                  <a16:creationId xmlns:a16="http://schemas.microsoft.com/office/drawing/2014/main" id="{5545DB95-89E4-4634-BC30-008E5F11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07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35854" name="Freeform 13">
              <a:extLst>
                <a:ext uri="{FF2B5EF4-FFF2-40B4-BE49-F238E27FC236}">
                  <a16:creationId xmlns:a16="http://schemas.microsoft.com/office/drawing/2014/main" id="{00117ACD-3989-4E3E-A951-145062BF1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2775"/>
              <a:ext cx="1101" cy="437"/>
            </a:xfrm>
            <a:custGeom>
              <a:avLst/>
              <a:gdLst>
                <a:gd name="T0" fmla="*/ 0 w 1104"/>
                <a:gd name="T1" fmla="*/ 437 h 440"/>
                <a:gd name="T2" fmla="*/ 574 w 1104"/>
                <a:gd name="T3" fmla="*/ 8 h 440"/>
                <a:gd name="T4" fmla="*/ 1101 w 1104"/>
                <a:gd name="T5" fmla="*/ 389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440">
                  <a:moveTo>
                    <a:pt x="0" y="440"/>
                  </a:moveTo>
                  <a:cubicBezTo>
                    <a:pt x="196" y="228"/>
                    <a:pt x="392" y="16"/>
                    <a:pt x="576" y="8"/>
                  </a:cubicBezTo>
                  <a:cubicBezTo>
                    <a:pt x="760" y="0"/>
                    <a:pt x="932" y="196"/>
                    <a:pt x="1104" y="392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5" name="Freeform 14">
              <a:extLst>
                <a:ext uri="{FF2B5EF4-FFF2-40B4-BE49-F238E27FC236}">
                  <a16:creationId xmlns:a16="http://schemas.microsoft.com/office/drawing/2014/main" id="{A2B4FF08-4469-4E16-943D-C73DCB3D7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" y="3263"/>
              <a:ext cx="1053" cy="381"/>
            </a:xfrm>
            <a:custGeom>
              <a:avLst/>
              <a:gdLst>
                <a:gd name="T0" fmla="*/ 0 w 1056"/>
                <a:gd name="T1" fmla="*/ 0 h 384"/>
                <a:gd name="T2" fmla="*/ 527 w 1056"/>
                <a:gd name="T3" fmla="*/ 381 h 384"/>
                <a:gd name="T4" fmla="*/ 1053 w 1056"/>
                <a:gd name="T5" fmla="*/ 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6" h="384">
                  <a:moveTo>
                    <a:pt x="0" y="0"/>
                  </a:moveTo>
                  <a:cubicBezTo>
                    <a:pt x="176" y="192"/>
                    <a:pt x="352" y="384"/>
                    <a:pt x="528" y="384"/>
                  </a:cubicBezTo>
                  <a:cubicBezTo>
                    <a:pt x="704" y="384"/>
                    <a:pt x="880" y="192"/>
                    <a:pt x="1056" y="0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475A53FA-528A-4004-B1A4-1886F5AB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1175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dirty="0">
                <a:solidFill>
                  <a:srgbClr val="FFF39D"/>
                </a:solidFill>
                <a:latin typeface="Consolas" panose="020B0609020204030204" pitchFamily="49" charset="0"/>
              </a:rPr>
              <a:t>WHAT IS NOT INTELLIGENCE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FAF2A08E-F429-4CEC-925D-61B9C6846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157321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19113" indent="-457200"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Innate behavior, or instinct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Exhaustive search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Basic information retrieval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Repeated routines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Algorithm following numerical calculation, sorting, fixed mapping, …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23F26A3F-8915-4037-821F-1051A8EB0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696200" cy="960438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Types of Inference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5747623B-17F8-4C0B-A032-49AD862B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FFFFFF"/>
                </a:solidFill>
                <a:latin typeface="Corbel" panose="020B0503020204020204" pitchFamily="34" charset="0"/>
              </a:rPr>
              <a:t>Local Inference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revising beliefs or choosing an answer for a question 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FFFFFF"/>
                </a:solidFill>
                <a:latin typeface="Corbel" panose="020B0503020204020204" pitchFamily="34" charset="0"/>
              </a:rPr>
              <a:t>Forward inference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from existing beliefs to new beliefs (deduction, induction, abduction, …)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FFFFFF"/>
                </a:solidFill>
                <a:latin typeface="Corbel" panose="020B0503020204020204" pitchFamily="34" charset="0"/>
              </a:rPr>
              <a:t>Backward inference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from existing questions/goals and beliefs to derived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4C1B65A4-9A0B-4F81-8D5F-678A8041B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Memory Structure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F51C6183-C9E5-4096-A95E-4F8A8606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3999"/>
            <a:ext cx="7467600" cy="43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task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is 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question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goal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 or a piece of new knowledge (a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judgement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A belief 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is accepted knowledge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The tasks and beliefs are clustered into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concepts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each named by 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term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Concepts are prioritized in the memory; tasks and beliefs are prioritized within each concept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C0F5F753-48B2-4E03-986F-4845C41B3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239000" cy="960438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Memory as a Network</a:t>
            </a:r>
          </a:p>
        </p:txBody>
      </p:sp>
      <p:sp>
        <p:nvSpPr>
          <p:cNvPr id="41987" name="Oval 2">
            <a:extLst>
              <a:ext uri="{FF2B5EF4-FFF2-40B4-BE49-F238E27FC236}">
                <a16:creationId xmlns:a16="http://schemas.microsoft.com/office/drawing/2014/main" id="{A613EEEC-F75B-4A84-AF37-F494C6AB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1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8" name="Oval 3">
            <a:extLst>
              <a:ext uri="{FF2B5EF4-FFF2-40B4-BE49-F238E27FC236}">
                <a16:creationId xmlns:a16="http://schemas.microsoft.com/office/drawing/2014/main" id="{BB9D5836-1C09-45B1-800B-29560D32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1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9" name="Oval 4">
            <a:extLst>
              <a:ext uri="{FF2B5EF4-FFF2-40B4-BE49-F238E27FC236}">
                <a16:creationId xmlns:a16="http://schemas.microsoft.com/office/drawing/2014/main" id="{4CDCE4AC-5990-4F6A-BAA2-030B901C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0" name="Oval 5">
            <a:extLst>
              <a:ext uri="{FF2B5EF4-FFF2-40B4-BE49-F238E27FC236}">
                <a16:creationId xmlns:a16="http://schemas.microsoft.com/office/drawing/2014/main" id="{7AB597F2-550C-424A-B356-11C9FE95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1" name="Oval 6">
            <a:extLst>
              <a:ext uri="{FF2B5EF4-FFF2-40B4-BE49-F238E27FC236}">
                <a16:creationId xmlns:a16="http://schemas.microsoft.com/office/drawing/2014/main" id="{4A40DA03-A727-40C9-BDC7-3D2D9717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CDDAB8BB-859E-46C7-8DB5-4CD72A2F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1" y="5457825"/>
            <a:ext cx="2587625" cy="1588"/>
          </a:xfrm>
          <a:prstGeom prst="line">
            <a:avLst/>
          </a:prstGeom>
          <a:noFill/>
          <a:ln w="11880">
            <a:solidFill>
              <a:srgbClr val="FF33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04A469AE-4FF2-4773-A232-88AA0EBC44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1138" y="2633663"/>
            <a:ext cx="2368550" cy="27495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801117C1-8551-4113-B1DC-3C9A39175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7338" y="2486025"/>
            <a:ext cx="2292350" cy="1588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00186D82-E15E-49DB-B8E3-245A5955A3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67325" y="2557463"/>
            <a:ext cx="2597150" cy="2825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F7A96C47-EA94-4EDB-AEAB-331C2BDA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5457825"/>
            <a:ext cx="7380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600">
                <a:solidFill>
                  <a:srgbClr val="FFFFFF"/>
                </a:solidFill>
              </a:rPr>
              <a:t>bird</a:t>
            </a:r>
          </a:p>
        </p:txBody>
      </p:sp>
      <p:sp>
        <p:nvSpPr>
          <p:cNvPr id="41997" name="Rectangle 12">
            <a:extLst>
              <a:ext uri="{FF2B5EF4-FFF2-40B4-BE49-F238E27FC236}">
                <a16:creationId xmlns:a16="http://schemas.microsoft.com/office/drawing/2014/main" id="{4E3DD737-20D6-4541-9D40-46966735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6" y="1952626"/>
            <a:ext cx="662659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gull</a:t>
            </a:r>
          </a:p>
        </p:txBody>
      </p:sp>
      <p:sp>
        <p:nvSpPr>
          <p:cNvPr id="41998" name="Rectangle 13">
            <a:extLst>
              <a:ext uri="{FF2B5EF4-FFF2-40B4-BE49-F238E27FC236}">
                <a16:creationId xmlns:a16="http://schemas.microsoft.com/office/drawing/2014/main" id="{44DED6B7-600B-4670-AA81-2A6D8999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4" y="5457825"/>
            <a:ext cx="8334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swan</a:t>
            </a:r>
          </a:p>
        </p:txBody>
      </p:sp>
      <p:sp>
        <p:nvSpPr>
          <p:cNvPr id="41999" name="Rectangle 14">
            <a:extLst>
              <a:ext uri="{FF2B5EF4-FFF2-40B4-BE49-F238E27FC236}">
                <a16:creationId xmlns:a16="http://schemas.microsoft.com/office/drawing/2014/main" id="{984152B4-997C-45FA-9B1F-955128A6E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1" y="2028826"/>
            <a:ext cx="81013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robin</a:t>
            </a:r>
          </a:p>
        </p:txBody>
      </p:sp>
      <p:sp>
        <p:nvSpPr>
          <p:cNvPr id="42000" name="Rectangle 15">
            <a:extLst>
              <a:ext uri="{FF2B5EF4-FFF2-40B4-BE49-F238E27FC236}">
                <a16:creationId xmlns:a16="http://schemas.microsoft.com/office/drawing/2014/main" id="{F4A57312-D407-45B5-ABE3-97F1603A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1952626"/>
            <a:ext cx="1414468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swimmer</a:t>
            </a:r>
          </a:p>
        </p:txBody>
      </p:sp>
      <p:sp>
        <p:nvSpPr>
          <p:cNvPr id="42001" name="Oval 16">
            <a:extLst>
              <a:ext uri="{FF2B5EF4-FFF2-40B4-BE49-F238E27FC236}">
                <a16:creationId xmlns:a16="http://schemas.microsoft.com/office/drawing/2014/main" id="{CC560011-01B2-49EF-A7B8-480A216F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CF41C48F-41E0-41F8-8F08-401F0BC4A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7338" y="5457825"/>
            <a:ext cx="2292350" cy="1588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3" name="Line 18">
            <a:extLst>
              <a:ext uri="{FF2B5EF4-FFF2-40B4-BE49-F238E27FC236}">
                <a16:creationId xmlns:a16="http://schemas.microsoft.com/office/drawing/2014/main" id="{B8B397AF-4AE9-446C-A0A3-0E057523E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5901" y="2557463"/>
            <a:ext cx="2359025" cy="2825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4" name="Rectangle 19">
            <a:extLst>
              <a:ext uri="{FF2B5EF4-FFF2-40B4-BE49-F238E27FC236}">
                <a16:creationId xmlns:a16="http://schemas.microsoft.com/office/drawing/2014/main" id="{78821DDF-8C9E-469E-85FC-E499D37E0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5457826"/>
            <a:ext cx="77807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crow</a:t>
            </a:r>
          </a:p>
        </p:txBody>
      </p:sp>
      <p:sp>
        <p:nvSpPr>
          <p:cNvPr id="42005" name="Oval 20">
            <a:extLst>
              <a:ext uri="{FF2B5EF4-FFF2-40B4-BE49-F238E27FC236}">
                <a16:creationId xmlns:a16="http://schemas.microsoft.com/office/drawing/2014/main" id="{1FE88BCA-EB33-4996-9A03-17D6F96C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3933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06" name="Line 21">
            <a:extLst>
              <a:ext uri="{FF2B5EF4-FFF2-40B4-BE49-F238E27FC236}">
                <a16:creationId xmlns:a16="http://schemas.microsoft.com/office/drawing/2014/main" id="{7707C825-20B7-48CC-96C1-500EA1585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9089" y="2562226"/>
            <a:ext cx="1587" cy="13684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7" name="Line 22">
            <a:extLst>
              <a:ext uri="{FF2B5EF4-FFF2-40B4-BE49-F238E27FC236}">
                <a16:creationId xmlns:a16="http://schemas.microsoft.com/office/drawing/2014/main" id="{4670BBF8-9F0E-4AEB-A7E5-AB05806B9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0501" y="4081463"/>
            <a:ext cx="2587625" cy="1301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8" name="Rectangle 23">
            <a:extLst>
              <a:ext uri="{FF2B5EF4-FFF2-40B4-BE49-F238E27FC236}">
                <a16:creationId xmlns:a16="http://schemas.microsoft.com/office/drawing/2014/main" id="{E35F2AAC-B329-44E8-8E31-BF4E7D16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4162426"/>
            <a:ext cx="257023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feathered_creature</a:t>
            </a:r>
          </a:p>
        </p:txBody>
      </p:sp>
      <p:sp>
        <p:nvSpPr>
          <p:cNvPr id="42009" name="Rectangle 24">
            <a:extLst>
              <a:ext uri="{FF2B5EF4-FFF2-40B4-BE49-F238E27FC236}">
                <a16:creationId xmlns:a16="http://schemas.microsoft.com/office/drawing/2014/main" id="{EBB16425-A1A6-4436-BC5D-AE419005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1" y="5091114"/>
            <a:ext cx="14525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0" name="Rectangle 25">
            <a:extLst>
              <a:ext uri="{FF2B5EF4-FFF2-40B4-BE49-F238E27FC236}">
                <a16:creationId xmlns:a16="http://schemas.microsoft.com/office/drawing/2014/main" id="{6694D97C-A8D9-4102-8BC2-AD566513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6" y="5076825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3333"/>
                </a:solidFill>
              </a:rPr>
              <a:t>[</a:t>
            </a:r>
            <a:r>
              <a:rPr lang="en-US" altLang="en-US" sz="2000">
                <a:solidFill>
                  <a:srgbClr val="FF0000"/>
                </a:solidFill>
              </a:rPr>
              <a:t>1.00, 0.90]</a:t>
            </a:r>
          </a:p>
        </p:txBody>
      </p:sp>
      <p:sp>
        <p:nvSpPr>
          <p:cNvPr id="42011" name="Rectangle 26">
            <a:extLst>
              <a:ext uri="{FF2B5EF4-FFF2-40B4-BE49-F238E27FC236}">
                <a16:creationId xmlns:a16="http://schemas.microsoft.com/office/drawing/2014/main" id="{6B5900E5-9966-45C2-B65F-3A605C478BD8}"/>
              </a:ext>
            </a:extLst>
          </p:cNvPr>
          <p:cNvSpPr>
            <a:spLocks noChangeArrowheads="1"/>
          </p:cNvSpPr>
          <p:nvPr/>
        </p:nvSpPr>
        <p:spPr bwMode="auto">
          <a:xfrm rot="18540000">
            <a:off x="2608263" y="4194175"/>
            <a:ext cx="14525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[0.00, 0.90]</a:t>
            </a:r>
          </a:p>
        </p:txBody>
      </p:sp>
      <p:sp>
        <p:nvSpPr>
          <p:cNvPr id="42012" name="Rectangle 27">
            <a:extLst>
              <a:ext uri="{FF2B5EF4-FFF2-40B4-BE49-F238E27FC236}">
                <a16:creationId xmlns:a16="http://schemas.microsoft.com/office/drawing/2014/main" id="{C39455F4-4C16-4453-B4F9-B508CCCE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2105025"/>
            <a:ext cx="159543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  </a:t>
            </a: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3" name="Rectangle 28">
            <a:extLst>
              <a:ext uri="{FF2B5EF4-FFF2-40B4-BE49-F238E27FC236}">
                <a16:creationId xmlns:a16="http://schemas.microsoft.com/office/drawing/2014/main" id="{AB9CA6B6-407F-40F5-AD2C-429D48FD1412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3935413" y="4389438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4" name="Rectangle 29">
            <a:extLst>
              <a:ext uri="{FF2B5EF4-FFF2-40B4-BE49-F238E27FC236}">
                <a16:creationId xmlns:a16="http://schemas.microsoft.com/office/drawing/2014/main" id="{41672A8B-ABF0-46F9-B1B5-8F7B8AAB4ADC}"/>
              </a:ext>
            </a:extLst>
          </p:cNvPr>
          <p:cNvSpPr>
            <a:spLocks noChangeArrowheads="1"/>
          </p:cNvSpPr>
          <p:nvPr/>
        </p:nvSpPr>
        <p:spPr bwMode="auto">
          <a:xfrm rot="20040000">
            <a:off x="5380038" y="4546600"/>
            <a:ext cx="14525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5" name="Rectangle 30">
            <a:extLst>
              <a:ext uri="{FF2B5EF4-FFF2-40B4-BE49-F238E27FC236}">
                <a16:creationId xmlns:a16="http://schemas.microsoft.com/office/drawing/2014/main" id="{6E5624C0-56F0-4952-816A-0953BACC22F4}"/>
              </a:ext>
            </a:extLst>
          </p:cNvPr>
          <p:cNvSpPr>
            <a:spLocks noChangeArrowheads="1"/>
          </p:cNvSpPr>
          <p:nvPr/>
        </p:nvSpPr>
        <p:spPr bwMode="auto">
          <a:xfrm rot="2820000">
            <a:off x="5611813" y="3246438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6" name="Rectangle 31">
            <a:extLst>
              <a:ext uri="{FF2B5EF4-FFF2-40B4-BE49-F238E27FC236}">
                <a16:creationId xmlns:a16="http://schemas.microsoft.com/office/drawing/2014/main" id="{6FBD0191-9026-473B-92C0-DD689D8FD8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16801" y="3049589"/>
            <a:ext cx="14525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7" name="Oval 32">
            <a:extLst>
              <a:ext uri="{FF2B5EF4-FFF2-40B4-BE49-F238E27FC236}">
                <a16:creationId xmlns:a16="http://schemas.microsoft.com/office/drawing/2014/main" id="{51D51BF5-2FC4-49F3-AA5A-502A99BB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1905000" cy="1676400"/>
          </a:xfrm>
          <a:prstGeom prst="ellipse">
            <a:avLst/>
          </a:prstGeom>
          <a:noFill/>
          <a:ln w="12600" cap="rnd">
            <a:solidFill>
              <a:srgbClr val="99FF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18" name="Rectangle 33">
            <a:extLst>
              <a:ext uri="{FF2B5EF4-FFF2-40B4-BE49-F238E27FC236}">
                <a16:creationId xmlns:a16="http://schemas.microsoft.com/office/drawing/2014/main" id="{FC33048E-27A9-4E6C-B57F-8CE9F7CF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557" y="4267201"/>
            <a:ext cx="678689" cy="3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i="1">
                <a:solidFill>
                  <a:srgbClr val="99FF66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2800" i="1" baseline="-33000">
                <a:solidFill>
                  <a:srgbClr val="99FF66"/>
                </a:solidFill>
                <a:latin typeface="Corbel" panose="020B0503020204020204" pitchFamily="34" charset="0"/>
              </a:rPr>
              <a:t>bird</a:t>
            </a:r>
          </a:p>
        </p:txBody>
      </p:sp>
      <p:cxnSp>
        <p:nvCxnSpPr>
          <p:cNvPr id="42019" name="AutoShape 34">
            <a:extLst>
              <a:ext uri="{FF2B5EF4-FFF2-40B4-BE49-F238E27FC236}">
                <a16:creationId xmlns:a16="http://schemas.microsoft.com/office/drawing/2014/main" id="{0FDD3994-181C-4185-BD16-D9BAC83E2B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35589" y="2514600"/>
            <a:ext cx="2600325" cy="1588"/>
          </a:xfrm>
          <a:prstGeom prst="bentConnector2">
            <a:avLst/>
          </a:prstGeom>
          <a:noFill/>
          <a:ln w="11880">
            <a:solidFill>
              <a:srgbClr val="FF3333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20" name="Rectangle 35">
            <a:extLst>
              <a:ext uri="{FF2B5EF4-FFF2-40B4-BE49-F238E27FC236}">
                <a16:creationId xmlns:a16="http://schemas.microsoft.com/office/drawing/2014/main" id="{83212750-C9AC-414A-9DC0-B5BF19D69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2068514"/>
            <a:ext cx="46196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3333"/>
                </a:solidFill>
                <a:latin typeface="Corbel" panose="020B0503020204020204" pitchFamily="34" charset="0"/>
              </a:rPr>
              <a:t>[?]</a:t>
            </a:r>
          </a:p>
        </p:txBody>
      </p:sp>
      <p:cxnSp>
        <p:nvCxnSpPr>
          <p:cNvPr id="42021" name="AutoShape 36">
            <a:extLst>
              <a:ext uri="{FF2B5EF4-FFF2-40B4-BE49-F238E27FC236}">
                <a16:creationId xmlns:a16="http://schemas.microsoft.com/office/drawing/2014/main" id="{BAC0F998-0F68-485E-9A02-194E6EF8B68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821907" y="3996532"/>
            <a:ext cx="2828925" cy="7938"/>
          </a:xfrm>
          <a:prstGeom prst="bentConnector2">
            <a:avLst/>
          </a:prstGeom>
          <a:noFill/>
          <a:ln w="1188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22" name="Rectangle 37">
            <a:extLst>
              <a:ext uri="{FF2B5EF4-FFF2-40B4-BE49-F238E27FC236}">
                <a16:creationId xmlns:a16="http://schemas.microsoft.com/office/drawing/2014/main" id="{B639B2FD-A528-43D1-97A9-64761BDD5B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74672" y="3416205"/>
            <a:ext cx="136156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[1.00, 0.45]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07C1A191-9037-40AE-B68A-D94A050CF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Meaning of Concept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6B2A0BA-E8BA-4B29-89CF-2A0573E9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002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Every concept in NARS is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 fluid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Its meaning is determined neither by reference nor definition, but by experienced relations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Each relation is a matter of degree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Meaning changes by history and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E3D11D19-F972-4BF9-B1E0-7230A967F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391400" cy="6477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Architecture and Routine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4BF60A2F-0DBA-4A76-8806-0BB87FE0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279526"/>
            <a:ext cx="62484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9D54CDBA-BDAC-42E1-8749-63DA62316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Control Strategy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E1ACC965-7678-49FB-97EB-6C5A7552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 each step, a task interacts with a belief according to applicable rules</a:t>
            </a:r>
          </a:p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The task and belief are selected probabilistically, biased by priority </a:t>
            </a:r>
          </a:p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Factors influence the priority of an item: its quality, its usefulness in history, and its relevance to the current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9CB08948-82BE-4129-B619-B235400E7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024688" cy="6477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The Layers of the Logic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C8C54CB-7348-4C6A-84AF-8564735D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59197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IL-1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A38345-A809-4F3F-B8BF-208B5DDE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1547814"/>
            <a:ext cx="760412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IL-9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D69E0D85-ABD8-4F40-BB59-DAAB7434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21097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FF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IL-8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2BDC247B-982D-46A2-BB74-7E481F1E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26431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IL-7</a:t>
            </a: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2CC977EA-D1BB-44EF-97FC-CB535038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31765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IL-6</a:t>
            </a:r>
          </a:p>
        </p:txBody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1BC4C2FD-DBB4-4BC1-BA61-CCB81B70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37099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IL-5</a:t>
            </a:r>
          </a:p>
        </p:txBody>
      </p:sp>
      <p:sp>
        <p:nvSpPr>
          <p:cNvPr id="48137" name="Rectangle 8">
            <a:extLst>
              <a:ext uri="{FF2B5EF4-FFF2-40B4-BE49-F238E27FC236}">
                <a16:creationId xmlns:a16="http://schemas.microsoft.com/office/drawing/2014/main" id="{9CCBD6E0-DEE1-493D-B98D-1F2A8DB6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4273550"/>
            <a:ext cx="760413" cy="261938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IL-4</a:t>
            </a:r>
          </a:p>
        </p:txBody>
      </p:sp>
      <p:sp>
        <p:nvSpPr>
          <p:cNvPr id="48138" name="Rectangle 9">
            <a:extLst>
              <a:ext uri="{FF2B5EF4-FFF2-40B4-BE49-F238E27FC236}">
                <a16:creationId xmlns:a16="http://schemas.microsoft.com/office/drawing/2014/main" id="{30249DAB-E416-4FC2-8523-03F0132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48529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IL-3</a:t>
            </a:r>
          </a:p>
        </p:txBody>
      </p:sp>
      <p:sp>
        <p:nvSpPr>
          <p:cNvPr id="48139" name="Rectangle 10">
            <a:extLst>
              <a:ext uri="{FF2B5EF4-FFF2-40B4-BE49-F238E27FC236}">
                <a16:creationId xmlns:a16="http://schemas.microsoft.com/office/drawing/2014/main" id="{3291291F-1392-4635-87BA-C65354E0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53863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IL-2</a:t>
            </a:r>
          </a:p>
        </p:txBody>
      </p:sp>
      <p:sp>
        <p:nvSpPr>
          <p:cNvPr id="48140" name="AutoShape 11">
            <a:extLst>
              <a:ext uri="{FF2B5EF4-FFF2-40B4-BE49-F238E27FC236}">
                <a16:creationId xmlns:a16="http://schemas.microsoft.com/office/drawing/2014/main" id="{998B3F45-7176-4517-9B1D-7380A8B5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59197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NAL-1</a:t>
            </a:r>
          </a:p>
        </p:txBody>
      </p:sp>
      <p:sp>
        <p:nvSpPr>
          <p:cNvPr id="48141" name="AutoShape 12">
            <a:extLst>
              <a:ext uri="{FF2B5EF4-FFF2-40B4-BE49-F238E27FC236}">
                <a16:creationId xmlns:a16="http://schemas.microsoft.com/office/drawing/2014/main" id="{6B6C6527-3506-46F0-BDDC-925171B2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1576389"/>
            <a:ext cx="836612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NAL-9</a:t>
            </a:r>
          </a:p>
        </p:txBody>
      </p:sp>
      <p:sp>
        <p:nvSpPr>
          <p:cNvPr id="48142" name="AutoShape 13">
            <a:extLst>
              <a:ext uri="{FF2B5EF4-FFF2-40B4-BE49-F238E27FC236}">
                <a16:creationId xmlns:a16="http://schemas.microsoft.com/office/drawing/2014/main" id="{D027B211-09DC-4BAD-8262-10DA1CE8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21097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NAL-8</a:t>
            </a:r>
          </a:p>
        </p:txBody>
      </p:sp>
      <p:sp>
        <p:nvSpPr>
          <p:cNvPr id="48143" name="AutoShape 14">
            <a:extLst>
              <a:ext uri="{FF2B5EF4-FFF2-40B4-BE49-F238E27FC236}">
                <a16:creationId xmlns:a16="http://schemas.microsoft.com/office/drawing/2014/main" id="{5E3FF054-6A40-4A6C-A876-AC2B55AB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26431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NAL-7</a:t>
            </a:r>
          </a:p>
        </p:txBody>
      </p:sp>
      <p:sp>
        <p:nvSpPr>
          <p:cNvPr id="48144" name="AutoShape 15">
            <a:extLst>
              <a:ext uri="{FF2B5EF4-FFF2-40B4-BE49-F238E27FC236}">
                <a16:creationId xmlns:a16="http://schemas.microsoft.com/office/drawing/2014/main" id="{184CC7B6-4714-4C86-B334-2AB3213D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31765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NAL-6</a:t>
            </a:r>
          </a:p>
        </p:txBody>
      </p:sp>
      <p:sp>
        <p:nvSpPr>
          <p:cNvPr id="48145" name="AutoShape 16">
            <a:extLst>
              <a:ext uri="{FF2B5EF4-FFF2-40B4-BE49-F238E27FC236}">
                <a16:creationId xmlns:a16="http://schemas.microsoft.com/office/drawing/2014/main" id="{94C3761C-6E77-43C0-97DA-78A8F5A1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37099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NAL-5</a:t>
            </a:r>
          </a:p>
        </p:txBody>
      </p:sp>
      <p:sp>
        <p:nvSpPr>
          <p:cNvPr id="48146" name="AutoShape 17">
            <a:extLst>
              <a:ext uri="{FF2B5EF4-FFF2-40B4-BE49-F238E27FC236}">
                <a16:creationId xmlns:a16="http://schemas.microsoft.com/office/drawing/2014/main" id="{050DABED-5253-48BE-A910-A6ABF401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4273550"/>
            <a:ext cx="836613" cy="2619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NAL-4</a:t>
            </a:r>
          </a:p>
        </p:txBody>
      </p:sp>
      <p:sp>
        <p:nvSpPr>
          <p:cNvPr id="48147" name="AutoShape 18">
            <a:extLst>
              <a:ext uri="{FF2B5EF4-FFF2-40B4-BE49-F238E27FC236}">
                <a16:creationId xmlns:a16="http://schemas.microsoft.com/office/drawing/2014/main" id="{FDE20449-A9CF-4D7C-A02B-428EFF20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48529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NAL-3</a:t>
            </a:r>
          </a:p>
        </p:txBody>
      </p:sp>
      <p:sp>
        <p:nvSpPr>
          <p:cNvPr id="48148" name="AutoShape 19">
            <a:extLst>
              <a:ext uri="{FF2B5EF4-FFF2-40B4-BE49-F238E27FC236}">
                <a16:creationId xmlns:a16="http://schemas.microsoft.com/office/drawing/2014/main" id="{DFD41E1D-D42F-4781-BBD8-54920458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53863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NAL-2</a:t>
            </a:r>
          </a:p>
        </p:txBody>
      </p:sp>
      <p:sp>
        <p:nvSpPr>
          <p:cNvPr id="48149" name="AutoShape 20">
            <a:extLst>
              <a:ext uri="{FF2B5EF4-FFF2-40B4-BE49-F238E27FC236}">
                <a16:creationId xmlns:a16="http://schemas.microsoft.com/office/drawing/2014/main" id="{0AB4C197-3D64-47B4-BA30-DCD26829E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23733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0" name="AutoShape 21">
            <a:extLst>
              <a:ext uri="{FF2B5EF4-FFF2-40B4-BE49-F238E27FC236}">
                <a16:creationId xmlns:a16="http://schemas.microsoft.com/office/drawing/2014/main" id="{DA3A12F2-0A71-4994-B170-4AA52E6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51165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1" name="AutoShape 22">
            <a:extLst>
              <a:ext uri="{FF2B5EF4-FFF2-40B4-BE49-F238E27FC236}">
                <a16:creationId xmlns:a16="http://schemas.microsoft.com/office/drawing/2014/main" id="{130ACF4F-EACF-418D-83D9-6B619F9D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456406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2" name="AutoShape 23">
            <a:extLst>
              <a:ext uri="{FF2B5EF4-FFF2-40B4-BE49-F238E27FC236}">
                <a16:creationId xmlns:a16="http://schemas.microsoft.com/office/drawing/2014/main" id="{1104796A-EDF5-4BE7-AC9A-D652296D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4003675"/>
            <a:ext cx="303213" cy="268288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3" name="AutoShape 24">
            <a:extLst>
              <a:ext uri="{FF2B5EF4-FFF2-40B4-BE49-F238E27FC236}">
                <a16:creationId xmlns:a16="http://schemas.microsoft.com/office/drawing/2014/main" id="{4D6C943E-1258-46E9-BEC7-EA03C4B7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34401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4" name="AutoShape 25">
            <a:extLst>
              <a:ext uri="{FF2B5EF4-FFF2-40B4-BE49-F238E27FC236}">
                <a16:creationId xmlns:a16="http://schemas.microsoft.com/office/drawing/2014/main" id="{58EC9580-7A88-477E-95EA-8AA92351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291306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5" name="AutoShape 26">
            <a:extLst>
              <a:ext uri="{FF2B5EF4-FFF2-40B4-BE49-F238E27FC236}">
                <a16:creationId xmlns:a16="http://schemas.microsoft.com/office/drawing/2014/main" id="{9D3F76E4-8D1D-4E70-BB79-717CD34F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18399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6" name="AutoShape 27">
            <a:extLst>
              <a:ext uri="{FF2B5EF4-FFF2-40B4-BE49-F238E27FC236}">
                <a16:creationId xmlns:a16="http://schemas.microsoft.com/office/drawing/2014/main" id="{7B9923A5-8F13-40E8-B725-22B76302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56499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7" name="AutoShape 28">
            <a:extLst>
              <a:ext uri="{FF2B5EF4-FFF2-40B4-BE49-F238E27FC236}">
                <a16:creationId xmlns:a16="http://schemas.microsoft.com/office/drawing/2014/main" id="{6D63A63D-C74A-4418-9E2C-4C2DE644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5995989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8" name="AutoShape 29">
            <a:extLst>
              <a:ext uri="{FF2B5EF4-FFF2-40B4-BE49-F238E27FC236}">
                <a16:creationId xmlns:a16="http://schemas.microsoft.com/office/drawing/2014/main" id="{AD4ADF9C-7784-4747-9F26-4F180A1B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54721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9" name="AutoShape 30">
            <a:extLst>
              <a:ext uri="{FF2B5EF4-FFF2-40B4-BE49-F238E27FC236}">
                <a16:creationId xmlns:a16="http://schemas.microsoft.com/office/drawing/2014/main" id="{C02BA7BB-92AB-47D9-B64F-2FA717D1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387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0" name="AutoShape 31">
            <a:extLst>
              <a:ext uri="{FF2B5EF4-FFF2-40B4-BE49-F238E27FC236}">
                <a16:creationId xmlns:a16="http://schemas.microsoft.com/office/drawing/2014/main" id="{2A818687-4DD9-4BC3-A098-71052B30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4359276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1" name="AutoShape 32">
            <a:extLst>
              <a:ext uri="{FF2B5EF4-FFF2-40B4-BE49-F238E27FC236}">
                <a16:creationId xmlns:a16="http://schemas.microsoft.com/office/drawing/2014/main" id="{5467682A-E392-4A36-9A36-C04750BB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4" y="37957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2" name="AutoShape 33">
            <a:extLst>
              <a:ext uri="{FF2B5EF4-FFF2-40B4-BE49-F238E27FC236}">
                <a16:creationId xmlns:a16="http://schemas.microsoft.com/office/drawing/2014/main" id="{A33F6FC9-C08E-4AB1-8100-BEBDF378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2623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3" name="AutoShape 34">
            <a:extLst>
              <a:ext uri="{FF2B5EF4-FFF2-40B4-BE49-F238E27FC236}">
                <a16:creationId xmlns:a16="http://schemas.microsoft.com/office/drawing/2014/main" id="{833B245C-0FF1-41ED-80E4-BE8CF4F7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27289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4" name="AutoShape 35">
            <a:extLst>
              <a:ext uri="{FF2B5EF4-FFF2-40B4-BE49-F238E27FC236}">
                <a16:creationId xmlns:a16="http://schemas.microsoft.com/office/drawing/2014/main" id="{12150BEB-58FA-43A2-90BB-AF85932D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21955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5" name="AutoShape 36">
            <a:extLst>
              <a:ext uri="{FF2B5EF4-FFF2-40B4-BE49-F238E27FC236}">
                <a16:creationId xmlns:a16="http://schemas.microsoft.com/office/drawing/2014/main" id="{306D42A7-EC0A-417F-B9F1-C03E5CA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9" y="1631951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6" name="Line 37">
            <a:extLst>
              <a:ext uri="{FF2B5EF4-FFF2-40B4-BE49-F238E27FC236}">
                <a16:creationId xmlns:a16="http://schemas.microsoft.com/office/drawing/2014/main" id="{7B4A9C44-4210-4FD8-B083-61CDC976B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8485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7" name="Line 38">
            <a:extLst>
              <a:ext uri="{FF2B5EF4-FFF2-40B4-BE49-F238E27FC236}">
                <a16:creationId xmlns:a16="http://schemas.microsoft.com/office/drawing/2014/main" id="{939EADD6-7D9C-4DC5-8426-DE89372C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2750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8" name="Line 39">
            <a:extLst>
              <a:ext uri="{FF2B5EF4-FFF2-40B4-BE49-F238E27FC236}">
                <a16:creationId xmlns:a16="http://schemas.microsoft.com/office/drawing/2014/main" id="{79388CBA-EAF3-49C2-8D25-5D4FF8AD6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04800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9" name="Rectangle 40">
            <a:extLst>
              <a:ext uri="{FF2B5EF4-FFF2-40B4-BE49-F238E27FC236}">
                <a16:creationId xmlns:a16="http://schemas.microsoft.com/office/drawing/2014/main" id="{A009F20F-A679-4B60-A279-520CB1E3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1" y="5916614"/>
            <a:ext cx="1268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atomic term</a:t>
            </a:r>
          </a:p>
        </p:txBody>
      </p:sp>
      <p:sp>
        <p:nvSpPr>
          <p:cNvPr id="48170" name="Rectangle 41">
            <a:extLst>
              <a:ext uri="{FF2B5EF4-FFF2-40B4-BE49-F238E27FC236}">
                <a16:creationId xmlns:a16="http://schemas.microsoft.com/office/drawing/2014/main" id="{B41FCD1A-6F5E-4924-AA31-2BC292DF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4614864"/>
            <a:ext cx="2011362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derivative copulas &amp; compound terms</a:t>
            </a:r>
          </a:p>
        </p:txBody>
      </p:sp>
      <p:sp>
        <p:nvSpPr>
          <p:cNvPr id="48171" name="Rectangle 42">
            <a:extLst>
              <a:ext uri="{FF2B5EF4-FFF2-40B4-BE49-F238E27FC236}">
                <a16:creationId xmlns:a16="http://schemas.microsoft.com/office/drawing/2014/main" id="{0698A726-C97E-4558-8DA1-6364ED23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52789"/>
            <a:ext cx="17907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statement and variable as term</a:t>
            </a:r>
          </a:p>
        </p:txBody>
      </p:sp>
      <p:sp>
        <p:nvSpPr>
          <p:cNvPr id="48172" name="Rectangle 43">
            <a:extLst>
              <a:ext uri="{FF2B5EF4-FFF2-40B4-BE49-F238E27FC236}">
                <a16:creationId xmlns:a16="http://schemas.microsoft.com/office/drawing/2014/main" id="{130D2FF0-0A95-4FA4-B30A-4D6ED3B9C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1960564"/>
            <a:ext cx="19431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event, goal, and operation as term</a:t>
            </a:r>
          </a:p>
        </p:txBody>
      </p:sp>
      <p:sp>
        <p:nvSpPr>
          <p:cNvPr id="48173" name="Rectangle 44">
            <a:extLst>
              <a:ext uri="{FF2B5EF4-FFF2-40B4-BE49-F238E27FC236}">
                <a16:creationId xmlns:a16="http://schemas.microsoft.com/office/drawing/2014/main" id="{F08EBCF8-1F71-4AB5-879A-044BBA75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886200"/>
            <a:ext cx="15938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00CCFF"/>
                </a:solidFill>
                <a:latin typeface="Arial Narrow" panose="020B0606020202030204" pitchFamily="34" charset="0"/>
              </a:rPr>
              <a:t>implementation</a:t>
            </a:r>
          </a:p>
        </p:txBody>
      </p:sp>
      <p:sp>
        <p:nvSpPr>
          <p:cNvPr id="48174" name="AutoShape 45">
            <a:extLst>
              <a:ext uri="{FF2B5EF4-FFF2-40B4-BE49-F238E27FC236}">
                <a16:creationId xmlns:a16="http://schemas.microsoft.com/office/drawing/2014/main" id="{E3E88868-6B80-4780-A90C-86C9424F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1371600"/>
            <a:ext cx="1463675" cy="5029200"/>
          </a:xfrm>
          <a:prstGeom prst="roundRect">
            <a:avLst>
              <a:gd name="adj" fmla="val 106"/>
            </a:avLst>
          </a:prstGeom>
          <a:noFill/>
          <a:ln w="3816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0301FCEA-D929-4054-98E3-84EED35F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Copulas &amp; Compound Terms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3EC63EE-6DB4-45DC-AB10-C1E00212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62088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Ideas from set theory: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Variants of the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inheritance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copula: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similarity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instance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property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Compound terms: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intersections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differences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products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images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New inference rules for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comparison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analogy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plus compound-term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composition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decomposition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B9FC5EF0-1159-4C43-9D1D-85348407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11175"/>
            <a:ext cx="80010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Higher-Order Reasoning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6B6F3DE8-9553-4B48-AC5D-A52DAA91F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79248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Ideas from propositional/predicate logic: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Copulas: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implication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equivalence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Compound statements: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negation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conjunction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disjunction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Conditional inferences as implication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Variable terms as symbols</a:t>
            </a:r>
          </a:p>
          <a:p>
            <a:pPr marL="69850" indent="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NAL as a universal meta-logic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442AE729-FA1F-4E7E-901C-6D51B39B3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Procedural Reasoning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2D430AE9-45A4-49E6-BA8A-FC26B7C8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28775"/>
            <a:ext cx="7223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Ideas from logic programming: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Events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statements with temporal relations (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sequential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parallel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Operations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executable events, with a sensorimotor interface 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Goals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events to be realized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Mental operations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are integrated into the inference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19069D-C63C-4A82-88DF-0103228F2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33095"/>
            <a:ext cx="7772400" cy="914400"/>
          </a:xfrm>
        </p:spPr>
        <p:txBody>
          <a:bodyPr lIns="90000" tIns="45000" rIns="90000" bIns="45000" anchor="t"/>
          <a:lstStyle/>
          <a:p>
            <a:pPr algn="l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0" i="0">
                <a:solidFill>
                  <a:srgbClr val="FFF39D"/>
                </a:solidFill>
                <a:latin typeface="Consolas" panose="020B0609020204030204" pitchFamily="49" charset="0"/>
              </a:rPr>
              <a:t>“Intelligence” Interpreted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EDB242D-FC16-4FDD-971C-3146597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69513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Main­stream AI treats “Intelligence” as a collection of problem-specific and domain-specific parts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AGI takes “Intelligence” as a general-purpose capability that should be treated as a whole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AGI research still includes different research objectives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16332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4B40EF86-117C-4165-BEAE-2DC76D2A4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Unifications in NARS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CCEFA0C3-8ECB-4A7E-8745-B556CC82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28775"/>
            <a:ext cx="7223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Fully based on AIKR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Unified representational language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Complete inferential power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Reasoning as learning, planning, problem solving, decision making, ...</a:t>
            </a: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Integrating with other software &amp; hardware via plug-and-play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A6111C3F-38E0-4FD5-A6BF-0D243B563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Implementation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0AEEF6CA-06B3-4FCC-B8DE-F36E403A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has been mostly implemented in the open-source project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OpenNARS for research 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Working examples exist as proof of concept (POC)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The system shows many human-like properties, though it is not deemed to be a psychological model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1028003C-6AA5-44A2-9082-39CED1945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Potential Applications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EB4DFEF4-9281-403A-BEE6-465EB07E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6513"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is not designed for any specific application, it can be considered as a general purpose tool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Suitable domains: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AIKR is applicable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Tasks expressible as reasoning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Tools have compatible interface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79732C31-D3B4-469E-BB8C-7C379F3613D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30425" y="1685926"/>
            <a:ext cx="7772400" cy="4606017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Publications &amp; reports:</a:t>
            </a: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3"/>
              </a:rPr>
              <a:t>http://www.cis.temple.edu/~pwang/</a:t>
            </a: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  <a:hlinkClick r:id="rId3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Source code, examples, and documents: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4"/>
              </a:rPr>
              <a:t>http://opennars.org/</a:t>
            </a: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  <a:hlinkClick r:id="rId3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Participations and COLLABORATIONS are welcome!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0F6CE3C-5928-4805-882A-F2C9C9D89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00091"/>
            <a:ext cx="7772400" cy="914400"/>
          </a:xfrm>
        </p:spPr>
        <p:txBody>
          <a:bodyPr lIns="90000" tIns="45000" rIns="90000" bIns="45000" anchor="t"/>
          <a:lstStyle/>
          <a:p>
            <a:pPr algn="l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0" i="0">
                <a:solidFill>
                  <a:srgbClr val="FFF39D"/>
                </a:solidFill>
                <a:latin typeface="Consolas" panose="020B0609020204030204" pitchFamily="49" charset="0"/>
              </a:rPr>
              <a:t>Basic Assumption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24F5714-6173-43AD-A8D3-6C9C8334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12916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11163" indent="-338138"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“Intelligence”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the capability of a system to adapt to its environment and to work with insufficient knowledge and resources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Assumption of Insufficient Knowledge and Resources (AIKR):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rely on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finite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processing capacity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work in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real time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to unexpected tasks</a:t>
            </a:r>
          </a:p>
        </p:txBody>
      </p:sp>
    </p:spTree>
    <p:extLst>
      <p:ext uri="{BB962C8B-B14F-4D97-AF65-F5344CB8AC3E}">
        <p14:creationId xmlns:p14="http://schemas.microsoft.com/office/powerpoint/2010/main" val="13023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27C4F807-6F96-4BEA-B177-5B7DADB9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Reasoning System Framework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2262FBE9-3001-4FD7-9519-C47C5F10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4305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25475" indent="-554038"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language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for representation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semantics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of the language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set of inference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rules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memory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structure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control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mechanism</a:t>
            </a:r>
          </a:p>
          <a:p>
            <a:pPr marL="69850" indent="0">
              <a:lnSpc>
                <a:spcPct val="90000"/>
              </a:lnSpc>
              <a:buClr>
                <a:srgbClr val="FFF39D"/>
              </a:buClr>
              <a:buSzPct val="95000"/>
              <a:defRPr/>
            </a:pPr>
            <a:endParaRPr lang="en-US" altLang="en-US" sz="30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marL="69850" indent="0">
              <a:lnSpc>
                <a:spcPct val="90000"/>
              </a:lnSpc>
              <a:buClr>
                <a:srgbClr val="FFF39D"/>
              </a:buClr>
              <a:buSzPct val="95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Advantages: 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domain independence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rich expressing power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justifiability of the rules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flexibility in combining the 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FA12D71-3020-4BAD-9BFB-5A474F8AD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Fundamental Issues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2D1EF2C1-53B7-4185-9D50-99BE2144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4188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Under AIKR, the system cannot guarantee absolute correctness or optimum anymore. Now what is the standard of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validity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or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rationality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Validity and rationality become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relative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to the available knowledge and resources.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Desired features: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general, adaptive, flexible, robust, scalable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FC70D3BB-3438-4E32-A8FE-7E7940AD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609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b="1" dirty="0">
                <a:solidFill>
                  <a:srgbClr val="FFF39D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3600" dirty="0">
                <a:solidFill>
                  <a:srgbClr val="FFF39D"/>
                </a:solidFill>
                <a:latin typeface="Consolas" panose="020B0609020204030204" pitchFamily="49" charset="0"/>
              </a:rPr>
              <a:t>ON-</a:t>
            </a:r>
            <a:r>
              <a:rPr lang="en-US" altLang="en-US" sz="3600" b="1" dirty="0">
                <a:solidFill>
                  <a:srgbClr val="FFF39D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3600" dirty="0">
                <a:solidFill>
                  <a:srgbClr val="FFF39D"/>
                </a:solidFill>
                <a:latin typeface="Consolas" panose="020B0609020204030204" pitchFamily="49" charset="0"/>
              </a:rPr>
              <a:t>XIOMATIC </a:t>
            </a:r>
            <a:r>
              <a:rPr lang="en-US" altLang="en-US" sz="3600" b="1" dirty="0">
                <a:solidFill>
                  <a:srgbClr val="FFF39D"/>
                </a:solidFill>
                <a:latin typeface="Consolas" panose="020B0609020204030204" pitchFamily="49" charset="0"/>
              </a:rPr>
              <a:t>R</a:t>
            </a:r>
            <a:r>
              <a:rPr lang="en-US" altLang="en-US" sz="3600" dirty="0">
                <a:solidFill>
                  <a:srgbClr val="FFF39D"/>
                </a:solidFill>
                <a:latin typeface="Consolas" panose="020B0609020204030204" pitchFamily="49" charset="0"/>
              </a:rPr>
              <a:t>EASONING </a:t>
            </a:r>
            <a:r>
              <a:rPr lang="en-US" altLang="en-US" sz="3600" b="1" dirty="0">
                <a:solidFill>
                  <a:srgbClr val="FFF39D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3600" dirty="0">
                <a:solidFill>
                  <a:srgbClr val="FFF39D"/>
                </a:solidFill>
                <a:latin typeface="Consolas" panose="020B0609020204030204" pitchFamily="49" charset="0"/>
              </a:rPr>
              <a:t>YSTEM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E82A4B51-5C89-794B-A25B-681A146F6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2114863"/>
            <a:ext cx="7772400" cy="379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19113" indent="-457200"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has a logic part and a control part, with a “logic” in the original sense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is fully based on AIKR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has a designed meta-level and an acquired object-level</a:t>
            </a:r>
          </a:p>
          <a:p>
            <a:pPr marL="61913" indent="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defRPr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90E21542-4E95-48DE-9912-5ABFA2630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8389" y="762000"/>
            <a:ext cx="6118225" cy="503238"/>
          </a:xfrm>
        </p:spPr>
        <p:txBody>
          <a:bodyPr vert="horz" lIns="90000" tIns="45000" rIns="90000" bIns="45000" rtlCol="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Term and Statement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6BAE8D5D-AA6A-4D19-9078-96A5D6B5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7696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 marL="741363" indent="-282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Term: word, as name of a concept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Statement: subject-copula-predicate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			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	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as specialization-generalization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DF470E36-3104-40FF-BEC9-361A0224A138}"/>
              </a:ext>
            </a:extLst>
          </p:cNvPr>
          <p:cNvGrpSpPr>
            <a:grpSpLocks/>
          </p:cNvGrpSpPr>
          <p:nvPr/>
        </p:nvGrpSpPr>
        <p:grpSpPr bwMode="auto">
          <a:xfrm>
            <a:off x="7096127" y="2973389"/>
            <a:ext cx="2578101" cy="681037"/>
            <a:chOff x="3510" y="1873"/>
            <a:chExt cx="1624" cy="429"/>
          </a:xfrm>
        </p:grpSpPr>
        <p:sp>
          <p:nvSpPr>
            <p:cNvPr id="15377" name="Line 4">
              <a:extLst>
                <a:ext uri="{FF2B5EF4-FFF2-40B4-BE49-F238E27FC236}">
                  <a16:creationId xmlns:a16="http://schemas.microsoft.com/office/drawing/2014/main" id="{A627FE58-D557-4596-B6B7-6CE4EC23C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2257"/>
              <a:ext cx="1005" cy="0"/>
            </a:xfrm>
            <a:prstGeom prst="line">
              <a:avLst/>
            </a:prstGeom>
            <a:noFill/>
            <a:ln w="1908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Oval 5">
              <a:extLst>
                <a:ext uri="{FF2B5EF4-FFF2-40B4-BE49-F238E27FC236}">
                  <a16:creationId xmlns:a16="http://schemas.microsoft.com/office/drawing/2014/main" id="{73835347-E87C-4567-B45D-6DF49F5F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20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9" name="Oval 6">
              <a:extLst>
                <a:ext uri="{FF2B5EF4-FFF2-40B4-BE49-F238E27FC236}">
                  <a16:creationId xmlns:a16="http://schemas.microsoft.com/office/drawing/2014/main" id="{534770D4-057C-4981-82D0-98386BE3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220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80" name="Rectangle 7">
              <a:extLst>
                <a:ext uri="{FF2B5EF4-FFF2-40B4-BE49-F238E27FC236}">
                  <a16:creationId xmlns:a16="http://schemas.microsoft.com/office/drawing/2014/main" id="{BE0C9EBE-7986-40AE-B229-319BB7D98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873"/>
              <a:ext cx="66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i="1">
                  <a:solidFill>
                    <a:srgbClr val="FFFFFF"/>
                  </a:solidFill>
                </a:rPr>
                <a:t>water</a:t>
              </a:r>
            </a:p>
          </p:txBody>
        </p:sp>
        <p:sp>
          <p:nvSpPr>
            <p:cNvPr id="15381" name="Rectangle 8">
              <a:extLst>
                <a:ext uri="{FF2B5EF4-FFF2-40B4-BE49-F238E27FC236}">
                  <a16:creationId xmlns:a16="http://schemas.microsoft.com/office/drawing/2014/main" id="{173117B4-3485-482B-B1AD-E7489119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873"/>
              <a:ext cx="6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i="1">
                  <a:solidFill>
                    <a:srgbClr val="FFFFFF"/>
                  </a:solidFill>
                </a:rPr>
                <a:t>liquid</a:t>
              </a:r>
            </a:p>
          </p:txBody>
        </p:sp>
      </p:grpSp>
      <p:grpSp>
        <p:nvGrpSpPr>
          <p:cNvPr id="10249" name="Group 9">
            <a:extLst>
              <a:ext uri="{FF2B5EF4-FFF2-40B4-BE49-F238E27FC236}">
                <a16:creationId xmlns:a16="http://schemas.microsoft.com/office/drawing/2014/main" id="{EF9FF365-8678-452E-B343-D18D1DBE295A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4213226"/>
            <a:ext cx="6324600" cy="1946275"/>
            <a:chOff x="706" y="2654"/>
            <a:chExt cx="3984" cy="1226"/>
          </a:xfrm>
        </p:grpSpPr>
        <p:sp>
          <p:nvSpPr>
            <p:cNvPr id="15367" name="Oval 10">
              <a:extLst>
                <a:ext uri="{FF2B5EF4-FFF2-40B4-BE49-F238E27FC236}">
                  <a16:creationId xmlns:a16="http://schemas.microsoft.com/office/drawing/2014/main" id="{E69F1EED-0E4C-4EEE-BE30-9268091C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68" name="Oval 11">
              <a:extLst>
                <a:ext uri="{FF2B5EF4-FFF2-40B4-BE49-F238E27FC236}">
                  <a16:creationId xmlns:a16="http://schemas.microsoft.com/office/drawing/2014/main" id="{F540E7AC-3D1B-4099-BA4D-7316EB00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69" name="Oval 12">
              <a:extLst>
                <a:ext uri="{FF2B5EF4-FFF2-40B4-BE49-F238E27FC236}">
                  <a16:creationId xmlns:a16="http://schemas.microsoft.com/office/drawing/2014/main" id="{605B242E-20C9-4B5B-9DE2-3F546160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0" name="Oval 13">
              <a:extLst>
                <a:ext uri="{FF2B5EF4-FFF2-40B4-BE49-F238E27FC236}">
                  <a16:creationId xmlns:a16="http://schemas.microsoft.com/office/drawing/2014/main" id="{C82705B1-D5AD-4F8C-9A45-3ECA5058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1" name="Oval 14">
              <a:extLst>
                <a:ext uri="{FF2B5EF4-FFF2-40B4-BE49-F238E27FC236}">
                  <a16:creationId xmlns:a16="http://schemas.microsoft.com/office/drawing/2014/main" id="{5520D00C-A9E4-4FE5-95F3-C430ABEE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3367"/>
              <a:ext cx="1233" cy="513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2" name="Line 15">
              <a:extLst>
                <a:ext uri="{FF2B5EF4-FFF2-40B4-BE49-F238E27FC236}">
                  <a16:creationId xmlns:a16="http://schemas.microsoft.com/office/drawing/2014/main" id="{258FB8F4-B468-4816-8855-A0FC5EFD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3366"/>
              <a:ext cx="89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3" name="Line 16">
              <a:extLst>
                <a:ext uri="{FF2B5EF4-FFF2-40B4-BE49-F238E27FC236}">
                  <a16:creationId xmlns:a16="http://schemas.microsoft.com/office/drawing/2014/main" id="{8AE80029-41F6-4620-8CDC-C706392B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3366"/>
              <a:ext cx="730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17">
              <a:extLst>
                <a:ext uri="{FF2B5EF4-FFF2-40B4-BE49-F238E27FC236}">
                  <a16:creationId xmlns:a16="http://schemas.microsoft.com/office/drawing/2014/main" id="{D203B57C-3F6F-43B5-B63C-14458CBD4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3366"/>
              <a:ext cx="684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Freeform 18">
              <a:extLst>
                <a:ext uri="{FF2B5EF4-FFF2-40B4-BE49-F238E27FC236}">
                  <a16:creationId xmlns:a16="http://schemas.microsoft.com/office/drawing/2014/main" id="{B533E449-0A5B-4B0C-903D-D6684561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3424"/>
              <a:ext cx="1508" cy="398"/>
            </a:xfrm>
            <a:custGeom>
              <a:avLst/>
              <a:gdLst>
                <a:gd name="T0" fmla="*/ 0 w 1584"/>
                <a:gd name="T1" fmla="*/ 0 h 336"/>
                <a:gd name="T2" fmla="*/ 777 w 1584"/>
                <a:gd name="T3" fmla="*/ 398 h 336"/>
                <a:gd name="T4" fmla="*/ 1508 w 1584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4" h="336">
                  <a:moveTo>
                    <a:pt x="0" y="0"/>
                  </a:moveTo>
                  <a:cubicBezTo>
                    <a:pt x="276" y="168"/>
                    <a:pt x="552" y="336"/>
                    <a:pt x="816" y="336"/>
                  </a:cubicBezTo>
                  <a:cubicBezTo>
                    <a:pt x="1080" y="336"/>
                    <a:pt x="1332" y="168"/>
                    <a:pt x="1584" y="0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6" name="Rectangle 19">
              <a:extLst>
                <a:ext uri="{FF2B5EF4-FFF2-40B4-BE49-F238E27FC236}">
                  <a16:creationId xmlns:a16="http://schemas.microsoft.com/office/drawing/2014/main" id="{119EE2B3-1BD6-4711-9C53-0C0278F19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654"/>
              <a:ext cx="11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12DE65D7-D6D4-4FA9-BBE7-B259EEE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800"/>
            <a:ext cx="8275638" cy="112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Copula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inheritance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is reflexive and transitive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endParaRPr lang="en-US" altLang="en-US" sz="320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2AED99D-A36C-4250-A8DB-BFFD89AD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066800"/>
            <a:ext cx="5257800" cy="503238"/>
          </a:xfrm>
        </p:spPr>
        <p:txBody>
          <a:bodyPr vert="horz" lIns="90000" tIns="45000" rIns="90000" bIns="45000" rtlCol="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Binary Truth-value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CDF4FAA7-B1B0-4F60-B811-112C9222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Experience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a finite set of statements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Beliefs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K*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the transitive closure of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</a:t>
            </a:r>
          </a:p>
          <a:p>
            <a:pPr marL="527050" indent="-457200">
              <a:spcAft>
                <a:spcPts val="600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statement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true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if 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2400" dirty="0">
                <a:solidFill>
                  <a:srgbClr val="FFFFFF"/>
                </a:solidFill>
                <a:latin typeface="Corbel" panose="020B0503020204020204" pitchFamily="34" charset="0"/>
              </a:rPr>
              <a:t>		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either it is in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K*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		or it has the form of  X </a:t>
            </a:r>
            <a:r>
              <a:rPr lang="en-US" altLang="en-US" sz="3200" dirty="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X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	otherwise it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2069</TotalTime>
  <Words>1587</Words>
  <Application>Microsoft Office PowerPoint</Application>
  <PresentationFormat>Widescreen</PresentationFormat>
  <Paragraphs>288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Consolas</vt:lpstr>
      <vt:lpstr>Corbel</vt:lpstr>
      <vt:lpstr>Symbol</vt:lpstr>
      <vt:lpstr>Times New Roman</vt:lpstr>
      <vt:lpstr>Tw Cen MT</vt:lpstr>
      <vt:lpstr>Circuit</vt:lpstr>
      <vt:lpstr>Custom Design</vt:lpstr>
      <vt:lpstr>PowerPoint Presentation</vt:lpstr>
      <vt:lpstr>PowerPoint Presentation</vt:lpstr>
      <vt:lpstr>“Intelligence” Interpreted</vt:lpstr>
      <vt:lpstr>Basic Assumption</vt:lpstr>
      <vt:lpstr>Reasoning System Framework</vt:lpstr>
      <vt:lpstr>Fundamental Issues</vt:lpstr>
      <vt:lpstr>PowerPoint Presentation</vt:lpstr>
      <vt:lpstr>Term and Statement</vt:lpstr>
      <vt:lpstr>Binary Truth-value</vt:lpstr>
      <vt:lpstr>Extension and Intension</vt:lpstr>
      <vt:lpstr>Evidence</vt:lpstr>
      <vt:lpstr>PowerPoint Presentation</vt:lpstr>
      <vt:lpstr>Truth-Value Defined</vt:lpstr>
      <vt:lpstr> Truth-Value Produced</vt:lpstr>
      <vt:lpstr>Truth-value Function Design</vt:lpstr>
      <vt:lpstr>Deduction</vt:lpstr>
      <vt:lpstr>Induction</vt:lpstr>
      <vt:lpstr>Abduction</vt:lpstr>
      <vt:lpstr>Revision</vt:lpstr>
      <vt:lpstr>Types of Inference</vt:lpstr>
      <vt:lpstr>Memory Structure</vt:lpstr>
      <vt:lpstr>Memory as a Network</vt:lpstr>
      <vt:lpstr>Meaning of Concept</vt:lpstr>
      <vt:lpstr>Architecture and Routine</vt:lpstr>
      <vt:lpstr>Control Strategy</vt:lpstr>
      <vt:lpstr>The Layers of the Logic</vt:lpstr>
      <vt:lpstr>Copulas &amp; Compound Terms</vt:lpstr>
      <vt:lpstr>Higher-Order Reasoning</vt:lpstr>
      <vt:lpstr>Procedural Reasoning</vt:lpstr>
      <vt:lpstr>Unifications in NARS</vt:lpstr>
      <vt:lpstr>Implementation</vt:lpstr>
      <vt:lpstr>Potential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Lofthouse</dc:creator>
  <cp:lastModifiedBy>Peter</cp:lastModifiedBy>
  <cp:revision>20</cp:revision>
  <dcterms:created xsi:type="dcterms:W3CDTF">2019-07-30T10:28:38Z</dcterms:created>
  <dcterms:modified xsi:type="dcterms:W3CDTF">2020-06-21T21:40:30Z</dcterms:modified>
</cp:coreProperties>
</file>