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3" r:id="rId2"/>
  </p:sldMasterIdLst>
  <p:notesMasterIdLst>
    <p:notesMasterId r:id="rId17"/>
  </p:notesMasterIdLst>
  <p:sldIdLst>
    <p:sldId id="256" r:id="rId3"/>
    <p:sldId id="293" r:id="rId4"/>
    <p:sldId id="280" r:id="rId5"/>
    <p:sldId id="284" r:id="rId6"/>
    <p:sldId id="294" r:id="rId7"/>
    <p:sldId id="295" r:id="rId8"/>
    <p:sldId id="281" r:id="rId9"/>
    <p:sldId id="289" r:id="rId10"/>
    <p:sldId id="287" r:id="rId11"/>
    <p:sldId id="288" r:id="rId12"/>
    <p:sldId id="290" r:id="rId13"/>
    <p:sldId id="267" r:id="rId14"/>
    <p:sldId id="296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9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20" y="1386"/>
      </p:cViewPr>
      <p:guideLst>
        <p:guide orient="horz" pos="2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BE382-F139-4447-9E0C-EB61A9FD4FC0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1AC1A-D2C4-4F85-9D6C-685C58C4C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08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BFD5D2D4-07AA-45C7-8416-BE6C35B12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FB22F8C6-1B35-4DDC-8525-ABC099BDE269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8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896DA18-6096-43D2-94DD-9AE6DC49B96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1A2E62D-C83F-4653-A5B7-368707258F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20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BFD5D2D4-07AA-45C7-8416-BE6C35B12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FB22F8C6-1B35-4DDC-8525-ABC099BDE269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9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896DA18-6096-43D2-94DD-9AE6DC49B96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1A2E62D-C83F-4653-A5B7-368707258F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2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BFD5D2D4-07AA-45C7-8416-BE6C35B12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FB22F8C6-1B35-4DDC-8525-ABC099BDE269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11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896DA18-6096-43D2-94DD-9AE6DC49B96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1A2E62D-C83F-4653-A5B7-368707258F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180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7F99C6C9-D9C0-4613-85D2-3D5AC1B61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92B7341B-5CDE-4C68-A7D7-85B2EC461191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12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352D73B-672F-4444-9241-37F0C9E3081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C8A16C0-2DB8-4A0C-A738-DDA65E472B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>
            <a:extLst>
              <a:ext uri="{FF2B5EF4-FFF2-40B4-BE49-F238E27FC236}">
                <a16:creationId xmlns:a16="http://schemas.microsoft.com/office/drawing/2014/main" id="{40333766-F0F9-4250-AF24-E576CC740EE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5950" y="877888"/>
            <a:ext cx="562451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F10F080-9A4B-49B4-966F-5FF2329A21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0275" cy="3513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CBB35C8-2B6B-450D-8FD5-58BD8FB921CB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0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9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13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68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53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659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090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239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852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833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59C0-8487-4351-9443-1E78FD04D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10E71-D7F4-49C2-81C1-D8DA64967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516A-065D-4948-B541-37174CC6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6D8-FD02-47C2-A130-4E9973BF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8642-EE8B-43D9-8965-2071270F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45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03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0AEE-1840-4FD1-895B-B57E2F39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6858-E23F-4A66-8E09-525ABD10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DAC3-8441-4B5E-A9D5-BE1CF9A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D66B-4477-49F3-A3D7-57E4448D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14C4C-D1C7-42AB-94A4-C9089182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96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DC16-3D21-4FD2-8D22-6565A51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B0861-E143-4CB4-8697-C3D911225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9FE4B-9A78-46B0-8DBF-D36A2836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44A1-5340-4A41-AF22-7ABE5AE1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90A72-247A-479A-8678-5F19A593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005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37B9-C02A-47B2-B5EA-6CE8EE6F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BEB8-E4AC-412D-B622-862B10599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E14FA-F836-4133-A456-31404ADA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C984-BBD8-4E01-8F26-FE43862D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FBEDD-AF89-4F17-BDE9-1FD14A20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39776-57A3-475F-8948-784806DA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13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3D88-CB42-47B6-8F36-C160D1B3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4C54B-266F-43F6-8EF0-EF82A1F0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F6041-8645-4768-8E59-01CB90252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ADA2E-4E8B-48BE-A3B0-73D7EF659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619E4-B93E-434B-9C4E-C89CE5251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AC15A-058B-49CF-8840-2F7B2727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5379-211F-4E77-BDF6-3FEC19A3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B840C-DB12-4759-A963-92361E9D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30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F1F5-798C-4C06-9032-BFF05E3D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50A8E-76AE-4878-B775-3AAA6319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3FEF6-288D-44C8-A47C-C400A67C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FF7C5-86F2-44DC-BF63-BCFE427A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07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48E49-0275-4EF9-951F-001BA5BB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B5C94-EC2C-4B2B-B192-B9E8409C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4C357-D683-4431-BF1A-58BC413A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855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296B-467E-4390-AA8C-9BD2D5AD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49C5-747D-498C-A642-FC41DE65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588CC-AF19-486E-AF41-B0422A236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A40B7-4735-46AC-A7FC-4646C804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79199-3C68-418E-92D4-09D62BA9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D2582-CAF9-44F1-AC46-20E596BC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96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7428-0C56-41FA-AB0C-BA219A1B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3FB55-2E53-4EE1-8C96-3C3EDA09B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C8A51-9702-4136-9908-BC1272C7D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0F4AA-5733-4CC5-8BF4-3F05890F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57BFB-50F0-463C-B10F-737E5287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32CFB-4E53-46B7-A2DD-44420178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067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2CD7-8669-420F-AF9D-B87EEC6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9CE7C-3F56-44F5-923B-A9D1429F7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40C9F-7819-4009-A0CD-E4A25C1C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362C9-3A17-4802-9D6E-8FB9F4DC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B07BA-1747-40CA-A45B-E84E62DE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354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7228F-C4D4-4666-A99B-F86829036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B0CA9-5B5C-42D2-822E-8646DEA6C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1AC2F-26D9-4806-A4AE-E1EAEA16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95D6-5974-4887-BEA3-A6A503D9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FD97-3D42-4235-866B-CFC0E458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46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1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85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78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73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1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87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35C8-2B6B-450D-8FD5-58BD8FB921CB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535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B138D-74AA-41DD-ABC4-8746029E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AE17-5995-46EB-A5EC-36883FBB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38BA2-AB47-4B70-B641-7F10A5FC4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15C1-544A-4A27-BBA4-884A3338965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8278C-88E2-4B07-ACE8-620FFEB0F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8E790-8AFC-4E49-A746-C043283C1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99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temple.edu/~pwa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github.com/opennart/wiki" TargetMode="External"/><Relationship Id="rId4" Type="http://schemas.openxmlformats.org/officeDocument/2006/relationships/hyperlink" Target="http://opennar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6FCD37F-3F94-4B5E-9C77-D53D2882F314}"/>
              </a:ext>
            </a:extLst>
          </p:cNvPr>
          <p:cNvSpPr txBox="1">
            <a:spLocks noChangeArrowheads="1"/>
          </p:cNvSpPr>
          <p:nvPr/>
        </p:nvSpPr>
        <p:spPr>
          <a:xfrm>
            <a:off x="2933700" y="1453137"/>
            <a:ext cx="6324600" cy="2209800"/>
          </a:xfrm>
          <a:prstGeom prst="rect">
            <a:avLst/>
          </a:prstGeom>
        </p:spPr>
        <p:txBody>
          <a:bodyPr vert="horz" lIns="90000" tIns="45000" rIns="90000" bIns="4500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i="1" dirty="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  <a:t>OpenNARS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4800" i="1" dirty="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  <a:t>for Research </a:t>
            </a:r>
            <a:r>
              <a:rPr lang="en-US" altLang="en-US" sz="4800" dirty="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  <a:t>General Overview</a:t>
            </a:r>
            <a:endParaRPr lang="en-US" altLang="en-US" sz="4000" dirty="0">
              <a:solidFill>
                <a:srgbClr val="FFF39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B25EC8-ADC1-4857-B84F-3F47EDA45607}"/>
              </a:ext>
            </a:extLst>
          </p:cNvPr>
          <p:cNvSpPr txBox="1">
            <a:spLocks noChangeArrowheads="1"/>
          </p:cNvSpPr>
          <p:nvPr/>
        </p:nvSpPr>
        <p:spPr>
          <a:xfrm>
            <a:off x="2089661" y="4427954"/>
            <a:ext cx="8012678" cy="1938338"/>
          </a:xfrm>
          <a:prstGeom prst="rect">
            <a:avLst/>
          </a:prstGeom>
        </p:spPr>
        <p:txBody>
          <a:bodyPr vert="horz" lIns="90000" tIns="45000" rIns="90000" bIns="45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  <a:t>Peter Isaev &amp; Patrick Hammer</a:t>
            </a:r>
          </a:p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  <a:t>Temple University</a:t>
            </a:r>
          </a:p>
        </p:txBody>
      </p:sp>
    </p:spTree>
    <p:extLst>
      <p:ext uri="{BB962C8B-B14F-4D97-AF65-F5344CB8AC3E}">
        <p14:creationId xmlns:p14="http://schemas.microsoft.com/office/powerpoint/2010/main" val="49551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3677E676-800B-42FF-B1CF-0443085E6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80" y="799131"/>
            <a:ext cx="8985840" cy="5535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4A3897-64BB-48F5-84BD-D022B8D0C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741" y="1010632"/>
            <a:ext cx="328134" cy="216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5D4891-8D98-4F2C-88F7-91BEA4A83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245433" y="1179127"/>
            <a:ext cx="45719" cy="9681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2E4951C-3D72-490C-9935-B7DDF0A6E343}"/>
              </a:ext>
            </a:extLst>
          </p:cNvPr>
          <p:cNvSpPr txBox="1">
            <a:spLocks noChangeArrowheads="1"/>
          </p:cNvSpPr>
          <p:nvPr/>
        </p:nvSpPr>
        <p:spPr>
          <a:xfrm>
            <a:off x="2589212" y="55654"/>
            <a:ext cx="7010400" cy="685800"/>
          </a:xfrm>
          <a:prstGeom prst="rect">
            <a:avLst/>
          </a:prstGeom>
        </p:spPr>
        <p:txBody>
          <a:bodyPr vert="horz" lIns="90000" tIns="45000" rIns="90000" bIns="4500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TaskLink and TermLink</a:t>
            </a:r>
          </a:p>
        </p:txBody>
      </p:sp>
    </p:spTree>
    <p:extLst>
      <p:ext uri="{BB962C8B-B14F-4D97-AF65-F5344CB8AC3E}">
        <p14:creationId xmlns:p14="http://schemas.microsoft.com/office/powerpoint/2010/main" val="188105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12003C74-ECC7-491E-A276-237E70113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61951"/>
            <a:ext cx="7010400" cy="685800"/>
          </a:xfrm>
        </p:spPr>
        <p:txBody>
          <a:bodyPr vert="horz" lIns="90000" tIns="45000" rIns="90000" bIns="45000" rtlCol="0" anchor="t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basic Syllogistic Rules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C61E89AC-8075-4F45-8A37-6A31F7E2F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91536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Deduction: {M --&gt; P, S --&gt; M} |- S --&gt; P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Abduction: {P --&gt; M, S --&gt; M} |- S --&gt; P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Induction: {M --&gt; P, M --&gt; S} |- S --&gt; P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Exemplification: {P --&gt; M, M --&gt; S} |- S --&gt; P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Comparison: {M --&gt; P, M --&gt; S} |- S &lt;-&gt; P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Analogy: {M --&gt; P, S &lt;-&gt; M} |- S --&gt; P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Resemblance: {M &lt;-&gt; P, S &lt;-&gt; M} |- S &lt;-&gt; P</a:t>
            </a:r>
          </a:p>
        </p:txBody>
      </p:sp>
    </p:spTree>
    <p:extLst>
      <p:ext uri="{BB962C8B-B14F-4D97-AF65-F5344CB8AC3E}">
        <p14:creationId xmlns:p14="http://schemas.microsoft.com/office/powerpoint/2010/main" val="3599485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FF92D14D-FA31-442C-A936-CF5889792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0551" y="342900"/>
            <a:ext cx="10311897" cy="838200"/>
          </a:xfrm>
        </p:spPr>
        <p:txBody>
          <a:bodyPr vert="horz" lIns="90000" tIns="45000" rIns="90000" bIns="45000" rtlCol="0" anchor="t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extended Boolean and "truth expectation"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6" name="Text Box 2">
                <a:extLst>
                  <a:ext uri="{FF2B5EF4-FFF2-40B4-BE49-F238E27FC236}">
                    <a16:creationId xmlns:a16="http://schemas.microsoft.com/office/drawing/2014/main" id="{74334708-927E-47F8-8387-14D079FC0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6106" y="1602463"/>
                <a:ext cx="9319788" cy="4991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Arial Unicode MS" charset="0"/>
                  </a:defRPr>
                </a:lvl1pPr>
                <a:lvl2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Arial Unicode MS" charset="0"/>
                  </a:defRPr>
                </a:lvl2pPr>
                <a:lvl3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Arial Unicode MS" charset="0"/>
                  </a:defRPr>
                </a:lvl3pPr>
                <a:lvl4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Arial Unicode MS" charset="0"/>
                  </a:defRPr>
                </a:lvl4pPr>
                <a:lvl5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Arial Unicode MS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Arial Unicode MS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Arial Unicode MS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Arial Unicode MS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Arial Unicode MS" charset="0"/>
                  </a:defRPr>
                </a:lvl9pPr>
              </a:lstStyle>
              <a:p>
                <a:pPr marL="457200" indent="-457200">
                  <a:lnSpc>
                    <a:spcPct val="90000"/>
                  </a:lnSpc>
                  <a:spcBef>
                    <a:spcPts val="700"/>
                  </a:spcBef>
                  <a:spcAft>
                    <a:spcPts val="1425"/>
                  </a:spcAft>
                  <a:buClrTx/>
                  <a:buFont typeface="Arial" panose="020B0604020202020204" pitchFamily="34" charset="0"/>
                  <a:buChar char="•"/>
                </a:pPr>
                <a:r>
                  <a:rPr lang="en-US" altLang="en-US" sz="2800" dirty="0">
                    <a:solidFill>
                      <a:srgbClr val="FFFFFF"/>
                    </a:solidFill>
                    <a:latin typeface="Corbel" panose="020B0503020204020204" pitchFamily="34" charset="0"/>
                  </a:rPr>
                  <a:t> Treat all involved variables as Boolean and apply extended Boolean operations</a:t>
                </a:r>
              </a:p>
              <a:p>
                <a:pPr lvl="1">
                  <a:lnSpc>
                    <a:spcPct val="90000"/>
                  </a:lnSpc>
                  <a:buClrTx/>
                </a:pPr>
                <a:r>
                  <a:rPr lang="en-US" altLang="en-US" sz="2800" dirty="0">
                    <a:solidFill>
                      <a:srgbClr val="FFFFFF"/>
                    </a:solidFill>
                    <a:latin typeface="Corbel" panose="020B0503020204020204" pitchFamily="34" charset="0"/>
                  </a:rPr>
                  <a:t>	</a:t>
                </a:r>
                <a:r>
                  <a:rPr lang="en-US" altLang="en-US" sz="2800" dirty="0">
                    <a:solidFill>
                      <a:srgbClr val="FFFFFF"/>
                    </a:solidFill>
                    <a:latin typeface="Arial Narrow" panose="020B0606020202030204" pitchFamily="34" charset="0"/>
                  </a:rPr>
                  <a:t>not</a:t>
                </a:r>
                <a:r>
                  <a:rPr lang="en-US" altLang="en-US" sz="2800" dirty="0">
                    <a:solidFill>
                      <a:srgbClr val="FFFFFF"/>
                    </a:solidFill>
                    <a:latin typeface="Corbel" panose="020B0503020204020204" pitchFamily="34" charset="0"/>
                  </a:rPr>
                  <a:t>(x) = 1 – x</a:t>
                </a:r>
              </a:p>
              <a:p>
                <a:pPr lvl="1">
                  <a:lnSpc>
                    <a:spcPct val="90000"/>
                  </a:lnSpc>
                  <a:buClrTx/>
                </a:pPr>
                <a:r>
                  <a:rPr lang="en-US" altLang="en-US" sz="2800" dirty="0">
                    <a:solidFill>
                      <a:srgbClr val="FFFFFF"/>
                    </a:solidFill>
                    <a:latin typeface="Corbel" panose="020B0503020204020204" pitchFamily="34" charset="0"/>
                  </a:rPr>
                  <a:t>	</a:t>
                </a:r>
                <a:r>
                  <a:rPr lang="en-US" altLang="en-US" sz="2800" dirty="0">
                    <a:solidFill>
                      <a:srgbClr val="FFFFFF"/>
                    </a:solidFill>
                    <a:latin typeface="Arial Narrow" panose="020B0606020202030204" pitchFamily="34" charset="0"/>
                  </a:rPr>
                  <a:t>and</a:t>
                </a:r>
                <a:r>
                  <a:rPr lang="en-US" altLang="en-US" sz="2800" dirty="0">
                    <a:solidFill>
                      <a:srgbClr val="FFFFFF"/>
                    </a:solidFill>
                    <a:latin typeface="Corbel" panose="020B0503020204020204" pitchFamily="34" charset="0"/>
                  </a:rPr>
                  <a:t>(x, y) = x * y</a:t>
                </a:r>
              </a:p>
              <a:p>
                <a:pPr lvl="1">
                  <a:lnSpc>
                    <a:spcPct val="90000"/>
                  </a:lnSpc>
                  <a:buClrTx/>
                </a:pPr>
                <a:r>
                  <a:rPr lang="en-US" altLang="en-US" sz="2800" dirty="0">
                    <a:solidFill>
                      <a:srgbClr val="FFFFFF"/>
                    </a:solidFill>
                    <a:latin typeface="Corbel" panose="020B0503020204020204" pitchFamily="34" charset="0"/>
                  </a:rPr>
                  <a:t>	</a:t>
                </a:r>
                <a:r>
                  <a:rPr lang="en-US" altLang="en-US" sz="2800" dirty="0">
                    <a:solidFill>
                      <a:srgbClr val="FFFFFF"/>
                    </a:solidFill>
                    <a:latin typeface="Arial Narrow" panose="020B0606020202030204" pitchFamily="34" charset="0"/>
                  </a:rPr>
                  <a:t>or</a:t>
                </a:r>
                <a:r>
                  <a:rPr lang="en-US" altLang="en-US" sz="2800" dirty="0">
                    <a:solidFill>
                      <a:srgbClr val="FFFFFF"/>
                    </a:solidFill>
                    <a:latin typeface="Corbel" panose="020B0503020204020204" pitchFamily="34" charset="0"/>
                  </a:rPr>
                  <a:t>(x, y) = 1 – (1 – x) * (1 – y)</a:t>
                </a:r>
              </a:p>
              <a:p>
                <a:pPr lvl="1">
                  <a:lnSpc>
                    <a:spcPct val="90000"/>
                  </a:lnSpc>
                  <a:buClrTx/>
                </a:pPr>
                <a:endParaRPr lang="en-US" altLang="en-US" sz="2800" dirty="0">
                  <a:solidFill>
                    <a:srgbClr val="FFFFFF"/>
                  </a:solidFill>
                  <a:latin typeface="Corbel" panose="020B0503020204020204" pitchFamily="34" charset="0"/>
                </a:endParaRPr>
              </a:p>
              <a:p>
                <a:pPr marL="457200" indent="-457200">
                  <a:lnSpc>
                    <a:spcPct val="90000"/>
                  </a:lnSpc>
                  <a:spcBef>
                    <a:spcPts val="700"/>
                  </a:spcBef>
                  <a:spcAft>
                    <a:spcPts val="1425"/>
                  </a:spcAft>
                  <a:buClrTx/>
                  <a:buFont typeface="Arial" panose="020B0604020202020204" pitchFamily="34" charset="0"/>
                  <a:buChar char="•"/>
                </a:pPr>
                <a:r>
                  <a:rPr lang="en-US" altLang="en-US" sz="2800" dirty="0">
                    <a:solidFill>
                      <a:srgbClr val="FFFFFF"/>
                    </a:solidFill>
                    <a:latin typeface="Corbel" panose="020B0503020204020204" pitchFamily="34" charset="0"/>
                  </a:rPr>
                  <a:t>"Truth Expectation" used in local inference and budget computation defined as: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e>
                    </m:d>
                    <m:r>
                      <a:rPr lang="en-US" altLang="en-US" sz="2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+0,5</m:t>
                    </m:r>
                  </m:oMath>
                </a14:m>
                <a:endParaRPr lang="en-US" altLang="en-US" sz="2800" b="0" dirty="0">
                  <a:solidFill>
                    <a:srgbClr val="FFFFFF"/>
                  </a:solidFill>
                  <a:latin typeface="Corbel" panose="020B0503020204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ts val="700"/>
                  </a:spcBef>
                  <a:spcAft>
                    <a:spcPts val="1425"/>
                  </a:spcAft>
                  <a:buClrTx/>
                </a:pPr>
                <a:r>
                  <a:rPr lang="en-US" altLang="en-US" sz="2800" dirty="0">
                    <a:solidFill>
                      <a:srgbClr val="FFFFFF"/>
                    </a:solidFill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6386" name="Text Box 2">
                <a:extLst>
                  <a:ext uri="{FF2B5EF4-FFF2-40B4-BE49-F238E27FC236}">
                    <a16:creationId xmlns:a16="http://schemas.microsoft.com/office/drawing/2014/main" id="{74334708-927E-47F8-8387-14D079FC0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6106" y="1602463"/>
                <a:ext cx="9319788" cy="4991477"/>
              </a:xfrm>
              <a:prstGeom prst="rect">
                <a:avLst/>
              </a:prstGeom>
              <a:blipFill>
                <a:blip r:embed="rId3"/>
                <a:stretch>
                  <a:fillRect l="-1243" t="-2076" r="-5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244F-F4C7-4A12-A7BE-7A34B211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10289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39D"/>
                </a:solidFill>
              </a:rPr>
              <a:t>Budget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97C7-4643-4AF3-98AF-FE97C780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9869"/>
            <a:ext cx="9905999" cy="3781332"/>
          </a:xfrm>
        </p:spPr>
        <p:txBody>
          <a:bodyPr>
            <a:noAutofit/>
          </a:bodyPr>
          <a:lstStyle/>
          <a:p>
            <a:r>
              <a:rPr lang="en-US" sz="2600" b="1" i="1" dirty="0" err="1"/>
              <a:t>budgetInference</a:t>
            </a:r>
            <a:r>
              <a:rPr lang="en-US" sz="2600" b="1" i="1" dirty="0"/>
              <a:t>()</a:t>
            </a:r>
            <a:r>
              <a:rPr lang="en-US" sz="2600" b="1" dirty="0"/>
              <a:t> </a:t>
            </a:r>
            <a:r>
              <a:rPr lang="en-US" sz="2600" dirty="0"/>
              <a:t>creates a budget for derived task and also updates budget for selected concept’s </a:t>
            </a:r>
            <a:r>
              <a:rPr lang="en-US" sz="2600" i="1" dirty="0" err="1"/>
              <a:t>termlink</a:t>
            </a:r>
            <a:endParaRPr lang="en-US" sz="2600" i="1" dirty="0"/>
          </a:p>
          <a:p>
            <a:r>
              <a:rPr lang="en-US" sz="2600" b="1" i="1" dirty="0"/>
              <a:t>merge()</a:t>
            </a:r>
            <a:r>
              <a:rPr lang="en-US" sz="2600" b="1" dirty="0"/>
              <a:t> </a:t>
            </a:r>
            <a:r>
              <a:rPr lang="en-US" sz="2600" dirty="0"/>
              <a:t>revises budget when merging identical items</a:t>
            </a:r>
          </a:p>
          <a:p>
            <a:r>
              <a:rPr lang="en-US" sz="2600" b="1" dirty="0"/>
              <a:t>activate() </a:t>
            </a:r>
            <a:r>
              <a:rPr lang="en-US" sz="2600" dirty="0"/>
              <a:t>updates currently selected concept’s </a:t>
            </a:r>
            <a:r>
              <a:rPr lang="en-US" sz="2600" i="1" dirty="0"/>
              <a:t>budget value</a:t>
            </a:r>
          </a:p>
          <a:p>
            <a:r>
              <a:rPr lang="en-US" sz="2600" b="1" dirty="0"/>
              <a:t>revise() </a:t>
            </a:r>
            <a:r>
              <a:rPr lang="en-US" sz="2600" dirty="0"/>
              <a:t>assigns budget to item whose truth value derived using revision rule</a:t>
            </a:r>
          </a:p>
          <a:p>
            <a:r>
              <a:rPr lang="en-US" sz="2600" b="1" i="1" dirty="0" err="1"/>
              <a:t>truth_to_quality</a:t>
            </a:r>
            <a:r>
              <a:rPr lang="en-US" sz="2600" b="1" i="1" dirty="0"/>
              <a:t>() </a:t>
            </a:r>
            <a:r>
              <a:rPr lang="en-US" sz="2600" dirty="0"/>
              <a:t>converts truth value to quality of an item</a:t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2729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79732C31-D3B4-469E-BB8C-7C379F3613D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102688" y="472027"/>
            <a:ext cx="7986623" cy="5913946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lang="en-US" altLang="en-US" sz="3200" dirty="0">
                <a:solidFill>
                  <a:srgbClr val="FFF39D"/>
                </a:solidFill>
                <a:latin typeface="Consolas" panose="020B0609020204030204" pitchFamily="49" charset="0"/>
              </a:rPr>
              <a:t>Publications &amp; reports:</a:t>
            </a: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2800" dirty="0">
                <a:solidFill>
                  <a:srgbClr val="FFF39D"/>
                </a:solidFill>
                <a:latin typeface="Consolas" panose="020B0609020204030204" pitchFamily="49" charset="0"/>
                <a:hlinkClick r:id="rId3"/>
              </a:rPr>
              <a:t>http://www.cis.temple.edu/~pwang/</a:t>
            </a:r>
          </a:p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endParaRPr lang="en-US" altLang="en-US" sz="2800" dirty="0">
              <a:solidFill>
                <a:srgbClr val="FFF39D"/>
              </a:solidFill>
              <a:latin typeface="Consolas" panose="020B0609020204030204" pitchFamily="49" charset="0"/>
              <a:hlinkClick r:id="rId3"/>
            </a:endParaRPr>
          </a:p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lang="en-US" altLang="en-US" sz="2800" dirty="0">
                <a:solidFill>
                  <a:srgbClr val="FFF39D"/>
                </a:solidFill>
                <a:latin typeface="Consolas" panose="020B0609020204030204" pitchFamily="49" charset="0"/>
              </a:rPr>
              <a:t>Source code, examples, and documents:</a:t>
            </a:r>
          </a:p>
          <a:p>
            <a:pPr marL="0" indent="0">
              <a:lnSpc>
                <a:spcPct val="100000"/>
              </a:lnSpc>
              <a:buNone/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lang="en-US" altLang="en-US" sz="2800" dirty="0">
                <a:solidFill>
                  <a:srgbClr val="FFF39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dirty="0">
                <a:solidFill>
                  <a:srgbClr val="FFF39D"/>
                </a:solidFill>
                <a:latin typeface="Consolas" panose="020B0609020204030204" pitchFamily="49" charset="0"/>
                <a:hlinkClick r:id="rId4"/>
              </a:rPr>
              <a:t>http://opennars.org/</a:t>
            </a:r>
            <a:endParaRPr lang="en-US" altLang="en-US" sz="2800" dirty="0">
              <a:solidFill>
                <a:srgbClr val="FFF39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endParaRPr lang="en-US" altLang="en-US" sz="2800" dirty="0">
              <a:solidFill>
                <a:srgbClr val="FFF39D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lang="en-US" altLang="en-US" sz="2800" dirty="0">
                <a:solidFill>
                  <a:srgbClr val="FFF39D"/>
                </a:solidFill>
                <a:latin typeface="Consolas" panose="020B0609020204030204" pitchFamily="49" charset="0"/>
              </a:rPr>
              <a:t>Wiki Pages:</a:t>
            </a:r>
          </a:p>
          <a:p>
            <a:pPr marL="0" indent="0">
              <a:lnSpc>
                <a:spcPct val="100000"/>
              </a:lnSpc>
              <a:buNone/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lang="en-US" altLang="en-US" sz="2800" dirty="0">
                <a:solidFill>
                  <a:srgbClr val="FFF39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dirty="0">
                <a:solidFill>
                  <a:srgbClr val="FFF39D"/>
                </a:solidFill>
                <a:latin typeface="Consolas" panose="020B0609020204030204" pitchFamily="49" charset="0"/>
                <a:hlinkClick r:id="rId5"/>
              </a:rPr>
              <a:t>http://github.com/opennart/wiki</a:t>
            </a:r>
            <a:endParaRPr lang="en-US" altLang="en-US" sz="2800" dirty="0">
              <a:solidFill>
                <a:srgbClr val="FFF39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endParaRPr lang="en-US" altLang="en-US" sz="2800" dirty="0">
              <a:solidFill>
                <a:srgbClr val="FFF39D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lang="en-US" altLang="en-US" sz="3200" dirty="0">
                <a:solidFill>
                  <a:srgbClr val="FFF39D"/>
                </a:solidFill>
                <a:latin typeface="Consolas" panose="020B0609020204030204" pitchFamily="49" charset="0"/>
              </a:rPr>
              <a:t>Participations and COLLABORATIONS are welcome!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C283-4B6C-46AF-AD5B-F9A77519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87" y="0"/>
            <a:ext cx="6642226" cy="16002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39D"/>
                </a:solidFill>
              </a:rPr>
              <a:t>OpenNARS Control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8EA44-728A-48CB-BD6F-FC3761B4B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229" y="1333339"/>
            <a:ext cx="10365542" cy="7437721"/>
          </a:xfrm>
        </p:spPr>
        <p:txBody>
          <a:bodyPr/>
          <a:lstStyle/>
          <a:p>
            <a:r>
              <a:rPr lang="en-US" dirty="0"/>
              <a:t>Operating under AIKR, NARS expects a new task to arrive at any given moment</a:t>
            </a:r>
          </a:p>
          <a:p>
            <a:r>
              <a:rPr lang="en-US" dirty="0"/>
              <a:t>System should always stay responsive to new inputs and derivations</a:t>
            </a:r>
          </a:p>
          <a:p>
            <a:r>
              <a:rPr lang="en-US" dirty="0"/>
              <a:t>Data structures are always bounded in size</a:t>
            </a:r>
          </a:p>
          <a:p>
            <a:r>
              <a:rPr lang="en-US" dirty="0"/>
              <a:t>Operating cycle needs to finish roughly in a constant time</a:t>
            </a:r>
          </a:p>
          <a:p>
            <a:r>
              <a:rPr lang="en-US" dirty="0"/>
              <a:t>Short/Long Term Importance: selection of an item is reflected by its </a:t>
            </a:r>
            <a:r>
              <a:rPr lang="en-US" i="1" dirty="0"/>
              <a:t>short-term importance </a:t>
            </a:r>
            <a:r>
              <a:rPr lang="en-US" dirty="0"/>
              <a:t>while forgetting relies on its </a:t>
            </a:r>
            <a:r>
              <a:rPr lang="en-US" i="1" dirty="0"/>
              <a:t>long-term</a:t>
            </a:r>
            <a:r>
              <a:rPr lang="en-US" dirty="0"/>
              <a:t> </a:t>
            </a:r>
            <a:r>
              <a:rPr lang="en-US" i="1" dirty="0"/>
              <a:t>importance </a:t>
            </a:r>
          </a:p>
          <a:p>
            <a:r>
              <a:rPr lang="en-US" dirty="0"/>
              <a:t>Implementation of relative forgetting: unimportant items have to be forgotten after some time or when resources are not available anymore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7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84">
            <a:extLst>
              <a:ext uri="{FF2B5EF4-FFF2-40B4-BE49-F238E27FC236}">
                <a16:creationId xmlns:a16="http://schemas.microsoft.com/office/drawing/2014/main" id="{CD76C758-D937-4E19-9A2F-0710230CF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30" y="999276"/>
            <a:ext cx="10537634" cy="5677654"/>
          </a:xfrm>
          <a:prstGeom prst="rect">
            <a:avLst/>
          </a:prstGeom>
        </p:spPr>
      </p:pic>
      <p:sp>
        <p:nvSpPr>
          <p:cNvPr id="286" name="Title 1">
            <a:extLst>
              <a:ext uri="{FF2B5EF4-FFF2-40B4-BE49-F238E27FC236}">
                <a16:creationId xmlns:a16="http://schemas.microsoft.com/office/drawing/2014/main" id="{335B4677-405F-4F91-9AAD-294031A0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47" y="-419854"/>
            <a:ext cx="10972800" cy="160020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FFF39D"/>
                </a:solidFill>
              </a:rPr>
              <a:t>Control Flow Diagram</a:t>
            </a:r>
          </a:p>
        </p:txBody>
      </p:sp>
    </p:spTree>
    <p:extLst>
      <p:ext uri="{BB962C8B-B14F-4D97-AF65-F5344CB8AC3E}">
        <p14:creationId xmlns:p14="http://schemas.microsoft.com/office/powerpoint/2010/main" val="350699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2788-5C88-47D3-9E76-12837CD7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5122"/>
            <a:ext cx="10972800" cy="71697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39D"/>
                </a:solidFill>
              </a:rPr>
              <a:t>Memory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6D74-AA98-47C4-9923-1285EDC69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203" y="1306014"/>
            <a:ext cx="10510982" cy="5342155"/>
          </a:xfrm>
        </p:spPr>
        <p:txBody>
          <a:bodyPr/>
          <a:lstStyle/>
          <a:p>
            <a:r>
              <a:rPr lang="en-US" sz="2800" dirty="0"/>
              <a:t>System Global Memory is defined as "Memory of Concepts"</a:t>
            </a:r>
          </a:p>
          <a:p>
            <a:r>
              <a:rPr lang="en-US" sz="2800" dirty="0"/>
              <a:t>Priority queue data structure called "Bag"</a:t>
            </a:r>
          </a:p>
          <a:p>
            <a:r>
              <a:rPr lang="en-US" sz="2800" dirty="0"/>
              <a:t>Limited predefined size</a:t>
            </a:r>
          </a:p>
          <a:p>
            <a:r>
              <a:rPr lang="en-US" sz="2800" dirty="0"/>
              <a:t>Element is taken out based on probabilistic priority distribution, meaning even an element with lowest priority has a chance to be selected</a:t>
            </a:r>
          </a:p>
          <a:p>
            <a:r>
              <a:rPr lang="en-US" sz="2800" dirty="0"/>
              <a:t>Operations defined: </a:t>
            </a:r>
            <a:r>
              <a:rPr lang="en-US" sz="2800" i="1" dirty="0"/>
              <a:t>put(), get() </a:t>
            </a:r>
            <a:r>
              <a:rPr lang="en-US" sz="2800" dirty="0"/>
              <a:t>and </a:t>
            </a:r>
            <a:r>
              <a:rPr lang="en-US" sz="2800" i="1" dirty="0"/>
              <a:t>get(key)</a:t>
            </a:r>
            <a:endParaRPr lang="en-US" sz="2800" dirty="0"/>
          </a:p>
          <a:p>
            <a:r>
              <a:rPr lang="en-US" sz="2800" dirty="0"/>
              <a:t>When full, element with lowest priority is removed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1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85212-40B5-41A6-AA76-6F1C4AF8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15" y="951024"/>
            <a:ext cx="11459936" cy="6282695"/>
          </a:xfrm>
        </p:spPr>
        <p:txBody>
          <a:bodyPr/>
          <a:lstStyle/>
          <a:p>
            <a:r>
              <a:rPr lang="en-US" b="1" dirty="0"/>
              <a:t>Budget Value: </a:t>
            </a:r>
            <a:r>
              <a:rPr lang="en-US" dirty="0"/>
              <a:t>set of three rational numbers assigned to each data item, that controls resources to be dedicated for a data item </a:t>
            </a:r>
          </a:p>
          <a:p>
            <a:endParaRPr lang="en-US" sz="500" dirty="0"/>
          </a:p>
          <a:p>
            <a:pPr lvl="1"/>
            <a:r>
              <a:rPr lang="en-US" sz="2400" b="1" dirty="0"/>
              <a:t>Priority: </a:t>
            </a:r>
            <a:r>
              <a:rPr lang="en-US" sz="2400" dirty="0"/>
              <a:t>measures short-term importance</a:t>
            </a:r>
          </a:p>
          <a:p>
            <a:pPr lvl="1"/>
            <a:r>
              <a:rPr lang="en-US" sz="2400" b="1" dirty="0"/>
              <a:t>Durability: </a:t>
            </a:r>
            <a:r>
              <a:rPr lang="en-US" sz="2400" dirty="0"/>
              <a:t>a decay rate, describes how fast Priority of an item should decay</a:t>
            </a:r>
          </a:p>
          <a:p>
            <a:pPr lvl="1"/>
            <a:r>
              <a:rPr lang="en-US" sz="2400" b="1" dirty="0"/>
              <a:t>Quality:</a:t>
            </a:r>
            <a:r>
              <a:rPr lang="en-US" sz="2400" dirty="0"/>
              <a:t> indicates the long-term importance of the data item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b="1" dirty="0"/>
              <a:t>Truth Value: </a:t>
            </a:r>
            <a:r>
              <a:rPr lang="en-US" dirty="0"/>
              <a:t>set of two rational numbers which indicate degree of belief based on the evidence collected from system’s experience</a:t>
            </a:r>
          </a:p>
          <a:p>
            <a:endParaRPr lang="en-US" sz="500" dirty="0"/>
          </a:p>
          <a:p>
            <a:pPr lvl="1"/>
            <a:r>
              <a:rPr lang="en-US" sz="2400" b="1" dirty="0"/>
              <a:t>Frequency</a:t>
            </a:r>
            <a:r>
              <a:rPr lang="en-US" sz="2400" dirty="0"/>
              <a:t> shows amount of positive evidence / total evidence</a:t>
            </a:r>
          </a:p>
          <a:p>
            <a:pPr lvl="1"/>
            <a:r>
              <a:rPr lang="en-US" sz="2400" b="1" dirty="0"/>
              <a:t>Confidence</a:t>
            </a:r>
            <a:r>
              <a:rPr lang="en-US" sz="2400" dirty="0"/>
              <a:t> indicates degree of reliability of corresponding </a:t>
            </a:r>
            <a:r>
              <a:rPr lang="en-US" sz="2400" i="1" dirty="0"/>
              <a:t>frequency</a:t>
            </a:r>
            <a:r>
              <a:rPr lang="en-US" sz="2400" dirty="0"/>
              <a:t> </a:t>
            </a:r>
            <a:endParaRPr lang="en-US" sz="2000" i="1" dirty="0"/>
          </a:p>
          <a:p>
            <a:pPr marL="457200" lvl="1" indent="0">
              <a:buNone/>
            </a:pPr>
            <a:r>
              <a:rPr lang="en-US" sz="2000" i="1" dirty="0"/>
              <a:t>		*(All values within the budget and truth values range from 0 to 1 )</a:t>
            </a:r>
            <a:br>
              <a:rPr lang="en-US" sz="2000" i="1" dirty="0"/>
            </a:br>
            <a:endParaRPr lang="en-US" sz="2000" i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71D76A-F54A-4ABC-877D-0C2DEB5F7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265224"/>
            <a:ext cx="7010400" cy="685800"/>
          </a:xfrm>
        </p:spPr>
        <p:txBody>
          <a:bodyPr vert="horz" lIns="90000" tIns="45000" rIns="90000" bIns="45000" rtlCol="0" anchor="t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budget and truth values</a:t>
            </a:r>
          </a:p>
        </p:txBody>
      </p:sp>
    </p:spTree>
    <p:extLst>
      <p:ext uri="{BB962C8B-B14F-4D97-AF65-F5344CB8AC3E}">
        <p14:creationId xmlns:p14="http://schemas.microsoft.com/office/powerpoint/2010/main" val="279317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3598-9A23-469A-B276-0277F7E78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40" y="1550757"/>
            <a:ext cx="5126182" cy="4925437"/>
          </a:xfrm>
        </p:spPr>
        <p:txBody>
          <a:bodyPr>
            <a:noAutofit/>
          </a:bodyPr>
          <a:lstStyle/>
          <a:p>
            <a:r>
              <a:rPr lang="en-US" sz="2600" dirty="0"/>
              <a:t>Local memory is defined as a data structures within a Concept unit</a:t>
            </a:r>
          </a:p>
          <a:p>
            <a:r>
              <a:rPr lang="en-US" sz="2600" dirty="0"/>
              <a:t>2 - way role of concept: storage and inference entity </a:t>
            </a:r>
          </a:p>
          <a:p>
            <a:r>
              <a:rPr lang="en-US" sz="2600" dirty="0"/>
              <a:t>Efficient  and compact: everything necessary is stored within a concept</a:t>
            </a:r>
          </a:p>
          <a:p>
            <a:r>
              <a:rPr lang="en-US" sz="2600" dirty="0"/>
              <a:t>Concept has inner data structures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2DB462-A1E8-4F84-B3A0-EC65E8495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22" y="1200727"/>
            <a:ext cx="5657578" cy="45663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579DD96-6517-49F1-9691-5DA53754B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81806"/>
            <a:ext cx="7010400" cy="685800"/>
          </a:xfrm>
        </p:spPr>
        <p:txBody>
          <a:bodyPr vert="horz" lIns="90000" tIns="45000" rIns="90000" bIns="45000" rtlCol="0" anchor="t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role of concept</a:t>
            </a:r>
          </a:p>
        </p:txBody>
      </p:sp>
    </p:spTree>
    <p:extLst>
      <p:ext uri="{BB962C8B-B14F-4D97-AF65-F5344CB8AC3E}">
        <p14:creationId xmlns:p14="http://schemas.microsoft.com/office/powerpoint/2010/main" val="41364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11B07FA-865F-4D85-AA7A-D4969C745B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657600" y="1357745"/>
            <a:ext cx="4876800" cy="4876800"/>
          </a:xfrm>
          <a:prstGeom prst="rect">
            <a:avLst/>
          </a:prstGeom>
          <a:effectLst>
            <a:outerShdw blurRad="50800" dist="50800" dir="5400000" algn="ctr" rotWithShape="0">
              <a:schemeClr val="accent5">
                <a:lumMod val="50000"/>
                <a:alpha val="99000"/>
              </a:scheme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C8A8-E4C3-4E0C-909A-46B774F8F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08" y="798831"/>
            <a:ext cx="11351491" cy="59946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/>
              <a:t>Main operating cycle is data driven, guided by the priority of data items.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results (derivations and inputs) from global buffer into main memory, triggering potential revisions in the related concepts.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a concept C from main memory.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a </a:t>
            </a:r>
            <a:r>
              <a:rPr lang="en-US" i="1" dirty="0" err="1"/>
              <a:t>tasklink</a:t>
            </a:r>
            <a:r>
              <a:rPr lang="en-US" i="1" dirty="0"/>
              <a:t> </a:t>
            </a:r>
            <a:r>
              <a:rPr lang="en-US" dirty="0"/>
              <a:t>from 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a </a:t>
            </a:r>
            <a:r>
              <a:rPr lang="en-US" i="1" dirty="0" err="1"/>
              <a:t>termlink</a:t>
            </a:r>
            <a:r>
              <a:rPr lang="en-US" i="1" dirty="0"/>
              <a:t> </a:t>
            </a:r>
            <a:r>
              <a:rPr lang="en-US" dirty="0"/>
              <a:t>from 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Obtain the highest-confident belief from the concept the </a:t>
            </a:r>
            <a:r>
              <a:rPr lang="en-US" i="1" dirty="0" err="1"/>
              <a:t>termlink</a:t>
            </a:r>
            <a:r>
              <a:rPr lang="en-US" i="1" dirty="0"/>
              <a:t> </a:t>
            </a:r>
            <a:r>
              <a:rPr lang="en-US" dirty="0"/>
              <a:t>points to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inference rule with the </a:t>
            </a:r>
            <a:r>
              <a:rPr lang="en-US" i="1" dirty="0" err="1"/>
              <a:t>tasklink</a:t>
            </a:r>
            <a:r>
              <a:rPr lang="en-US" dirty="0" err="1"/>
              <a:t>’s</a:t>
            </a:r>
            <a:r>
              <a:rPr lang="en-US" dirty="0"/>
              <a:t> task, and the belief as premises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Adjust </a:t>
            </a:r>
            <a:r>
              <a:rPr lang="en-US" i="1" dirty="0"/>
              <a:t>budget value </a:t>
            </a:r>
            <a:r>
              <a:rPr lang="en-US" dirty="0"/>
              <a:t>through use of </a:t>
            </a:r>
            <a:r>
              <a:rPr lang="en-US" i="1" dirty="0"/>
              <a:t>budget functions </a:t>
            </a:r>
            <a:r>
              <a:rPr lang="en-US" dirty="0"/>
              <a:t>for data items participated in the inference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Input conclusions into global buffer. 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BCA5BB8-5841-4059-A9D2-B53738B15F77}"/>
              </a:ext>
            </a:extLst>
          </p:cNvPr>
          <p:cNvSpPr txBox="1">
            <a:spLocks noChangeArrowheads="1"/>
          </p:cNvSpPr>
          <p:nvPr/>
        </p:nvSpPr>
        <p:spPr>
          <a:xfrm>
            <a:off x="3896008" y="113031"/>
            <a:ext cx="7010400" cy="685800"/>
          </a:xfrm>
          <a:prstGeom prst="rect">
            <a:avLst/>
          </a:prstGeom>
        </p:spPr>
        <p:txBody>
          <a:bodyPr vert="horz" lIns="90000" tIns="45000" rIns="90000" bIns="4500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Operating Cycle</a:t>
            </a:r>
          </a:p>
        </p:txBody>
      </p:sp>
    </p:spTree>
    <p:extLst>
      <p:ext uri="{BB962C8B-B14F-4D97-AF65-F5344CB8AC3E}">
        <p14:creationId xmlns:p14="http://schemas.microsoft.com/office/powerpoint/2010/main" val="157043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12003C74-ECC7-491E-A276-237E70113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469900"/>
            <a:ext cx="7010400" cy="685800"/>
          </a:xfrm>
        </p:spPr>
        <p:txBody>
          <a:bodyPr vert="horz" lIns="90000" tIns="45000" rIns="90000" bIns="45000" rtlCol="0" anchor="t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task and believe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C61E89AC-8075-4F45-8A37-6A31F7E2F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0" y="1466850"/>
            <a:ext cx="8331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Sentence is stored in memory as either a task or a belief (or both). </a:t>
            </a:r>
          </a:p>
          <a:p>
            <a:pPr marL="457200" indent="-457200"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Judgment needs to be absorbed into beliefs.</a:t>
            </a:r>
          </a:p>
          <a:p>
            <a:pPr marL="457200" indent="-457200"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belief is a judgment that has been absorbed already and will be used to process the tasks</a:t>
            </a:r>
          </a:p>
          <a:p>
            <a:pPr marL="457200" indent="-457200"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Task is what to be processed by the system</a:t>
            </a:r>
          </a:p>
          <a:p>
            <a:pPr marL="457200" indent="-457200"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7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12003C74-ECC7-491E-A276-237E70113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4552" y="150018"/>
            <a:ext cx="6642895" cy="685800"/>
          </a:xfrm>
        </p:spPr>
        <p:txBody>
          <a:bodyPr vert="horz" lIns="90000" tIns="45000" rIns="90000" bIns="45000" rtlCol="0" anchor="t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processing of a Task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F4E1C4-C9CB-42D0-A706-D8A82F5A5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386" y="788294"/>
            <a:ext cx="6678061" cy="58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1515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2359</TotalTime>
  <Words>715</Words>
  <Application>Microsoft Office PowerPoint</Application>
  <PresentationFormat>Widescreen</PresentationFormat>
  <Paragraphs>89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Arial Narrow</vt:lpstr>
      <vt:lpstr>Calibri</vt:lpstr>
      <vt:lpstr>Calibri Light</vt:lpstr>
      <vt:lpstr>Cambria Math</vt:lpstr>
      <vt:lpstr>Consolas</vt:lpstr>
      <vt:lpstr>Corbel</vt:lpstr>
      <vt:lpstr>Symbol</vt:lpstr>
      <vt:lpstr>Times New Roman</vt:lpstr>
      <vt:lpstr>Tw Cen MT</vt:lpstr>
      <vt:lpstr>Circuit</vt:lpstr>
      <vt:lpstr>Custom Design</vt:lpstr>
      <vt:lpstr>PowerPoint Presentation</vt:lpstr>
      <vt:lpstr>OpenNARS Control criteria</vt:lpstr>
      <vt:lpstr>Control Flow Diagram</vt:lpstr>
      <vt:lpstr>Memory Overview</vt:lpstr>
      <vt:lpstr>budget and truth values</vt:lpstr>
      <vt:lpstr>role of concept</vt:lpstr>
      <vt:lpstr>PowerPoint Presentation</vt:lpstr>
      <vt:lpstr>task and believe</vt:lpstr>
      <vt:lpstr>processing of a Task</vt:lpstr>
      <vt:lpstr>PowerPoint Presentation</vt:lpstr>
      <vt:lpstr>basic Syllogistic Rules</vt:lpstr>
      <vt:lpstr>extended Boolean and "truth expectation"</vt:lpstr>
      <vt:lpstr>Budget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Lofthouse</dc:creator>
  <cp:lastModifiedBy>Peter</cp:lastModifiedBy>
  <cp:revision>36</cp:revision>
  <dcterms:created xsi:type="dcterms:W3CDTF">2019-07-30T10:28:38Z</dcterms:created>
  <dcterms:modified xsi:type="dcterms:W3CDTF">2020-06-22T23:57:43Z</dcterms:modified>
</cp:coreProperties>
</file>