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6858000" cy="9144000"/>
  <p:embeddedFontLst>
    <p:embeddedFont>
      <p:font typeface="Amaranth" panose="02000503050000020004" pitchFamily="2" charset="77"/>
      <p:regular r:id="rId4"/>
      <p:bold r:id="rId5"/>
      <p:italic r:id="rId6"/>
      <p:boldItalic r:id="rId7"/>
    </p:embeddedFont>
    <p:embeddedFont>
      <p:font typeface="Titillium Web" pitchFamily="2" charset="77"/>
      <p:regular r:id="rId8"/>
      <p:bold r:id="rId9"/>
      <p:italic r:id="rId10"/>
      <p:boldItalic r:id="rId11"/>
    </p:embeddedFont>
  </p:embeddedFontLst>
  <p:custDataLst>
    <p:tags r:id="rId12"/>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941"/>
    <a:srgbClr val="A167B2"/>
    <a:srgbClr val="E64B3C"/>
    <a:srgbClr val="2D3C50"/>
    <a:srgbClr val="028260"/>
    <a:srgbClr val="138677"/>
    <a:srgbClr val="03AD80"/>
    <a:srgbClr val="95D5CD"/>
    <a:srgbClr val="94D1D5"/>
    <a:srgbClr val="A6F4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81"/>
  </p:normalViewPr>
  <p:slideViewPr>
    <p:cSldViewPr>
      <p:cViewPr varScale="1">
        <p:scale>
          <a:sx n="53" d="100"/>
          <a:sy n="53" d="100"/>
        </p:scale>
        <p:origin x="3512" y="224"/>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22021800" y="7680325"/>
            <a:ext cx="19675475" cy="21726525"/>
          </a:xfrm>
        </p:spPr>
        <p:txBody>
          <a:bodyPr/>
          <a:lstStyle>
            <a:defPPr>
              <a:defRPr kern="1200" smtId="4294967295"/>
            </a:defPPr>
          </a:lstStyle>
          <a:p>
            <a:pPr lvl="0"/>
            <a:endParaRPr lang="en-US" noProof="0"/>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defRPr sz="7100" smtClean="0"/>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lgn="ctr">
              <a:defRPr sz="7100" smtClean="0"/>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lgn="r">
              <a:defRPr sz="7100" smtClean="0"/>
            </a:lvl1pPr>
          </a:lstStyle>
          <a:p>
            <a:pPr>
              <a:defRPr/>
            </a:pPr>
            <a:fld id="{2839560C-692A-406E-AC47-35009443A5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5338" indent="-1171575" algn="l" defTabSz="4703763" rtl="0" eaLnBrk="0" fontAlgn="base" hangingPunct="0">
        <a:spcBef>
          <a:spcPct val="20000"/>
        </a:spcBef>
        <a:spcAft>
          <a:spcPct val="0"/>
        </a:spcAft>
        <a:buChar char="•"/>
        <a:defRPr sz="124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hyperlink" Target="https://openneuropet.github.io/" TargetMode="External"/><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6.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3941"/>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22327952" y="804333"/>
            <a:ext cx="20877448" cy="13570599"/>
          </a:xfrm>
          <a:prstGeom prst="rect">
            <a:avLst/>
          </a:prstGeom>
          <a:solidFill>
            <a:schemeClr val="accent5"/>
          </a:solidFill>
          <a:ln w="60325" cap="flat">
            <a:noFill/>
            <a:miter lim="800000"/>
          </a:ln>
        </p:spPr>
        <p:txBody>
          <a:bodyPr vert="horz" wrap="square" lIns="376203" tIns="188102" rIns="376203" bIns="188102" anchor="ctr" anchorCtr="0" compatLnSpc="1">
            <a:prstTxWarp prst="textNoShape">
              <a:avLst/>
            </a:prstTxWarp>
          </a:bodyPr>
          <a:lst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800" i="1" dirty="0">
              <a:solidFill>
                <a:schemeClr val="accent5"/>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a:spLocks/>
          </p:cNvSpPr>
          <p:nvPr/>
        </p:nvSpPr>
        <p:spPr>
          <a:xfrm>
            <a:off x="761999" y="29521023"/>
            <a:ext cx="34926159"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8500" b="1" dirty="0">
                <a:solidFill>
                  <a:schemeClr val="bg1"/>
                </a:solidFill>
                <a:latin typeface="Amaranth" panose="02000503050000020004" pitchFamily="2" charset="0"/>
              </a:rPr>
              <a:t>OpenNeuroPET</a:t>
            </a:r>
          </a:p>
        </p:txBody>
      </p:sp>
      <p:sp>
        <p:nvSpPr>
          <p:cNvPr id="61" name="Text Placeholder 16">
            <a:extLst>
              <a:ext uri="{FF2B5EF4-FFF2-40B4-BE49-F238E27FC236}">
                <a16:creationId xmlns:a16="http://schemas.microsoft.com/office/drawing/2014/main" id="{1F3AA395-C058-4F87-B3A3-A8A8BC543EF9}"/>
              </a:ext>
            </a:extLst>
          </p:cNvPr>
          <p:cNvSpPr txBox="1">
            <a:spLocks/>
          </p:cNvSpPr>
          <p:nvPr/>
        </p:nvSpPr>
        <p:spPr>
          <a:xfrm>
            <a:off x="761999" y="30936759"/>
            <a:ext cx="34926159" cy="2653034"/>
          </a:xfrm>
          <a:prstGeom prst="rect">
            <a:avLst/>
          </a:prstGeom>
        </p:spPr>
        <p:txBody>
          <a:bodyPr wrap="square" lIns="128016" tIns="64008" rIns="128016" bIns="64008">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5400" dirty="0">
                <a:solidFill>
                  <a:schemeClr val="bg1"/>
                </a:solidFill>
              </a:rPr>
              <a:t>Gitte Moos Knudsen, Robert Innis, Melanie Ganz-</a:t>
            </a:r>
            <a:r>
              <a:rPr lang="en-US" sz="5400" dirty="0" err="1">
                <a:solidFill>
                  <a:schemeClr val="bg1"/>
                </a:solidFill>
              </a:rPr>
              <a:t>Benjaminsen</a:t>
            </a:r>
            <a:r>
              <a:rPr lang="en-US" sz="5400" dirty="0">
                <a:solidFill>
                  <a:schemeClr val="bg1"/>
                </a:solidFill>
              </a:rPr>
              <a:t>, Adam Thomas, Cyril </a:t>
            </a:r>
            <a:r>
              <a:rPr lang="en-US" sz="5400" dirty="0" err="1">
                <a:solidFill>
                  <a:schemeClr val="bg1"/>
                </a:solidFill>
              </a:rPr>
              <a:t>Pernet</a:t>
            </a:r>
            <a:r>
              <a:rPr lang="en-US" sz="5400" dirty="0">
                <a:solidFill>
                  <a:schemeClr val="bg1"/>
                </a:solidFill>
              </a:rPr>
              <a:t>, Martin </a:t>
            </a:r>
            <a:r>
              <a:rPr lang="en-US" sz="5400" dirty="0" err="1">
                <a:solidFill>
                  <a:schemeClr val="bg1"/>
                </a:solidFill>
              </a:rPr>
              <a:t>Nørgaard</a:t>
            </a:r>
            <a:r>
              <a:rPr lang="en-US" sz="5400" dirty="0">
                <a:solidFill>
                  <a:schemeClr val="bg1"/>
                </a:solidFill>
              </a:rPr>
              <a:t>, </a:t>
            </a:r>
          </a:p>
          <a:p>
            <a:r>
              <a:rPr lang="en-US" sz="5400" dirty="0">
                <a:solidFill>
                  <a:schemeClr val="bg1"/>
                </a:solidFill>
              </a:rPr>
              <a:t>Douglas </a:t>
            </a:r>
            <a:r>
              <a:rPr lang="en-US" sz="5400" dirty="0" err="1">
                <a:solidFill>
                  <a:schemeClr val="bg1"/>
                </a:solidFill>
              </a:rPr>
              <a:t>Greeve</a:t>
            </a:r>
            <a:r>
              <a:rPr lang="en-US" sz="5400" dirty="0">
                <a:solidFill>
                  <a:schemeClr val="bg1"/>
                </a:solidFill>
              </a:rPr>
              <a:t>, Russel </a:t>
            </a:r>
            <a:r>
              <a:rPr lang="en-US" sz="5400" dirty="0" err="1">
                <a:solidFill>
                  <a:schemeClr val="bg1"/>
                </a:solidFill>
              </a:rPr>
              <a:t>Poldrak</a:t>
            </a:r>
            <a:r>
              <a:rPr lang="en-US" sz="5400" dirty="0">
                <a:solidFill>
                  <a:schemeClr val="bg1"/>
                </a:solidFill>
              </a:rPr>
              <a:t>, Paul </a:t>
            </a:r>
            <a:r>
              <a:rPr lang="en-US" sz="5400" dirty="0" err="1">
                <a:solidFill>
                  <a:schemeClr val="bg1"/>
                </a:solidFill>
              </a:rPr>
              <a:t>Wighton</a:t>
            </a:r>
            <a:r>
              <a:rPr lang="en-US" sz="5400" dirty="0">
                <a:solidFill>
                  <a:schemeClr val="bg1"/>
                </a:solidFill>
              </a:rPr>
              <a:t>, Anthony </a:t>
            </a:r>
            <a:r>
              <a:rPr lang="en-US" sz="5400" dirty="0" err="1">
                <a:solidFill>
                  <a:schemeClr val="bg1"/>
                </a:solidFill>
              </a:rPr>
              <a:t>Galassi</a:t>
            </a:r>
            <a:endParaRPr lang="en-US" sz="5400" dirty="0">
              <a:solidFill>
                <a:schemeClr val="bg1"/>
              </a:solidFill>
            </a:endParaRPr>
          </a:p>
          <a:p>
            <a:endParaRPr lang="en-US" sz="5600" dirty="0">
              <a:solidFill>
                <a:schemeClr val="bg1"/>
              </a:solidFill>
              <a:latin typeface="Titillium Web" panose="00000500000000000000" pitchFamily="2" charset="0"/>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22327952" y="15087602"/>
            <a:ext cx="20877448" cy="13548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24" name="Rectangle 23">
            <a:extLst>
              <a:ext uri="{FF2B5EF4-FFF2-40B4-BE49-F238E27FC236}">
                <a16:creationId xmlns:a16="http://schemas.microsoft.com/office/drawing/2014/main" id="{898845E5-702A-4A5F-93C3-FC94A928A8CA}"/>
              </a:ext>
            </a:extLst>
          </p:cNvPr>
          <p:cNvSpPr>
            <a:spLocks noChangeArrowheads="1"/>
          </p:cNvSpPr>
          <p:nvPr/>
        </p:nvSpPr>
        <p:spPr bwMode="auto">
          <a:xfrm>
            <a:off x="22332868" y="15087600"/>
            <a:ext cx="20872532" cy="1126553"/>
          </a:xfrm>
          <a:prstGeom prst="rect">
            <a:avLst/>
          </a:prstGeom>
          <a:solidFill>
            <a:schemeClr val="accent5"/>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4200" dirty="0">
                <a:solidFill>
                  <a:schemeClr val="bg1"/>
                </a:solidFill>
                <a:effectLst/>
                <a:latin typeface="Amaranth" panose="02000503050000020004" pitchFamily="2" charset="0"/>
              </a:rPr>
              <a:t>Ongoing Efforts</a:t>
            </a:r>
          </a:p>
        </p:txBody>
      </p:sp>
      <p:sp>
        <p:nvSpPr>
          <p:cNvPr id="26" name="Rectangle 25">
            <a:extLst>
              <a:ext uri="{FF2B5EF4-FFF2-40B4-BE49-F238E27FC236}">
                <a16:creationId xmlns:a16="http://schemas.microsoft.com/office/drawing/2014/main" id="{76890F5C-1558-4531-8BFF-5119F2F1CB7D}"/>
              </a:ext>
            </a:extLst>
          </p:cNvPr>
          <p:cNvSpPr/>
          <p:nvPr/>
        </p:nvSpPr>
        <p:spPr>
          <a:xfrm>
            <a:off x="762000" y="804333"/>
            <a:ext cx="20796332" cy="27832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dirty="0">
              <a:effectLst/>
              <a:latin typeface="+mj-lt"/>
            </a:endParaRPr>
          </a:p>
        </p:txBody>
      </p:sp>
      <p:sp>
        <p:nvSpPr>
          <p:cNvPr id="27" name="Rectangle 26">
            <a:extLst>
              <a:ext uri="{FF2B5EF4-FFF2-40B4-BE49-F238E27FC236}">
                <a16:creationId xmlns:a16="http://schemas.microsoft.com/office/drawing/2014/main" id="{44E948D4-496B-443E-99A4-4845C43E81A2}"/>
              </a:ext>
            </a:extLst>
          </p:cNvPr>
          <p:cNvSpPr>
            <a:spLocks noChangeArrowheads="1"/>
          </p:cNvSpPr>
          <p:nvPr/>
        </p:nvSpPr>
        <p:spPr bwMode="auto">
          <a:xfrm>
            <a:off x="762000" y="804333"/>
            <a:ext cx="20796332" cy="1126553"/>
          </a:xfrm>
          <a:prstGeom prst="rect">
            <a:avLst/>
          </a:prstGeom>
          <a:solidFill>
            <a:schemeClr val="accent5"/>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4200" dirty="0">
                <a:solidFill>
                  <a:schemeClr val="bg1"/>
                </a:solidFill>
                <a:effectLst/>
                <a:latin typeface="Amaranth" panose="02000503050000020004" pitchFamily="2" charset="0"/>
              </a:rPr>
              <a:t>Introduction</a:t>
            </a:r>
          </a:p>
        </p:txBody>
      </p:sp>
      <p:sp>
        <p:nvSpPr>
          <p:cNvPr id="28" name="Text Box 6">
            <a:extLst>
              <a:ext uri="{FF2B5EF4-FFF2-40B4-BE49-F238E27FC236}">
                <a16:creationId xmlns:a16="http://schemas.microsoft.com/office/drawing/2014/main" id="{01DABE0C-476F-4C74-9C43-8076A8A63242}"/>
              </a:ext>
            </a:extLst>
          </p:cNvPr>
          <p:cNvSpPr txBox="1">
            <a:spLocks noChangeArrowheads="1"/>
          </p:cNvSpPr>
          <p:nvPr/>
        </p:nvSpPr>
        <p:spPr bwMode="auto">
          <a:xfrm>
            <a:off x="1025566" y="2306405"/>
            <a:ext cx="20269199" cy="1800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600" dirty="0">
                <a:latin typeface="Titillium Web" panose="00000500000000000000" pitchFamily="2" charset="0"/>
                <a:ea typeface="Open Sans" panose="020B0606030504020204" pitchFamily="34" charset="0"/>
                <a:cs typeface="Open Sans" panose="020B0606030504020204" pitchFamily="34" charset="0"/>
              </a:rPr>
              <a:t>OpenNeuroPET is focused on creating the infrastructure to guide PET research data into BIDS, but what does that look like?</a:t>
            </a:r>
          </a:p>
          <a:p>
            <a:endParaRPr lang="en-US" sz="36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3" name="Title 11">
            <a:extLst>
              <a:ext uri="{FF2B5EF4-FFF2-40B4-BE49-F238E27FC236}">
                <a16:creationId xmlns:a16="http://schemas.microsoft.com/office/drawing/2014/main" id="{B9B45461-D198-453D-923C-6C7A6C10DAEA}"/>
              </a:ext>
            </a:extLst>
          </p:cNvPr>
          <p:cNvSpPr txBox="1">
            <a:spLocks/>
          </p:cNvSpPr>
          <p:nvPr/>
        </p:nvSpPr>
        <p:spPr>
          <a:xfrm>
            <a:off x="23041117" y="1367609"/>
            <a:ext cx="17954484" cy="837048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11000" dirty="0">
                <a:solidFill>
                  <a:schemeClr val="bg1"/>
                </a:solidFill>
                <a:latin typeface="Titillium Web" panose="00000500000000000000" pitchFamily="2" charset="0"/>
              </a:rPr>
              <a:t>OpenNeuroPET is developing infrastructure and tooling that </a:t>
            </a:r>
            <a:r>
              <a:rPr lang="en-US" sz="11000">
                <a:solidFill>
                  <a:schemeClr val="bg1"/>
                </a:solidFill>
                <a:latin typeface="Titillium Web" panose="00000500000000000000" pitchFamily="2" charset="0"/>
              </a:rPr>
              <a:t>increases accessibility and reproducibility of </a:t>
            </a:r>
            <a:r>
              <a:rPr lang="en-US" sz="11000" dirty="0">
                <a:solidFill>
                  <a:schemeClr val="bg1"/>
                </a:solidFill>
                <a:latin typeface="Titillium Web" panose="00000500000000000000" pitchFamily="2" charset="0"/>
              </a:rPr>
              <a:t>PET data.</a:t>
            </a:r>
          </a:p>
        </p:txBody>
      </p:sp>
      <p:pic>
        <p:nvPicPr>
          <p:cNvPr id="3" name="Graphic 2">
            <a:extLst>
              <a:ext uri="{FF2B5EF4-FFF2-40B4-BE49-F238E27FC236}">
                <a16:creationId xmlns:a16="http://schemas.microsoft.com/office/drawing/2014/main" id="{5A47324D-1BEB-714B-A237-3E53F32E3B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518317" y="18748529"/>
            <a:ext cx="4953000" cy="4953000"/>
          </a:xfrm>
          <a:prstGeom prst="rect">
            <a:avLst/>
          </a:prstGeom>
        </p:spPr>
      </p:pic>
      <p:pic>
        <p:nvPicPr>
          <p:cNvPr id="58" name="Picture 57" descr="Text&#10;&#10;Description automatically generated">
            <a:extLst>
              <a:ext uri="{FF2B5EF4-FFF2-40B4-BE49-F238E27FC236}">
                <a16:creationId xmlns:a16="http://schemas.microsoft.com/office/drawing/2014/main" id="{36746ECF-9FDD-9247-82EE-C8A4C1473B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4764" y="4401856"/>
            <a:ext cx="3488451" cy="3804248"/>
          </a:xfrm>
          <a:prstGeom prst="rect">
            <a:avLst/>
          </a:prstGeom>
        </p:spPr>
      </p:pic>
      <p:pic>
        <p:nvPicPr>
          <p:cNvPr id="59" name="Picture 58" descr="A picture containing text&#10;&#10;Description automatically generated">
            <a:extLst>
              <a:ext uri="{FF2B5EF4-FFF2-40B4-BE49-F238E27FC236}">
                <a16:creationId xmlns:a16="http://schemas.microsoft.com/office/drawing/2014/main" id="{7BF70697-6F15-DF4C-83CD-C21515D342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9595" y="4397095"/>
            <a:ext cx="3277190" cy="5877570"/>
          </a:xfrm>
          <a:prstGeom prst="rect">
            <a:avLst/>
          </a:prstGeom>
        </p:spPr>
      </p:pic>
      <p:pic>
        <p:nvPicPr>
          <p:cNvPr id="62" name="Picture 61" descr="Text&#10;&#10;Description automatically generated">
            <a:extLst>
              <a:ext uri="{FF2B5EF4-FFF2-40B4-BE49-F238E27FC236}">
                <a16:creationId xmlns:a16="http://schemas.microsoft.com/office/drawing/2014/main" id="{8053EBB5-CA8B-7D48-BCF2-163F9C981E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13367" y="4401860"/>
            <a:ext cx="7748586" cy="6415342"/>
          </a:xfrm>
          <a:prstGeom prst="rect">
            <a:avLst/>
          </a:prstGeom>
        </p:spPr>
      </p:pic>
      <p:cxnSp>
        <p:nvCxnSpPr>
          <p:cNvPr id="63" name="Elbow Connector 62">
            <a:extLst>
              <a:ext uri="{FF2B5EF4-FFF2-40B4-BE49-F238E27FC236}">
                <a16:creationId xmlns:a16="http://schemas.microsoft.com/office/drawing/2014/main" id="{B44047AE-E4E8-C74A-B5CB-92512BBA2873}"/>
              </a:ext>
            </a:extLst>
          </p:cNvPr>
          <p:cNvCxnSpPr>
            <a:cxnSpLocks/>
            <a:stCxn id="59" idx="2"/>
            <a:endCxn id="62" idx="2"/>
          </p:cNvCxnSpPr>
          <p:nvPr/>
        </p:nvCxnSpPr>
        <p:spPr bwMode="auto">
          <a:xfrm rot="16200000" flipH="1">
            <a:off x="14081657" y="7611198"/>
            <a:ext cx="542537" cy="5869470"/>
          </a:xfrm>
          <a:prstGeom prst="bentConnector3">
            <a:avLst>
              <a:gd name="adj1" fmla="val 142135"/>
            </a:avLst>
          </a:prstGeom>
          <a:solidFill>
            <a:schemeClr val="accent1"/>
          </a:solidFill>
          <a:ln w="57150" cap="flat" cmpd="sng" algn="ctr">
            <a:solidFill>
              <a:schemeClr val="accent4"/>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Box 64">
            <a:extLst>
              <a:ext uri="{FF2B5EF4-FFF2-40B4-BE49-F238E27FC236}">
                <a16:creationId xmlns:a16="http://schemas.microsoft.com/office/drawing/2014/main" id="{91AE78A3-74E6-C744-AD0C-718C719E177E}"/>
              </a:ext>
            </a:extLst>
          </p:cNvPr>
          <p:cNvSpPr txBox="1"/>
          <p:nvPr/>
        </p:nvSpPr>
        <p:spPr>
          <a:xfrm>
            <a:off x="1229647" y="4395827"/>
            <a:ext cx="3866095" cy="6740307"/>
          </a:xfrm>
          <a:prstGeom prst="rect">
            <a:avLst/>
          </a:prstGeom>
          <a:noFill/>
        </p:spPr>
        <p:txBody>
          <a:bodyPr wrap="square" rtlCol="0">
            <a:spAutoFit/>
          </a:bodyPr>
          <a:lstStyle/>
          <a:p>
            <a:r>
              <a:rPr lang="en-US" sz="2400" dirty="0"/>
              <a:t>One of the first steps to increasing the shareability of PET data was the inclusion of PET into the popular brain imaging data structure BIDS [1]  with the BIDS extension proposal 009 (BEP009 [2]). A standardized data format makes sharing different datasets simpler as part of the data dictionary is included in the file structure itself. Modalities follow a standard scheme and additional metadata is included in json or tab separated text files.  </a:t>
            </a:r>
          </a:p>
        </p:txBody>
      </p:sp>
      <p:cxnSp>
        <p:nvCxnSpPr>
          <p:cNvPr id="66" name="Elbow Connector 65">
            <a:extLst>
              <a:ext uri="{FF2B5EF4-FFF2-40B4-BE49-F238E27FC236}">
                <a16:creationId xmlns:a16="http://schemas.microsoft.com/office/drawing/2014/main" id="{04CB0F5A-48D3-B64B-BCC1-2EB9C4954EC5}"/>
              </a:ext>
            </a:extLst>
          </p:cNvPr>
          <p:cNvCxnSpPr>
            <a:cxnSpLocks/>
            <a:stCxn id="58" idx="2"/>
            <a:endCxn id="62" idx="2"/>
          </p:cNvCxnSpPr>
          <p:nvPr/>
        </p:nvCxnSpPr>
        <p:spPr bwMode="auto">
          <a:xfrm rot="16200000" flipH="1">
            <a:off x="11157776" y="4687318"/>
            <a:ext cx="2611098" cy="9648670"/>
          </a:xfrm>
          <a:prstGeom prst="bentConnector3">
            <a:avLst>
              <a:gd name="adj1" fmla="val 108755"/>
            </a:avLst>
          </a:prstGeom>
          <a:solidFill>
            <a:schemeClr val="accent1"/>
          </a:solidFill>
          <a:ln w="57150" cap="flat" cmpd="sng" algn="ctr">
            <a:solidFill>
              <a:schemeClr val="accent4"/>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a:extLst>
              <a:ext uri="{FF2B5EF4-FFF2-40B4-BE49-F238E27FC236}">
                <a16:creationId xmlns:a16="http://schemas.microsoft.com/office/drawing/2014/main" id="{9E436EB7-CEBF-4842-A673-57198F813912}"/>
              </a:ext>
            </a:extLst>
          </p:cNvPr>
          <p:cNvSpPr txBox="1"/>
          <p:nvPr/>
        </p:nvSpPr>
        <p:spPr>
          <a:xfrm>
            <a:off x="5870278" y="8295680"/>
            <a:ext cx="1673522" cy="2554545"/>
          </a:xfrm>
          <a:prstGeom prst="rect">
            <a:avLst/>
          </a:prstGeom>
          <a:noFill/>
        </p:spPr>
        <p:txBody>
          <a:bodyPr wrap="square" rtlCol="0">
            <a:spAutoFit/>
          </a:bodyPr>
          <a:lstStyle/>
          <a:p>
            <a:r>
              <a:rPr lang="en-US" sz="1600" dirty="0"/>
              <a:t>Organizing these datasets into the standardized BIDS set on the right leads to easier classification for humans and machines alike.</a:t>
            </a:r>
          </a:p>
        </p:txBody>
      </p:sp>
      <p:pic>
        <p:nvPicPr>
          <p:cNvPr id="74" name="Picture 73" descr="Graphical user interface&#10;&#10;Description automatically generated">
            <a:extLst>
              <a:ext uri="{FF2B5EF4-FFF2-40B4-BE49-F238E27FC236}">
                <a16:creationId xmlns:a16="http://schemas.microsoft.com/office/drawing/2014/main" id="{50BC3315-C118-B145-B8E5-AF11601BAB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78971" y="11943481"/>
            <a:ext cx="7588250" cy="4667832"/>
          </a:xfrm>
          <a:prstGeom prst="rect">
            <a:avLst/>
          </a:prstGeom>
        </p:spPr>
      </p:pic>
      <p:pic>
        <p:nvPicPr>
          <p:cNvPr id="76" name="Picture 75" descr="Graphical user interface, application&#10;&#10;Description automatically generated">
            <a:extLst>
              <a:ext uri="{FF2B5EF4-FFF2-40B4-BE49-F238E27FC236}">
                <a16:creationId xmlns:a16="http://schemas.microsoft.com/office/drawing/2014/main" id="{BF90C837-216A-444F-A0D1-98387487D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73703" y="11943481"/>
            <a:ext cx="7588250" cy="4667832"/>
          </a:xfrm>
          <a:prstGeom prst="rect">
            <a:avLst/>
          </a:prstGeom>
        </p:spPr>
      </p:pic>
      <p:sp>
        <p:nvSpPr>
          <p:cNvPr id="77" name="TextBox 76">
            <a:extLst>
              <a:ext uri="{FF2B5EF4-FFF2-40B4-BE49-F238E27FC236}">
                <a16:creationId xmlns:a16="http://schemas.microsoft.com/office/drawing/2014/main" id="{7B423532-0E0D-1E4E-AAD3-26A3DDC61644}"/>
              </a:ext>
            </a:extLst>
          </p:cNvPr>
          <p:cNvSpPr txBox="1"/>
          <p:nvPr/>
        </p:nvSpPr>
        <p:spPr>
          <a:xfrm>
            <a:off x="1165334" y="11811000"/>
            <a:ext cx="4007155" cy="4154984"/>
          </a:xfrm>
          <a:prstGeom prst="rect">
            <a:avLst/>
          </a:prstGeom>
          <a:noFill/>
        </p:spPr>
        <p:txBody>
          <a:bodyPr wrap="square" rtlCol="0">
            <a:spAutoFit/>
          </a:bodyPr>
          <a:lstStyle/>
          <a:p>
            <a:r>
              <a:rPr lang="en-US" sz="2400" dirty="0"/>
              <a:t>Once a PET dataset is converted into BIDS it can be uploaded, browsed, and downloaded via a browser (or the command line) at </a:t>
            </a:r>
            <a:r>
              <a:rPr lang="en-US" sz="2400" dirty="0" err="1"/>
              <a:t>openneuro.org</a:t>
            </a:r>
            <a:r>
              <a:rPr lang="en-US" sz="2400" dirty="0"/>
              <a:t>. The BIDS Validator will tell you if the dataset is valid and you can collect, view, or run analysis on this standardized structure.</a:t>
            </a:r>
          </a:p>
        </p:txBody>
      </p:sp>
      <p:pic>
        <p:nvPicPr>
          <p:cNvPr id="82" name="Graphic 81" descr="To learn more about BIDS.">
            <a:extLst>
              <a:ext uri="{FF2B5EF4-FFF2-40B4-BE49-F238E27FC236}">
                <a16:creationId xmlns:a16="http://schemas.microsoft.com/office/drawing/2014/main" id="{F9D67FDB-23D2-D14E-984F-186CE25B15DE}"/>
              </a:ext>
              <a:ext uri="{C183D7F6-B498-43B3-948B-1728B52AA6E4}">
                <adec:decorative xmlns:adec="http://schemas.microsoft.com/office/drawing/2017/decorative" val="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78338" y="17076977"/>
            <a:ext cx="2411449" cy="2411449"/>
          </a:xfrm>
          <a:prstGeom prst="rect">
            <a:avLst/>
          </a:prstGeom>
        </p:spPr>
      </p:pic>
      <p:pic>
        <p:nvPicPr>
          <p:cNvPr id="84" name="Graphic 83">
            <a:extLst>
              <a:ext uri="{FF2B5EF4-FFF2-40B4-BE49-F238E27FC236}">
                <a16:creationId xmlns:a16="http://schemas.microsoft.com/office/drawing/2014/main" id="{89983B40-17F8-8C4A-A059-946C522CFA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385428" y="17076977"/>
            <a:ext cx="2411448" cy="2411448"/>
          </a:xfrm>
          <a:prstGeom prst="rect">
            <a:avLst/>
          </a:prstGeom>
        </p:spPr>
      </p:pic>
      <p:sp>
        <p:nvSpPr>
          <p:cNvPr id="85" name="TextBox 84">
            <a:extLst>
              <a:ext uri="{FF2B5EF4-FFF2-40B4-BE49-F238E27FC236}">
                <a16:creationId xmlns:a16="http://schemas.microsoft.com/office/drawing/2014/main" id="{881A515A-A346-054D-9C0F-1DA30183323A}"/>
              </a:ext>
            </a:extLst>
          </p:cNvPr>
          <p:cNvSpPr txBox="1"/>
          <p:nvPr/>
        </p:nvSpPr>
        <p:spPr>
          <a:xfrm>
            <a:off x="6144705" y="17792359"/>
            <a:ext cx="1797604" cy="830997"/>
          </a:xfrm>
          <a:prstGeom prst="rect">
            <a:avLst/>
          </a:prstGeom>
          <a:noFill/>
        </p:spPr>
        <p:txBody>
          <a:bodyPr wrap="square" rtlCol="0">
            <a:spAutoFit/>
          </a:bodyPr>
          <a:lstStyle/>
          <a:p>
            <a:r>
              <a:rPr lang="en-US" sz="2400" dirty="0"/>
              <a:t>Learn more about BIDS</a:t>
            </a:r>
          </a:p>
        </p:txBody>
      </p:sp>
      <p:sp>
        <p:nvSpPr>
          <p:cNvPr id="86" name="TextBox 85">
            <a:extLst>
              <a:ext uri="{FF2B5EF4-FFF2-40B4-BE49-F238E27FC236}">
                <a16:creationId xmlns:a16="http://schemas.microsoft.com/office/drawing/2014/main" id="{1F9A5D7C-C190-964E-A43C-A8C6EEE20E9D}"/>
              </a:ext>
            </a:extLst>
          </p:cNvPr>
          <p:cNvSpPr txBox="1"/>
          <p:nvPr/>
        </p:nvSpPr>
        <p:spPr>
          <a:xfrm>
            <a:off x="14459845" y="17795330"/>
            <a:ext cx="1797604" cy="830997"/>
          </a:xfrm>
          <a:prstGeom prst="rect">
            <a:avLst/>
          </a:prstGeom>
          <a:noFill/>
        </p:spPr>
        <p:txBody>
          <a:bodyPr wrap="square" rtlCol="0">
            <a:spAutoFit/>
          </a:bodyPr>
          <a:lstStyle/>
          <a:p>
            <a:r>
              <a:rPr lang="en-US" sz="2400" dirty="0"/>
              <a:t>Read about  BEP009</a:t>
            </a:r>
          </a:p>
        </p:txBody>
      </p:sp>
      <p:sp>
        <p:nvSpPr>
          <p:cNvPr id="87" name="TextBox 86">
            <a:extLst>
              <a:ext uri="{FF2B5EF4-FFF2-40B4-BE49-F238E27FC236}">
                <a16:creationId xmlns:a16="http://schemas.microsoft.com/office/drawing/2014/main" id="{3FF71699-86AE-8C4C-BDD5-D659CD3B3471}"/>
              </a:ext>
            </a:extLst>
          </p:cNvPr>
          <p:cNvSpPr txBox="1"/>
          <p:nvPr/>
        </p:nvSpPr>
        <p:spPr>
          <a:xfrm>
            <a:off x="10182886" y="26735511"/>
            <a:ext cx="2411448" cy="830997"/>
          </a:xfrm>
          <a:prstGeom prst="rect">
            <a:avLst/>
          </a:prstGeom>
          <a:noFill/>
        </p:spPr>
        <p:txBody>
          <a:bodyPr wrap="square" rtlCol="0">
            <a:spAutoFit/>
          </a:bodyPr>
          <a:lstStyle/>
          <a:p>
            <a:r>
              <a:rPr lang="en-US" sz="2400" dirty="0"/>
              <a:t>Use a PET BIDS Converter</a:t>
            </a:r>
          </a:p>
        </p:txBody>
      </p:sp>
      <p:pic>
        <p:nvPicPr>
          <p:cNvPr id="89" name="Graphic 88">
            <a:extLst>
              <a:ext uri="{FF2B5EF4-FFF2-40B4-BE49-F238E27FC236}">
                <a16:creationId xmlns:a16="http://schemas.microsoft.com/office/drawing/2014/main" id="{41CFDEA2-35C5-EA45-831A-3F4CE9D7A4D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608887" y="26099188"/>
            <a:ext cx="2411448" cy="2411448"/>
          </a:xfrm>
          <a:prstGeom prst="rect">
            <a:avLst/>
          </a:prstGeom>
        </p:spPr>
      </p:pic>
      <p:pic>
        <p:nvPicPr>
          <p:cNvPr id="91" name="Graphic 90">
            <a:extLst>
              <a:ext uri="{FF2B5EF4-FFF2-40B4-BE49-F238E27FC236}">
                <a16:creationId xmlns:a16="http://schemas.microsoft.com/office/drawing/2014/main" id="{812BC1B7-651D-E845-AEC7-EC58449CD75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7873128" y="26087353"/>
            <a:ext cx="2411447" cy="2411447"/>
          </a:xfrm>
          <a:prstGeom prst="rect">
            <a:avLst/>
          </a:prstGeom>
        </p:spPr>
      </p:pic>
      <p:sp>
        <p:nvSpPr>
          <p:cNvPr id="92" name="TextBox 91">
            <a:extLst>
              <a:ext uri="{FF2B5EF4-FFF2-40B4-BE49-F238E27FC236}">
                <a16:creationId xmlns:a16="http://schemas.microsoft.com/office/drawing/2014/main" id="{4117A23F-2D82-C243-AEAD-6A5FA780D8AA}"/>
              </a:ext>
            </a:extLst>
          </p:cNvPr>
          <p:cNvSpPr txBox="1"/>
          <p:nvPr/>
        </p:nvSpPr>
        <p:spPr>
          <a:xfrm>
            <a:off x="15388392" y="26746200"/>
            <a:ext cx="2061408" cy="830997"/>
          </a:xfrm>
          <a:prstGeom prst="rect">
            <a:avLst/>
          </a:prstGeom>
          <a:noFill/>
        </p:spPr>
        <p:txBody>
          <a:bodyPr wrap="square" rtlCol="0">
            <a:spAutoFit/>
          </a:bodyPr>
          <a:lstStyle/>
          <a:p>
            <a:r>
              <a:rPr lang="en-US" sz="2400" dirty="0"/>
              <a:t>Use the BIDS Validator</a:t>
            </a:r>
          </a:p>
        </p:txBody>
      </p:sp>
      <p:sp>
        <p:nvSpPr>
          <p:cNvPr id="94" name="Rectangle 93">
            <a:extLst>
              <a:ext uri="{FF2B5EF4-FFF2-40B4-BE49-F238E27FC236}">
                <a16:creationId xmlns:a16="http://schemas.microsoft.com/office/drawing/2014/main" id="{B5B8D742-FAA6-6149-BCC4-19C4F31AE628}"/>
              </a:ext>
            </a:extLst>
          </p:cNvPr>
          <p:cNvSpPr>
            <a:spLocks noChangeArrowheads="1"/>
          </p:cNvSpPr>
          <p:nvPr/>
        </p:nvSpPr>
        <p:spPr bwMode="auto">
          <a:xfrm>
            <a:off x="762000" y="19676047"/>
            <a:ext cx="20796332" cy="1126553"/>
          </a:xfrm>
          <a:prstGeom prst="rect">
            <a:avLst/>
          </a:prstGeom>
          <a:solidFill>
            <a:schemeClr val="accent5"/>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4200" dirty="0">
                <a:solidFill>
                  <a:schemeClr val="bg1"/>
                </a:solidFill>
                <a:effectLst/>
                <a:latin typeface="Amaranth" panose="02000503050000020004" pitchFamily="2" charset="0"/>
              </a:rPr>
              <a:t>It’s a real pickle</a:t>
            </a:r>
          </a:p>
        </p:txBody>
      </p:sp>
      <p:sp>
        <p:nvSpPr>
          <p:cNvPr id="95" name="Text Box 6">
            <a:extLst>
              <a:ext uri="{FF2B5EF4-FFF2-40B4-BE49-F238E27FC236}">
                <a16:creationId xmlns:a16="http://schemas.microsoft.com/office/drawing/2014/main" id="{465DEEED-A999-EF40-B640-96B92B1EC30B}"/>
              </a:ext>
            </a:extLst>
          </p:cNvPr>
          <p:cNvSpPr txBox="1">
            <a:spLocks noChangeArrowheads="1"/>
          </p:cNvSpPr>
          <p:nvPr/>
        </p:nvSpPr>
        <p:spPr bwMode="auto">
          <a:xfrm>
            <a:off x="22632076" y="16595338"/>
            <a:ext cx="20269199" cy="2908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600" dirty="0">
                <a:latin typeface="Titillium Web" panose="00000500000000000000" pitchFamily="2" charset="0"/>
                <a:ea typeface="Open Sans" panose="020B0606030504020204" pitchFamily="34" charset="0"/>
                <a:cs typeface="Open Sans" panose="020B0606030504020204" pitchFamily="34" charset="0"/>
              </a:rPr>
              <a:t>OpenNeuroPET is working on developing software to support the PET BIDS standard, reaching out the PET community to educate and collaborate, as well as continuing to extend BIDS to support PET pre-processing derivatives.</a:t>
            </a:r>
          </a:p>
          <a:p>
            <a:endParaRPr lang="en-US" sz="3600" dirty="0">
              <a:latin typeface="Titillium Web" panose="00000500000000000000" pitchFamily="2" charset="0"/>
              <a:ea typeface="Open Sans" panose="020B0606030504020204" pitchFamily="34" charset="0"/>
              <a:cs typeface="Open Sans" panose="020B0606030504020204" pitchFamily="34" charset="0"/>
            </a:endParaRPr>
          </a:p>
          <a:p>
            <a:r>
              <a:rPr lang="en-US" sz="3600" dirty="0">
                <a:latin typeface="Titillium Web" panose="00000500000000000000" pitchFamily="2" charset="0"/>
                <a:ea typeface="Open Sans" panose="020B0606030504020204" pitchFamily="34" charset="0"/>
                <a:cs typeface="Open Sans" panose="020B0606030504020204" pitchFamily="34" charset="0"/>
              </a:rPr>
              <a:t>OpenNeuro is currently involved in:</a:t>
            </a:r>
          </a:p>
        </p:txBody>
      </p:sp>
      <p:sp>
        <p:nvSpPr>
          <p:cNvPr id="97" name="TextBox 96">
            <a:extLst>
              <a:ext uri="{FF2B5EF4-FFF2-40B4-BE49-F238E27FC236}">
                <a16:creationId xmlns:a16="http://schemas.microsoft.com/office/drawing/2014/main" id="{465EADF4-5675-1849-B44A-B91285E40F4D}"/>
              </a:ext>
            </a:extLst>
          </p:cNvPr>
          <p:cNvSpPr txBox="1"/>
          <p:nvPr/>
        </p:nvSpPr>
        <p:spPr>
          <a:xfrm>
            <a:off x="22954590" y="19701208"/>
            <a:ext cx="11829644" cy="2246769"/>
          </a:xfrm>
          <a:prstGeom prst="rect">
            <a:avLst/>
          </a:prstGeom>
          <a:noFill/>
        </p:spPr>
        <p:txBody>
          <a:bodyPr wrap="square" rtlCol="0">
            <a:spAutoFit/>
          </a:bodyPr>
          <a:lstStyle/>
          <a:p>
            <a:pPr marL="342900" indent="-342900">
              <a:buFontTx/>
              <a:buChar char="-"/>
            </a:pPr>
            <a:r>
              <a:rPr lang="en-US" sz="2800" dirty="0"/>
              <a:t>Conversion of reconstructed PET data and metadata into BIDS</a:t>
            </a:r>
          </a:p>
          <a:p>
            <a:pPr marL="342900" indent="-342900">
              <a:buFontTx/>
              <a:buChar char="-"/>
            </a:pPr>
            <a:r>
              <a:rPr lang="en-US" sz="2800" dirty="0"/>
              <a:t>Creating CC0 and GDPR-DUA upload portals for OpenNeuro.org</a:t>
            </a:r>
          </a:p>
          <a:p>
            <a:pPr marL="342900" indent="-342900">
              <a:buFontTx/>
              <a:buChar char="-"/>
            </a:pPr>
            <a:r>
              <a:rPr lang="en-US" sz="2800" dirty="0"/>
              <a:t>Reaching out to senior PET experts while extending BIDS further with BIDS extension proposal 023 to include pre-processing derivatives</a:t>
            </a:r>
          </a:p>
          <a:p>
            <a:r>
              <a:rPr lang="en-US" sz="2800" dirty="0"/>
              <a:t>-   Working with popular neuroimaging tool makers to better support PET </a:t>
            </a:r>
          </a:p>
        </p:txBody>
      </p:sp>
      <p:sp>
        <p:nvSpPr>
          <p:cNvPr id="100" name="Text Box 6">
            <a:extLst>
              <a:ext uri="{FF2B5EF4-FFF2-40B4-BE49-F238E27FC236}">
                <a16:creationId xmlns:a16="http://schemas.microsoft.com/office/drawing/2014/main" id="{B28020D7-9A59-5744-B937-EFE5D4D96EF7}"/>
              </a:ext>
            </a:extLst>
          </p:cNvPr>
          <p:cNvSpPr txBox="1">
            <a:spLocks noChangeArrowheads="1"/>
          </p:cNvSpPr>
          <p:nvPr/>
        </p:nvSpPr>
        <p:spPr bwMode="auto">
          <a:xfrm>
            <a:off x="36848145" y="23193698"/>
            <a:ext cx="4293344" cy="50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hlinkClick r:id="rId18"/>
              </a:rPr>
              <a:t>https://openneuropet.github.io</a:t>
            </a:r>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5" name="TextBox 34">
            <a:extLst>
              <a:ext uri="{FF2B5EF4-FFF2-40B4-BE49-F238E27FC236}">
                <a16:creationId xmlns:a16="http://schemas.microsoft.com/office/drawing/2014/main" id="{B24D30BF-5E76-2549-BFB9-8BEE893C79A5}"/>
              </a:ext>
            </a:extLst>
          </p:cNvPr>
          <p:cNvSpPr txBox="1"/>
          <p:nvPr/>
        </p:nvSpPr>
        <p:spPr>
          <a:xfrm>
            <a:off x="998357" y="24530752"/>
            <a:ext cx="4007155" cy="1569660"/>
          </a:xfrm>
          <a:prstGeom prst="rect">
            <a:avLst/>
          </a:prstGeom>
          <a:noFill/>
        </p:spPr>
        <p:txBody>
          <a:bodyPr wrap="square" rtlCol="0">
            <a:spAutoFit/>
          </a:bodyPr>
          <a:lstStyle/>
          <a:p>
            <a:r>
              <a:rPr lang="en-US" sz="2400" dirty="0"/>
              <a:t>There isn’t any PET BIDS data to study or create tools, analysis, or pipelines for.</a:t>
            </a:r>
          </a:p>
        </p:txBody>
      </p:sp>
      <p:sp>
        <p:nvSpPr>
          <p:cNvPr id="37" name="TextBox 36">
            <a:extLst>
              <a:ext uri="{FF2B5EF4-FFF2-40B4-BE49-F238E27FC236}">
                <a16:creationId xmlns:a16="http://schemas.microsoft.com/office/drawing/2014/main" id="{20C66A1B-4EE6-3841-894B-20E50B73E47E}"/>
              </a:ext>
            </a:extLst>
          </p:cNvPr>
          <p:cNvSpPr txBox="1"/>
          <p:nvPr/>
        </p:nvSpPr>
        <p:spPr>
          <a:xfrm>
            <a:off x="6203645" y="24438698"/>
            <a:ext cx="4007155" cy="1569660"/>
          </a:xfrm>
          <a:prstGeom prst="rect">
            <a:avLst/>
          </a:prstGeom>
          <a:noFill/>
        </p:spPr>
        <p:txBody>
          <a:bodyPr wrap="square" rtlCol="0">
            <a:spAutoFit/>
          </a:bodyPr>
          <a:lstStyle/>
          <a:p>
            <a:r>
              <a:rPr lang="en-US" sz="2400" dirty="0"/>
              <a:t>There’s no reason to convert PET data into BIDS,</a:t>
            </a:r>
          </a:p>
          <a:p>
            <a:r>
              <a:rPr lang="en-US" sz="2400" dirty="0"/>
              <a:t>Or it’s too difficult to even bother.</a:t>
            </a:r>
          </a:p>
        </p:txBody>
      </p:sp>
      <p:pic>
        <p:nvPicPr>
          <p:cNvPr id="5" name="Graphic 4" descr="Chicken with solid fill">
            <a:extLst>
              <a:ext uri="{FF2B5EF4-FFF2-40B4-BE49-F238E27FC236}">
                <a16:creationId xmlns:a16="http://schemas.microsoft.com/office/drawing/2014/main" id="{1164EB41-D72E-4E4A-827F-1AE146A8998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288587" y="22729552"/>
            <a:ext cx="1825922" cy="1825922"/>
          </a:xfrm>
          <a:prstGeom prst="rect">
            <a:avLst/>
          </a:prstGeom>
        </p:spPr>
      </p:pic>
      <p:pic>
        <p:nvPicPr>
          <p:cNvPr id="7" name="Graphic 6" descr="Egg with solid fill">
            <a:extLst>
              <a:ext uri="{FF2B5EF4-FFF2-40B4-BE49-F238E27FC236}">
                <a16:creationId xmlns:a16="http://schemas.microsoft.com/office/drawing/2014/main" id="{127CBCAE-81AC-994F-8F1C-4260F688C63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340799" y="22873765"/>
            <a:ext cx="1320899" cy="1320899"/>
          </a:xfrm>
          <a:prstGeom prst="rect">
            <a:avLst/>
          </a:prstGeom>
        </p:spPr>
      </p:pic>
      <p:sp>
        <p:nvSpPr>
          <p:cNvPr id="15" name="Curved Up Arrow 14">
            <a:extLst>
              <a:ext uri="{FF2B5EF4-FFF2-40B4-BE49-F238E27FC236}">
                <a16:creationId xmlns:a16="http://schemas.microsoft.com/office/drawing/2014/main" id="{6B10D624-99E5-364E-8D89-9B2D45B280D2}"/>
              </a:ext>
            </a:extLst>
          </p:cNvPr>
          <p:cNvSpPr/>
          <p:nvPr/>
        </p:nvSpPr>
        <p:spPr bwMode="auto">
          <a:xfrm>
            <a:off x="1805112" y="25984200"/>
            <a:ext cx="6400800" cy="1219200"/>
          </a:xfrm>
          <a:prstGeom prst="curved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sp>
        <p:nvSpPr>
          <p:cNvPr id="50" name="Curved Up Arrow 49">
            <a:extLst>
              <a:ext uri="{FF2B5EF4-FFF2-40B4-BE49-F238E27FC236}">
                <a16:creationId xmlns:a16="http://schemas.microsoft.com/office/drawing/2014/main" id="{720D7917-BF84-044C-8DD5-546BB56DEBAA}"/>
              </a:ext>
            </a:extLst>
          </p:cNvPr>
          <p:cNvSpPr/>
          <p:nvPr/>
        </p:nvSpPr>
        <p:spPr bwMode="auto">
          <a:xfrm flipH="1" flipV="1">
            <a:off x="1816425" y="21510352"/>
            <a:ext cx="6400800" cy="1219200"/>
          </a:xfrm>
          <a:prstGeom prst="curved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sp>
        <p:nvSpPr>
          <p:cNvPr id="53" name="Text Box 6">
            <a:extLst>
              <a:ext uri="{FF2B5EF4-FFF2-40B4-BE49-F238E27FC236}">
                <a16:creationId xmlns:a16="http://schemas.microsoft.com/office/drawing/2014/main" id="{6F22633A-4E2B-0244-9478-5DF70D5621D4}"/>
              </a:ext>
            </a:extLst>
          </p:cNvPr>
          <p:cNvSpPr txBox="1">
            <a:spLocks noChangeArrowheads="1"/>
          </p:cNvSpPr>
          <p:nvPr/>
        </p:nvSpPr>
        <p:spPr bwMode="auto">
          <a:xfrm>
            <a:off x="10180888" y="21202042"/>
            <a:ext cx="10981065" cy="4447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dirty="0">
                <a:latin typeface="Titillium Web" panose="00000500000000000000" pitchFamily="2" charset="0"/>
                <a:ea typeface="Open Sans" panose="020B0606030504020204" pitchFamily="34" charset="0"/>
                <a:cs typeface="Open Sans" panose="020B0606030504020204" pitchFamily="34" charset="0"/>
              </a:rPr>
              <a:t>Before PET was integrated into BIDS with BEP009 this chicken and egg problem was nearly intractable. OpenNeuroPET’s current focus is attacking each side of this issue. By converting PET datasets to host on OpenNeuro.org from the Neurobiology Research Unit at Copenhagen University and the NIMH OpenNeuro can test and develop conversion software while populating a sparse BIDS PET landscape. OpenNeuroPET has created converter software for ECAT image types and continues to extend coverage into other imaging formats such as Dicom, Analyze and MicroPET. To see the current converters or use the BIDS Validator on your own PET data  follow the QR codes below. </a:t>
            </a:r>
          </a:p>
        </p:txBody>
      </p:sp>
      <p:sp>
        <p:nvSpPr>
          <p:cNvPr id="55" name="Text Box 6">
            <a:extLst>
              <a:ext uri="{FF2B5EF4-FFF2-40B4-BE49-F238E27FC236}">
                <a16:creationId xmlns:a16="http://schemas.microsoft.com/office/drawing/2014/main" id="{F1E905F5-715C-A84D-8795-6CEBB58A03D3}"/>
              </a:ext>
            </a:extLst>
          </p:cNvPr>
          <p:cNvSpPr txBox="1">
            <a:spLocks noChangeArrowheads="1"/>
          </p:cNvSpPr>
          <p:nvPr/>
        </p:nvSpPr>
        <p:spPr bwMode="auto">
          <a:xfrm>
            <a:off x="23034119" y="25256338"/>
            <a:ext cx="11054173" cy="2908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600" dirty="0">
                <a:latin typeface="Arial" panose="020B0604020202020204" pitchFamily="34" charset="0"/>
                <a:ea typeface="+mj-ea"/>
                <a:cs typeface="Arial" panose="020B0604020202020204" pitchFamily="34" charset="0"/>
              </a:rPr>
              <a:t>OpenNeuroPET is a collaboration between Stanford university, NIH, MGH and the Neurobiology Research Unit (NRU) at Copenhagen University Hospital. It is funded through the BRAIN initiative and the Novo Nordisk foundation. </a:t>
            </a:r>
          </a:p>
        </p:txBody>
      </p:sp>
      <p:pic>
        <p:nvPicPr>
          <p:cNvPr id="18" name="Picture 17" descr="Logo, company name&#10;&#10;Description automatically generated">
            <a:extLst>
              <a:ext uri="{FF2B5EF4-FFF2-40B4-BE49-F238E27FC236}">
                <a16:creationId xmlns:a16="http://schemas.microsoft.com/office/drawing/2014/main" id="{B59E71D3-890A-844C-BC34-9F980437BBF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9621445" y="25603460"/>
            <a:ext cx="2748312" cy="1980680"/>
          </a:xfrm>
          <a:prstGeom prst="rect">
            <a:avLst/>
          </a:prstGeom>
        </p:spPr>
      </p:pic>
      <p:pic>
        <p:nvPicPr>
          <p:cNvPr id="22" name="Picture 21" descr="Logo&#10;&#10;Description automatically generated">
            <a:extLst>
              <a:ext uri="{FF2B5EF4-FFF2-40B4-BE49-F238E27FC236}">
                <a16:creationId xmlns:a16="http://schemas.microsoft.com/office/drawing/2014/main" id="{8C688EFF-F875-D347-9791-0DAB1CB96F0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5397966" y="25649413"/>
            <a:ext cx="2374900" cy="208280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3886</TotalTime>
  <Words>532</Words>
  <Application>Microsoft Macintosh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Titillium Web</vt:lpstr>
      <vt:lpstr>Amaranth</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Galassi, Anthony (NIH/NIMH) [C]</cp:lastModifiedBy>
  <cp:revision>99</cp:revision>
  <dcterms:modified xsi:type="dcterms:W3CDTF">2021-08-06T21:31:21Z</dcterms:modified>
  <cp:category>science research poster</cp:category>
</cp:coreProperties>
</file>