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3"/>
  </p:notesMasterIdLst>
  <p:sldIdLst>
    <p:sldId id="256" r:id="rId2"/>
  </p:sldIdLst>
  <p:sldSz cx="43891200" cy="32918400"/>
  <p:notesSz cx="6858000" cy="9144000"/>
  <p:embeddedFontLst>
    <p:embeddedFont>
      <p:font typeface="Amaranth" panose="02000503050000020004" pitchFamily="2" charset="77"/>
      <p:regular r:id="rId4"/>
      <p:bold r:id="rId5"/>
      <p:italic r:id="rId6"/>
      <p:boldItalic r:id="rId7"/>
    </p:embeddedFont>
    <p:embeddedFont>
      <p:font typeface="Titillium Web" pitchFamily="2" charset="77"/>
      <p:regular r:id="rId8"/>
      <p:bold r:id="rId9"/>
      <p:italic r:id="rId10"/>
      <p:boldItalic r:id="rId11"/>
    </p:embeddedFont>
  </p:embeddedFontLst>
  <p:custDataLst>
    <p:tags r:id="rId12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8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6pPr>
    <a:lvl7pPr marL="27432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7pPr>
    <a:lvl8pPr marL="32004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8pPr>
    <a:lvl9pPr marL="3657600" algn="l" defTabSz="914400" rtl="0" eaLnBrk="1" latinLnBrk="0" hangingPunct="1">
      <a:defRPr sz="3800" kern="1200">
        <a:solidFill>
          <a:schemeClr val="tx1"/>
        </a:solidFill>
        <a:latin typeface="Arial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941"/>
    <a:srgbClr val="A167B2"/>
    <a:srgbClr val="E64B3C"/>
    <a:srgbClr val="2D3C50"/>
    <a:srgbClr val="028260"/>
    <a:srgbClr val="138677"/>
    <a:srgbClr val="03AD80"/>
    <a:srgbClr val="95D5CD"/>
    <a:srgbClr val="94D1D5"/>
    <a:srgbClr val="A6F4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93"/>
  </p:normalViewPr>
  <p:slideViewPr>
    <p:cSldViewPr>
      <p:cViewPr varScale="1">
        <p:scale>
          <a:sx n="53" d="100"/>
          <a:sy n="53" d="100"/>
        </p:scale>
        <p:origin x="3512" y="88"/>
      </p:cViewPr>
      <p:guideLst>
        <p:guide orient="horz" pos="10368"/>
        <p:guide pos="13824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1200"/>
            </a:lvl1pPr>
          </a:lstStyle>
          <a:p>
            <a:pPr>
              <a:defRPr/>
            </a:pPr>
            <a:fld id="{B95F3361-2405-48EE-818C-467D1C223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3649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1200" smtId="4294967295"/>
            </a:defPPr>
            <a:lvl1pPr eaLnBrk="0" hangingPunct="0">
              <a:defRPr sz="3800">
                <a:solidFill>
                  <a:schemeClr val="tx1"/>
                </a:solidFill>
                <a:latin typeface="Arial"/>
              </a:defRPr>
            </a:lvl1pPr>
            <a:lvl2pPr marL="742950" indent="-285750" eaLnBrk="0" hangingPunct="0">
              <a:defRPr sz="3800">
                <a:solidFill>
                  <a:schemeClr val="tx1"/>
                </a:solidFill>
                <a:latin typeface="Arial"/>
              </a:defRPr>
            </a:lvl2pPr>
            <a:lvl3pPr marL="1143000" indent="-228600" eaLnBrk="0" hangingPunct="0">
              <a:defRPr sz="3800">
                <a:solidFill>
                  <a:schemeClr val="tx1"/>
                </a:solidFill>
                <a:latin typeface="Arial"/>
              </a:defRPr>
            </a:lvl3pPr>
            <a:lvl4pPr marL="1600200" indent="-228600" eaLnBrk="0" hangingPunct="0">
              <a:defRPr sz="3800">
                <a:solidFill>
                  <a:schemeClr val="tx1"/>
                </a:solidFill>
                <a:latin typeface="Arial"/>
              </a:defRPr>
            </a:lvl4pPr>
            <a:lvl5pPr marL="2057400" indent="-228600" eaLnBrk="0" hangingPunct="0">
              <a:defRPr sz="3800">
                <a:solidFill>
                  <a:schemeClr val="tx1"/>
                </a:solidFill>
                <a:latin typeface="Arial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1"/>
                </a:solidFill>
                <a:latin typeface="Arial"/>
              </a:defRPr>
            </a:lvl9pPr>
          </a:lstStyle>
          <a:p>
            <a:pPr eaLnBrk="1" hangingPunct="1"/>
            <a:fld id="{78EE7683-CAC2-4B7F-B858-28F016B0AEB9}" type="slidenum">
              <a:rPr lang="en-US" sz="1200" smtClean="0"/>
              <a:pPr eaLnBrk="1" hangingPunct="1"/>
              <a:t>1</a:t>
            </a:fld>
            <a:endParaRPr lang="en-US" sz="12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kern="1200" smtId="4294967295"/>
            </a:defPPr>
          </a:lstStyle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</p:spPr>
        <p:txBody>
          <a:bodyPr/>
          <a:lstStyle>
            <a:defPPr>
              <a:defRPr kern="1200" smtId="4294967295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B043562-595C-41E0-A431-AB378AFFB5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55256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11865ABB-973D-4162-96BF-63AD8AB82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43995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2" cy="28089225"/>
          </a:xfrm>
        </p:spPr>
        <p:txBody>
          <a:bodyPr vert="eaVert"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638E2FC5-3957-4F45-8892-8AA1808627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2667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</p:spPr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</a:lstStyle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4FA04B66-8F62-42BD-B0EA-2923AA341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6588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E844B6AF-379B-4B34-AAC6-97D3032A49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525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</p:spPr>
        <p:txBody>
          <a:bodyPr anchor="t"/>
          <a:lstStyle>
            <a:defPPr>
              <a:defRPr kern="1200" smtId="4294967295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B44BFBC0-7F94-4CE5-A00D-18BE726F28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5911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6525"/>
          </a:xfrm>
        </p:spPr>
        <p:txBody>
          <a:bodyPr/>
          <a:lstStyle>
            <a:defPPr>
              <a:defRPr kern="1200" smtId="4294967295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DF645C6-96DC-4F21-9A48-95AFF68A5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54793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8" cy="3070225"/>
          </a:xfrm>
        </p:spPr>
        <p:txBody>
          <a:bodyPr anchor="b"/>
          <a:lstStyle>
            <a:defPPr>
              <a:defRPr kern="1200" smtId="4294967295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8" cy="18965862"/>
          </a:xfrm>
        </p:spPr>
        <p:txBody>
          <a:bodyPr/>
          <a:lstStyle>
            <a:defPPr>
              <a:defRPr kern="1200" smtId="4294967295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C2B12CE4-144C-4A27-8B3F-7EB79E6B21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236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 smtId="4294967295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F1FAA83-0A80-48DF-A2A9-D01CE04D8E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7894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8203DA95-0AAE-48A7-9DEF-F9FD3932C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6203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</p:spPr>
        <p:txBody>
          <a:bodyPr/>
          <a:lstStyle>
            <a:defPPr>
              <a:defRPr kern="1200" smtId="4294967295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D77038B2-2801-40BE-BC48-C628781FF4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3015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2"/>
            <a:ext cx="26335038" cy="2720975"/>
          </a:xfrm>
        </p:spPr>
        <p:txBody>
          <a:bodyPr anchor="b"/>
          <a:lstStyle>
            <a:defPPr>
              <a:defRPr kern="1200" smtId="4294967295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8" cy="19750088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8" cy="3862387"/>
          </a:xfrm>
        </p:spPr>
        <p:txBody>
          <a:bodyPr/>
          <a:lstStyle>
            <a:defPPr>
              <a:defRPr kern="1200" smtId="4294967295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 smtId="4294967295"/>
            </a:defPPr>
            <a:lvl1pPr>
              <a:defRPr/>
            </a:lvl1pPr>
          </a:lstStyle>
          <a:p>
            <a:pPr>
              <a:defRPr/>
            </a:pPr>
            <a:fld id="{700A3960-9A0E-4A4A-BE72-10B88343DD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30283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3925" y="1317625"/>
            <a:ext cx="395033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07" tIns="235104" rIns="470207" bIns="235104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93925" y="7680325"/>
            <a:ext cx="39503350" cy="2172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1939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5525" y="29978350"/>
            <a:ext cx="139001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>
              <a:defRPr sz="71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4725" y="29978350"/>
            <a:ext cx="10242550" cy="2286000"/>
          </a:xfrm>
          <a:prstGeom prst="rect">
            <a:avLst/>
          </a:prstGeom>
          <a:noFill/>
          <a:ln>
            <a:noFill/>
          </a:ln>
        </p:spPr>
        <p:txBody>
          <a:bodyPr vert="horz" wrap="square" lIns="470207" tIns="235104" rIns="470207" bIns="235104" anchor="t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r">
              <a:defRPr sz="7100" smtClean="0"/>
            </a:lvl1pPr>
          </a:lstStyle>
          <a:p>
            <a:pPr>
              <a:defRPr/>
            </a:pPr>
            <a:fld id="{2839560C-692A-406E-AC47-35009443A5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xStyles>
    <p:titleStyle>
      <a:defPPr>
        <a:defRPr kern="1200" smtId="4294967295"/>
      </a:defPPr>
      <a:lvl1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2pPr>
      <a:lvl3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3pPr>
      <a:lvl4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4pPr>
      <a:lvl5pPr algn="ctr" defTabSz="4703763" rtl="0" eaLnBrk="0" fontAlgn="base" hangingPunct="0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5pPr>
      <a:lvl6pPr marL="4572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6pPr>
      <a:lvl7pPr marL="9144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7pPr>
      <a:lvl8pPr marL="13716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8pPr>
      <a:lvl9pPr marL="1828800" algn="ctr" defTabSz="4703763" rtl="0" fontAlgn="base">
        <a:spcBef>
          <a:spcPct val="0"/>
        </a:spcBef>
        <a:spcAft>
          <a:spcPct val="0"/>
        </a:spcAft>
        <a:defRPr sz="22700">
          <a:solidFill>
            <a:schemeClr val="tx2"/>
          </a:solidFill>
          <a:latin typeface="Arial"/>
        </a:defRPr>
      </a:lvl9pPr>
    </p:titleStyle>
    <p:bodyStyle>
      <a:defPPr>
        <a:defRPr kern="1200" smtId="4294967295"/>
      </a:defPPr>
      <a:lvl1pPr marL="1762125" indent="-1762125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6500">
          <a:solidFill>
            <a:schemeClr val="tx1"/>
          </a:solidFill>
          <a:latin typeface="+mn-lt"/>
          <a:ea typeface="+mn-ea"/>
          <a:cs typeface="+mn-cs"/>
        </a:defRPr>
      </a:lvl1pPr>
      <a:lvl2pPr marL="3822700" indent="-147161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4400">
          <a:solidFill>
            <a:schemeClr val="tx1"/>
          </a:solidFill>
          <a:latin typeface="+mn-lt"/>
        </a:defRPr>
      </a:lvl2pPr>
      <a:lvl3pPr marL="5875338" indent="-1171575" algn="l" defTabSz="4703763" rtl="0" eaLnBrk="0" fontAlgn="base" hangingPunct="0">
        <a:spcBef>
          <a:spcPct val="20000"/>
        </a:spcBef>
        <a:spcAft>
          <a:spcPct val="0"/>
        </a:spcAft>
        <a:buChar char="•"/>
        <a:defRPr sz="12400">
          <a:solidFill>
            <a:schemeClr val="tx1"/>
          </a:solidFill>
          <a:latin typeface="+mn-lt"/>
        </a:defRPr>
      </a:lvl3pPr>
      <a:lvl4pPr marL="8228013" indent="-1173163" algn="l" defTabSz="4703763" rtl="0" eaLnBrk="0" fontAlgn="base" hangingPunct="0">
        <a:spcBef>
          <a:spcPct val="20000"/>
        </a:spcBef>
        <a:spcAft>
          <a:spcPct val="0"/>
        </a:spcAft>
        <a:buChar char="–"/>
        <a:defRPr sz="10300">
          <a:solidFill>
            <a:schemeClr val="tx1"/>
          </a:solidFill>
          <a:latin typeface="+mn-lt"/>
        </a:defRPr>
      </a:lvl4pPr>
      <a:lvl5pPr marL="10582275" indent="-1176338" algn="l" defTabSz="4703763" rtl="0" eaLnBrk="0" fontAlgn="base" hangingPunct="0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5pPr>
      <a:lvl6pPr marL="110394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6pPr>
      <a:lvl7pPr marL="114966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7pPr>
      <a:lvl8pPr marL="119538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8pPr>
      <a:lvl9pPr marL="12411075" indent="-1176338" algn="l" defTabSz="4703763" rtl="0" fontAlgn="base">
        <a:spcBef>
          <a:spcPct val="20000"/>
        </a:spcBef>
        <a:spcAft>
          <a:spcPct val="0"/>
        </a:spcAft>
        <a:buChar char="»"/>
        <a:defRPr sz="10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hyperlink" Target="https://openneuropet.github.io/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39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13"/>
          <p:cNvSpPr txBox="1">
            <a:spLocks noChangeArrowheads="1"/>
          </p:cNvSpPr>
          <p:nvPr/>
        </p:nvSpPr>
        <p:spPr bwMode="auto">
          <a:xfrm>
            <a:off x="22327952" y="804333"/>
            <a:ext cx="20877448" cy="13570599"/>
          </a:xfrm>
          <a:prstGeom prst="rect">
            <a:avLst/>
          </a:prstGeom>
          <a:solidFill>
            <a:schemeClr val="accent5"/>
          </a:solidFill>
          <a:ln w="60325" cap="flat">
            <a:noFill/>
            <a:miter lim="800000"/>
          </a:ln>
        </p:spPr>
        <p:txBody>
          <a:bodyPr vert="horz" wrap="square" lIns="376203" tIns="188102" rIns="376203" bIns="188102" anchor="ctr" anchorCtr="0" compatLnSpc="1">
            <a:prstTxWarp prst="textNoShape">
              <a:avLst/>
            </a:prstTxWarp>
          </a:bodyPr>
          <a:lstStyle>
            <a:defPPr>
              <a:defRPr kern="1200" smtId="4294967295"/>
            </a:defPPr>
            <a:lvl1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2pPr>
            <a:lvl3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3pPr>
            <a:lvl4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4pPr>
            <a:lvl5pPr algn="ctr" defTabSz="3762375" rtl="0" eaLnBrk="0" fontAlgn="base" hangingPunct="0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5pPr>
            <a:lvl6pPr marL="4572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6pPr>
            <a:lvl7pPr marL="9144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7pPr>
            <a:lvl8pPr marL="13716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8pPr>
            <a:lvl9pPr marL="1828800" algn="ctr" defTabSz="3762375" rtl="0" fontAlgn="base">
              <a:spcBef>
                <a:spcPct val="0"/>
              </a:spcBef>
              <a:spcAft>
                <a:spcPct val="0"/>
              </a:spcAft>
              <a:defRPr sz="18200">
                <a:solidFill>
                  <a:schemeClr val="tx2"/>
                </a:solidFill>
                <a:latin typeface="Arial"/>
              </a:defRPr>
            </a:lvl9pPr>
          </a:lstStyle>
          <a:p>
            <a:pPr eaLnBrk="1" hangingPunct="1"/>
            <a:endParaRPr lang="en-US" sz="4800" i="1" dirty="0">
              <a:solidFill>
                <a:schemeClr val="accent5"/>
              </a:solidFill>
              <a:latin typeface="Arial" panose="020B0604020202020204" pitchFamily="34" charset="0"/>
            </a:endParaRPr>
          </a:p>
        </p:txBody>
      </p:sp>
      <p:sp>
        <p:nvSpPr>
          <p:cNvPr id="60" name="Title 11">
            <a:extLst>
              <a:ext uri="{FF2B5EF4-FFF2-40B4-BE49-F238E27FC236}">
                <a16:creationId xmlns:a16="http://schemas.microsoft.com/office/drawing/2014/main" id="{EE7A5C51-35F0-4B71-992D-43D344D16C04}"/>
              </a:ext>
            </a:extLst>
          </p:cNvPr>
          <p:cNvSpPr txBox="1">
            <a:spLocks/>
          </p:cNvSpPr>
          <p:nvPr/>
        </p:nvSpPr>
        <p:spPr>
          <a:xfrm>
            <a:off x="761999" y="29521023"/>
            <a:ext cx="34926159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500" b="1" dirty="0">
                <a:solidFill>
                  <a:schemeClr val="bg1"/>
                </a:solidFill>
                <a:latin typeface="Amaranth" panose="02000503050000020004" pitchFamily="2" charset="0"/>
              </a:rPr>
              <a:t>OpenNeuroPET</a:t>
            </a:r>
          </a:p>
        </p:txBody>
      </p:sp>
      <p:sp>
        <p:nvSpPr>
          <p:cNvPr id="61" name="Text Placeholder 16">
            <a:extLst>
              <a:ext uri="{FF2B5EF4-FFF2-40B4-BE49-F238E27FC236}">
                <a16:creationId xmlns:a16="http://schemas.microsoft.com/office/drawing/2014/main" id="{1F3AA395-C058-4F87-B3A3-A8A8BC543EF9}"/>
              </a:ext>
            </a:extLst>
          </p:cNvPr>
          <p:cNvSpPr txBox="1">
            <a:spLocks/>
          </p:cNvSpPr>
          <p:nvPr/>
        </p:nvSpPr>
        <p:spPr>
          <a:xfrm>
            <a:off x="761999" y="30936759"/>
            <a:ext cx="34926159" cy="2653034"/>
          </a:xfrm>
          <a:prstGeom prst="rect">
            <a:avLst/>
          </a:prstGeom>
        </p:spPr>
        <p:txBody>
          <a:bodyPr wrap="square" lIns="128016" tIns="64008" rIns="128016" bIns="64008">
            <a:spAutoFit/>
          </a:bodyPr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solidFill>
                  <a:schemeClr val="bg1"/>
                </a:solidFill>
              </a:rPr>
              <a:t>Gitte Moos Knudsen, Robert Innis, Melanie Ganz-</a:t>
            </a:r>
            <a:r>
              <a:rPr lang="en-US" sz="5400" dirty="0" err="1">
                <a:solidFill>
                  <a:schemeClr val="bg1"/>
                </a:solidFill>
              </a:rPr>
              <a:t>Benjaminsen</a:t>
            </a:r>
            <a:r>
              <a:rPr lang="en-US" sz="5400" dirty="0">
                <a:solidFill>
                  <a:schemeClr val="bg1"/>
                </a:solidFill>
              </a:rPr>
              <a:t>, Adam Thomas, Cyril </a:t>
            </a:r>
            <a:r>
              <a:rPr lang="en-US" sz="5400" dirty="0" err="1">
                <a:solidFill>
                  <a:schemeClr val="bg1"/>
                </a:solidFill>
              </a:rPr>
              <a:t>Pernet</a:t>
            </a:r>
            <a:r>
              <a:rPr lang="en-US" sz="5400" dirty="0">
                <a:solidFill>
                  <a:schemeClr val="bg1"/>
                </a:solidFill>
              </a:rPr>
              <a:t>, Martin </a:t>
            </a:r>
            <a:r>
              <a:rPr lang="en-US" sz="5400" dirty="0" err="1">
                <a:solidFill>
                  <a:schemeClr val="bg1"/>
                </a:solidFill>
              </a:rPr>
              <a:t>Nørgaard</a:t>
            </a:r>
            <a:r>
              <a:rPr lang="en-US" sz="5400" dirty="0">
                <a:solidFill>
                  <a:schemeClr val="bg1"/>
                </a:solidFill>
              </a:rPr>
              <a:t>, </a:t>
            </a:r>
          </a:p>
          <a:p>
            <a:r>
              <a:rPr lang="en-US" sz="5400" dirty="0">
                <a:solidFill>
                  <a:schemeClr val="bg1"/>
                </a:solidFill>
              </a:rPr>
              <a:t>Douglas </a:t>
            </a:r>
            <a:r>
              <a:rPr lang="en-US" sz="5400" dirty="0" err="1">
                <a:solidFill>
                  <a:schemeClr val="bg1"/>
                </a:solidFill>
              </a:rPr>
              <a:t>Greeve</a:t>
            </a:r>
            <a:r>
              <a:rPr lang="en-US" sz="5400" dirty="0">
                <a:solidFill>
                  <a:schemeClr val="bg1"/>
                </a:solidFill>
              </a:rPr>
              <a:t>, Russel </a:t>
            </a:r>
            <a:r>
              <a:rPr lang="en-US" sz="5400" dirty="0" err="1">
                <a:solidFill>
                  <a:schemeClr val="bg1"/>
                </a:solidFill>
              </a:rPr>
              <a:t>Poldrak</a:t>
            </a:r>
            <a:r>
              <a:rPr lang="en-US" sz="5400" dirty="0">
                <a:solidFill>
                  <a:schemeClr val="bg1"/>
                </a:solidFill>
              </a:rPr>
              <a:t>, Paul </a:t>
            </a:r>
            <a:r>
              <a:rPr lang="en-US" sz="5400" dirty="0" err="1">
                <a:solidFill>
                  <a:schemeClr val="bg1"/>
                </a:solidFill>
              </a:rPr>
              <a:t>Wighton</a:t>
            </a:r>
            <a:r>
              <a:rPr lang="en-US" sz="5400" dirty="0">
                <a:solidFill>
                  <a:schemeClr val="bg1"/>
                </a:solidFill>
              </a:rPr>
              <a:t>, Anthony </a:t>
            </a:r>
            <a:r>
              <a:rPr lang="en-US" sz="5400" dirty="0" err="1">
                <a:solidFill>
                  <a:schemeClr val="bg1"/>
                </a:solidFill>
              </a:rPr>
              <a:t>Galassi</a:t>
            </a:r>
            <a:endParaRPr lang="en-US" sz="5400" dirty="0">
              <a:solidFill>
                <a:schemeClr val="bg1"/>
              </a:solidFill>
            </a:endParaRPr>
          </a:p>
          <a:p>
            <a:endParaRPr lang="en-US" sz="5600" dirty="0">
              <a:solidFill>
                <a:schemeClr val="bg1"/>
              </a:solidFill>
              <a:latin typeface="Titillium Web" panose="00000500000000000000" pitchFamily="2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026A6A3-D6D2-4951-8B04-EF51015D25DB}"/>
              </a:ext>
            </a:extLst>
          </p:cNvPr>
          <p:cNvSpPr/>
          <p:nvPr/>
        </p:nvSpPr>
        <p:spPr>
          <a:xfrm>
            <a:off x="22327952" y="15087602"/>
            <a:ext cx="20877448" cy="13548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>
              <a:effectLst/>
              <a:latin typeface="+mj-lt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8845E5-702A-4A5F-93C3-FC94A928A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332868" y="15087600"/>
            <a:ext cx="20872532" cy="1126553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42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Results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890F5C-1558-4531-8BFF-5119F2F1CB7D}"/>
              </a:ext>
            </a:extLst>
          </p:cNvPr>
          <p:cNvSpPr/>
          <p:nvPr/>
        </p:nvSpPr>
        <p:spPr>
          <a:xfrm>
            <a:off x="762000" y="804333"/>
            <a:ext cx="20796332" cy="278320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600" dirty="0">
              <a:effectLst/>
              <a:latin typeface="+mj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4E948D4-496B-443E-99A4-4845C43E8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804333"/>
            <a:ext cx="20796332" cy="1126553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42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Introduction</a:t>
            </a:r>
          </a:p>
        </p:txBody>
      </p:sp>
      <p:sp>
        <p:nvSpPr>
          <p:cNvPr id="28" name="Text Box 6">
            <a:extLst>
              <a:ext uri="{FF2B5EF4-FFF2-40B4-BE49-F238E27FC236}">
                <a16:creationId xmlns:a16="http://schemas.microsoft.com/office/drawing/2014/main" id="{01DABE0C-476F-4C74-9C43-8076A8A63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66" y="2306405"/>
            <a:ext cx="20269199" cy="1800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36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OpenNeuroPET is focused on creating the infrastructure to guide PET research data into BIDS, but what does that look like?</a:t>
            </a:r>
          </a:p>
          <a:p>
            <a:endParaRPr lang="en-US" sz="3600" dirty="0">
              <a:latin typeface="Titillium Web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3" name="Title 11">
            <a:extLst>
              <a:ext uri="{FF2B5EF4-FFF2-40B4-BE49-F238E27FC236}">
                <a16:creationId xmlns:a16="http://schemas.microsoft.com/office/drawing/2014/main" id="{B9B45461-D198-453D-923C-6C7A6C10DAEA}"/>
              </a:ext>
            </a:extLst>
          </p:cNvPr>
          <p:cNvSpPr txBox="1">
            <a:spLocks/>
          </p:cNvSpPr>
          <p:nvPr/>
        </p:nvSpPr>
        <p:spPr>
          <a:xfrm>
            <a:off x="23041117" y="1367609"/>
            <a:ext cx="17954484" cy="837048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lang="en-US"/>
            </a:defPPr>
            <a:lvl1pPr marL="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9403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880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58212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76160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0199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164238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35827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552317" algn="l" defTabSz="4388077" rtl="0" eaLnBrk="1" latinLnBrk="0" hangingPunct="1">
              <a:defRPr sz="86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0" dirty="0">
                <a:solidFill>
                  <a:schemeClr val="bg1"/>
                </a:solidFill>
                <a:latin typeface="Titillium Web" panose="00000500000000000000" pitchFamily="2" charset="0"/>
              </a:rPr>
              <a:t>OpenNeuroPET is developing infrastructure and tooling that increases accessibility, reproducibility, and the curation of PET data.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A47324D-1BEB-714B-A237-3E53F32E3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443866" y="22581740"/>
            <a:ext cx="4953000" cy="4953000"/>
          </a:xfrm>
          <a:prstGeom prst="rect">
            <a:avLst/>
          </a:prstGeom>
        </p:spPr>
      </p:pic>
      <p:pic>
        <p:nvPicPr>
          <p:cNvPr id="58" name="Picture 57" descr="Text&#10;&#10;Description automatically generated">
            <a:extLst>
              <a:ext uri="{FF2B5EF4-FFF2-40B4-BE49-F238E27FC236}">
                <a16:creationId xmlns:a16="http://schemas.microsoft.com/office/drawing/2014/main" id="{36746ECF-9FDD-9247-82EE-C8A4C1473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764" y="4401856"/>
            <a:ext cx="3488451" cy="3804248"/>
          </a:xfrm>
          <a:prstGeom prst="rect">
            <a:avLst/>
          </a:prstGeom>
        </p:spPr>
      </p:pic>
      <p:pic>
        <p:nvPicPr>
          <p:cNvPr id="59" name="Picture 58" descr="A picture containing text&#10;&#10;Description automatically generated">
            <a:extLst>
              <a:ext uri="{FF2B5EF4-FFF2-40B4-BE49-F238E27FC236}">
                <a16:creationId xmlns:a16="http://schemas.microsoft.com/office/drawing/2014/main" id="{7BF70697-6F15-DF4C-83CD-C21515D342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595" y="4397095"/>
            <a:ext cx="3277190" cy="5877570"/>
          </a:xfrm>
          <a:prstGeom prst="rect">
            <a:avLst/>
          </a:prstGeom>
        </p:spPr>
      </p:pic>
      <p:pic>
        <p:nvPicPr>
          <p:cNvPr id="62" name="Picture 61" descr="Text&#10;&#10;Description automatically generated">
            <a:extLst>
              <a:ext uri="{FF2B5EF4-FFF2-40B4-BE49-F238E27FC236}">
                <a16:creationId xmlns:a16="http://schemas.microsoft.com/office/drawing/2014/main" id="{8053EBB5-CA8B-7D48-BCF2-163F9C981E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3367" y="4401860"/>
            <a:ext cx="7748586" cy="6415342"/>
          </a:xfrm>
          <a:prstGeom prst="rect">
            <a:avLst/>
          </a:prstGeom>
        </p:spPr>
      </p:pic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B44047AE-E4E8-C74A-B5CB-92512BBA2873}"/>
              </a:ext>
            </a:extLst>
          </p:cNvPr>
          <p:cNvCxnSpPr>
            <a:cxnSpLocks/>
            <a:stCxn id="59" idx="2"/>
            <a:endCxn id="62" idx="2"/>
          </p:cNvCxnSpPr>
          <p:nvPr/>
        </p:nvCxnSpPr>
        <p:spPr bwMode="auto">
          <a:xfrm rot="16200000" flipH="1">
            <a:off x="14081657" y="7611198"/>
            <a:ext cx="542537" cy="5869470"/>
          </a:xfrm>
          <a:prstGeom prst="bentConnector3">
            <a:avLst>
              <a:gd name="adj1" fmla="val 142135"/>
            </a:avLst>
          </a:prstGeom>
          <a:solidFill>
            <a:schemeClr val="accent1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91AE78A3-74E6-C744-AD0C-718C719E177E}"/>
              </a:ext>
            </a:extLst>
          </p:cNvPr>
          <p:cNvSpPr txBox="1"/>
          <p:nvPr/>
        </p:nvSpPr>
        <p:spPr>
          <a:xfrm>
            <a:off x="1229647" y="4395827"/>
            <a:ext cx="386609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One of the first steps to increasing the shareability of PET data was the inclusion of PET into the popular brain imaging data structure BIDS [1]  with the BIDS extension proposal 009 (BEP009 [2]). A standardized data format makes sharing different datasets simpler as part of the data dictionary is included in the file structure itself. Modalities follow a standard scheme and additional metadata is included in json or tab separated text files.  </a:t>
            </a:r>
          </a:p>
        </p:txBody>
      </p: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04CB0F5A-48D3-B64B-BCC1-2EB9C4954EC5}"/>
              </a:ext>
            </a:extLst>
          </p:cNvPr>
          <p:cNvCxnSpPr>
            <a:cxnSpLocks/>
            <a:stCxn id="58" idx="2"/>
            <a:endCxn id="62" idx="2"/>
          </p:cNvCxnSpPr>
          <p:nvPr/>
        </p:nvCxnSpPr>
        <p:spPr bwMode="auto">
          <a:xfrm rot="16200000" flipH="1">
            <a:off x="11157776" y="4687318"/>
            <a:ext cx="2611098" cy="9648670"/>
          </a:xfrm>
          <a:prstGeom prst="bentConnector3">
            <a:avLst>
              <a:gd name="adj1" fmla="val 108755"/>
            </a:avLst>
          </a:prstGeom>
          <a:solidFill>
            <a:schemeClr val="accent1"/>
          </a:solidFill>
          <a:ln w="57150" cap="flat" cmpd="sng" algn="ctr">
            <a:solidFill>
              <a:schemeClr val="accent4"/>
            </a:solidFill>
            <a:prstDash val="solid"/>
            <a:round/>
            <a:headEnd type="none" w="med" len="med"/>
            <a:tailEnd type="stealth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E436EB7-CEBF-4842-A673-57198F813912}"/>
              </a:ext>
            </a:extLst>
          </p:cNvPr>
          <p:cNvSpPr txBox="1"/>
          <p:nvPr/>
        </p:nvSpPr>
        <p:spPr>
          <a:xfrm>
            <a:off x="5870278" y="8295680"/>
            <a:ext cx="16735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Organizing these datasets into the standardized BIDS set on the right leads to easier classification for humans and machines alike.</a:t>
            </a:r>
          </a:p>
        </p:txBody>
      </p:sp>
      <p:pic>
        <p:nvPicPr>
          <p:cNvPr id="74" name="Picture 73" descr="Graphical user interface&#10;&#10;Description automatically generated">
            <a:extLst>
              <a:ext uri="{FF2B5EF4-FFF2-40B4-BE49-F238E27FC236}">
                <a16:creationId xmlns:a16="http://schemas.microsoft.com/office/drawing/2014/main" id="{50BC3315-C118-B145-B8E5-AF11601BAB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971" y="11943481"/>
            <a:ext cx="7588250" cy="4667832"/>
          </a:xfrm>
          <a:prstGeom prst="rect">
            <a:avLst/>
          </a:prstGeom>
        </p:spPr>
      </p:pic>
      <p:pic>
        <p:nvPicPr>
          <p:cNvPr id="76" name="Picture 7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BF90C837-216A-444F-A0D1-98387487D2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3703" y="11943481"/>
            <a:ext cx="7588250" cy="4667832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7B423532-0E0D-1E4E-AAD3-26A3DDC61644}"/>
              </a:ext>
            </a:extLst>
          </p:cNvPr>
          <p:cNvSpPr txBox="1"/>
          <p:nvPr/>
        </p:nvSpPr>
        <p:spPr>
          <a:xfrm>
            <a:off x="1165334" y="11811000"/>
            <a:ext cx="400715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Once a PET dataset is converted into BIDS it can be uploaded, browsed, and downloaded via a browser (or the command line). The BIDS Validator will tell you if the dataset is valid and you can collect, view, or run analysis on this standardized structure.</a:t>
            </a:r>
          </a:p>
        </p:txBody>
      </p:sp>
      <p:pic>
        <p:nvPicPr>
          <p:cNvPr id="82" name="Graphic 81" descr="To learn more about BIDS.">
            <a:extLst>
              <a:ext uri="{FF2B5EF4-FFF2-40B4-BE49-F238E27FC236}">
                <a16:creationId xmlns:a16="http://schemas.microsoft.com/office/drawing/2014/main" id="{F9D67FDB-23D2-D14E-984F-186CE25B15D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78338" y="17076977"/>
            <a:ext cx="2411449" cy="2411449"/>
          </a:xfrm>
          <a:prstGeom prst="rect">
            <a:avLst/>
          </a:prstGeom>
        </p:spPr>
      </p:pic>
      <p:pic>
        <p:nvPicPr>
          <p:cNvPr id="84" name="Graphic 83">
            <a:extLst>
              <a:ext uri="{FF2B5EF4-FFF2-40B4-BE49-F238E27FC236}">
                <a16:creationId xmlns:a16="http://schemas.microsoft.com/office/drawing/2014/main" id="{89983B40-17F8-8C4A-A059-946C522CFAF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6385428" y="17076977"/>
            <a:ext cx="2411448" cy="2411448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881A515A-A346-054D-9C0F-1DA30183323A}"/>
              </a:ext>
            </a:extLst>
          </p:cNvPr>
          <p:cNvSpPr txBox="1"/>
          <p:nvPr/>
        </p:nvSpPr>
        <p:spPr>
          <a:xfrm>
            <a:off x="6144705" y="17792359"/>
            <a:ext cx="1797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Learn more about BIDS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F9A5D7C-C190-964E-A43C-A8C6EEE20E9D}"/>
              </a:ext>
            </a:extLst>
          </p:cNvPr>
          <p:cNvSpPr txBox="1"/>
          <p:nvPr/>
        </p:nvSpPr>
        <p:spPr>
          <a:xfrm>
            <a:off x="14459845" y="17795330"/>
            <a:ext cx="1797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Read about  BEP009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F71699-86AE-8C4C-BDD5-D659CD3B3471}"/>
              </a:ext>
            </a:extLst>
          </p:cNvPr>
          <p:cNvSpPr txBox="1"/>
          <p:nvPr/>
        </p:nvSpPr>
        <p:spPr>
          <a:xfrm>
            <a:off x="26623070" y="21110956"/>
            <a:ext cx="24114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a PET BIDS Converter</a:t>
            </a:r>
          </a:p>
        </p:txBody>
      </p:sp>
      <p:pic>
        <p:nvPicPr>
          <p:cNvPr id="89" name="Graphic 88">
            <a:extLst>
              <a:ext uri="{FF2B5EF4-FFF2-40B4-BE49-F238E27FC236}">
                <a16:creationId xmlns:a16="http://schemas.microsoft.com/office/drawing/2014/main" id="{41CFDEA2-35C5-EA45-831A-3F4CE9D7A4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6455346" y="21919769"/>
            <a:ext cx="2411448" cy="2411448"/>
          </a:xfrm>
          <a:prstGeom prst="rect">
            <a:avLst/>
          </a:prstGeom>
        </p:spPr>
      </p:pic>
      <p:pic>
        <p:nvPicPr>
          <p:cNvPr id="91" name="Graphic 90">
            <a:extLst>
              <a:ext uri="{FF2B5EF4-FFF2-40B4-BE49-F238E27FC236}">
                <a16:creationId xmlns:a16="http://schemas.microsoft.com/office/drawing/2014/main" id="{812BC1B7-651D-E845-AEC7-EC58449CD7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454099" y="21941952"/>
            <a:ext cx="2411447" cy="2411447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4117A23F-2D82-C243-AEAD-6A5FA780D8AA}"/>
              </a:ext>
            </a:extLst>
          </p:cNvPr>
          <p:cNvSpPr txBox="1"/>
          <p:nvPr/>
        </p:nvSpPr>
        <p:spPr>
          <a:xfrm>
            <a:off x="29636414" y="21110956"/>
            <a:ext cx="2061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 the BIDS Validator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B5B8D742-FAA6-6149-BCC4-19C4F31AE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9676047"/>
            <a:ext cx="20796332" cy="1126553"/>
          </a:xfrm>
          <a:prstGeom prst="rect">
            <a:avLst/>
          </a:prstGeom>
          <a:solidFill>
            <a:schemeClr val="accent5"/>
          </a:solidFill>
          <a:ln w="12700">
            <a:noFill/>
            <a:miter lim="800000"/>
          </a:ln>
        </p:spPr>
        <p:txBody>
          <a:bodyPr wrap="none" lIns="274320" tIns="73152" rIns="274320" bIns="68563" anchor="ctr" anchorCtr="0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ea typeface="+mn-ea"/>
                <a:cs typeface="+mn-cs"/>
              </a:defRPr>
            </a:lvl9pPr>
          </a:lstStyle>
          <a:p>
            <a:pPr defTabSz="4702588">
              <a:defRPr/>
            </a:pPr>
            <a:r>
              <a:rPr lang="en-US" sz="4200" dirty="0">
                <a:solidFill>
                  <a:schemeClr val="bg1"/>
                </a:solidFill>
                <a:effectLst/>
                <a:latin typeface="Amaranth" panose="02000503050000020004" pitchFamily="2" charset="0"/>
              </a:rPr>
              <a:t>Current Work</a:t>
            </a:r>
          </a:p>
        </p:txBody>
      </p:sp>
      <p:sp>
        <p:nvSpPr>
          <p:cNvPr id="95" name="Text Box 6">
            <a:extLst>
              <a:ext uri="{FF2B5EF4-FFF2-40B4-BE49-F238E27FC236}">
                <a16:creationId xmlns:a16="http://schemas.microsoft.com/office/drawing/2014/main" id="{465DEEED-A999-EF40-B640-96B92B1EC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66" y="21078471"/>
            <a:ext cx="20269199" cy="29084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36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Specifically, OpenNeuroPET is working on developing software to support the PET BIDS standard as well as continuing to extend BIDS to support PET pre-processing derivatives.</a:t>
            </a:r>
          </a:p>
          <a:p>
            <a:endParaRPr lang="en-US" sz="3600" dirty="0">
              <a:latin typeface="Titillium Web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sz="36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OpenNeuroPET is building out the infrastructure to support:</a:t>
            </a:r>
          </a:p>
          <a:p>
            <a:endParaRPr lang="en-US" sz="3600" dirty="0">
              <a:latin typeface="Titillium Web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65EADF4-5675-1849-B44A-B91285E40F4D}"/>
              </a:ext>
            </a:extLst>
          </p:cNvPr>
          <p:cNvSpPr txBox="1"/>
          <p:nvPr/>
        </p:nvSpPr>
        <p:spPr>
          <a:xfrm>
            <a:off x="1115791" y="23563039"/>
            <a:ext cx="1083041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Conversion of reconstructed PET data and metadata into BIDS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Creating CC0 and GDPR-DUA upload portals for OpenNeuro.org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Converting datasets at the Neurobiology Research Unit at Copenhagen University and the NIMH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Reaching out to senior PET experts while extending BIDS further with BIDS extension proposal 023 to include pre-processing derivatives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Working with popular neuroimaging tool makers to better support PET </a:t>
            </a:r>
          </a:p>
        </p:txBody>
      </p:sp>
      <p:sp>
        <p:nvSpPr>
          <p:cNvPr id="99" name="Text Box 6">
            <a:extLst>
              <a:ext uri="{FF2B5EF4-FFF2-40B4-BE49-F238E27FC236}">
                <a16:creationId xmlns:a16="http://schemas.microsoft.com/office/drawing/2014/main" id="{3305447F-6B98-0447-AC10-00044499A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5566" y="26795105"/>
            <a:ext cx="1203122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36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To contact OpenNeuroPET or to find out more about its work follow the link to the right.</a:t>
            </a:r>
          </a:p>
        </p:txBody>
      </p:sp>
      <p:sp>
        <p:nvSpPr>
          <p:cNvPr id="100" name="Text Box 6">
            <a:extLst>
              <a:ext uri="{FF2B5EF4-FFF2-40B4-BE49-F238E27FC236}">
                <a16:creationId xmlns:a16="http://schemas.microsoft.com/office/drawing/2014/main" id="{B28020D7-9A59-5744-B937-EFE5D4D96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19393" y="27332942"/>
            <a:ext cx="654256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60" tIns="68580" rIns="137160" bIns="68580">
            <a:spAutoFit/>
          </a:bodyPr>
          <a:lstStyle>
            <a:defPPr>
              <a:defRPr kern="1200" smtId="4294967295"/>
            </a:defPPr>
            <a:lvl1pPr defTabSz="4703763" eaLnBrk="0" hangingPunct="0">
              <a:defRPr sz="9300">
                <a:solidFill>
                  <a:schemeClr val="tx1"/>
                </a:solidFill>
                <a:latin typeface="Arial"/>
              </a:defRPr>
            </a:lvl1pPr>
            <a:lvl2pPr marL="742950" indent="-28575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2pPr>
            <a:lvl3pPr marL="11430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3pPr>
            <a:lvl4pPr marL="16002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4pPr>
            <a:lvl5pPr marL="2057400" indent="-228600" defTabSz="4703763" eaLnBrk="0" hangingPunct="0">
              <a:defRPr sz="9300">
                <a:solidFill>
                  <a:schemeClr val="tx1"/>
                </a:solidFill>
                <a:latin typeface="Arial"/>
              </a:defRPr>
            </a:lvl5pPr>
            <a:lvl6pPr marL="25146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6pPr>
            <a:lvl7pPr marL="29718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7pPr>
            <a:lvl8pPr marL="34290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8pPr>
            <a:lvl9pPr marL="3886200" indent="-228600" defTabSz="4703763" eaLnBrk="0" fontAlgn="base" hangingPunct="0">
              <a:spcBef>
                <a:spcPct val="0"/>
              </a:spcBef>
              <a:spcAft>
                <a:spcPct val="0"/>
              </a:spcAft>
              <a:defRPr sz="9300">
                <a:solidFill>
                  <a:schemeClr val="tx1"/>
                </a:solidFill>
                <a:latin typeface="Arial"/>
              </a:defRPr>
            </a:lvl9pPr>
          </a:lstStyle>
          <a:p>
            <a:r>
              <a:rPr lang="en-US" sz="3600" dirty="0">
                <a:latin typeface="Titillium Web" panose="00000500000000000000" pitchFamily="2" charset="0"/>
                <a:ea typeface="Open Sans" panose="020B0606030504020204" pitchFamily="34" charset="0"/>
                <a:cs typeface="Open Sans" panose="020B0606030504020204" pitchFamily="34" charset="0"/>
                <a:hlinkClick r:id="rId18"/>
              </a:rPr>
              <a:t>https://openneuropet.github.io</a:t>
            </a:r>
            <a:endParaRPr lang="en-US" sz="3600" dirty="0">
              <a:latin typeface="Titillium Web" panose="00000500000000000000" pitchFamily="2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15.10.08"/>
  <p:tag name="AS_TITLE" val="Aspose.Slides for .NET 4.0"/>
  <p:tag name="AS_VERSION" val="15.8.1.0"/>
</p:tagLst>
</file>

<file path=ppt/theme/theme1.xml><?xml version="1.0" encoding="utf-8"?>
<a:theme xmlns:a="http://schemas.openxmlformats.org/drawingml/2006/main" name="Default Desig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7037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3084</TotalTime>
  <Words>368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Titillium Web</vt:lpstr>
      <vt:lpstr>Amaranth</vt:lpstr>
      <vt:lpstr>Default Design</vt:lpstr>
      <vt:lpstr>PowerPoint Presentation</vt:lpstr>
    </vt:vector>
  </TitlesOfParts>
  <Manager/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poster example</dc:title>
  <dc:subject>Template For Scientific Poster Presentation</dc:subject>
  <dc:creator>Graphicsland/MakeSigns.com</dc:creator>
  <cp:keywords>scientific, research, template, custom, poster, presentation, symposium, printing, PowerPoint, create, design, example, sample, download</cp:keywords>
  <dc:description>Download our scientific poster templates at no cost to you and get one step closer to making a great research poster.</dc:description>
  <cp:lastModifiedBy>Galassi, Anthony (NIH/NIMH) [C]</cp:lastModifiedBy>
  <cp:revision>90</cp:revision>
  <dcterms:modified xsi:type="dcterms:W3CDTF">2021-08-06T01:09:50Z</dcterms:modified>
  <cp:category>science research poster</cp:category>
</cp:coreProperties>
</file>