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Amaranth" panose="02000503050000020004" pitchFamily="2" charset="77"/>
      <p:regular r:id="rId4"/>
      <p:bold r:id="rId5"/>
      <p:italic r:id="rId6"/>
      <p:boldItalic r:id="rId7"/>
    </p:embeddedFont>
    <p:embeddedFont>
      <p:font typeface="Titillium Web" pitchFamily="2" charset="77"/>
      <p:regular r:id="rId8"/>
      <p:bold r:id="rId9"/>
      <p:italic r:id="rId10"/>
      <p:boldItalic r:id="rId11"/>
    </p:embeddedFont>
  </p:embeddedFontLst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941"/>
    <a:srgbClr val="A167B2"/>
    <a:srgbClr val="E64B3C"/>
    <a:srgbClr val="2D3C50"/>
    <a:srgbClr val="028260"/>
    <a:srgbClr val="138677"/>
    <a:srgbClr val="03AD80"/>
    <a:srgbClr val="95D5CD"/>
    <a:srgbClr val="94D1D5"/>
    <a:srgbClr val="A6F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6"/>
  </p:normalViewPr>
  <p:slideViewPr>
    <p:cSldViewPr>
      <p:cViewPr varScale="1">
        <p:scale>
          <a:sx n="53" d="100"/>
          <a:sy n="53" d="100"/>
        </p:scale>
        <p:origin x="4712" y="8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fld id="{B95F3361-2405-48EE-818C-467D1C223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36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1200" smtId="4294967295"/>
            </a:defPPr>
            <a:lvl1pPr eaLnBrk="0" hangingPunct="0">
              <a:defRPr sz="38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8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78EE7683-CAC2-4B7F-B858-28F016B0AEB9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B043562-595C-41E0-A431-AB378AFFB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525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1865ABB-973D-4162-96BF-63AD8AB82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399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2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38E2FC5-3957-4F45-8892-8AA180862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667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FA04B66-8F62-42BD-B0EA-2923AA341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88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844B6AF-379B-4B34-AAC6-97D3032A4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52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44BFBC0-7F94-4CE5-A00D-18BE726F2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91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DF645C6-96DC-4F21-9A48-95AFF68A5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479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2B12CE4-144C-4A27-8B3F-7EB79E6B2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3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F1FAA83-0A80-48DF-A2A9-D01CE04D8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89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203DA95-0AAE-48A7-9DEF-F9FD3932C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620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77038B2-2801-40BE-BC48-C628781FF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01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2"/>
            <a:ext cx="26335038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8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8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700A3960-9A0E-4A4A-BE72-10B88343D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28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07" tIns="235104" rIns="470207" bIns="235104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7100" smtClean="0"/>
            </a:lvl1pPr>
          </a:lstStyle>
          <a:p>
            <a:pPr>
              <a:defRPr/>
            </a:pPr>
            <a:fld id="{2839560C-692A-406E-AC47-35009443A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defPPr>
        <a:defRPr kern="1200" smtId="4294967295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1762125" indent="-176212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75338" indent="-117157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</a:defRPr>
      </a:lvl3pPr>
      <a:lvl4pPr marL="8228013" indent="-117316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</a:defRPr>
      </a:lvl4pPr>
      <a:lvl5pPr marL="10582275" indent="-1176338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5pPr>
      <a:lvl6pPr marL="110394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4966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19538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4110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3"/>
          <p:cNvSpPr txBox="1">
            <a:spLocks noChangeArrowheads="1"/>
          </p:cNvSpPr>
          <p:nvPr/>
        </p:nvSpPr>
        <p:spPr bwMode="auto">
          <a:xfrm>
            <a:off x="22327952" y="804333"/>
            <a:ext cx="20877448" cy="13570599"/>
          </a:xfrm>
          <a:prstGeom prst="rect">
            <a:avLst/>
          </a:prstGeom>
          <a:solidFill>
            <a:schemeClr val="accent5"/>
          </a:solidFill>
          <a:ln w="60325" cap="flat">
            <a:noFill/>
            <a:miter lim="800000"/>
          </a:ln>
        </p:spPr>
        <p:txBody>
          <a:bodyPr vert="horz" wrap="square" lIns="376203" tIns="188102" rIns="376203" bIns="188102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2pPr>
            <a:lvl3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3pPr>
            <a:lvl4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4pPr>
            <a:lvl5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5pPr>
            <a:lvl6pPr marL="4572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6pPr>
            <a:lvl7pPr marL="9144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7pPr>
            <a:lvl8pPr marL="13716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8pPr>
            <a:lvl9pPr marL="18288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9pPr>
          </a:lstStyle>
          <a:p>
            <a:pPr eaLnBrk="1" hangingPunct="1"/>
            <a:endParaRPr lang="en-US" sz="4800" i="1" dirty="0">
              <a:solidFill>
                <a:schemeClr val="accent5"/>
              </a:solidFill>
              <a:latin typeface="Arial" panose="020B0604020202020204" pitchFamily="34" charset="0"/>
            </a:endParaRPr>
          </a:p>
        </p:txBody>
      </p:sp>
      <p:sp>
        <p:nvSpPr>
          <p:cNvPr id="60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>
            <a:spLocks/>
          </p:cNvSpPr>
          <p:nvPr/>
        </p:nvSpPr>
        <p:spPr>
          <a:xfrm>
            <a:off x="761999" y="29521023"/>
            <a:ext cx="34926159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500" b="1" dirty="0">
                <a:solidFill>
                  <a:schemeClr val="bg1"/>
                </a:solidFill>
                <a:latin typeface="Amaranth" panose="02000503050000020004" pitchFamily="2" charset="0"/>
              </a:rPr>
              <a:t>OpenNeuroPET</a:t>
            </a:r>
          </a:p>
        </p:txBody>
      </p:sp>
      <p:sp>
        <p:nvSpPr>
          <p:cNvPr id="61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>
            <a:spLocks/>
          </p:cNvSpPr>
          <p:nvPr/>
        </p:nvSpPr>
        <p:spPr>
          <a:xfrm>
            <a:off x="761999" y="30936759"/>
            <a:ext cx="34926159" cy="2653034"/>
          </a:xfrm>
          <a:prstGeom prst="rect">
            <a:avLst/>
          </a:prstGeom>
        </p:spPr>
        <p:txBody>
          <a:bodyPr wrap="square" lIns="128016" tIns="64008" rIns="128016" bIns="64008">
            <a:spAutoFit/>
          </a:bodyPr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Gitte Moos Knudsen, Robert Innis, Melanie Ganz-</a:t>
            </a:r>
            <a:r>
              <a:rPr lang="en-US" sz="5400" dirty="0" err="1">
                <a:solidFill>
                  <a:schemeClr val="bg1"/>
                </a:solidFill>
              </a:rPr>
              <a:t>Benjaminsen</a:t>
            </a:r>
            <a:r>
              <a:rPr lang="en-US" sz="5400" dirty="0">
                <a:solidFill>
                  <a:schemeClr val="bg1"/>
                </a:solidFill>
              </a:rPr>
              <a:t>, Adam Thomas, Cyril </a:t>
            </a:r>
            <a:r>
              <a:rPr lang="en-US" sz="5400" dirty="0" err="1">
                <a:solidFill>
                  <a:schemeClr val="bg1"/>
                </a:solidFill>
              </a:rPr>
              <a:t>Pernet</a:t>
            </a:r>
            <a:r>
              <a:rPr lang="en-US" sz="5400" dirty="0">
                <a:solidFill>
                  <a:schemeClr val="bg1"/>
                </a:solidFill>
              </a:rPr>
              <a:t>, Martin </a:t>
            </a:r>
            <a:r>
              <a:rPr lang="en-US" sz="5400" dirty="0" err="1">
                <a:solidFill>
                  <a:schemeClr val="bg1"/>
                </a:solidFill>
              </a:rPr>
              <a:t>Nørgaard</a:t>
            </a:r>
            <a:r>
              <a:rPr lang="en-US" sz="5400" dirty="0">
                <a:solidFill>
                  <a:schemeClr val="bg1"/>
                </a:solidFill>
              </a:rPr>
              <a:t>, </a:t>
            </a:r>
          </a:p>
          <a:p>
            <a:r>
              <a:rPr lang="en-US" sz="5400" dirty="0">
                <a:solidFill>
                  <a:schemeClr val="bg1"/>
                </a:solidFill>
              </a:rPr>
              <a:t>Douglas </a:t>
            </a:r>
            <a:r>
              <a:rPr lang="en-US" sz="5400" dirty="0" err="1">
                <a:solidFill>
                  <a:schemeClr val="bg1"/>
                </a:solidFill>
              </a:rPr>
              <a:t>Greeve</a:t>
            </a:r>
            <a:r>
              <a:rPr lang="en-US" sz="5400" dirty="0">
                <a:solidFill>
                  <a:schemeClr val="bg1"/>
                </a:solidFill>
              </a:rPr>
              <a:t>, Russel </a:t>
            </a:r>
            <a:r>
              <a:rPr lang="en-US" sz="5400" dirty="0" err="1">
                <a:solidFill>
                  <a:schemeClr val="bg1"/>
                </a:solidFill>
              </a:rPr>
              <a:t>Poldrak</a:t>
            </a:r>
            <a:r>
              <a:rPr lang="en-US" sz="5400" dirty="0">
                <a:solidFill>
                  <a:schemeClr val="bg1"/>
                </a:solidFill>
              </a:rPr>
              <a:t>, Paul </a:t>
            </a:r>
            <a:r>
              <a:rPr lang="en-US" sz="5400" dirty="0" err="1">
                <a:solidFill>
                  <a:schemeClr val="bg1"/>
                </a:solidFill>
              </a:rPr>
              <a:t>Wighton</a:t>
            </a:r>
            <a:r>
              <a:rPr lang="en-US" sz="5400" dirty="0">
                <a:solidFill>
                  <a:schemeClr val="bg1"/>
                </a:solidFill>
              </a:rPr>
              <a:t>, Anthony </a:t>
            </a:r>
            <a:r>
              <a:rPr lang="en-US" sz="5400" dirty="0" err="1">
                <a:solidFill>
                  <a:schemeClr val="bg1"/>
                </a:solidFill>
              </a:rPr>
              <a:t>Galassi</a:t>
            </a:r>
            <a:endParaRPr lang="en-US" sz="5400" dirty="0">
              <a:solidFill>
                <a:schemeClr val="bg1"/>
              </a:solidFill>
            </a:endParaRPr>
          </a:p>
          <a:p>
            <a:endParaRPr lang="en-US" sz="56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FA4F44-89FB-4B70-8C08-283DA58E1D01}"/>
              </a:ext>
            </a:extLst>
          </p:cNvPr>
          <p:cNvSpPr/>
          <p:nvPr/>
        </p:nvSpPr>
        <p:spPr>
          <a:xfrm>
            <a:off x="761999" y="16764000"/>
            <a:ext cx="20796332" cy="11872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 dirty="0">
              <a:effectLst/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26A6A3-D6D2-4951-8B04-EF51015D25DB}"/>
              </a:ext>
            </a:extLst>
          </p:cNvPr>
          <p:cNvSpPr/>
          <p:nvPr/>
        </p:nvSpPr>
        <p:spPr>
          <a:xfrm>
            <a:off x="22327952" y="15087602"/>
            <a:ext cx="20877448" cy="13548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8B6862-5CC5-4906-AC03-EA9661AD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17973864"/>
            <a:ext cx="20796332" cy="1126553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Current 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8845E5-702A-4A5F-93C3-FC94A928A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2868" y="15087600"/>
            <a:ext cx="20872532" cy="1126553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Results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2A6CBB32-D161-4EB7-AF81-93A891791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0" y="16589672"/>
            <a:ext cx="20269199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36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890F5C-1558-4531-8BFF-5119F2F1CB7D}"/>
              </a:ext>
            </a:extLst>
          </p:cNvPr>
          <p:cNvSpPr/>
          <p:nvPr/>
        </p:nvSpPr>
        <p:spPr>
          <a:xfrm>
            <a:off x="762000" y="804334"/>
            <a:ext cx="20796332" cy="1535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 dirty="0">
              <a:effectLst/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E948D4-496B-443E-99A4-4845C43E8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804333"/>
            <a:ext cx="20796332" cy="1126553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Introduction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01DABE0C-476F-4C74-9C43-8076A8A6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66" y="2306405"/>
            <a:ext cx="20269199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36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OpenNeuroPET is focused on creating the infrastructure to guide research data into BIDS, but what does that look like?</a:t>
            </a:r>
          </a:p>
          <a:p>
            <a:endParaRPr lang="en-US" sz="3600" dirty="0">
              <a:latin typeface="Titillium Web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itle 11">
            <a:extLst>
              <a:ext uri="{FF2B5EF4-FFF2-40B4-BE49-F238E27FC236}">
                <a16:creationId xmlns:a16="http://schemas.microsoft.com/office/drawing/2014/main" id="{B9B45461-D198-453D-923C-6C7A6C10DAEA}"/>
              </a:ext>
            </a:extLst>
          </p:cNvPr>
          <p:cNvSpPr txBox="1">
            <a:spLocks/>
          </p:cNvSpPr>
          <p:nvPr/>
        </p:nvSpPr>
        <p:spPr>
          <a:xfrm>
            <a:off x="23041117" y="1367609"/>
            <a:ext cx="17954484" cy="837048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0" dirty="0">
                <a:solidFill>
                  <a:schemeClr val="bg1"/>
                </a:solidFill>
                <a:latin typeface="Titillium Web" panose="00000500000000000000" pitchFamily="2" charset="0"/>
              </a:rPr>
              <a:t>OpenNeuroPET is developing infrastructure and tooling that increases accessibility, reproducibility, and the curation of PET data.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A47324D-1BEB-714B-A237-3E53F32E3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76372" y="10301370"/>
            <a:ext cx="3452729" cy="3452729"/>
          </a:xfrm>
          <a:prstGeom prst="rect">
            <a:avLst/>
          </a:prstGeom>
        </p:spPr>
      </p:pic>
      <p:pic>
        <p:nvPicPr>
          <p:cNvPr id="58" name="Picture 57" descr="Text&#10;&#10;Description automatically generated">
            <a:extLst>
              <a:ext uri="{FF2B5EF4-FFF2-40B4-BE49-F238E27FC236}">
                <a16:creationId xmlns:a16="http://schemas.microsoft.com/office/drawing/2014/main" id="{36746ECF-9FDD-9247-82EE-C8A4C1473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05" y="3152835"/>
            <a:ext cx="3488451" cy="3804248"/>
          </a:xfrm>
          <a:prstGeom prst="rect">
            <a:avLst/>
          </a:prstGeom>
        </p:spPr>
      </p:pic>
      <p:pic>
        <p:nvPicPr>
          <p:cNvPr id="59" name="Picture 58" descr="A picture containing text&#10;&#10;Description automatically generated">
            <a:extLst>
              <a:ext uri="{FF2B5EF4-FFF2-40B4-BE49-F238E27FC236}">
                <a16:creationId xmlns:a16="http://schemas.microsoft.com/office/drawing/2014/main" id="{7BF70697-6F15-DF4C-83CD-C21515D342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66" y="3152835"/>
            <a:ext cx="3277190" cy="5877570"/>
          </a:xfrm>
          <a:prstGeom prst="rect">
            <a:avLst/>
          </a:prstGeom>
        </p:spPr>
      </p:pic>
      <p:pic>
        <p:nvPicPr>
          <p:cNvPr id="62" name="Picture 61" descr="Text&#10;&#10;Description automatically generated">
            <a:extLst>
              <a:ext uri="{FF2B5EF4-FFF2-40B4-BE49-F238E27FC236}">
                <a16:creationId xmlns:a16="http://schemas.microsoft.com/office/drawing/2014/main" id="{8053EBB5-CA8B-7D48-BCF2-163F9C981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3367" y="3152835"/>
            <a:ext cx="7748586" cy="6415342"/>
          </a:xfrm>
          <a:prstGeom prst="rect">
            <a:avLst/>
          </a:prstGeom>
        </p:spPr>
      </p:pic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44047AE-E4E8-C74A-B5CB-92512BBA2873}"/>
              </a:ext>
            </a:extLst>
          </p:cNvPr>
          <p:cNvCxnSpPr>
            <a:cxnSpLocks/>
            <a:stCxn id="59" idx="2"/>
            <a:endCxn id="62" idx="2"/>
          </p:cNvCxnSpPr>
          <p:nvPr/>
        </p:nvCxnSpPr>
        <p:spPr bwMode="auto">
          <a:xfrm rot="16200000" flipH="1">
            <a:off x="13961174" y="6241691"/>
            <a:ext cx="537772" cy="6115199"/>
          </a:xfrm>
          <a:prstGeom prst="bentConnector3">
            <a:avLst>
              <a:gd name="adj1" fmla="val 142509"/>
            </a:avLst>
          </a:prstGeom>
          <a:solidFill>
            <a:schemeClr val="accent1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1AE78A3-74E6-C744-AD0C-718C719E177E}"/>
              </a:ext>
            </a:extLst>
          </p:cNvPr>
          <p:cNvSpPr txBox="1"/>
          <p:nvPr/>
        </p:nvSpPr>
        <p:spPr>
          <a:xfrm>
            <a:off x="1180631" y="3581400"/>
            <a:ext cx="377399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of the first steps to increasing the shareability of PET data was the inclusion of PET into the popular brain imaging data structure BIDS [1]  with BEP009 [2]. A standardized data format makes sharing different datasets simpler as part of the data dictionary is included in the file structure itself. Modalities follow a standard scheme and additional metadata is included in json or tab separated text files.  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4CB0F5A-48D3-B64B-BCC1-2EB9C4954EC5}"/>
              </a:ext>
            </a:extLst>
          </p:cNvPr>
          <p:cNvCxnSpPr>
            <a:cxnSpLocks/>
            <a:endCxn id="62" idx="2"/>
          </p:cNvCxnSpPr>
          <p:nvPr/>
        </p:nvCxnSpPr>
        <p:spPr bwMode="auto">
          <a:xfrm>
            <a:off x="7187331" y="6919138"/>
            <a:ext cx="10100329" cy="2649039"/>
          </a:xfrm>
          <a:prstGeom prst="bentConnector4">
            <a:avLst>
              <a:gd name="adj1" fmla="val 15"/>
              <a:gd name="adj2" fmla="val 108630"/>
            </a:avLst>
          </a:prstGeom>
          <a:solidFill>
            <a:schemeClr val="accent1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E436EB7-CEBF-4842-A673-57198F813912}"/>
              </a:ext>
            </a:extLst>
          </p:cNvPr>
          <p:cNvSpPr txBox="1"/>
          <p:nvPr/>
        </p:nvSpPr>
        <p:spPr>
          <a:xfrm>
            <a:off x="5408181" y="7046655"/>
            <a:ext cx="16735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Organizing these datasets into the standardized BIDS set on the right leads to easier classification for humans and machines alike.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690C7B-4C97-6047-96A2-2B78DF514462}"/>
              </a:ext>
            </a:extLst>
          </p:cNvPr>
          <p:cNvSpPr txBox="1"/>
          <p:nvPr/>
        </p:nvSpPr>
        <p:spPr>
          <a:xfrm>
            <a:off x="7576652" y="7046655"/>
            <a:ext cx="19103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Applying BIDS to PET data reduces the imaging file count in the and standardizes both imaging and physiological data.</a:t>
            </a:r>
          </a:p>
        </p:txBody>
      </p:sp>
      <p:pic>
        <p:nvPicPr>
          <p:cNvPr id="74" name="Picture 73" descr="Graphical user interface&#10;&#10;Description automatically generated">
            <a:extLst>
              <a:ext uri="{FF2B5EF4-FFF2-40B4-BE49-F238E27FC236}">
                <a16:creationId xmlns:a16="http://schemas.microsoft.com/office/drawing/2014/main" id="{50BC3315-C118-B145-B8E5-AF11601BAB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68" y="10458199"/>
            <a:ext cx="7588250" cy="4667832"/>
          </a:xfrm>
          <a:prstGeom prst="rect">
            <a:avLst/>
          </a:prstGeom>
        </p:spPr>
      </p:pic>
      <p:pic>
        <p:nvPicPr>
          <p:cNvPr id="76" name="Picture 7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90C837-216A-444F-A0D1-98387487D2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0" y="10458199"/>
            <a:ext cx="7588250" cy="4667832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B423532-0E0D-1E4E-AAD3-26A3DDC61644}"/>
              </a:ext>
            </a:extLst>
          </p:cNvPr>
          <p:cNvSpPr txBox="1"/>
          <p:nvPr/>
        </p:nvSpPr>
        <p:spPr>
          <a:xfrm>
            <a:off x="1180631" y="10301370"/>
            <a:ext cx="33849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a PET dataset is converted into BIDS it can be uploaded, browsed, and downloaded via a browser (or the command line). The BIDS Validator will tell you if the dataset is valid and you can collect, view, or run analysis on this standardized structure.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3012</TotalTime>
  <Words>254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Titillium Web</vt:lpstr>
      <vt:lpstr>Amaranth</vt:lpstr>
      <vt:lpstr>Default Design</vt:lpstr>
      <vt:lpstr>PowerPoint Presentation</vt:lpstr>
    </vt:vector>
  </TitlesOfParts>
  <Manager/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Galassi, Anthony (NIH/NIMH) [C]</cp:lastModifiedBy>
  <cp:revision>81</cp:revision>
  <dcterms:modified xsi:type="dcterms:W3CDTF">2021-08-05T23:57:44Z</dcterms:modified>
  <cp:category>science research poster</cp:category>
</cp:coreProperties>
</file>