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9" r:id="rId3"/>
    <p:sldId id="263" r:id="rId4"/>
    <p:sldId id="275" r:id="rId5"/>
    <p:sldId id="284" r:id="rId6"/>
    <p:sldId id="260" r:id="rId7"/>
    <p:sldId id="257" r:id="rId8"/>
    <p:sldId id="285" r:id="rId9"/>
    <p:sldId id="274" r:id="rId10"/>
    <p:sldId id="262" r:id="rId11"/>
    <p:sldId id="261" r:id="rId12"/>
    <p:sldId id="267" r:id="rId13"/>
    <p:sldId id="266" r:id="rId14"/>
    <p:sldId id="288" r:id="rId15"/>
    <p:sldId id="281" r:id="rId16"/>
    <p:sldId id="287" r:id="rId17"/>
    <p:sldId id="268" r:id="rId18"/>
    <p:sldId id="307" r:id="rId19"/>
    <p:sldId id="308" r:id="rId20"/>
    <p:sldId id="309" r:id="rId21"/>
    <p:sldId id="310" r:id="rId22"/>
    <p:sldId id="311" r:id="rId23"/>
    <p:sldId id="289" r:id="rId24"/>
    <p:sldId id="299" r:id="rId25"/>
    <p:sldId id="298" r:id="rId26"/>
    <p:sldId id="301" r:id="rId27"/>
    <p:sldId id="302" r:id="rId28"/>
    <p:sldId id="303" r:id="rId29"/>
    <p:sldId id="305" r:id="rId30"/>
    <p:sldId id="304" r:id="rId31"/>
    <p:sldId id="312" r:id="rId32"/>
    <p:sldId id="306" r:id="rId33"/>
    <p:sldId id="290" r:id="rId34"/>
    <p:sldId id="283" r:id="rId35"/>
    <p:sldId id="282" r:id="rId36"/>
    <p:sldId id="265"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CBD3D0C4-97AE-44EA-8CC2-AED68E8607AB}">
          <p14:sldIdLst>
            <p14:sldId id="256"/>
            <p14:sldId id="259"/>
            <p14:sldId id="263"/>
            <p14:sldId id="275"/>
            <p14:sldId id="284"/>
          </p14:sldIdLst>
        </p14:section>
        <p14:section name="手算機率" id="{39E8DCF8-FAEA-4064-855A-48EF0B9DDD30}">
          <p14:sldIdLst>
            <p14:sldId id="260"/>
            <p14:sldId id="257"/>
            <p14:sldId id="285"/>
            <p14:sldId id="274"/>
            <p14:sldId id="262"/>
            <p14:sldId id="261"/>
            <p14:sldId id="267"/>
            <p14:sldId id="266"/>
            <p14:sldId id="288"/>
            <p14:sldId id="281"/>
            <p14:sldId id="287"/>
          </p14:sldIdLst>
        </p14:section>
        <p14:section name="程式模擬" id="{63580361-5814-440C-839A-3DD02C1AD93D}">
          <p14:sldIdLst>
            <p14:sldId id="268"/>
            <p14:sldId id="307"/>
            <p14:sldId id="308"/>
            <p14:sldId id="309"/>
            <p14:sldId id="310"/>
            <p14:sldId id="311"/>
            <p14:sldId id="289"/>
          </p14:sldIdLst>
        </p14:section>
        <p14:section name="與現實數據比較" id="{35D5527F-10CF-498C-95FD-A0CBD289332E}">
          <p14:sldIdLst>
            <p14:sldId id="299"/>
            <p14:sldId id="298"/>
            <p14:sldId id="301"/>
            <p14:sldId id="302"/>
            <p14:sldId id="303"/>
            <p14:sldId id="305"/>
            <p14:sldId id="304"/>
            <p14:sldId id="312"/>
            <p14:sldId id="306"/>
          </p14:sldIdLst>
        </p14:section>
        <p14:section name="結語" id="{B31C015E-71AD-4259-B50A-6C804AD5C506}">
          <p14:sldIdLst>
            <p14:sldId id="290"/>
            <p14:sldId id="283"/>
            <p14:sldId id="282"/>
          </p14:sldIdLst>
        </p14:section>
        <p14:section name="附錄（推導數學參考用表格）" id="{B27FF45E-52A5-4C46-94B9-AD98CE96E3C3}">
          <p14:sldIdLst>
            <p14:sldId id="265"/>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89" d="100"/>
          <a:sy n="89" d="100"/>
        </p:scale>
        <p:origin x="1219"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F76AA-3771-4ABB-8007-2BFDD61EFA38}" type="datetimeFigureOut">
              <a:rPr lang="zh-TW" altLang="en-US" smtClean="0"/>
              <a:t>2017/6/27</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5523C-CF31-462F-99A8-7EBBADAAFDFA}" type="slidenum">
              <a:rPr lang="zh-TW" altLang="en-US" smtClean="0"/>
              <a:t>‹#›</a:t>
            </a:fld>
            <a:endParaRPr lang="zh-TW" altLang="en-US"/>
          </a:p>
        </p:txBody>
      </p:sp>
    </p:spTree>
    <p:extLst>
      <p:ext uri="{BB962C8B-B14F-4D97-AF65-F5344CB8AC3E}">
        <p14:creationId xmlns:p14="http://schemas.microsoft.com/office/powerpoint/2010/main" val="426673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A75523C-CF31-462F-99A8-7EBBADAAFDFA}" type="slidenum">
              <a:rPr lang="zh-TW" altLang="en-US" smtClean="0"/>
              <a:t>2</a:t>
            </a:fld>
            <a:endParaRPr lang="zh-TW" altLang="en-US"/>
          </a:p>
        </p:txBody>
      </p:sp>
    </p:spTree>
    <p:extLst>
      <p:ext uri="{BB962C8B-B14F-4D97-AF65-F5344CB8AC3E}">
        <p14:creationId xmlns:p14="http://schemas.microsoft.com/office/powerpoint/2010/main" val="2111460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附錄（不會用到，但是有人看不懂的時候可以給他看這個例子）</a:t>
            </a:r>
            <a:endParaRPr lang="zh-TW" altLang="en-US" dirty="0"/>
          </a:p>
        </p:txBody>
      </p:sp>
      <p:sp>
        <p:nvSpPr>
          <p:cNvPr id="4" name="投影片編號版面配置區 3"/>
          <p:cNvSpPr>
            <a:spLocks noGrp="1"/>
          </p:cNvSpPr>
          <p:nvPr>
            <p:ph type="sldNum" sz="quarter" idx="10"/>
          </p:nvPr>
        </p:nvSpPr>
        <p:spPr/>
        <p:txBody>
          <a:bodyPr/>
          <a:lstStyle/>
          <a:p>
            <a:fld id="{9A75523C-CF31-462F-99A8-7EBBADAAFDFA}" type="slidenum">
              <a:rPr lang="zh-TW" altLang="en-US" smtClean="0"/>
              <a:t>36</a:t>
            </a:fld>
            <a:endParaRPr lang="zh-TW" altLang="en-US"/>
          </a:p>
        </p:txBody>
      </p:sp>
    </p:spTree>
    <p:extLst>
      <p:ext uri="{BB962C8B-B14F-4D97-AF65-F5344CB8AC3E}">
        <p14:creationId xmlns:p14="http://schemas.microsoft.com/office/powerpoint/2010/main" val="3463151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4916F62-8A79-4D6F-BB6D-A586E3832F1C}" type="datetimeFigureOut">
              <a:rPr lang="zh-TW" altLang="en-US" smtClean="0"/>
              <a:t>2017/6/27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3E16BBD-6BB9-4473-B061-AE4F3268053C}" type="slidenum">
              <a:rPr lang="zh-TW" altLang="en-US" smtClean="0"/>
              <a:t>‹#›</a:t>
            </a:fld>
            <a:endParaRPr lang="zh-TW"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6637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4916F62-8A79-4D6F-BB6D-A586E3832F1C}" type="datetimeFigureOut">
              <a:rPr lang="zh-TW" altLang="en-US" smtClean="0"/>
              <a:t>2017/6/27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4269525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4916F62-8A79-4D6F-BB6D-A586E3832F1C}" type="datetimeFigureOut">
              <a:rPr lang="zh-TW" altLang="en-US" smtClean="0"/>
              <a:t>2017/6/27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335369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4916F62-8A79-4D6F-BB6D-A586E3832F1C}" type="datetimeFigureOut">
              <a:rPr lang="zh-TW" altLang="en-US" smtClean="0"/>
              <a:t>2017/6/27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7873124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94916F62-8A79-4D6F-BB6D-A586E3832F1C}" type="datetimeFigureOut">
              <a:rPr lang="zh-TW" altLang="en-US" smtClean="0"/>
              <a:t>2017/6/27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3E16BBD-6BB9-4473-B061-AE4F3268053C}" type="slidenum">
              <a:rPr lang="zh-TW" altLang="en-US" smtClean="0"/>
              <a:t>‹#›</a:t>
            </a:fld>
            <a:endParaRPr lang="zh-TW"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42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4916F62-8A79-4D6F-BB6D-A586E3832F1C}" type="datetimeFigureOut">
              <a:rPr lang="zh-TW" altLang="en-US" smtClean="0"/>
              <a:t>2017/6/27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394154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22960" y="2582334"/>
            <a:ext cx="3703320" cy="32867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63440" y="2582334"/>
            <a:ext cx="3703320" cy="32867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4916F62-8A79-4D6F-BB6D-A586E3832F1C}" type="datetimeFigureOut">
              <a:rPr lang="zh-TW" altLang="en-US" smtClean="0"/>
              <a:t>2017/6/27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202266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4916F62-8A79-4D6F-BB6D-A586E3832F1C}" type="datetimeFigureOut">
              <a:rPr lang="zh-TW" altLang="en-US" smtClean="0"/>
              <a:t>2017/6/27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21008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916F62-8A79-4D6F-BB6D-A586E3832F1C}" type="datetimeFigureOut">
              <a:rPr lang="zh-TW" altLang="en-US" smtClean="0"/>
              <a:t>2017/6/27</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78002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4916F62-8A79-4D6F-BB6D-A586E3832F1C}" type="datetimeFigureOut">
              <a:rPr lang="zh-TW" altLang="en-US" smtClean="0"/>
              <a:t>2017/6/27</a:t>
            </a:fld>
            <a:endParaRPr lang="zh-TW"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596929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94916F62-8A79-4D6F-BB6D-A586E3832F1C}" type="datetimeFigureOut">
              <a:rPr lang="zh-TW" altLang="en-US" smtClean="0"/>
              <a:t>2017/6/27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190760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latin typeface="微軟正黑體" panose="020B0604030504040204" pitchFamily="34" charset="-120"/>
                <a:ea typeface="微軟正黑體" panose="020B0604030504040204" pitchFamily="34" charset="-120"/>
              </a:defRPr>
            </a:lvl1pPr>
          </a:lstStyle>
          <a:p>
            <a:fld id="{94916F62-8A79-4D6F-BB6D-A586E3832F1C}" type="datetimeFigureOut">
              <a:rPr lang="zh-TW" altLang="en-US" smtClean="0"/>
              <a:pPr/>
              <a:t>2017/6/27</a:t>
            </a:fld>
            <a:endParaRPr lang="zh-TW"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latin typeface="微軟正黑體" panose="020B0604030504040204" pitchFamily="34" charset="-120"/>
                <a:ea typeface="微軟正黑體" panose="020B0604030504040204" pitchFamily="34" charset="-120"/>
              </a:defRPr>
            </a:lvl1pPr>
          </a:lstStyle>
          <a:p>
            <a:endParaRPr lang="zh-TW"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latin typeface="微軟正黑體" panose="020B0604030504040204" pitchFamily="34" charset="-120"/>
                <a:ea typeface="微軟正黑體" panose="020B0604030504040204" pitchFamily="34" charset="-120"/>
              </a:defRPr>
            </a:lvl1pPr>
          </a:lstStyle>
          <a:p>
            <a:fld id="{D3E16BBD-6BB9-4473-B061-AE4F3268053C}" type="slidenum">
              <a:rPr lang="zh-TW" altLang="en-US" smtClean="0"/>
              <a:pPr/>
              <a:t>‹#›</a:t>
            </a:fld>
            <a:endParaRPr lang="zh-TW"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9482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微軟正黑體" panose="020B0604030504040204" pitchFamily="34" charset="-120"/>
          <a:ea typeface="微軟正黑體" panose="020B0604030504040204" pitchFamily="34" charset="-120"/>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400" dirty="0" smtClean="0"/>
              <a:t>Calculation &amp; Simulation </a:t>
            </a:r>
            <a:r>
              <a:rPr lang="en-US" altLang="zh-TW" sz="4400" dirty="0"/>
              <a:t>of </a:t>
            </a:r>
            <a:r>
              <a:rPr lang="en-US" altLang="zh-TW" dirty="0" smtClean="0"/>
              <a:t>Blood type Distribution</a:t>
            </a:r>
            <a:endParaRPr lang="zh-TW" altLang="en-US" dirty="0"/>
          </a:p>
        </p:txBody>
      </p:sp>
      <p:sp>
        <p:nvSpPr>
          <p:cNvPr id="3" name="副標題 2"/>
          <p:cNvSpPr>
            <a:spLocks noGrp="1"/>
          </p:cNvSpPr>
          <p:nvPr>
            <p:ph type="subTitle" idx="1"/>
          </p:nvPr>
        </p:nvSpPr>
        <p:spPr/>
        <p:txBody>
          <a:bodyPr/>
          <a:lstStyle/>
          <a:p>
            <a:r>
              <a:rPr lang="en-US" altLang="zh-TW" dirty="0" smtClean="0"/>
              <a:t>b04902053 </a:t>
            </a:r>
            <a:r>
              <a:rPr lang="zh-TW" altLang="en-US" dirty="0" smtClean="0"/>
              <a:t>鄭淵仁</a:t>
            </a:r>
            <a:endParaRPr lang="en-US" altLang="zh-TW" dirty="0" smtClean="0"/>
          </a:p>
          <a:p>
            <a:r>
              <a:rPr lang="en-US" altLang="zh-TW" dirty="0" smtClean="0"/>
              <a:t>b04902085 </a:t>
            </a:r>
            <a:r>
              <a:rPr lang="zh-TW" altLang="en-US" dirty="0" smtClean="0"/>
              <a:t>何鎧至</a:t>
            </a:r>
            <a:endParaRPr lang="zh-TW" altLang="en-US" dirty="0"/>
          </a:p>
        </p:txBody>
      </p:sp>
    </p:spTree>
    <p:extLst>
      <p:ext uri="{BB962C8B-B14F-4D97-AF65-F5344CB8AC3E}">
        <p14:creationId xmlns:p14="http://schemas.microsoft.com/office/powerpoint/2010/main" val="128801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概念</a:t>
            </a:r>
            <a:endParaRPr lang="zh-TW" altLang="en-US" dirty="0"/>
          </a:p>
        </p:txBody>
      </p:sp>
      <mc:AlternateContent xmlns:mc="http://schemas.openxmlformats.org/markup-compatibility/2006" xmlns:a14="http://schemas.microsoft.com/office/drawing/2010/main">
        <mc:Choice Requires="a14">
          <p:graphicFrame>
            <p:nvGraphicFramePr>
              <p:cNvPr id="4" name="內容版面配置區 3"/>
              <p:cNvGraphicFramePr>
                <a:graphicFrameLocks noGrp="1"/>
              </p:cNvGraphicFramePr>
              <p:nvPr>
                <p:ph idx="1"/>
                <p:extLst>
                  <p:ext uri="{D42A27DB-BD31-4B8C-83A1-F6EECF244321}">
                    <p14:modId xmlns:p14="http://schemas.microsoft.com/office/powerpoint/2010/main" val="2022381702"/>
                  </p:ext>
                </p:extLst>
              </p:nvPr>
            </p:nvGraphicFramePr>
            <p:xfrm>
              <a:off x="1536195" y="1820856"/>
              <a:ext cx="4917803" cy="4495601"/>
            </p:xfrm>
            <a:graphic>
              <a:graphicData uri="http://schemas.openxmlformats.org/drawingml/2006/table">
                <a:tbl>
                  <a:tblPr firstRow="1" firstCol="1" bandRow="1">
                    <a:tableStyleId>{5C22544A-7EE6-4342-B048-85BDC9FD1C3A}</a:tableStyleId>
                  </a:tblPr>
                  <a:tblGrid>
                    <a:gridCol w="1216919">
                      <a:extLst>
                        <a:ext uri="{9D8B030D-6E8A-4147-A177-3AD203B41FA5}">
                          <a16:colId xmlns:a16="http://schemas.microsoft.com/office/drawing/2014/main" val="2314657606"/>
                        </a:ext>
                      </a:extLst>
                    </a:gridCol>
                    <a:gridCol w="616814">
                      <a:extLst>
                        <a:ext uri="{9D8B030D-6E8A-4147-A177-3AD203B41FA5}">
                          <a16:colId xmlns:a16="http://schemas.microsoft.com/office/drawing/2014/main" val="1591658108"/>
                        </a:ext>
                      </a:extLst>
                    </a:gridCol>
                    <a:gridCol w="616814">
                      <a:extLst>
                        <a:ext uri="{9D8B030D-6E8A-4147-A177-3AD203B41FA5}">
                          <a16:colId xmlns:a16="http://schemas.microsoft.com/office/drawing/2014/main" val="1451879817"/>
                        </a:ext>
                      </a:extLst>
                    </a:gridCol>
                    <a:gridCol w="616814">
                      <a:extLst>
                        <a:ext uri="{9D8B030D-6E8A-4147-A177-3AD203B41FA5}">
                          <a16:colId xmlns:a16="http://schemas.microsoft.com/office/drawing/2014/main" val="3840559537"/>
                        </a:ext>
                      </a:extLst>
                    </a:gridCol>
                    <a:gridCol w="616814">
                      <a:extLst>
                        <a:ext uri="{9D8B030D-6E8A-4147-A177-3AD203B41FA5}">
                          <a16:colId xmlns:a16="http://schemas.microsoft.com/office/drawing/2014/main" val="1951307875"/>
                        </a:ext>
                      </a:extLst>
                    </a:gridCol>
                    <a:gridCol w="616814">
                      <a:extLst>
                        <a:ext uri="{9D8B030D-6E8A-4147-A177-3AD203B41FA5}">
                          <a16:colId xmlns:a16="http://schemas.microsoft.com/office/drawing/2014/main" val="1787758457"/>
                        </a:ext>
                      </a:extLst>
                    </a:gridCol>
                    <a:gridCol w="616814">
                      <a:extLst>
                        <a:ext uri="{9D8B030D-6E8A-4147-A177-3AD203B41FA5}">
                          <a16:colId xmlns:a16="http://schemas.microsoft.com/office/drawing/2014/main" val="187261979"/>
                        </a:ext>
                      </a:extLst>
                    </a:gridCol>
                  </a:tblGrid>
                  <a:tr h="922127">
                    <a:tc>
                      <a:txBody>
                        <a:bodyPr/>
                        <a:lstStyle/>
                        <a:p>
                          <a:pPr algn="r"/>
                          <a:r>
                            <a:rPr lang="zh-TW" altLang="en-US" sz="2400" dirty="0" smtClean="0"/>
                            <a:t>母</a:t>
                          </a:r>
                          <a:endParaRPr lang="en-US" altLang="zh-TW" sz="2400" dirty="0" smtClean="0"/>
                        </a:p>
                        <a:p>
                          <a:pPr algn="l"/>
                          <a:r>
                            <a:rPr lang="zh-TW" altLang="en-US" sz="2400" dirty="0" smtClean="0"/>
                            <a:t>父</a:t>
                          </a:r>
                          <a:endParaRPr lang="zh-TW" altLang="en-US" sz="2400" dirty="0"/>
                        </a:p>
                      </a:txBody>
                      <a:tcPr anchor="ctr">
                        <a:lnTlToBr w="28575" cap="flat" cmpd="sng" algn="ctr">
                          <a:solidFill>
                            <a:schemeClr val="bg1"/>
                          </a:solidFill>
                          <a:prstDash val="solid"/>
                          <a:round/>
                          <a:headEnd type="none" w="med" len="med"/>
                          <a:tailEnd type="none" w="med" len="med"/>
                        </a:lnTlToBr>
                      </a:tcPr>
                    </a:tc>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𝒊𝒊</m:t>
                                </m:r>
                              </m:oMath>
                            </m:oMathPara>
                          </a14:m>
                          <a:endParaRPr lang="zh-TW"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𝒂𝒂</m:t>
                                </m:r>
                              </m:oMath>
                            </m:oMathPara>
                          </a14:m>
                          <a:endParaRPr lang="zh-TW"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𝒂𝒊</m:t>
                                </m:r>
                              </m:oMath>
                            </m:oMathPara>
                          </a14:m>
                          <a:endParaRPr lang="zh-TW"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𝒃𝒃</m:t>
                                </m:r>
                              </m:oMath>
                            </m:oMathPara>
                          </a14:m>
                          <a:endParaRPr lang="zh-TW"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𝒃𝒊</m:t>
                                </m:r>
                              </m:oMath>
                            </m:oMathPara>
                          </a14:m>
                          <a:endParaRPr lang="zh-TW"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𝒂𝒃</m:t>
                                </m:r>
                              </m:oMath>
                            </m:oMathPara>
                          </a14:m>
                          <a:endParaRPr lang="zh-TW" altLang="en-US" sz="2400" dirty="0"/>
                        </a:p>
                      </a:txBody>
                      <a:tcPr anchor="ctr"/>
                    </a:tc>
                    <a:extLst>
                      <a:ext uri="{0D108BD9-81ED-4DB2-BD59-A6C34878D82A}">
                        <a16:rowId xmlns:a16="http://schemas.microsoft.com/office/drawing/2014/main" val="1533151307"/>
                      </a:ext>
                    </a:extLst>
                  </a:tr>
                  <a:tr h="595579">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𝒊𝒊</m:t>
                                </m:r>
                              </m:oMath>
                            </m:oMathPara>
                          </a14:m>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extLst>
                      <a:ext uri="{0D108BD9-81ED-4DB2-BD59-A6C34878D82A}">
                        <a16:rowId xmlns:a16="http://schemas.microsoft.com/office/drawing/2014/main" val="2091798075"/>
                      </a:ext>
                    </a:extLst>
                  </a:tr>
                  <a:tr h="595579">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𝒂𝒂</m:t>
                                </m:r>
                              </m:oMath>
                            </m:oMathPara>
                          </a14:m>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a:p>
                      </a:txBody>
                      <a:tcPr anchor="ctr"/>
                    </a:tc>
                    <a:extLst>
                      <a:ext uri="{0D108BD9-81ED-4DB2-BD59-A6C34878D82A}">
                        <a16:rowId xmlns:a16="http://schemas.microsoft.com/office/drawing/2014/main" val="3171656950"/>
                      </a:ext>
                    </a:extLst>
                  </a:tr>
                  <a:tr h="595579">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𝒂𝒊</m:t>
                                </m:r>
                              </m:oMath>
                            </m:oMathPara>
                          </a14:m>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a:p>
                      </a:txBody>
                      <a:tcPr anchor="ctr"/>
                    </a:tc>
                    <a:extLst>
                      <a:ext uri="{0D108BD9-81ED-4DB2-BD59-A6C34878D82A}">
                        <a16:rowId xmlns:a16="http://schemas.microsoft.com/office/drawing/2014/main" val="1070481964"/>
                      </a:ext>
                    </a:extLst>
                  </a:tr>
                  <a:tr h="595579">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𝒃𝒃</m:t>
                                </m:r>
                              </m:oMath>
                            </m:oMathPara>
                          </a14:m>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extLst>
                      <a:ext uri="{0D108BD9-81ED-4DB2-BD59-A6C34878D82A}">
                        <a16:rowId xmlns:a16="http://schemas.microsoft.com/office/drawing/2014/main" val="1498162284"/>
                      </a:ext>
                    </a:extLst>
                  </a:tr>
                  <a:tr h="595579">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𝒃𝒊</m:t>
                                </m:r>
                              </m:oMath>
                            </m:oMathPara>
                          </a14:m>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dirty="0"/>
                        </a:p>
                      </a:txBody>
                      <a:tcPr anchor="ctr"/>
                    </a:tc>
                    <a:extLst>
                      <a:ext uri="{0D108BD9-81ED-4DB2-BD59-A6C34878D82A}">
                        <a16:rowId xmlns:a16="http://schemas.microsoft.com/office/drawing/2014/main" val="228047511"/>
                      </a:ext>
                    </a:extLst>
                  </a:tr>
                  <a:tr h="595579">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𝒂𝒃</m:t>
                                </m:r>
                              </m:oMath>
                            </m:oMathPara>
                          </a14:m>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dirty="0"/>
                        </a:p>
                      </a:txBody>
                      <a:tcPr anchor="ctr"/>
                    </a:tc>
                    <a:extLst>
                      <a:ext uri="{0D108BD9-81ED-4DB2-BD59-A6C34878D82A}">
                        <a16:rowId xmlns:a16="http://schemas.microsoft.com/office/drawing/2014/main" val="1362795913"/>
                      </a:ext>
                    </a:extLst>
                  </a:tr>
                </a:tbl>
              </a:graphicData>
            </a:graphic>
          </p:graphicFrame>
        </mc:Choice>
        <mc:Fallback xmlns="">
          <p:graphicFrame>
            <p:nvGraphicFramePr>
              <p:cNvPr id="4" name="內容版面配置區 3"/>
              <p:cNvGraphicFramePr>
                <a:graphicFrameLocks noGrp="1"/>
              </p:cNvGraphicFramePr>
              <p:nvPr>
                <p:ph idx="1"/>
                <p:extLst>
                  <p:ext uri="{D42A27DB-BD31-4B8C-83A1-F6EECF244321}">
                    <p14:modId xmlns:p14="http://schemas.microsoft.com/office/powerpoint/2010/main" val="2022381702"/>
                  </p:ext>
                </p:extLst>
              </p:nvPr>
            </p:nvGraphicFramePr>
            <p:xfrm>
              <a:off x="1536195" y="1820856"/>
              <a:ext cx="4917803" cy="4495601"/>
            </p:xfrm>
            <a:graphic>
              <a:graphicData uri="http://schemas.openxmlformats.org/drawingml/2006/table">
                <a:tbl>
                  <a:tblPr firstRow="1" firstCol="1" bandRow="1">
                    <a:tableStyleId>{5C22544A-7EE6-4342-B048-85BDC9FD1C3A}</a:tableStyleId>
                  </a:tblPr>
                  <a:tblGrid>
                    <a:gridCol w="1216919">
                      <a:extLst>
                        <a:ext uri="{9D8B030D-6E8A-4147-A177-3AD203B41FA5}">
                          <a16:colId xmlns:a16="http://schemas.microsoft.com/office/drawing/2014/main" val="2314657606"/>
                        </a:ext>
                      </a:extLst>
                    </a:gridCol>
                    <a:gridCol w="616814">
                      <a:extLst>
                        <a:ext uri="{9D8B030D-6E8A-4147-A177-3AD203B41FA5}">
                          <a16:colId xmlns:a16="http://schemas.microsoft.com/office/drawing/2014/main" val="1591658108"/>
                        </a:ext>
                      </a:extLst>
                    </a:gridCol>
                    <a:gridCol w="616814">
                      <a:extLst>
                        <a:ext uri="{9D8B030D-6E8A-4147-A177-3AD203B41FA5}">
                          <a16:colId xmlns:a16="http://schemas.microsoft.com/office/drawing/2014/main" val="1451879817"/>
                        </a:ext>
                      </a:extLst>
                    </a:gridCol>
                    <a:gridCol w="616814">
                      <a:extLst>
                        <a:ext uri="{9D8B030D-6E8A-4147-A177-3AD203B41FA5}">
                          <a16:colId xmlns:a16="http://schemas.microsoft.com/office/drawing/2014/main" val="3840559537"/>
                        </a:ext>
                      </a:extLst>
                    </a:gridCol>
                    <a:gridCol w="616814">
                      <a:extLst>
                        <a:ext uri="{9D8B030D-6E8A-4147-A177-3AD203B41FA5}">
                          <a16:colId xmlns:a16="http://schemas.microsoft.com/office/drawing/2014/main" val="1951307875"/>
                        </a:ext>
                      </a:extLst>
                    </a:gridCol>
                    <a:gridCol w="616814">
                      <a:extLst>
                        <a:ext uri="{9D8B030D-6E8A-4147-A177-3AD203B41FA5}">
                          <a16:colId xmlns:a16="http://schemas.microsoft.com/office/drawing/2014/main" val="1787758457"/>
                        </a:ext>
                      </a:extLst>
                    </a:gridCol>
                    <a:gridCol w="616814">
                      <a:extLst>
                        <a:ext uri="{9D8B030D-6E8A-4147-A177-3AD203B41FA5}">
                          <a16:colId xmlns:a16="http://schemas.microsoft.com/office/drawing/2014/main" val="187261979"/>
                        </a:ext>
                      </a:extLst>
                    </a:gridCol>
                  </a:tblGrid>
                  <a:tr h="922127">
                    <a:tc>
                      <a:txBody>
                        <a:bodyPr/>
                        <a:lstStyle/>
                        <a:p>
                          <a:pPr algn="r"/>
                          <a:r>
                            <a:rPr lang="zh-TW" altLang="en-US" sz="2400" dirty="0" smtClean="0"/>
                            <a:t>母</a:t>
                          </a:r>
                          <a:endParaRPr lang="en-US" altLang="zh-TW" sz="2400" dirty="0" smtClean="0"/>
                        </a:p>
                        <a:p>
                          <a:pPr algn="l"/>
                          <a:r>
                            <a:rPr lang="zh-TW" altLang="en-US" sz="2400" dirty="0" smtClean="0"/>
                            <a:t>父</a:t>
                          </a:r>
                          <a:endParaRPr lang="zh-TW" altLang="en-US" sz="2400" dirty="0"/>
                        </a:p>
                      </a:txBody>
                      <a:tcPr anchor="ctr">
                        <a:lnTlToBr w="28575" cap="flat" cmpd="sng" algn="ctr">
                          <a:solidFill>
                            <a:schemeClr val="bg1"/>
                          </a:solidFill>
                          <a:prstDash val="solid"/>
                          <a:round/>
                          <a:headEnd type="none" w="med" len="med"/>
                          <a:tailEnd type="none" w="med" len="med"/>
                        </a:lnTlToBr>
                      </a:tcPr>
                    </a:tc>
                    <a:tc>
                      <a:txBody>
                        <a:bodyPr/>
                        <a:lstStyle/>
                        <a:p>
                          <a:endParaRPr lang="zh-TW"/>
                        </a:p>
                      </a:txBody>
                      <a:tcPr anchor="ctr">
                        <a:blipFill>
                          <a:blip r:embed="rId2"/>
                          <a:stretch>
                            <a:fillRect l="-200000" t="-658" r="-504950" b="-387500"/>
                          </a:stretch>
                        </a:blipFill>
                      </a:tcPr>
                    </a:tc>
                    <a:tc>
                      <a:txBody>
                        <a:bodyPr/>
                        <a:lstStyle/>
                        <a:p>
                          <a:endParaRPr lang="zh-TW"/>
                        </a:p>
                      </a:txBody>
                      <a:tcPr anchor="ctr">
                        <a:blipFill>
                          <a:blip r:embed="rId2"/>
                          <a:stretch>
                            <a:fillRect l="-300000" t="-658" r="-404950" b="-387500"/>
                          </a:stretch>
                        </a:blipFill>
                      </a:tcPr>
                    </a:tc>
                    <a:tc>
                      <a:txBody>
                        <a:bodyPr/>
                        <a:lstStyle/>
                        <a:p>
                          <a:endParaRPr lang="zh-TW"/>
                        </a:p>
                      </a:txBody>
                      <a:tcPr anchor="ctr">
                        <a:blipFill>
                          <a:blip r:embed="rId2"/>
                          <a:stretch>
                            <a:fillRect l="-400000" t="-658" r="-304950" b="-387500"/>
                          </a:stretch>
                        </a:blipFill>
                      </a:tcPr>
                    </a:tc>
                    <a:tc>
                      <a:txBody>
                        <a:bodyPr/>
                        <a:lstStyle/>
                        <a:p>
                          <a:endParaRPr lang="zh-TW"/>
                        </a:p>
                      </a:txBody>
                      <a:tcPr anchor="ctr">
                        <a:blipFill>
                          <a:blip r:embed="rId2"/>
                          <a:stretch>
                            <a:fillRect l="-495098" t="-658" r="-201961" b="-387500"/>
                          </a:stretch>
                        </a:blipFill>
                      </a:tcPr>
                    </a:tc>
                    <a:tc>
                      <a:txBody>
                        <a:bodyPr/>
                        <a:lstStyle/>
                        <a:p>
                          <a:endParaRPr lang="zh-TW"/>
                        </a:p>
                      </a:txBody>
                      <a:tcPr anchor="ctr">
                        <a:blipFill>
                          <a:blip r:embed="rId2"/>
                          <a:stretch>
                            <a:fillRect l="-600990" t="-658" r="-103960" b="-387500"/>
                          </a:stretch>
                        </a:blipFill>
                      </a:tcPr>
                    </a:tc>
                    <a:tc>
                      <a:txBody>
                        <a:bodyPr/>
                        <a:lstStyle/>
                        <a:p>
                          <a:endParaRPr lang="zh-TW"/>
                        </a:p>
                      </a:txBody>
                      <a:tcPr anchor="ctr">
                        <a:blipFill>
                          <a:blip r:embed="rId2"/>
                          <a:stretch>
                            <a:fillRect l="-700990" t="-658" r="-3960" b="-387500"/>
                          </a:stretch>
                        </a:blipFill>
                      </a:tcPr>
                    </a:tc>
                    <a:extLst>
                      <a:ext uri="{0D108BD9-81ED-4DB2-BD59-A6C34878D82A}">
                        <a16:rowId xmlns:a16="http://schemas.microsoft.com/office/drawing/2014/main" val="1533151307"/>
                      </a:ext>
                    </a:extLst>
                  </a:tr>
                  <a:tr h="595579">
                    <a:tc>
                      <a:txBody>
                        <a:bodyPr/>
                        <a:lstStyle/>
                        <a:p>
                          <a:endParaRPr lang="zh-TW"/>
                        </a:p>
                      </a:txBody>
                      <a:tcPr anchor="ctr">
                        <a:blipFill>
                          <a:blip r:embed="rId2"/>
                          <a:stretch>
                            <a:fillRect l="-1000" t="-157732" r="-305500" b="-507216"/>
                          </a:stretch>
                        </a:blipFill>
                      </a:tcP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extLst>
                      <a:ext uri="{0D108BD9-81ED-4DB2-BD59-A6C34878D82A}">
                        <a16:rowId xmlns:a16="http://schemas.microsoft.com/office/drawing/2014/main" val="2091798075"/>
                      </a:ext>
                    </a:extLst>
                  </a:tr>
                  <a:tr h="595579">
                    <a:tc>
                      <a:txBody>
                        <a:bodyPr/>
                        <a:lstStyle/>
                        <a:p>
                          <a:endParaRPr lang="zh-TW"/>
                        </a:p>
                      </a:txBody>
                      <a:tcPr anchor="ctr">
                        <a:blipFill>
                          <a:blip r:embed="rId2"/>
                          <a:stretch>
                            <a:fillRect l="-1000" t="-255102" r="-305500" b="-402041"/>
                          </a:stretch>
                        </a:blipFill>
                      </a:tcP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a:p>
                      </a:txBody>
                      <a:tcPr anchor="ctr"/>
                    </a:tc>
                    <a:extLst>
                      <a:ext uri="{0D108BD9-81ED-4DB2-BD59-A6C34878D82A}">
                        <a16:rowId xmlns:a16="http://schemas.microsoft.com/office/drawing/2014/main" val="3171656950"/>
                      </a:ext>
                    </a:extLst>
                  </a:tr>
                  <a:tr h="595579">
                    <a:tc>
                      <a:txBody>
                        <a:bodyPr/>
                        <a:lstStyle/>
                        <a:p>
                          <a:endParaRPr lang="zh-TW"/>
                        </a:p>
                      </a:txBody>
                      <a:tcPr anchor="ctr">
                        <a:blipFill>
                          <a:blip r:embed="rId2"/>
                          <a:stretch>
                            <a:fillRect l="-1000" t="-355102" r="-305500" b="-302041"/>
                          </a:stretch>
                        </a:blipFill>
                      </a:tcP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a:p>
                      </a:txBody>
                      <a:tcPr anchor="ctr"/>
                    </a:tc>
                    <a:extLst>
                      <a:ext uri="{0D108BD9-81ED-4DB2-BD59-A6C34878D82A}">
                        <a16:rowId xmlns:a16="http://schemas.microsoft.com/office/drawing/2014/main" val="1070481964"/>
                      </a:ext>
                    </a:extLst>
                  </a:tr>
                  <a:tr h="595579">
                    <a:tc>
                      <a:txBody>
                        <a:bodyPr/>
                        <a:lstStyle/>
                        <a:p>
                          <a:endParaRPr lang="zh-TW"/>
                        </a:p>
                      </a:txBody>
                      <a:tcPr anchor="ctr">
                        <a:blipFill>
                          <a:blip r:embed="rId2"/>
                          <a:stretch>
                            <a:fillRect l="-1000" t="-455102" r="-305500" b="-202041"/>
                          </a:stretch>
                        </a:blipFill>
                      </a:tcPr>
                    </a:tc>
                    <a:tc>
                      <a:txBody>
                        <a:bodyPr/>
                        <a:lstStyle/>
                        <a:p>
                          <a:pPr algn="ctr"/>
                          <a:endParaRPr lang="zh-TW" altLang="en-US" sz="240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extLst>
                      <a:ext uri="{0D108BD9-81ED-4DB2-BD59-A6C34878D82A}">
                        <a16:rowId xmlns:a16="http://schemas.microsoft.com/office/drawing/2014/main" val="1498162284"/>
                      </a:ext>
                    </a:extLst>
                  </a:tr>
                  <a:tr h="595579">
                    <a:tc>
                      <a:txBody>
                        <a:bodyPr/>
                        <a:lstStyle/>
                        <a:p>
                          <a:endParaRPr lang="zh-TW"/>
                        </a:p>
                      </a:txBody>
                      <a:tcPr anchor="ctr">
                        <a:blipFill>
                          <a:blip r:embed="rId2"/>
                          <a:stretch>
                            <a:fillRect l="-1000" t="-555102" r="-305500" b="-102041"/>
                          </a:stretch>
                        </a:blipFill>
                      </a:tcP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dirty="0"/>
                        </a:p>
                      </a:txBody>
                      <a:tcPr anchor="ctr"/>
                    </a:tc>
                    <a:extLst>
                      <a:ext uri="{0D108BD9-81ED-4DB2-BD59-A6C34878D82A}">
                        <a16:rowId xmlns:a16="http://schemas.microsoft.com/office/drawing/2014/main" val="228047511"/>
                      </a:ext>
                    </a:extLst>
                  </a:tr>
                  <a:tr h="595579">
                    <a:tc>
                      <a:txBody>
                        <a:bodyPr/>
                        <a:lstStyle/>
                        <a:p>
                          <a:endParaRPr lang="zh-TW"/>
                        </a:p>
                      </a:txBody>
                      <a:tcPr anchor="ctr">
                        <a:blipFill>
                          <a:blip r:embed="rId2"/>
                          <a:stretch>
                            <a:fillRect l="-1000" t="-655102" r="-305500" b="-2041"/>
                          </a:stretch>
                        </a:blipFill>
                      </a:tcP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dirty="0"/>
                        </a:p>
                      </a:txBody>
                      <a:tcPr anchor="ctr"/>
                    </a:tc>
                    <a:extLst>
                      <a:ext uri="{0D108BD9-81ED-4DB2-BD59-A6C34878D82A}">
                        <a16:rowId xmlns:a16="http://schemas.microsoft.com/office/drawing/2014/main" val="1362795913"/>
                      </a:ext>
                    </a:extLst>
                  </a:tr>
                </a:tbl>
              </a:graphicData>
            </a:graphic>
          </p:graphicFrame>
        </mc:Fallback>
      </mc:AlternateContent>
      <p:grpSp>
        <p:nvGrpSpPr>
          <p:cNvPr id="14" name="群組 13"/>
          <p:cNvGrpSpPr/>
          <p:nvPr/>
        </p:nvGrpSpPr>
        <p:grpSpPr>
          <a:xfrm>
            <a:off x="189032" y="3657600"/>
            <a:ext cx="2743949" cy="1160388"/>
            <a:chOff x="189032" y="3657600"/>
            <a:chExt cx="2743949" cy="1160388"/>
          </a:xfrm>
        </p:grpSpPr>
        <mc:AlternateContent xmlns:mc="http://schemas.openxmlformats.org/markup-compatibility/2006" xmlns:a14="http://schemas.microsoft.com/office/drawing/2010/main">
          <mc:Choice Requires="a14">
            <p:sp>
              <p:nvSpPr>
                <p:cNvPr id="5" name="文字方塊 4"/>
                <p:cNvSpPr txBox="1"/>
                <p:nvPr/>
              </p:nvSpPr>
              <p:spPr>
                <a:xfrm>
                  <a:off x="189032" y="3894658"/>
                  <a:ext cx="969689"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5400" b="0" i="1" smtClean="0">
                            <a:solidFill>
                              <a:schemeClr val="tx1"/>
                            </a:solidFill>
                            <a:latin typeface="Cambria Math" panose="02040503050406030204" pitchFamily="18" charset="0"/>
                          </a:rPr>
                          <m:t>𝑎𝑖</m:t>
                        </m:r>
                      </m:oMath>
                    </m:oMathPara>
                  </a14:m>
                  <a:endParaRPr lang="zh-TW" altLang="en-US" sz="5400" dirty="0">
                    <a:solidFill>
                      <a:schemeClr val="tx1"/>
                    </a:solidFill>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189032" y="3894658"/>
                  <a:ext cx="969689" cy="923330"/>
                </a:xfrm>
                <a:prstGeom prst="rect">
                  <a:avLst/>
                </a:prstGeom>
                <a:blipFill>
                  <a:blip r:embed="rId3"/>
                  <a:stretch>
                    <a:fillRect/>
                  </a:stretch>
                </a:blipFill>
              </p:spPr>
              <p:txBody>
                <a:bodyPr/>
                <a:lstStyle/>
                <a:p>
                  <a:r>
                    <a:rPr lang="zh-TW" altLang="en-US">
                      <a:noFill/>
                    </a:rPr>
                    <a:t> </a:t>
                  </a:r>
                </a:p>
              </p:txBody>
            </p:sp>
          </mc:Fallback>
        </mc:AlternateContent>
        <p:cxnSp>
          <p:nvCxnSpPr>
            <p:cNvPr id="8" name="直線單箭頭接點 7"/>
            <p:cNvCxnSpPr/>
            <p:nvPr/>
          </p:nvCxnSpPr>
          <p:spPr>
            <a:xfrm flipV="1">
              <a:off x="1067791" y="3657600"/>
              <a:ext cx="1865190" cy="572064"/>
            </a:xfrm>
            <a:prstGeom prst="straightConnector1">
              <a:avLst/>
            </a:prstGeom>
            <a:ln w="762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 name="群組 2"/>
          <p:cNvGrpSpPr/>
          <p:nvPr/>
        </p:nvGrpSpPr>
        <p:grpSpPr>
          <a:xfrm>
            <a:off x="5532120" y="2612841"/>
            <a:ext cx="3314700" cy="1044759"/>
            <a:chOff x="5274125" y="1745987"/>
            <a:chExt cx="3314700" cy="1044759"/>
          </a:xfrm>
        </p:grpSpPr>
        <mc:AlternateContent xmlns:mc="http://schemas.openxmlformats.org/markup-compatibility/2006" xmlns:a14="http://schemas.microsoft.com/office/drawing/2010/main">
          <mc:Choice Requires="a14">
            <p:sp>
              <p:nvSpPr>
                <p:cNvPr id="11" name="文字方塊 10"/>
                <p:cNvSpPr txBox="1"/>
                <p:nvPr/>
              </p:nvSpPr>
              <p:spPr>
                <a:xfrm>
                  <a:off x="6516853" y="1745987"/>
                  <a:ext cx="2071972" cy="874663"/>
                </a:xfrm>
                <a:prstGeom prst="rect">
                  <a:avLst/>
                </a:prstGeom>
                <a:noFill/>
              </p:spPr>
              <p:txBody>
                <a:bodyPr wrap="square" rtlCol="0">
                  <a:spAutoFit/>
                </a:bodyPr>
                <a:lstStyle/>
                <a:p>
                  <a14:m>
                    <m:oMath xmlns:m="http://schemas.openxmlformats.org/officeDocument/2006/math">
                      <m:f>
                        <m:fPr>
                          <m:ctrlPr>
                            <a:rPr lang="en-US" altLang="zh-TW" sz="3600" b="0" i="1" smtClean="0">
                              <a:solidFill>
                                <a:schemeClr val="tx1"/>
                              </a:solidFill>
                              <a:latin typeface="Cambria Math" panose="02040503050406030204" pitchFamily="18" charset="0"/>
                            </a:rPr>
                          </m:ctrlPr>
                        </m:fPr>
                        <m:num>
                          <m:r>
                            <a:rPr lang="en-US" altLang="zh-TW" sz="3600" b="0" i="1" smtClean="0">
                              <a:solidFill>
                                <a:schemeClr val="tx1"/>
                              </a:solidFill>
                              <a:latin typeface="Cambria Math" panose="02040503050406030204" pitchFamily="18" charset="0"/>
                            </a:rPr>
                            <m:t>1</m:t>
                          </m:r>
                        </m:num>
                        <m:den>
                          <m:r>
                            <a:rPr lang="en-US" altLang="zh-TW" sz="3600" b="0" i="1" smtClean="0">
                              <a:solidFill>
                                <a:schemeClr val="tx1"/>
                              </a:solidFill>
                              <a:latin typeface="Cambria Math" panose="02040503050406030204" pitchFamily="18" charset="0"/>
                            </a:rPr>
                            <m:t>2</m:t>
                          </m:r>
                        </m:den>
                      </m:f>
                      <m:r>
                        <a:rPr lang="en-US" altLang="zh-TW" sz="3600" b="0" i="1" smtClean="0">
                          <a:solidFill>
                            <a:schemeClr val="tx1"/>
                          </a:solidFill>
                          <a:latin typeface="Cambria Math" panose="02040503050406030204" pitchFamily="18" charset="0"/>
                        </a:rPr>
                        <m:t>𝑎𝑏</m:t>
                      </m:r>
                    </m:oMath>
                  </a14:m>
                  <a:r>
                    <a:rPr lang="en-US" altLang="zh-TW" sz="3600" dirty="0" smtClean="0">
                      <a:solidFill>
                        <a:schemeClr val="tx1"/>
                      </a:solidFill>
                    </a:rPr>
                    <a:t> / </a:t>
                  </a:r>
                  <a14:m>
                    <m:oMath xmlns:m="http://schemas.openxmlformats.org/officeDocument/2006/math">
                      <m:f>
                        <m:fPr>
                          <m:ctrlPr>
                            <a:rPr lang="en-US" altLang="zh-TW" sz="3600" b="0" i="1" smtClean="0">
                              <a:solidFill>
                                <a:schemeClr val="tx1"/>
                              </a:solidFill>
                              <a:latin typeface="Cambria Math" panose="02040503050406030204" pitchFamily="18" charset="0"/>
                            </a:rPr>
                          </m:ctrlPr>
                        </m:fPr>
                        <m:num>
                          <m:r>
                            <a:rPr lang="en-US" altLang="zh-TW" sz="3600" b="0" i="1" smtClean="0">
                              <a:solidFill>
                                <a:schemeClr val="tx1"/>
                              </a:solidFill>
                              <a:latin typeface="Cambria Math" panose="02040503050406030204" pitchFamily="18" charset="0"/>
                            </a:rPr>
                            <m:t>1</m:t>
                          </m:r>
                        </m:num>
                        <m:den>
                          <m:r>
                            <a:rPr lang="en-US" altLang="zh-TW" sz="3600" b="0" i="1" smtClean="0">
                              <a:solidFill>
                                <a:schemeClr val="tx1"/>
                              </a:solidFill>
                              <a:latin typeface="Cambria Math" panose="02040503050406030204" pitchFamily="18" charset="0"/>
                            </a:rPr>
                            <m:t>2</m:t>
                          </m:r>
                        </m:den>
                      </m:f>
                      <m:r>
                        <a:rPr lang="en-US" altLang="zh-TW" sz="3600" b="0" i="1" smtClean="0">
                          <a:solidFill>
                            <a:schemeClr val="tx1"/>
                          </a:solidFill>
                          <a:latin typeface="Cambria Math" panose="02040503050406030204" pitchFamily="18" charset="0"/>
                        </a:rPr>
                        <m:t>𝑎𝑖</m:t>
                      </m:r>
                    </m:oMath>
                  </a14:m>
                  <a:endParaRPr lang="zh-TW" altLang="en-US" sz="3600" dirty="0">
                    <a:solidFill>
                      <a:schemeClr val="tx1"/>
                    </a:solidFill>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6516853" y="1745987"/>
                  <a:ext cx="2071972" cy="874663"/>
                </a:xfrm>
                <a:prstGeom prst="rect">
                  <a:avLst/>
                </a:prstGeom>
                <a:blipFill>
                  <a:blip r:embed="rId4"/>
                  <a:stretch>
                    <a:fillRect b="-13287"/>
                  </a:stretch>
                </a:blipFill>
              </p:spPr>
              <p:txBody>
                <a:bodyPr/>
                <a:lstStyle/>
                <a:p>
                  <a:r>
                    <a:rPr lang="zh-TW" altLang="en-US">
                      <a:noFill/>
                    </a:rPr>
                    <a:t> </a:t>
                  </a:r>
                </a:p>
              </p:txBody>
            </p:sp>
          </mc:Fallback>
        </mc:AlternateContent>
        <p:cxnSp>
          <p:nvCxnSpPr>
            <p:cNvPr id="12" name="直線單箭頭接點 11"/>
            <p:cNvCxnSpPr/>
            <p:nvPr/>
          </p:nvCxnSpPr>
          <p:spPr>
            <a:xfrm flipH="1">
              <a:off x="5274125" y="2453092"/>
              <a:ext cx="1151799" cy="337654"/>
            </a:xfrm>
            <a:prstGeom prst="straightConnector1">
              <a:avLst/>
            </a:prstGeom>
            <a:ln w="762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7" name="群組 6"/>
          <p:cNvGrpSpPr/>
          <p:nvPr/>
        </p:nvGrpSpPr>
        <p:grpSpPr>
          <a:xfrm>
            <a:off x="4242168" y="4229663"/>
            <a:ext cx="4901832" cy="1629168"/>
            <a:chOff x="3921320" y="3914225"/>
            <a:chExt cx="4901832" cy="1629168"/>
          </a:xfrm>
        </p:grpSpPr>
        <p:cxnSp>
          <p:nvCxnSpPr>
            <p:cNvPr id="24" name="直線單箭頭接點 23"/>
            <p:cNvCxnSpPr/>
            <p:nvPr/>
          </p:nvCxnSpPr>
          <p:spPr>
            <a:xfrm flipH="1" flipV="1">
              <a:off x="3921320" y="3914225"/>
              <a:ext cx="2211830" cy="1006571"/>
            </a:xfrm>
            <a:prstGeom prst="straightConnector1">
              <a:avLst/>
            </a:prstGeom>
            <a:ln w="762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字方塊 26"/>
                <p:cNvSpPr txBox="1"/>
                <p:nvPr/>
              </p:nvSpPr>
              <p:spPr>
                <a:xfrm>
                  <a:off x="6102842" y="4754651"/>
                  <a:ext cx="2720310" cy="788742"/>
                </a:xfrm>
                <a:prstGeom prst="rect">
                  <a:avLst/>
                </a:prstGeom>
                <a:noFill/>
              </p:spPr>
              <p:txBody>
                <a:bodyPr wrap="square" rtlCol="0">
                  <a:spAutoFit/>
                </a:bodyPr>
                <a:lstStyle/>
                <a:p>
                  <a14:m>
                    <m:oMath xmlns:m="http://schemas.openxmlformats.org/officeDocument/2006/math">
                      <m:f>
                        <m:fPr>
                          <m:ctrlPr>
                            <a:rPr lang="en-US" altLang="zh-TW" sz="3200" b="0" i="1" smtClean="0">
                              <a:solidFill>
                                <a:schemeClr val="tx1"/>
                              </a:solidFill>
                              <a:latin typeface="Cambria Math" panose="02040503050406030204" pitchFamily="18" charset="0"/>
                            </a:rPr>
                          </m:ctrlPr>
                        </m:fPr>
                        <m:num>
                          <m:r>
                            <a:rPr lang="en-US" altLang="zh-TW" sz="3200" b="0" i="1" smtClean="0">
                              <a:solidFill>
                                <a:schemeClr val="tx1"/>
                              </a:solidFill>
                              <a:latin typeface="Cambria Math" panose="02040503050406030204" pitchFamily="18" charset="0"/>
                            </a:rPr>
                            <m:t>1</m:t>
                          </m:r>
                        </m:num>
                        <m:den>
                          <m:r>
                            <a:rPr lang="en-US" altLang="zh-TW" sz="3200" b="0" i="1" smtClean="0">
                              <a:solidFill>
                                <a:schemeClr val="tx1"/>
                              </a:solidFill>
                              <a:latin typeface="Cambria Math" panose="02040503050406030204" pitchFamily="18" charset="0"/>
                            </a:rPr>
                            <m:t>4</m:t>
                          </m:r>
                        </m:den>
                      </m:f>
                      <m:r>
                        <a:rPr lang="en-US" altLang="zh-TW" sz="3200" b="0" i="1" smtClean="0">
                          <a:solidFill>
                            <a:schemeClr val="tx1"/>
                          </a:solidFill>
                          <a:latin typeface="Cambria Math" panose="02040503050406030204" pitchFamily="18" charset="0"/>
                        </a:rPr>
                        <m:t>𝑎𝑎</m:t>
                      </m:r>
                    </m:oMath>
                  </a14:m>
                  <a:r>
                    <a:rPr lang="en-US" altLang="zh-TW" sz="3200" dirty="0" smtClean="0">
                      <a:solidFill>
                        <a:schemeClr val="tx1"/>
                      </a:solidFill>
                    </a:rPr>
                    <a:t> / </a:t>
                  </a:r>
                  <a14:m>
                    <m:oMath xmlns:m="http://schemas.openxmlformats.org/officeDocument/2006/math">
                      <m:f>
                        <m:fPr>
                          <m:ctrlPr>
                            <a:rPr lang="en-US" altLang="zh-TW" sz="3200" b="0" i="1" smtClean="0">
                              <a:solidFill>
                                <a:schemeClr val="tx1"/>
                              </a:solidFill>
                              <a:latin typeface="Cambria Math" panose="02040503050406030204" pitchFamily="18" charset="0"/>
                            </a:rPr>
                          </m:ctrlPr>
                        </m:fPr>
                        <m:num>
                          <m:r>
                            <a:rPr lang="en-US" altLang="zh-TW" sz="3200" b="0" i="1" smtClean="0">
                              <a:solidFill>
                                <a:schemeClr val="tx1"/>
                              </a:solidFill>
                              <a:latin typeface="Cambria Math" panose="02040503050406030204" pitchFamily="18" charset="0"/>
                            </a:rPr>
                            <m:t>2</m:t>
                          </m:r>
                        </m:num>
                        <m:den>
                          <m:r>
                            <a:rPr lang="en-US" altLang="zh-TW" sz="3200" b="0" i="1" smtClean="0">
                              <a:solidFill>
                                <a:schemeClr val="tx1"/>
                              </a:solidFill>
                              <a:latin typeface="Cambria Math" panose="02040503050406030204" pitchFamily="18" charset="0"/>
                            </a:rPr>
                            <m:t>4</m:t>
                          </m:r>
                        </m:den>
                      </m:f>
                      <m:r>
                        <a:rPr lang="en-US" altLang="zh-TW" sz="3200" b="0" i="1" smtClean="0">
                          <a:solidFill>
                            <a:schemeClr val="tx1"/>
                          </a:solidFill>
                          <a:latin typeface="Cambria Math" panose="02040503050406030204" pitchFamily="18" charset="0"/>
                        </a:rPr>
                        <m:t>𝑎𝑖</m:t>
                      </m:r>
                    </m:oMath>
                  </a14:m>
                  <a:r>
                    <a:rPr lang="en-US" altLang="zh-TW" sz="3200" dirty="0"/>
                    <a:t> / </a:t>
                  </a:r>
                  <a14:m>
                    <m:oMath xmlns:m="http://schemas.openxmlformats.org/officeDocument/2006/math">
                      <m:f>
                        <m:fPr>
                          <m:ctrlPr>
                            <a:rPr lang="en-US" altLang="zh-TW" sz="3200" i="1">
                              <a:latin typeface="Cambria Math" panose="02040503050406030204" pitchFamily="18" charset="0"/>
                            </a:rPr>
                          </m:ctrlPr>
                        </m:fPr>
                        <m:num>
                          <m:r>
                            <a:rPr lang="en-US" altLang="zh-TW" sz="3200" b="0" i="1" smtClean="0">
                              <a:latin typeface="Cambria Math" panose="02040503050406030204" pitchFamily="18" charset="0"/>
                            </a:rPr>
                            <m:t>1</m:t>
                          </m:r>
                        </m:num>
                        <m:den>
                          <m:r>
                            <a:rPr lang="en-US" altLang="zh-TW" sz="3200" i="1">
                              <a:latin typeface="Cambria Math" panose="02040503050406030204" pitchFamily="18" charset="0"/>
                            </a:rPr>
                            <m:t>4</m:t>
                          </m:r>
                        </m:den>
                      </m:f>
                      <m:r>
                        <a:rPr lang="en-US" altLang="zh-TW" sz="3200" b="0" i="1" smtClean="0">
                          <a:latin typeface="Cambria Math" panose="02040503050406030204" pitchFamily="18" charset="0"/>
                        </a:rPr>
                        <m:t>𝑖</m:t>
                      </m:r>
                      <m:r>
                        <a:rPr lang="en-US" altLang="zh-TW" sz="3200" i="1">
                          <a:latin typeface="Cambria Math" panose="02040503050406030204" pitchFamily="18" charset="0"/>
                        </a:rPr>
                        <m:t>𝑖</m:t>
                      </m:r>
                    </m:oMath>
                  </a14:m>
                  <a:endParaRPr lang="zh-TW" altLang="en-US" sz="32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6102842" y="4754651"/>
                  <a:ext cx="2720310" cy="788742"/>
                </a:xfrm>
                <a:prstGeom prst="rect">
                  <a:avLst/>
                </a:prstGeom>
                <a:blipFill>
                  <a:blip r:embed="rId5"/>
                  <a:stretch>
                    <a:fillRect b="-13178"/>
                  </a:stretch>
                </a:blipFill>
              </p:spPr>
              <p:txBody>
                <a:bodyPr/>
                <a:lstStyle/>
                <a:p>
                  <a:r>
                    <a:rPr lang="zh-TW" altLang="en-US">
                      <a:noFill/>
                    </a:rPr>
                    <a:t> </a:t>
                  </a:r>
                </a:p>
              </p:txBody>
            </p:sp>
          </mc:Fallback>
        </mc:AlternateContent>
      </p:grpSp>
      <p:sp>
        <p:nvSpPr>
          <p:cNvPr id="21" name="文字方塊 20"/>
          <p:cNvSpPr txBox="1"/>
          <p:nvPr/>
        </p:nvSpPr>
        <p:spPr>
          <a:xfrm>
            <a:off x="2441137" y="709312"/>
            <a:ext cx="6790642" cy="523220"/>
          </a:xfrm>
          <a:prstGeom prst="rect">
            <a:avLst/>
          </a:prstGeom>
          <a:noFill/>
        </p:spPr>
        <p:txBody>
          <a:bodyPr wrap="none" rtlCol="0">
            <a:spAutoFit/>
          </a:bodyPr>
          <a:lstStyle/>
          <a:p>
            <a:r>
              <a:rPr lang="en-US" altLang="zh-TW" sz="2800" dirty="0" smtClean="0">
                <a:solidFill>
                  <a:srgbClr val="FF0000"/>
                </a:solidFill>
                <a:latin typeface="微軟正黑體" panose="020B0604030504040204" pitchFamily="34" charset="-120"/>
                <a:ea typeface="微軟正黑體" panose="020B0604030504040204" pitchFamily="34" charset="-120"/>
              </a:rPr>
              <a:t>notice: </a:t>
            </a:r>
            <a:r>
              <a:rPr lang="zh-TW" altLang="en-US" sz="2800" dirty="0" smtClean="0">
                <a:solidFill>
                  <a:srgbClr val="FF0000"/>
                </a:solidFill>
                <a:latin typeface="微軟正黑體" panose="020B0604030504040204" pitchFamily="34" charset="-120"/>
                <a:ea typeface="微軟正黑體" panose="020B0604030504040204" pitchFamily="34" charset="-120"/>
              </a:rPr>
              <a:t>表格的每一格的機率也都不一樣！</a:t>
            </a:r>
            <a:endParaRPr lang="zh-TW" altLang="en-US" sz="2800"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6460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zh-TW" altLang="en-US" dirty="0" smtClean="0"/>
                  <a:t>概念</a:t>
                </a:r>
                <a:r>
                  <a:rPr lang="en-US" altLang="zh-TW" dirty="0" smtClean="0"/>
                  <a:t>:</a:t>
                </a:r>
                <a:r>
                  <a:rPr lang="zh-TW" altLang="en-US" dirty="0" smtClean="0"/>
                  <a:t>可以提供 </a:t>
                </a:r>
                <a14:m>
                  <m:oMath xmlns:m="http://schemas.openxmlformats.org/officeDocument/2006/math">
                    <m:r>
                      <a:rPr lang="en-US" altLang="zh-TW" b="0" i="1" smtClean="0">
                        <a:latin typeface="Cambria Math" panose="02040503050406030204" pitchFamily="18" charset="0"/>
                      </a:rPr>
                      <m:t>𝑎</m:t>
                    </m:r>
                  </m:oMath>
                </a14:m>
                <a:r>
                  <a:rPr lang="en-US" altLang="zh-TW" dirty="0" smtClean="0"/>
                  <a:t>/</a:t>
                </a:r>
                <a14:m>
                  <m:oMath xmlns:m="http://schemas.openxmlformats.org/officeDocument/2006/math">
                    <m:r>
                      <a:rPr lang="en-US" altLang="zh-TW" b="0" i="1" dirty="0" smtClean="0">
                        <a:latin typeface="Cambria Math" panose="02040503050406030204" pitchFamily="18" charset="0"/>
                      </a:rPr>
                      <m:t>𝑏</m:t>
                    </m:r>
                  </m:oMath>
                </a14:m>
                <a:r>
                  <a:rPr lang="en-US" altLang="zh-TW" dirty="0" smtClean="0"/>
                  <a:t>/</a:t>
                </a:r>
                <a14:m>
                  <m:oMath xmlns:m="http://schemas.openxmlformats.org/officeDocument/2006/math">
                    <m:r>
                      <a:rPr lang="en-US" altLang="zh-TW" b="0" i="1" dirty="0" smtClean="0">
                        <a:latin typeface="Cambria Math" panose="02040503050406030204" pitchFamily="18" charset="0"/>
                      </a:rPr>
                      <m:t>𝑖</m:t>
                    </m:r>
                  </m:oMath>
                </a14:m>
                <a:r>
                  <a:rPr lang="zh-TW" altLang="en-US" dirty="0" smtClean="0"/>
                  <a:t> 的血型</a:t>
                </a:r>
                <a:endParaRPr lang="zh-TW" alt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2"/>
                <a:stretch>
                  <a:fillRect l="-3635" r="-2019" b="-2226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8" name="內容版面配置區 7"/>
              <p:cNvGraphicFramePr>
                <a:graphicFrameLocks noGrp="1"/>
              </p:cNvGraphicFramePr>
              <p:nvPr>
                <p:ph idx="1"/>
                <p:extLst>
                  <p:ext uri="{D42A27DB-BD31-4B8C-83A1-F6EECF244321}">
                    <p14:modId xmlns:p14="http://schemas.microsoft.com/office/powerpoint/2010/main" val="1543034505"/>
                  </p:ext>
                </p:extLst>
              </p:nvPr>
            </p:nvGraphicFramePr>
            <p:xfrm>
              <a:off x="3427554" y="3109983"/>
              <a:ext cx="2620122" cy="2376114"/>
            </p:xfrm>
            <a:graphic>
              <a:graphicData uri="http://schemas.openxmlformats.org/drawingml/2006/table">
                <a:tbl>
                  <a:tblPr firstRow="1" firstCol="1" bandRow="1">
                    <a:tableStyleId>{5C22544A-7EE6-4342-B048-85BDC9FD1C3A}</a:tableStyleId>
                  </a:tblPr>
                  <a:tblGrid>
                    <a:gridCol w="873374">
                      <a:extLst>
                        <a:ext uri="{9D8B030D-6E8A-4147-A177-3AD203B41FA5}">
                          <a16:colId xmlns:a16="http://schemas.microsoft.com/office/drawing/2014/main" val="1477154280"/>
                        </a:ext>
                      </a:extLst>
                    </a:gridCol>
                    <a:gridCol w="873374">
                      <a:extLst>
                        <a:ext uri="{9D8B030D-6E8A-4147-A177-3AD203B41FA5}">
                          <a16:colId xmlns:a16="http://schemas.microsoft.com/office/drawing/2014/main" val="2730927629"/>
                        </a:ext>
                      </a:extLst>
                    </a:gridCol>
                    <a:gridCol w="873374">
                      <a:extLst>
                        <a:ext uri="{9D8B030D-6E8A-4147-A177-3AD203B41FA5}">
                          <a16:colId xmlns:a16="http://schemas.microsoft.com/office/drawing/2014/main" val="2594989151"/>
                        </a:ext>
                      </a:extLst>
                    </a:gridCol>
                  </a:tblGrid>
                  <a:tr h="792038">
                    <a:tc>
                      <a:txBody>
                        <a:bodyPr/>
                        <a:lstStyle/>
                        <a:p>
                          <a:pPr algn="ctr"/>
                          <a:endParaRPr lang="zh-TW" altLang="en-US" sz="2800" dirty="0">
                            <a:latin typeface="微軟正黑體" panose="020B0604030504040204" pitchFamily="34" charset="-120"/>
                            <a:ea typeface="微軟正黑體" panose="020B0604030504040204" pitchFamily="34" charset="-120"/>
                          </a:endParaRPr>
                        </a:p>
                      </a:txBody>
                      <a:tcPr anchor="ctr"/>
                    </a:tc>
                    <a:tc gridSpan="2">
                      <a:txBody>
                        <a:bodyPr/>
                        <a:lstStyle/>
                        <a:p>
                          <a:pPr algn="ctr"/>
                          <a14:m>
                            <m:oMathPara xmlns:m="http://schemas.openxmlformats.org/officeDocument/2006/math">
                              <m:oMathParaPr>
                                <m:jc m:val="centerGroup"/>
                              </m:oMathParaPr>
                              <m:oMath xmlns:m="http://schemas.openxmlformats.org/officeDocument/2006/math">
                                <m:r>
                                  <a:rPr lang="en-US" altLang="zh-TW" sz="3600" b="1" i="1" smtClean="0">
                                    <a:latin typeface="Cambria Math" panose="02040503050406030204" pitchFamily="18" charset="0"/>
                                    <a:ea typeface="微軟正黑體" panose="020B0604030504040204" pitchFamily="34" charset="-120"/>
                                  </a:rPr>
                                  <m:t>𝒃𝒊</m:t>
                                </m:r>
                              </m:oMath>
                            </m:oMathPara>
                          </a14:m>
                          <a:endParaRPr lang="zh-TW" altLang="en-US" sz="28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8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198604804"/>
                      </a:ext>
                    </a:extLst>
                  </a:tr>
                  <a:tr h="792038">
                    <a:tc rowSpan="2">
                      <a:txBody>
                        <a:bodyPr/>
                        <a:lstStyle/>
                        <a:p>
                          <a:pPr algn="ctr"/>
                          <a14:m>
                            <m:oMathPara xmlns:m="http://schemas.openxmlformats.org/officeDocument/2006/math">
                              <m:oMathParaPr>
                                <m:jc m:val="centerGroup"/>
                              </m:oMathParaPr>
                              <m:oMath xmlns:m="http://schemas.openxmlformats.org/officeDocument/2006/math">
                                <m:r>
                                  <a:rPr lang="en-US" altLang="zh-TW" sz="3600" b="1" i="1" smtClean="0">
                                    <a:latin typeface="Cambria Math" panose="02040503050406030204" pitchFamily="18" charset="0"/>
                                    <a:ea typeface="微軟正黑體" panose="020B0604030504040204" pitchFamily="34" charset="-120"/>
                                  </a:rPr>
                                  <m:t>𝒂𝒂</m:t>
                                </m:r>
                              </m:oMath>
                            </m:oMathPara>
                          </a14:m>
                          <a:endParaRPr lang="zh-TW" altLang="en-US" sz="2800" dirty="0">
                            <a:latin typeface="微軟正黑體" panose="020B0604030504040204" pitchFamily="34" charset="-120"/>
                            <a:ea typeface="微軟正黑體" panose="020B0604030504040204" pitchFamily="34" charset="-12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ea typeface="微軟正黑體" panose="020B0604030504040204" pitchFamily="34" charset="-120"/>
                                  </a:rPr>
                                  <m:t>𝑎𝑏</m:t>
                                </m:r>
                              </m:oMath>
                            </m:oMathPara>
                          </a14:m>
                          <a:endParaRPr lang="zh-TW" altLang="en-US" sz="2800" dirty="0">
                            <a:latin typeface="微軟正黑體" panose="020B0604030504040204" pitchFamily="34" charset="-120"/>
                            <a:ea typeface="微軟正黑體" panose="020B0604030504040204" pitchFamily="34" charset="-12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ea typeface="微軟正黑體" panose="020B0604030504040204" pitchFamily="34" charset="-120"/>
                                  </a:rPr>
                                  <m:t>𝑎𝑖</m:t>
                                </m:r>
                              </m:oMath>
                            </m:oMathPara>
                          </a14:m>
                          <a:endParaRPr lang="zh-TW" altLang="en-US" sz="28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771325268"/>
                      </a:ext>
                    </a:extLst>
                  </a:tr>
                  <a:tr h="792038">
                    <a:tc vMerge="1">
                      <a:txBody>
                        <a:bodyPr/>
                        <a:lstStyle/>
                        <a:p>
                          <a:pPr algn="ctr"/>
                          <a:endParaRPr lang="zh-TW" altLang="en-US" sz="2800" dirty="0">
                            <a:latin typeface="微軟正黑體" panose="020B0604030504040204" pitchFamily="34" charset="-120"/>
                            <a:ea typeface="微軟正黑體" panose="020B0604030504040204" pitchFamily="34" charset="-12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ea typeface="微軟正黑體" panose="020B0604030504040204" pitchFamily="34" charset="-120"/>
                                  </a:rPr>
                                  <m:t>𝑎𝑏</m:t>
                                </m:r>
                              </m:oMath>
                            </m:oMathPara>
                          </a14:m>
                          <a:endParaRPr lang="zh-TW" altLang="en-US" sz="2800" dirty="0">
                            <a:latin typeface="微軟正黑體" panose="020B0604030504040204" pitchFamily="34" charset="-120"/>
                            <a:ea typeface="微軟正黑體" panose="020B0604030504040204" pitchFamily="34" charset="-12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ea typeface="微軟正黑體" panose="020B0604030504040204" pitchFamily="34" charset="-120"/>
                                  </a:rPr>
                                  <m:t>𝑎𝑖</m:t>
                                </m:r>
                              </m:oMath>
                            </m:oMathPara>
                          </a14:m>
                          <a:endParaRPr lang="zh-TW" altLang="en-US" sz="28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155496880"/>
                      </a:ext>
                    </a:extLst>
                  </a:tr>
                </a:tbl>
              </a:graphicData>
            </a:graphic>
          </p:graphicFrame>
        </mc:Choice>
        <mc:Fallback xmlns="">
          <p:graphicFrame>
            <p:nvGraphicFramePr>
              <p:cNvPr id="8" name="內容版面配置區 7"/>
              <p:cNvGraphicFramePr>
                <a:graphicFrameLocks noGrp="1"/>
              </p:cNvGraphicFramePr>
              <p:nvPr>
                <p:ph idx="1"/>
                <p:extLst>
                  <p:ext uri="{D42A27DB-BD31-4B8C-83A1-F6EECF244321}">
                    <p14:modId xmlns:p14="http://schemas.microsoft.com/office/powerpoint/2010/main" val="1543034505"/>
                  </p:ext>
                </p:extLst>
              </p:nvPr>
            </p:nvGraphicFramePr>
            <p:xfrm>
              <a:off x="3427554" y="3109983"/>
              <a:ext cx="2620122" cy="2376114"/>
            </p:xfrm>
            <a:graphic>
              <a:graphicData uri="http://schemas.openxmlformats.org/drawingml/2006/table">
                <a:tbl>
                  <a:tblPr firstRow="1" firstCol="1" bandRow="1">
                    <a:tableStyleId>{5C22544A-7EE6-4342-B048-85BDC9FD1C3A}</a:tableStyleId>
                  </a:tblPr>
                  <a:tblGrid>
                    <a:gridCol w="873374">
                      <a:extLst>
                        <a:ext uri="{9D8B030D-6E8A-4147-A177-3AD203B41FA5}">
                          <a16:colId xmlns:a16="http://schemas.microsoft.com/office/drawing/2014/main" val="1477154280"/>
                        </a:ext>
                      </a:extLst>
                    </a:gridCol>
                    <a:gridCol w="873374">
                      <a:extLst>
                        <a:ext uri="{9D8B030D-6E8A-4147-A177-3AD203B41FA5}">
                          <a16:colId xmlns:a16="http://schemas.microsoft.com/office/drawing/2014/main" val="2730927629"/>
                        </a:ext>
                      </a:extLst>
                    </a:gridCol>
                    <a:gridCol w="873374">
                      <a:extLst>
                        <a:ext uri="{9D8B030D-6E8A-4147-A177-3AD203B41FA5}">
                          <a16:colId xmlns:a16="http://schemas.microsoft.com/office/drawing/2014/main" val="2594989151"/>
                        </a:ext>
                      </a:extLst>
                    </a:gridCol>
                  </a:tblGrid>
                  <a:tr h="792038">
                    <a:tc>
                      <a:txBody>
                        <a:bodyPr/>
                        <a:lstStyle/>
                        <a:p>
                          <a:pPr algn="ctr"/>
                          <a:endParaRPr lang="zh-TW" altLang="en-US" sz="2800" dirty="0">
                            <a:latin typeface="微軟正黑體" panose="020B0604030504040204" pitchFamily="34" charset="-120"/>
                            <a:ea typeface="微軟正黑體" panose="020B0604030504040204" pitchFamily="34" charset="-120"/>
                          </a:endParaRPr>
                        </a:p>
                      </a:txBody>
                      <a:tcPr anchor="ctr"/>
                    </a:tc>
                    <a:tc gridSpan="2">
                      <a:txBody>
                        <a:bodyPr/>
                        <a:lstStyle/>
                        <a:p>
                          <a:endParaRPr lang="zh-TW"/>
                        </a:p>
                      </a:txBody>
                      <a:tcPr anchor="ctr">
                        <a:blipFill>
                          <a:blip r:embed="rId3"/>
                          <a:stretch>
                            <a:fillRect l="-50523" t="-769" r="-1394" b="-202308"/>
                          </a:stretch>
                        </a:blipFill>
                      </a:tcPr>
                    </a:tc>
                    <a:tc hMerge="1">
                      <a:txBody>
                        <a:bodyPr/>
                        <a:lstStyle/>
                        <a:p>
                          <a:pPr algn="ctr"/>
                          <a:endParaRPr lang="zh-TW" altLang="en-US" sz="28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198604804"/>
                      </a:ext>
                    </a:extLst>
                  </a:tr>
                  <a:tr h="792038">
                    <a:tc rowSpan="2">
                      <a:txBody>
                        <a:bodyPr/>
                        <a:lstStyle/>
                        <a:p>
                          <a:endParaRPr lang="zh-TW"/>
                        </a:p>
                      </a:txBody>
                      <a:tcPr anchor="ctr">
                        <a:blipFill>
                          <a:blip r:embed="rId3"/>
                          <a:stretch>
                            <a:fillRect l="-694" t="-50385" r="-202083" b="-1154"/>
                          </a:stretch>
                        </a:blipFill>
                      </a:tcPr>
                    </a:tc>
                    <a:tc>
                      <a:txBody>
                        <a:bodyPr/>
                        <a:lstStyle/>
                        <a:p>
                          <a:endParaRPr lang="zh-TW"/>
                        </a:p>
                      </a:txBody>
                      <a:tcPr anchor="ctr">
                        <a:blipFill>
                          <a:blip r:embed="rId3"/>
                          <a:stretch>
                            <a:fillRect l="-101399" t="-100769" r="-103497" b="-102308"/>
                          </a:stretch>
                        </a:blipFill>
                      </a:tcPr>
                    </a:tc>
                    <a:tc>
                      <a:txBody>
                        <a:bodyPr/>
                        <a:lstStyle/>
                        <a:p>
                          <a:endParaRPr lang="zh-TW"/>
                        </a:p>
                      </a:txBody>
                      <a:tcPr anchor="ctr">
                        <a:blipFill>
                          <a:blip r:embed="rId3"/>
                          <a:stretch>
                            <a:fillRect l="-200000" t="-100769" r="-2778" b="-102308"/>
                          </a:stretch>
                        </a:blipFill>
                      </a:tcPr>
                    </a:tc>
                    <a:extLst>
                      <a:ext uri="{0D108BD9-81ED-4DB2-BD59-A6C34878D82A}">
                        <a16:rowId xmlns:a16="http://schemas.microsoft.com/office/drawing/2014/main" val="1771325268"/>
                      </a:ext>
                    </a:extLst>
                  </a:tr>
                  <a:tr h="792038">
                    <a:tc vMerge="1">
                      <a:txBody>
                        <a:bodyPr/>
                        <a:lstStyle/>
                        <a:p>
                          <a:pPr algn="ctr"/>
                          <a:endParaRPr lang="zh-TW" altLang="en-US" sz="2800" dirty="0">
                            <a:latin typeface="微軟正黑體" panose="020B0604030504040204" pitchFamily="34" charset="-120"/>
                            <a:ea typeface="微軟正黑體" panose="020B0604030504040204" pitchFamily="34" charset="-120"/>
                          </a:endParaRPr>
                        </a:p>
                      </a:txBody>
                      <a:tcPr anchor="ctr"/>
                    </a:tc>
                    <a:tc>
                      <a:txBody>
                        <a:bodyPr/>
                        <a:lstStyle/>
                        <a:p>
                          <a:endParaRPr lang="zh-TW"/>
                        </a:p>
                      </a:txBody>
                      <a:tcPr anchor="ctr">
                        <a:blipFill>
                          <a:blip r:embed="rId3"/>
                          <a:stretch>
                            <a:fillRect l="-101399" t="-200769" r="-103497" b="-2308"/>
                          </a:stretch>
                        </a:blipFill>
                      </a:tcPr>
                    </a:tc>
                    <a:tc>
                      <a:txBody>
                        <a:bodyPr/>
                        <a:lstStyle/>
                        <a:p>
                          <a:endParaRPr lang="zh-TW"/>
                        </a:p>
                      </a:txBody>
                      <a:tcPr anchor="ctr">
                        <a:blipFill>
                          <a:blip r:embed="rId3"/>
                          <a:stretch>
                            <a:fillRect l="-200000" t="-200769" r="-2778" b="-2308"/>
                          </a:stretch>
                        </a:blipFill>
                      </a:tcPr>
                    </a:tc>
                    <a:extLst>
                      <a:ext uri="{0D108BD9-81ED-4DB2-BD59-A6C34878D82A}">
                        <a16:rowId xmlns:a16="http://schemas.microsoft.com/office/drawing/2014/main" val="3155496880"/>
                      </a:ext>
                    </a:extLst>
                  </a:tr>
                </a:tbl>
              </a:graphicData>
            </a:graphic>
          </p:graphicFrame>
        </mc:Fallback>
      </mc:AlternateContent>
      <mc:AlternateContent xmlns:mc="http://schemas.openxmlformats.org/markup-compatibility/2006" xmlns:a14="http://schemas.microsoft.com/office/drawing/2010/main">
        <mc:Choice Requires="a14">
          <p:sp>
            <p:nvSpPr>
              <p:cNvPr id="10" name="文字方塊 9"/>
              <p:cNvSpPr txBox="1"/>
              <p:nvPr/>
            </p:nvSpPr>
            <p:spPr>
              <a:xfrm>
                <a:off x="1610321" y="1927896"/>
                <a:ext cx="3366243" cy="787716"/>
              </a:xfrm>
              <a:prstGeom prst="rect">
                <a:avLst/>
              </a:prstGeom>
              <a:noFill/>
            </p:spPr>
            <p:txBody>
              <a:bodyPr wrap="none" rtlCol="0">
                <a:spAutoFit/>
              </a:bodyPr>
              <a:lstStyle/>
              <a:p>
                <a:r>
                  <a:rPr lang="zh-TW" altLang="en-US" sz="3200" dirty="0" smtClean="0">
                    <a:latin typeface="微軟正黑體" panose="020B0604030504040204" pitchFamily="34" charset="-120"/>
                    <a:ea typeface="微軟正黑體" panose="020B0604030504040204" pitchFamily="34" charset="-120"/>
                  </a:rPr>
                  <a:t>提供了</a:t>
                </a:r>
                <a14:m>
                  <m:oMath xmlns:m="http://schemas.openxmlformats.org/officeDocument/2006/math">
                    <m:f>
                      <m:fPr>
                        <m:ctrlPr>
                          <a:rPr lang="en-US" altLang="zh-TW" sz="3200" b="0" i="1" smtClean="0">
                            <a:latin typeface="Cambria Math" panose="02040503050406030204" pitchFamily="18" charset="0"/>
                            <a:ea typeface="微軟正黑體" panose="020B0604030504040204" pitchFamily="34" charset="-120"/>
                          </a:rPr>
                        </m:ctrlPr>
                      </m:fPr>
                      <m:num>
                        <m:r>
                          <a:rPr lang="en-US" altLang="zh-TW" sz="3200" b="0" i="1" smtClean="0">
                            <a:latin typeface="Cambria Math" panose="02040503050406030204" pitchFamily="18" charset="0"/>
                            <a:ea typeface="微軟正黑體" panose="020B0604030504040204" pitchFamily="34" charset="-120"/>
                          </a:rPr>
                          <m:t>1</m:t>
                        </m:r>
                      </m:num>
                      <m:den>
                        <m:r>
                          <a:rPr lang="en-US" altLang="zh-TW" sz="3200" b="0" i="1" smtClean="0">
                            <a:latin typeface="Cambria Math" panose="02040503050406030204" pitchFamily="18" charset="0"/>
                            <a:ea typeface="微軟正黑體" panose="020B0604030504040204" pitchFamily="34" charset="-120"/>
                          </a:rPr>
                          <m:t>2</m:t>
                        </m:r>
                      </m:den>
                    </m:f>
                  </m:oMath>
                </a14:m>
                <a:r>
                  <a:rPr lang="zh-TW" altLang="en-US" sz="3200" dirty="0" smtClean="0">
                    <a:latin typeface="微軟正黑體" panose="020B0604030504040204" pitchFamily="34" charset="-120"/>
                    <a:ea typeface="微軟正黑體" panose="020B0604030504040204" pitchFamily="34" charset="-120"/>
                  </a:rPr>
                  <a:t>個</a:t>
                </a:r>
                <a14:m>
                  <m:oMath xmlns:m="http://schemas.openxmlformats.org/officeDocument/2006/math">
                    <m:r>
                      <a:rPr lang="en-US" altLang="zh-TW" sz="3200" b="0" i="1" dirty="0" smtClean="0">
                        <a:latin typeface="Cambria Math" panose="02040503050406030204" pitchFamily="18" charset="0"/>
                        <a:ea typeface="微軟正黑體" panose="020B0604030504040204" pitchFamily="34" charset="-120"/>
                      </a:rPr>
                      <m:t>𝑏</m:t>
                    </m:r>
                  </m:oMath>
                </a14:m>
                <a:r>
                  <a:rPr lang="zh-TW" altLang="en-US" sz="3200" dirty="0" smtClean="0">
                    <a:latin typeface="微軟正黑體" panose="020B0604030504040204" pitchFamily="34" charset="-120"/>
                    <a:ea typeface="微軟正黑體" panose="020B0604030504040204" pitchFamily="34" charset="-120"/>
                  </a:rPr>
                  <a:t>、</a:t>
                </a:r>
                <a14:m>
                  <m:oMath xmlns:m="http://schemas.openxmlformats.org/officeDocument/2006/math">
                    <m:f>
                      <m:fPr>
                        <m:ctrlPr>
                          <a:rPr lang="en-US" altLang="zh-TW" sz="3200" b="0" i="1" dirty="0" smtClean="0">
                            <a:latin typeface="Cambria Math" panose="02040503050406030204" pitchFamily="18" charset="0"/>
                            <a:ea typeface="微軟正黑體" panose="020B0604030504040204" pitchFamily="34" charset="-120"/>
                          </a:rPr>
                        </m:ctrlPr>
                      </m:fPr>
                      <m:num>
                        <m:r>
                          <a:rPr lang="en-US" altLang="zh-TW" sz="3200" b="0" i="1" dirty="0" smtClean="0">
                            <a:latin typeface="Cambria Math" panose="02040503050406030204" pitchFamily="18" charset="0"/>
                            <a:ea typeface="微軟正黑體" panose="020B0604030504040204" pitchFamily="34" charset="-120"/>
                          </a:rPr>
                          <m:t>1</m:t>
                        </m:r>
                      </m:num>
                      <m:den>
                        <m:r>
                          <a:rPr lang="en-US" altLang="zh-TW" sz="3200" b="0" i="1" dirty="0" smtClean="0">
                            <a:latin typeface="Cambria Math" panose="02040503050406030204" pitchFamily="18" charset="0"/>
                            <a:ea typeface="微軟正黑體" panose="020B0604030504040204" pitchFamily="34" charset="-120"/>
                          </a:rPr>
                          <m:t>2</m:t>
                        </m:r>
                      </m:den>
                    </m:f>
                  </m:oMath>
                </a14:m>
                <a:r>
                  <a:rPr lang="zh-TW" altLang="en-US" sz="3200" dirty="0" smtClean="0">
                    <a:latin typeface="微軟正黑體" panose="020B0604030504040204" pitchFamily="34" charset="-120"/>
                    <a:ea typeface="微軟正黑體" panose="020B0604030504040204" pitchFamily="34" charset="-120"/>
                  </a:rPr>
                  <a:t>個</a:t>
                </a:r>
                <a14:m>
                  <m:oMath xmlns:m="http://schemas.openxmlformats.org/officeDocument/2006/math">
                    <m:r>
                      <a:rPr lang="en-US" altLang="zh-TW" sz="3200" i="1" dirty="0" smtClean="0">
                        <a:latin typeface="Cambria Math" panose="02040503050406030204" pitchFamily="18" charset="0"/>
                        <a:ea typeface="微軟正黑體" panose="020B0604030504040204" pitchFamily="34" charset="-120"/>
                      </a:rPr>
                      <m:t>𝑖</m:t>
                    </m:r>
                  </m:oMath>
                </a14:m>
                <a:endParaRPr lang="zh-TW" altLang="en-US" sz="3200" dirty="0">
                  <a:latin typeface="微軟正黑體" panose="020B0604030504040204" pitchFamily="34" charset="-120"/>
                  <a:ea typeface="微軟正黑體" panose="020B0604030504040204" pitchFamily="34" charset="-120"/>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1610321" y="1927896"/>
                <a:ext cx="3366243" cy="787716"/>
              </a:xfrm>
              <a:prstGeom prst="rect">
                <a:avLst/>
              </a:prstGeom>
              <a:blipFill>
                <a:blip r:embed="rId4"/>
                <a:stretch>
                  <a:fillRect l="-4529" b="-10078"/>
                </a:stretch>
              </a:blipFill>
            </p:spPr>
            <p:txBody>
              <a:bodyPr/>
              <a:lstStyle/>
              <a:p>
                <a:r>
                  <a:rPr lang="zh-TW" altLang="en-US">
                    <a:noFill/>
                  </a:rPr>
                  <a:t> </a:t>
                </a:r>
              </a:p>
            </p:txBody>
          </p:sp>
        </mc:Fallback>
      </mc:AlternateContent>
      <p:cxnSp>
        <p:nvCxnSpPr>
          <p:cNvPr id="11" name="直線單箭頭接點 10"/>
          <p:cNvCxnSpPr/>
          <p:nvPr/>
        </p:nvCxnSpPr>
        <p:spPr>
          <a:xfrm>
            <a:off x="4249271" y="2790967"/>
            <a:ext cx="573741" cy="560811"/>
          </a:xfrm>
          <a:prstGeom prst="straightConnector1">
            <a:avLst/>
          </a:prstGeom>
          <a:ln w="762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字方塊 13"/>
              <p:cNvSpPr txBox="1"/>
              <p:nvPr/>
            </p:nvSpPr>
            <p:spPr>
              <a:xfrm>
                <a:off x="278020" y="4536943"/>
                <a:ext cx="2238498" cy="788742"/>
              </a:xfrm>
              <a:prstGeom prst="rect">
                <a:avLst/>
              </a:prstGeom>
              <a:noFill/>
            </p:spPr>
            <p:txBody>
              <a:bodyPr wrap="none" rtlCol="0">
                <a:spAutoFit/>
              </a:bodyPr>
              <a:lstStyle/>
              <a:p>
                <a:r>
                  <a:rPr lang="zh-TW" altLang="en-US" sz="3200" dirty="0" smtClean="0">
                    <a:latin typeface="微軟正黑體" panose="020B0604030504040204" pitchFamily="34" charset="-120"/>
                    <a:ea typeface="微軟正黑體" panose="020B0604030504040204" pitchFamily="34" charset="-120"/>
                  </a:rPr>
                  <a:t>提供了</a:t>
                </a:r>
                <a14:m>
                  <m:oMath xmlns:m="http://schemas.openxmlformats.org/officeDocument/2006/math">
                    <m:f>
                      <m:fPr>
                        <m:ctrlPr>
                          <a:rPr lang="en-US" altLang="zh-TW" sz="3200" b="0" i="1" smtClean="0">
                            <a:latin typeface="Cambria Math" panose="02040503050406030204" pitchFamily="18" charset="0"/>
                            <a:ea typeface="微軟正黑體" panose="020B0604030504040204" pitchFamily="34" charset="-120"/>
                          </a:rPr>
                        </m:ctrlPr>
                      </m:fPr>
                      <m:num>
                        <m:r>
                          <a:rPr lang="en-US" altLang="zh-TW" sz="3200" b="0" i="1" smtClean="0">
                            <a:latin typeface="Cambria Math" panose="02040503050406030204" pitchFamily="18" charset="0"/>
                            <a:ea typeface="微軟正黑體" panose="020B0604030504040204" pitchFamily="34" charset="-120"/>
                          </a:rPr>
                          <m:t>2</m:t>
                        </m:r>
                      </m:num>
                      <m:den>
                        <m:r>
                          <a:rPr lang="en-US" altLang="zh-TW" sz="3200" b="0" i="1" smtClean="0">
                            <a:latin typeface="Cambria Math" panose="02040503050406030204" pitchFamily="18" charset="0"/>
                            <a:ea typeface="微軟正黑體" panose="020B0604030504040204" pitchFamily="34" charset="-120"/>
                          </a:rPr>
                          <m:t>2</m:t>
                        </m:r>
                      </m:den>
                    </m:f>
                  </m:oMath>
                </a14:m>
                <a:r>
                  <a:rPr lang="zh-TW" altLang="en-US" sz="3200" dirty="0" smtClean="0">
                    <a:latin typeface="微軟正黑體" panose="020B0604030504040204" pitchFamily="34" charset="-120"/>
                    <a:ea typeface="微軟正黑體" panose="020B0604030504040204" pitchFamily="34" charset="-120"/>
                  </a:rPr>
                  <a:t>個</a:t>
                </a:r>
                <a14:m>
                  <m:oMath xmlns:m="http://schemas.openxmlformats.org/officeDocument/2006/math">
                    <m:r>
                      <a:rPr lang="en-US" altLang="zh-TW" sz="3200" i="1" dirty="0" smtClean="0">
                        <a:latin typeface="Cambria Math" panose="02040503050406030204" pitchFamily="18" charset="0"/>
                        <a:ea typeface="微軟正黑體" panose="020B0604030504040204" pitchFamily="34" charset="-120"/>
                      </a:rPr>
                      <m:t>𝑎</m:t>
                    </m:r>
                  </m:oMath>
                </a14:m>
                <a:endParaRPr lang="zh-TW" altLang="en-US" sz="3200" dirty="0">
                  <a:latin typeface="微軟正黑體" panose="020B0604030504040204" pitchFamily="34" charset="-120"/>
                  <a:ea typeface="微軟正黑體" panose="020B0604030504040204" pitchFamily="34" charset="-120"/>
                </a:endParaRPr>
              </a:p>
            </p:txBody>
          </p:sp>
        </mc:Choice>
        <mc:Fallback xmlns="">
          <p:sp>
            <p:nvSpPr>
              <p:cNvPr id="14" name="文字方塊 13"/>
              <p:cNvSpPr txBox="1">
                <a:spLocks noRot="1" noChangeAspect="1" noMove="1" noResize="1" noEditPoints="1" noAdjustHandles="1" noChangeArrowheads="1" noChangeShapeType="1" noTextEdit="1"/>
              </p:cNvSpPr>
              <p:nvPr/>
            </p:nvSpPr>
            <p:spPr>
              <a:xfrm>
                <a:off x="278020" y="4536943"/>
                <a:ext cx="2238498" cy="788742"/>
              </a:xfrm>
              <a:prstGeom prst="rect">
                <a:avLst/>
              </a:prstGeom>
              <a:blipFill>
                <a:blip r:embed="rId5"/>
                <a:stretch>
                  <a:fillRect l="-7084" b="-10000"/>
                </a:stretch>
              </a:blipFill>
            </p:spPr>
            <p:txBody>
              <a:bodyPr/>
              <a:lstStyle/>
              <a:p>
                <a:r>
                  <a:rPr lang="zh-TW" altLang="en-US">
                    <a:noFill/>
                  </a:rPr>
                  <a:t> </a:t>
                </a:r>
              </a:p>
            </p:txBody>
          </p:sp>
        </mc:Fallback>
      </mc:AlternateContent>
      <p:cxnSp>
        <p:nvCxnSpPr>
          <p:cNvPr id="15" name="直線單箭頭接點 14"/>
          <p:cNvCxnSpPr>
            <a:stCxn id="14" idx="3"/>
          </p:cNvCxnSpPr>
          <p:nvPr/>
        </p:nvCxnSpPr>
        <p:spPr>
          <a:xfrm flipV="1">
            <a:off x="2516518" y="4724401"/>
            <a:ext cx="1006612" cy="206913"/>
          </a:xfrm>
          <a:prstGeom prst="straightConnector1">
            <a:avLst/>
          </a:prstGeom>
          <a:ln w="762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6235751" y="4044500"/>
                <a:ext cx="2713243" cy="1977593"/>
              </a:xfrm>
              <a:prstGeom prst="rect">
                <a:avLst/>
              </a:prstGeom>
              <a:noFill/>
            </p:spPr>
            <p:txBody>
              <a:bodyPr wrap="none" rtlCol="0">
                <a:spAutoFit/>
              </a:bodyPr>
              <a:lstStyle/>
              <a:p>
                <a:r>
                  <a:rPr lang="zh-TW" altLang="en-US" sz="3200" dirty="0" smtClean="0">
                    <a:latin typeface="微軟正黑體" panose="020B0604030504040204" pitchFamily="34" charset="-120"/>
                    <a:ea typeface="微軟正黑體" panose="020B0604030504040204" pitchFamily="34" charset="-120"/>
                  </a:rPr>
                  <a:t>所以機率是：</a:t>
                </a:r>
                <a:endParaRPr lang="en-US" altLang="zh-TW" sz="3200" dirty="0" smtClean="0">
                  <a:latin typeface="微軟正黑體" panose="020B0604030504040204" pitchFamily="34" charset="-120"/>
                  <a:ea typeface="微軟正黑體" panose="020B0604030504040204" pitchFamily="34" charset="-120"/>
                </a:endParaRPr>
              </a:p>
              <a:p>
                <a:r>
                  <a:rPr lang="en-US" altLang="zh-TW" sz="3200" b="0" dirty="0" smtClean="0">
                    <a:ea typeface="微軟正黑體" panose="020B0604030504040204" pitchFamily="34" charset="-120"/>
                  </a:rPr>
                  <a:t>	</a:t>
                </a:r>
                <a14:m>
                  <m:oMath xmlns:m="http://schemas.openxmlformats.org/officeDocument/2006/math">
                    <m:f>
                      <m:fPr>
                        <m:ctrlPr>
                          <a:rPr lang="en-US" altLang="zh-TW" sz="3200" b="0" i="1" smtClean="0">
                            <a:latin typeface="Cambria Math" panose="02040503050406030204" pitchFamily="18" charset="0"/>
                            <a:ea typeface="微軟正黑體" panose="020B0604030504040204" pitchFamily="34" charset="-120"/>
                          </a:rPr>
                        </m:ctrlPr>
                      </m:fPr>
                      <m:num>
                        <m:r>
                          <a:rPr lang="en-US" altLang="zh-TW" sz="3200" b="0" i="1" smtClean="0">
                            <a:latin typeface="Cambria Math" panose="02040503050406030204" pitchFamily="18" charset="0"/>
                            <a:ea typeface="微軟正黑體" panose="020B0604030504040204" pitchFamily="34" charset="-120"/>
                          </a:rPr>
                          <m:t>2</m:t>
                        </m:r>
                      </m:num>
                      <m:den>
                        <m:r>
                          <a:rPr lang="en-US" altLang="zh-TW" sz="3200" b="0" i="1" smtClean="0">
                            <a:latin typeface="Cambria Math" panose="02040503050406030204" pitchFamily="18" charset="0"/>
                            <a:ea typeface="微軟正黑體" panose="020B0604030504040204" pitchFamily="34" charset="-120"/>
                          </a:rPr>
                          <m:t>2</m:t>
                        </m:r>
                      </m:den>
                    </m:f>
                    <m:r>
                      <a:rPr lang="en-US" altLang="zh-TW" sz="3200" b="0" i="1" smtClean="0">
                        <a:latin typeface="Cambria Math" panose="02040503050406030204" pitchFamily="18" charset="0"/>
                        <a:ea typeface="Cambria Math" panose="02040503050406030204" pitchFamily="18" charset="0"/>
                      </a:rPr>
                      <m:t>×</m:t>
                    </m:r>
                    <m:f>
                      <m:fPr>
                        <m:ctrlPr>
                          <a:rPr lang="en-US" altLang="zh-TW" sz="3200" b="0" i="1" smtClean="0">
                            <a:latin typeface="Cambria Math" panose="02040503050406030204" pitchFamily="18" charset="0"/>
                            <a:ea typeface="Cambria Math" panose="02040503050406030204" pitchFamily="18" charset="0"/>
                          </a:rPr>
                        </m:ctrlPr>
                      </m:fPr>
                      <m:num>
                        <m:r>
                          <a:rPr lang="en-US" altLang="zh-TW" sz="3200" b="0" i="1" smtClean="0">
                            <a:latin typeface="Cambria Math" panose="02040503050406030204" pitchFamily="18" charset="0"/>
                            <a:ea typeface="Cambria Math" panose="02040503050406030204" pitchFamily="18" charset="0"/>
                          </a:rPr>
                          <m:t>1</m:t>
                        </m:r>
                      </m:num>
                      <m:den>
                        <m:r>
                          <a:rPr lang="en-US" altLang="zh-TW" sz="3200" b="0" i="1" smtClean="0">
                            <a:latin typeface="Cambria Math" panose="02040503050406030204" pitchFamily="18" charset="0"/>
                            <a:ea typeface="Cambria Math" panose="02040503050406030204" pitchFamily="18" charset="0"/>
                          </a:rPr>
                          <m:t>2</m:t>
                        </m:r>
                      </m:den>
                    </m:f>
                  </m:oMath>
                </a14:m>
                <a:r>
                  <a:rPr lang="zh-TW" altLang="en-US" sz="3200" dirty="0" smtClean="0">
                    <a:latin typeface="微軟正黑體" panose="020B0604030504040204" pitchFamily="34" charset="-120"/>
                    <a:ea typeface="微軟正黑體" panose="020B0604030504040204" pitchFamily="34" charset="-120"/>
                  </a:rPr>
                  <a:t> 個 </a:t>
                </a:r>
                <a14:m>
                  <m:oMath xmlns:m="http://schemas.openxmlformats.org/officeDocument/2006/math">
                    <m:r>
                      <a:rPr lang="en-US" altLang="zh-TW" sz="3200" b="0" i="1" dirty="0" smtClean="0">
                        <a:latin typeface="Cambria Math" panose="02040503050406030204" pitchFamily="18" charset="0"/>
                        <a:ea typeface="微軟正黑體" panose="020B0604030504040204" pitchFamily="34" charset="-120"/>
                      </a:rPr>
                      <m:t>𝑎𝑏</m:t>
                    </m:r>
                  </m:oMath>
                </a14:m>
                <a:endParaRPr lang="en-US" altLang="zh-TW" sz="3200" dirty="0" smtClean="0">
                  <a:latin typeface="微軟正黑體" panose="020B0604030504040204" pitchFamily="34" charset="-120"/>
                  <a:ea typeface="微軟正黑體" panose="020B0604030504040204" pitchFamily="34" charset="-120"/>
                </a:endParaRPr>
              </a:p>
              <a:p>
                <a:r>
                  <a:rPr lang="en-US" altLang="zh-TW" sz="3200" dirty="0" smtClean="0">
                    <a:ea typeface="微軟正黑體" panose="020B0604030504040204" pitchFamily="34" charset="-120"/>
                  </a:rPr>
                  <a:t>	</a:t>
                </a:r>
                <a14:m>
                  <m:oMath xmlns:m="http://schemas.openxmlformats.org/officeDocument/2006/math">
                    <m:f>
                      <m:fPr>
                        <m:ctrlPr>
                          <a:rPr lang="en-US" altLang="zh-TW" sz="3200" b="0" i="1" smtClean="0">
                            <a:latin typeface="Cambria Math" panose="02040503050406030204" pitchFamily="18" charset="0"/>
                            <a:ea typeface="微軟正黑體" panose="020B0604030504040204" pitchFamily="34" charset="-120"/>
                          </a:rPr>
                        </m:ctrlPr>
                      </m:fPr>
                      <m:num>
                        <m:r>
                          <a:rPr lang="en-US" altLang="zh-TW" sz="3200" i="1">
                            <a:latin typeface="Cambria Math" panose="02040503050406030204" pitchFamily="18" charset="0"/>
                            <a:ea typeface="微軟正黑體" panose="020B0604030504040204" pitchFamily="34" charset="-120"/>
                          </a:rPr>
                          <m:t>2</m:t>
                        </m:r>
                      </m:num>
                      <m:den>
                        <m:r>
                          <a:rPr lang="en-US" altLang="zh-TW" sz="3200" b="0" i="1" smtClean="0">
                            <a:latin typeface="Cambria Math" panose="02040503050406030204" pitchFamily="18" charset="0"/>
                            <a:ea typeface="微軟正黑體" panose="020B0604030504040204" pitchFamily="34" charset="-120"/>
                          </a:rPr>
                          <m:t>2</m:t>
                        </m:r>
                      </m:den>
                    </m:f>
                    <m:r>
                      <a:rPr lang="en-US" altLang="zh-TW" sz="3200" i="1">
                        <a:latin typeface="Cambria Math" panose="02040503050406030204" pitchFamily="18" charset="0"/>
                        <a:ea typeface="Cambria Math" panose="02040503050406030204" pitchFamily="18" charset="0"/>
                      </a:rPr>
                      <m:t>×</m:t>
                    </m:r>
                    <m:f>
                      <m:fPr>
                        <m:ctrlPr>
                          <a:rPr lang="en-US" altLang="zh-TW" sz="3200" b="0" i="1" smtClean="0">
                            <a:latin typeface="Cambria Math" panose="02040503050406030204" pitchFamily="18" charset="0"/>
                            <a:ea typeface="Cambria Math" panose="02040503050406030204" pitchFamily="18" charset="0"/>
                          </a:rPr>
                        </m:ctrlPr>
                      </m:fPr>
                      <m:num>
                        <m:r>
                          <a:rPr lang="en-US" altLang="zh-TW" sz="3200" i="1">
                            <a:latin typeface="Cambria Math" panose="02040503050406030204" pitchFamily="18" charset="0"/>
                            <a:ea typeface="Cambria Math" panose="02040503050406030204" pitchFamily="18" charset="0"/>
                          </a:rPr>
                          <m:t>1</m:t>
                        </m:r>
                      </m:num>
                      <m:den>
                        <m:r>
                          <a:rPr lang="en-US" altLang="zh-TW" sz="3200" b="0" i="1" smtClean="0">
                            <a:latin typeface="Cambria Math" panose="02040503050406030204" pitchFamily="18" charset="0"/>
                            <a:ea typeface="Cambria Math" panose="02040503050406030204" pitchFamily="18" charset="0"/>
                          </a:rPr>
                          <m:t>2</m:t>
                        </m:r>
                      </m:den>
                    </m:f>
                  </m:oMath>
                </a14:m>
                <a:r>
                  <a:rPr lang="zh-TW" altLang="en-US" sz="3200" dirty="0" smtClean="0">
                    <a:latin typeface="微軟正黑體" panose="020B0604030504040204" pitchFamily="34" charset="-120"/>
                    <a:ea typeface="微軟正黑體" panose="020B0604030504040204" pitchFamily="34" charset="-120"/>
                  </a:rPr>
                  <a:t> 個 </a:t>
                </a:r>
                <a14:m>
                  <m:oMath xmlns:m="http://schemas.openxmlformats.org/officeDocument/2006/math">
                    <m:r>
                      <a:rPr lang="en-US" altLang="zh-TW" sz="3200" b="0" i="1" dirty="0" smtClean="0">
                        <a:latin typeface="Cambria Math" panose="02040503050406030204" pitchFamily="18" charset="0"/>
                        <a:ea typeface="微軟正黑體" panose="020B0604030504040204" pitchFamily="34" charset="-120"/>
                      </a:rPr>
                      <m:t>𝑎𝑖</m:t>
                    </m:r>
                  </m:oMath>
                </a14:m>
                <a:endParaRPr lang="zh-TW" altLang="en-US" sz="3200" dirty="0">
                  <a:latin typeface="微軟正黑體" panose="020B0604030504040204" pitchFamily="34" charset="-120"/>
                  <a:ea typeface="微軟正黑體" panose="020B0604030504040204" pitchFamily="34" charset="-120"/>
                </a:endParaRPr>
              </a:p>
            </p:txBody>
          </p:sp>
        </mc:Choice>
        <mc:Fallback xmlns="">
          <p:sp>
            <p:nvSpPr>
              <p:cNvPr id="26" name="文字方塊 25"/>
              <p:cNvSpPr txBox="1">
                <a:spLocks noRot="1" noChangeAspect="1" noMove="1" noResize="1" noEditPoints="1" noAdjustHandles="1" noChangeArrowheads="1" noChangeShapeType="1" noTextEdit="1"/>
              </p:cNvSpPr>
              <p:nvPr/>
            </p:nvSpPr>
            <p:spPr>
              <a:xfrm>
                <a:off x="6235751" y="4044500"/>
                <a:ext cx="2713243" cy="1977593"/>
              </a:xfrm>
              <a:prstGeom prst="rect">
                <a:avLst/>
              </a:prstGeom>
              <a:blipFill>
                <a:blip r:embed="rId6"/>
                <a:stretch>
                  <a:fillRect l="-5843" t="-4000" r="-2697" b="-338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959047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zh-TW" altLang="en-US" dirty="0" smtClean="0"/>
                  <a:t>挑出可以提供 </a:t>
                </a:r>
                <a14:m>
                  <m:oMath xmlns:m="http://schemas.openxmlformats.org/officeDocument/2006/math">
                    <m:r>
                      <a:rPr lang="en-US" altLang="zh-TW" b="0" i="1" smtClean="0">
                        <a:latin typeface="Cambria Math" panose="02040503050406030204" pitchFamily="18" charset="0"/>
                      </a:rPr>
                      <m:t>𝑎</m:t>
                    </m:r>
                  </m:oMath>
                </a14:m>
                <a:r>
                  <a:rPr lang="en-US" altLang="zh-TW" dirty="0" smtClean="0"/>
                  <a:t>/</a:t>
                </a:r>
                <a14:m>
                  <m:oMath xmlns:m="http://schemas.openxmlformats.org/officeDocument/2006/math">
                    <m:r>
                      <a:rPr lang="en-US" altLang="zh-TW" b="0" i="1" dirty="0" smtClean="0">
                        <a:latin typeface="Cambria Math" panose="02040503050406030204" pitchFamily="18" charset="0"/>
                      </a:rPr>
                      <m:t>𝑏</m:t>
                    </m:r>
                  </m:oMath>
                </a14:m>
                <a:r>
                  <a:rPr lang="en-US" altLang="zh-TW" dirty="0" smtClean="0"/>
                  <a:t>/</a:t>
                </a:r>
                <a14:m>
                  <m:oMath xmlns:m="http://schemas.openxmlformats.org/officeDocument/2006/math">
                    <m:r>
                      <a:rPr lang="en-US" altLang="zh-TW" b="0" i="1" dirty="0" smtClean="0">
                        <a:latin typeface="Cambria Math" panose="02040503050406030204" pitchFamily="18" charset="0"/>
                      </a:rPr>
                      <m:t>𝑖</m:t>
                    </m:r>
                  </m:oMath>
                </a14:m>
                <a:r>
                  <a:rPr lang="zh-TW" altLang="en-US" dirty="0" smtClean="0"/>
                  <a:t> 的血型</a:t>
                </a:r>
                <a:endParaRPr lang="zh-TW" alt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2"/>
                <a:stretch>
                  <a:fillRect l="-3635" r="-242" b="-2226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22959" y="1845734"/>
                <a:ext cx="7543801" cy="4445338"/>
              </a:xfrm>
            </p:spPr>
            <p:txBody>
              <a:bodyPr>
                <a:normAutofit/>
              </a:bodyPr>
              <a:lstStyle/>
              <a:p>
                <a:r>
                  <a:rPr lang="zh-TW" altLang="en-US" dirty="0" smtClean="0"/>
                  <a:t>所有提供血型</a:t>
                </a:r>
                <a14:m>
                  <m:oMath xmlns:m="http://schemas.openxmlformats.org/officeDocument/2006/math">
                    <m:r>
                      <a:rPr lang="en-US" altLang="zh-TW" b="0" i="1" smtClean="0">
                        <a:latin typeface="Cambria Math" panose="02040503050406030204" pitchFamily="18" charset="0"/>
                      </a:rPr>
                      <m:t>𝑎</m:t>
                    </m:r>
                  </m:oMath>
                </a14:m>
                <a:r>
                  <a:rPr lang="zh-TW" altLang="en-US" dirty="0" smtClean="0"/>
                  <a:t>的比例總和：</a:t>
                </a:r>
                <a:endParaRPr lang="en-US" altLang="zh-TW" dirty="0" smtClean="0"/>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𝐴</m:t>
                      </m:r>
                      <m:r>
                        <a:rPr lang="en-US" altLang="zh-TW" b="0" i="1" smtClean="0">
                          <a:latin typeface="Cambria Math" panose="02040503050406030204" pitchFamily="18" charset="0"/>
                        </a:rPr>
                        <m:t>=</m:t>
                      </m:r>
                      <m:f>
                        <m:fPr>
                          <m:ctrlPr>
                            <a:rPr lang="en-US" altLang="zh-TW" b="1" i="1" smtClean="0">
                              <a:solidFill>
                                <a:srgbClr val="FF0000"/>
                              </a:solidFill>
                              <a:latin typeface="Cambria Math" panose="02040503050406030204" pitchFamily="18" charset="0"/>
                            </a:rPr>
                          </m:ctrlPr>
                        </m:fPr>
                        <m:num>
                          <m:r>
                            <a:rPr lang="en-US" altLang="zh-TW" b="1" i="1" smtClean="0">
                              <a:solidFill>
                                <a:srgbClr val="FF0000"/>
                              </a:solidFill>
                              <a:latin typeface="Cambria Math" panose="02040503050406030204" pitchFamily="18" charset="0"/>
                            </a:rPr>
                            <m:t>𝟏</m:t>
                          </m:r>
                        </m:num>
                        <m:den>
                          <m:r>
                            <a:rPr lang="en-US" altLang="zh-TW" b="1" i="1" smtClean="0">
                              <a:solidFill>
                                <a:srgbClr val="FF0000"/>
                              </a:solidFill>
                              <a:latin typeface="Cambria Math" panose="02040503050406030204" pitchFamily="18" charset="0"/>
                            </a:rPr>
                            <m:t>𝟐</m:t>
                          </m:r>
                        </m:den>
                      </m:f>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2</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𝑘</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𝑎𝑎</m:t>
                              </m:r>
                            </m:e>
                          </m:d>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𝑘</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𝑎𝑖</m:t>
                              </m:r>
                            </m:e>
                          </m:d>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𝑘</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𝑎𝑏</m:t>
                              </m:r>
                            </m:e>
                          </m:d>
                        </m:e>
                      </m:d>
                    </m:oMath>
                  </m:oMathPara>
                </a14:m>
                <a:endParaRPr lang="en-US" altLang="zh-TW" dirty="0" smtClean="0"/>
              </a:p>
              <a:p>
                <a:r>
                  <a:rPr lang="zh-TW" altLang="en-US" dirty="0"/>
                  <a:t>所有提供血型</a:t>
                </a:r>
                <a14:m>
                  <m:oMath xmlns:m="http://schemas.openxmlformats.org/officeDocument/2006/math">
                    <m:r>
                      <a:rPr lang="en-US" altLang="zh-TW" b="0" i="1" smtClean="0">
                        <a:latin typeface="Cambria Math" panose="02040503050406030204" pitchFamily="18" charset="0"/>
                      </a:rPr>
                      <m:t>𝑏</m:t>
                    </m:r>
                  </m:oMath>
                </a14:m>
                <a:r>
                  <a:rPr lang="zh-TW" altLang="en-US" dirty="0"/>
                  <a:t>的比例總和</a:t>
                </a:r>
                <a:r>
                  <a:rPr lang="zh-TW" altLang="en-US" dirty="0" smtClean="0"/>
                  <a:t>：</a:t>
                </a:r>
                <a:endParaRPr lang="en-US" altLang="zh-TW" dirty="0"/>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𝐵</m:t>
                      </m:r>
                      <m:r>
                        <a:rPr lang="en-US" altLang="zh-TW" i="1">
                          <a:latin typeface="Cambria Math" panose="02040503050406030204" pitchFamily="18" charset="0"/>
                        </a:rPr>
                        <m:t>=</m:t>
                      </m:r>
                      <m:f>
                        <m:fPr>
                          <m:ctrlPr>
                            <a:rPr lang="en-US" altLang="zh-TW" b="1" i="1">
                              <a:solidFill>
                                <a:srgbClr val="FF0000"/>
                              </a:solidFill>
                              <a:latin typeface="Cambria Math" panose="02040503050406030204" pitchFamily="18" charset="0"/>
                            </a:rPr>
                          </m:ctrlPr>
                        </m:fPr>
                        <m:num>
                          <m:r>
                            <a:rPr lang="en-US" altLang="zh-TW" b="1" i="1">
                              <a:solidFill>
                                <a:srgbClr val="FF0000"/>
                              </a:solidFill>
                              <a:latin typeface="Cambria Math" panose="02040503050406030204" pitchFamily="18" charset="0"/>
                            </a:rPr>
                            <m:t>𝟏</m:t>
                          </m:r>
                        </m:num>
                        <m:den>
                          <m:r>
                            <a:rPr lang="en-US" altLang="zh-TW" b="1" i="1">
                              <a:solidFill>
                                <a:srgbClr val="FF0000"/>
                              </a:solidFill>
                              <a:latin typeface="Cambria Math" panose="02040503050406030204" pitchFamily="18" charset="0"/>
                            </a:rPr>
                            <m:t>𝟐</m:t>
                          </m:r>
                        </m:den>
                      </m:f>
                      <m:d>
                        <m:dPr>
                          <m:ctrlPr>
                            <a:rPr lang="en-US" altLang="zh-TW" b="0" i="1" smtClean="0">
                              <a:latin typeface="Cambria Math" panose="02040503050406030204" pitchFamily="18" charset="0"/>
                            </a:rPr>
                          </m:ctrlPr>
                        </m:dPr>
                        <m:e>
                          <m:r>
                            <a:rPr lang="en-US" altLang="zh-TW" i="1">
                              <a:latin typeface="Cambria Math" panose="02040503050406030204" pitchFamily="18" charset="0"/>
                            </a:rPr>
                            <m:t>2</m:t>
                          </m:r>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𝑏𝑏</m:t>
                              </m:r>
                            </m:e>
                          </m:d>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𝑏</m:t>
                              </m:r>
                              <m:r>
                                <a:rPr lang="en-US" altLang="zh-TW" i="1">
                                  <a:latin typeface="Cambria Math" panose="02040503050406030204" pitchFamily="18" charset="0"/>
                                </a:rPr>
                                <m:t>𝑖</m:t>
                              </m:r>
                            </m:e>
                          </m:d>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𝑎𝑏</m:t>
                              </m:r>
                            </m:e>
                          </m:d>
                        </m:e>
                      </m:d>
                    </m:oMath>
                  </m:oMathPara>
                </a14:m>
                <a:endParaRPr lang="en-US" altLang="zh-TW" dirty="0" smtClean="0"/>
              </a:p>
              <a:p>
                <a:r>
                  <a:rPr lang="zh-TW" altLang="en-US" dirty="0"/>
                  <a:t>所有提供血型</a:t>
                </a:r>
                <a14:m>
                  <m:oMath xmlns:m="http://schemas.openxmlformats.org/officeDocument/2006/math">
                    <m:r>
                      <a:rPr lang="en-US" altLang="zh-TW" b="0" i="1" smtClean="0">
                        <a:latin typeface="Cambria Math" panose="02040503050406030204" pitchFamily="18" charset="0"/>
                      </a:rPr>
                      <m:t>𝑖</m:t>
                    </m:r>
                  </m:oMath>
                </a14:m>
                <a:r>
                  <a:rPr lang="zh-TW" altLang="en-US" dirty="0"/>
                  <a:t>的比例總和</a:t>
                </a:r>
                <a:r>
                  <a:rPr lang="zh-TW" altLang="en-US" dirty="0" smtClean="0"/>
                  <a:t>：</a:t>
                </a:r>
                <a:endParaRPr lang="en-US" altLang="zh-TW" dirty="0"/>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𝐼</m:t>
                      </m:r>
                      <m:r>
                        <a:rPr lang="en-US" altLang="zh-TW" i="1">
                          <a:latin typeface="Cambria Math" panose="02040503050406030204" pitchFamily="18" charset="0"/>
                        </a:rPr>
                        <m:t>=</m:t>
                      </m:r>
                      <m:f>
                        <m:fPr>
                          <m:ctrlPr>
                            <a:rPr lang="en-US" altLang="zh-TW" b="1" i="1">
                              <a:solidFill>
                                <a:srgbClr val="FF0000"/>
                              </a:solidFill>
                              <a:latin typeface="Cambria Math" panose="02040503050406030204" pitchFamily="18" charset="0"/>
                            </a:rPr>
                          </m:ctrlPr>
                        </m:fPr>
                        <m:num>
                          <m:r>
                            <a:rPr lang="en-US" altLang="zh-TW" b="1" i="1">
                              <a:solidFill>
                                <a:srgbClr val="FF0000"/>
                              </a:solidFill>
                              <a:latin typeface="Cambria Math" panose="02040503050406030204" pitchFamily="18" charset="0"/>
                            </a:rPr>
                            <m:t>𝟏</m:t>
                          </m:r>
                        </m:num>
                        <m:den>
                          <m:r>
                            <a:rPr lang="en-US" altLang="zh-TW" b="1" i="1">
                              <a:solidFill>
                                <a:srgbClr val="FF0000"/>
                              </a:solidFill>
                              <a:latin typeface="Cambria Math" panose="02040503050406030204" pitchFamily="18" charset="0"/>
                            </a:rPr>
                            <m:t>𝟐</m:t>
                          </m:r>
                        </m:den>
                      </m:f>
                      <m:d>
                        <m:dPr>
                          <m:ctrlPr>
                            <a:rPr lang="en-US" altLang="zh-TW" b="0" i="1" smtClean="0">
                              <a:latin typeface="Cambria Math" panose="02040503050406030204" pitchFamily="18" charset="0"/>
                            </a:rPr>
                          </m:ctrlPr>
                        </m:dPr>
                        <m:e>
                          <m:r>
                            <a:rPr lang="en-US" altLang="zh-TW" i="1">
                              <a:latin typeface="Cambria Math" panose="02040503050406030204" pitchFamily="18" charset="0"/>
                            </a:rPr>
                            <m:t>2</m:t>
                          </m:r>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𝑖𝑖</m:t>
                              </m:r>
                            </m:e>
                          </m:d>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𝑎𝑖</m:t>
                              </m:r>
                            </m:e>
                          </m:d>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𝑏</m:t>
                              </m:r>
                              <m:r>
                                <a:rPr lang="en-US" altLang="zh-TW" b="0" i="1" smtClean="0">
                                  <a:latin typeface="Cambria Math" panose="02040503050406030204" pitchFamily="18" charset="0"/>
                                </a:rPr>
                                <m:t>𝑖</m:t>
                              </m:r>
                            </m:e>
                          </m:d>
                        </m:e>
                      </m:d>
                    </m:oMath>
                  </m:oMathPara>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22959" y="1845734"/>
                <a:ext cx="7543801" cy="4445338"/>
              </a:xfrm>
              <a:blipFill>
                <a:blip r:embed="rId3"/>
                <a:stretch>
                  <a:fillRect l="-1858" t="-28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4997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下一年嬰兒的血型機率</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algn="ctr"/>
                <a14:m>
                  <m:oMath xmlns:m="http://schemas.openxmlformats.org/officeDocument/2006/math">
                    <m:sSub>
                      <m:sSubPr>
                        <m:ctrlPr>
                          <a:rPr lang="en-US" altLang="zh-TW" b="0" i="1" smtClean="0">
                            <a:latin typeface="Cambria Math" panose="02040503050406030204" pitchFamily="18" charset="0"/>
                            <a:ea typeface="Cambria Math" panose="02040503050406030204" pitchFamily="18" charset="0"/>
                          </a:rPr>
                        </m:ctrlPr>
                      </m:sSubPr>
                      <m:e>
                        <m:r>
                          <a:rPr lang="en-US" altLang="zh-TW" i="1" smtClean="0">
                            <a:latin typeface="Cambria Math" panose="02040503050406030204" pitchFamily="18" charset="0"/>
                            <a:ea typeface="Cambria Math" panose="02040503050406030204" pitchFamily="18" charset="0"/>
                          </a:rPr>
                          <m:t>𝑃</m:t>
                        </m:r>
                      </m:e>
                      <m:sub>
                        <m:r>
                          <a:rPr lang="en-US" altLang="zh-TW" b="0" i="1" smtClean="0">
                            <a:latin typeface="Cambria Math" panose="02040503050406030204" pitchFamily="18" charset="0"/>
                            <a:ea typeface="Cambria Math" panose="02040503050406030204" pitchFamily="18" charset="0"/>
                          </a:rPr>
                          <m:t>𝑘</m:t>
                        </m:r>
                      </m:sub>
                    </m:sSub>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𝑎𝑎</m:t>
                        </m:r>
                      </m:e>
                      <m:e>
                        <m:r>
                          <a:rPr lang="en-US" altLang="zh-TW" b="0" i="1" smtClean="0">
                            <a:latin typeface="Cambria Math" panose="02040503050406030204" pitchFamily="18" charset="0"/>
                            <a:ea typeface="Cambria Math" panose="02040503050406030204" pitchFamily="18" charset="0"/>
                          </a:rPr>
                          <m:t>𝑏𝑖𝑟𝑡h</m:t>
                        </m:r>
                      </m:e>
                    </m:d>
                    <m:r>
                      <a:rPr lang="en-US" altLang="zh-TW" b="0" i="1" smtClean="0">
                        <a:latin typeface="Cambria Math" panose="02040503050406030204" pitchFamily="18" charset="0"/>
                        <a:ea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𝐴</m:t>
                        </m:r>
                      </m:e>
                      <m:sup>
                        <m:r>
                          <a:rPr lang="en-US" altLang="zh-TW" b="0" i="1" smtClean="0">
                            <a:latin typeface="Cambria Math" panose="02040503050406030204" pitchFamily="18" charset="0"/>
                          </a:rPr>
                          <m:t>2</m:t>
                        </m:r>
                      </m:sup>
                    </m:sSup>
                  </m:oMath>
                </a14:m>
                <a:endParaRPr lang="en-US" altLang="zh-TW" dirty="0" smtClean="0"/>
              </a:p>
              <a:p>
                <a:pPr algn="ctr"/>
                <a14:m>
                  <m:oMath xmlns:m="http://schemas.openxmlformats.org/officeDocument/2006/math">
                    <m:sSub>
                      <m:sSubPr>
                        <m:ctrlPr>
                          <a:rPr lang="en-US" altLang="zh-TW" b="0" i="1" smtClean="0">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b="0" i="1" smtClean="0">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𝑏𝑏</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𝐵</m:t>
                        </m:r>
                      </m:e>
                      <m:sup>
                        <m:r>
                          <a:rPr lang="en-US" altLang="zh-TW" i="1">
                            <a:latin typeface="Cambria Math" panose="02040503050406030204" pitchFamily="18" charset="0"/>
                          </a:rPr>
                          <m:t>2</m:t>
                        </m:r>
                      </m:sup>
                    </m:sSup>
                  </m:oMath>
                </a14:m>
                <a:endParaRPr lang="zh-TW" altLang="en-US" dirty="0"/>
              </a:p>
              <a:p>
                <a:pPr algn="ctr"/>
                <a14:m>
                  <m:oMath xmlns:m="http://schemas.openxmlformats.org/officeDocument/2006/math">
                    <m:sSub>
                      <m:sSubPr>
                        <m:ctrlPr>
                          <a:rPr lang="en-US" altLang="zh-TW" b="0" i="1" smtClean="0">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b="0" i="1" smtClean="0">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𝑖𝑖</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𝐼</m:t>
                        </m:r>
                      </m:e>
                      <m:sup>
                        <m:r>
                          <a:rPr lang="en-US" altLang="zh-TW" i="1">
                            <a:latin typeface="Cambria Math" panose="02040503050406030204" pitchFamily="18" charset="0"/>
                          </a:rPr>
                          <m:t>2</m:t>
                        </m:r>
                      </m:sup>
                    </m:sSup>
                  </m:oMath>
                </a14:m>
                <a:endParaRPr lang="en-US" altLang="zh-TW" dirty="0" smtClean="0"/>
              </a:p>
              <a:p>
                <a:pPr algn="ct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𝑎𝑖</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r>
                      <a:rPr lang="en-US" altLang="zh-TW" b="1" i="1">
                        <a:solidFill>
                          <a:srgbClr val="FF0000"/>
                        </a:solidFill>
                        <a:latin typeface="Cambria Math" panose="02040503050406030204" pitchFamily="18" charset="0"/>
                        <a:ea typeface="Cambria Math" panose="02040503050406030204" pitchFamily="18" charset="0"/>
                      </a:rPr>
                      <m:t>𝟐</m:t>
                    </m:r>
                    <m:r>
                      <a:rPr lang="en-US" altLang="zh-TW" i="1">
                        <a:latin typeface="Cambria Math" panose="02040503050406030204" pitchFamily="18" charset="0"/>
                        <a:ea typeface="Cambria Math" panose="02040503050406030204" pitchFamily="18" charset="0"/>
                      </a:rPr>
                      <m:t>𝐴𝐼</m:t>
                    </m:r>
                  </m:oMath>
                </a14:m>
                <a:endParaRPr lang="en-US" altLang="zh-TW" dirty="0"/>
              </a:p>
              <a:p>
                <a:pPr algn="ct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𝑏𝑖</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r>
                      <a:rPr lang="en-US" altLang="zh-TW" b="1" i="1">
                        <a:solidFill>
                          <a:srgbClr val="FF0000"/>
                        </a:solidFill>
                        <a:latin typeface="Cambria Math" panose="02040503050406030204" pitchFamily="18" charset="0"/>
                        <a:ea typeface="Cambria Math" panose="02040503050406030204" pitchFamily="18" charset="0"/>
                      </a:rPr>
                      <m:t>𝟐</m:t>
                    </m:r>
                    <m:r>
                      <a:rPr lang="en-US" altLang="zh-TW" i="1">
                        <a:latin typeface="Cambria Math" panose="02040503050406030204" pitchFamily="18" charset="0"/>
                        <a:ea typeface="Cambria Math" panose="02040503050406030204" pitchFamily="18" charset="0"/>
                      </a:rPr>
                      <m:t>𝐵𝐼</m:t>
                    </m:r>
                  </m:oMath>
                </a14:m>
                <a:endParaRPr lang="zh-TW" altLang="en-US" dirty="0"/>
              </a:p>
              <a:p>
                <a:pPr algn="ct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𝑎𝑏</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r>
                      <a:rPr lang="en-US" altLang="zh-TW" b="1" i="1">
                        <a:solidFill>
                          <a:srgbClr val="FF0000"/>
                        </a:solidFill>
                        <a:latin typeface="Cambria Math" panose="02040503050406030204" pitchFamily="18" charset="0"/>
                        <a:ea typeface="Cambria Math" panose="02040503050406030204" pitchFamily="18" charset="0"/>
                      </a:rPr>
                      <m:t>𝟐</m:t>
                    </m:r>
                    <m:r>
                      <a:rPr lang="en-US" altLang="zh-TW" i="1">
                        <a:latin typeface="Cambria Math" panose="02040503050406030204" pitchFamily="18" charset="0"/>
                        <a:ea typeface="Cambria Math" panose="02040503050406030204" pitchFamily="18" charset="0"/>
                      </a:rPr>
                      <m:t>𝐴𝐵</m:t>
                    </m:r>
                  </m:oMath>
                </a14:m>
                <a:endParaRPr lang="en-US" altLang="zh-TW" dirty="0"/>
              </a:p>
              <a:p>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00129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推算下一年的血型比例</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22959" y="1845734"/>
                <a:ext cx="7543801" cy="4201384"/>
              </a:xfrm>
            </p:spPr>
            <p:txBody>
              <a:bodyPr>
                <a:normAutofit/>
              </a:bodyPr>
              <a:lstStyle/>
              <a:p>
                <a:r>
                  <a:rPr lang="zh-TW" altLang="en-US" dirty="0" smtClean="0"/>
                  <a:t>已</a:t>
                </a:r>
                <a:r>
                  <a:rPr lang="zh-TW" altLang="en-US" dirty="0"/>
                  <a:t>知：</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𝑁</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𝑎𝑖</m:t>
                        </m:r>
                      </m:e>
                    </m:d>
                  </m:oMath>
                </a14:m>
                <a:r>
                  <a:rPr lang="zh-TW" altLang="en-US" dirty="0" smtClean="0"/>
                  <a:t>、</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r>
                      <a:rPr lang="en-US" altLang="zh-TW" i="1">
                        <a:latin typeface="Cambria Math" panose="02040503050406030204" pitchFamily="18" charset="0"/>
                      </a:rPr>
                      <m:t>(</m:t>
                    </m:r>
                    <m:r>
                      <a:rPr lang="en-US" altLang="zh-TW" i="1">
                        <a:latin typeface="Cambria Math" panose="02040503050406030204" pitchFamily="18" charset="0"/>
                      </a:rPr>
                      <m:t>𝑏𝑖𝑟𝑡h</m:t>
                    </m:r>
                    <m:r>
                      <a:rPr lang="en-US" altLang="zh-TW" i="1">
                        <a:latin typeface="Cambria Math" panose="02040503050406030204" pitchFamily="18" charset="0"/>
                      </a:rPr>
                      <m:t>)</m:t>
                    </m:r>
                  </m:oMath>
                </a14:m>
                <a:endParaRPr lang="en-US" altLang="zh-TW" dirty="0" smtClean="0"/>
              </a:p>
              <a:p>
                <a14:m>
                  <m:oMath xmlns:m="http://schemas.openxmlformats.org/officeDocument/2006/math">
                    <m:r>
                      <a:rPr lang="zh-TW" altLang="en-US" i="0" smtClean="0">
                        <a:latin typeface="Cambria Math" panose="02040503050406030204" pitchFamily="18" charset="0"/>
                      </a:rPr>
                      <m:t>下</m:t>
                    </m:r>
                  </m:oMath>
                </a14:m>
                <a:r>
                  <a:rPr lang="zh-TW" altLang="en-US" dirty="0" smtClean="0">
                    <a:latin typeface="Cambria Math" panose="02040503050406030204" pitchFamily="18" charset="0"/>
                  </a:rPr>
                  <a:t>一年血型是</a:t>
                </a:r>
                <a14:m>
                  <m:oMath xmlns:m="http://schemas.openxmlformats.org/officeDocument/2006/math">
                    <m:r>
                      <a:rPr lang="en-US" altLang="zh-TW" i="1">
                        <a:latin typeface="Cambria Math" panose="02040503050406030204" pitchFamily="18" charset="0"/>
                      </a:rPr>
                      <m:t>𝑎</m:t>
                    </m:r>
                    <m:r>
                      <a:rPr lang="en-US" altLang="zh-TW" b="0" i="1" smtClean="0">
                        <a:latin typeface="Cambria Math" panose="02040503050406030204" pitchFamily="18" charset="0"/>
                      </a:rPr>
                      <m:t>𝑖</m:t>
                    </m:r>
                  </m:oMath>
                </a14:m>
                <a:r>
                  <a:rPr lang="zh-TW" altLang="en-US" dirty="0" smtClean="0">
                    <a:latin typeface="Cambria Math" panose="02040503050406030204" pitchFamily="18" charset="0"/>
                  </a:rPr>
                  <a:t>的人數：</a:t>
                </a:r>
                <a:endParaRPr lang="en-US" altLang="zh-TW"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𝑁</m:t>
                          </m:r>
                        </m:e>
                        <m:sub>
                          <m:r>
                            <a:rPr lang="en-US" altLang="zh-TW" sz="2800" i="1">
                              <a:latin typeface="Cambria Math" panose="02040503050406030204" pitchFamily="18" charset="0"/>
                            </a:rPr>
                            <m:t>𝑘</m:t>
                          </m:r>
                          <m:r>
                            <a:rPr lang="en-US" altLang="zh-TW" sz="2800" i="1">
                              <a:latin typeface="Cambria Math" panose="02040503050406030204" pitchFamily="18" charset="0"/>
                            </a:rPr>
                            <m:t>+1</m:t>
                          </m:r>
                        </m:sub>
                      </m:sSub>
                      <m:d>
                        <m:dPr>
                          <m:ctrlPr>
                            <a:rPr lang="en-US" altLang="zh-TW" sz="2800" i="1">
                              <a:latin typeface="Cambria Math" panose="02040503050406030204" pitchFamily="18" charset="0"/>
                            </a:rPr>
                          </m:ctrlPr>
                        </m:dPr>
                        <m:e>
                          <m:r>
                            <a:rPr lang="en-US" altLang="zh-TW" sz="2800" i="1">
                              <a:latin typeface="Cambria Math" panose="02040503050406030204" pitchFamily="18" charset="0"/>
                            </a:rPr>
                            <m:t>𝑎𝑖</m:t>
                          </m:r>
                        </m:e>
                      </m:d>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𝑁</m:t>
                          </m:r>
                        </m:e>
                        <m:sub>
                          <m:r>
                            <a:rPr lang="en-US" altLang="zh-TW" sz="2800" i="1">
                              <a:latin typeface="Cambria Math" panose="02040503050406030204" pitchFamily="18" charset="0"/>
                            </a:rPr>
                            <m:t>𝑘</m:t>
                          </m:r>
                        </m:sub>
                      </m:sSub>
                      <m:d>
                        <m:dPr>
                          <m:ctrlPr>
                            <a:rPr lang="en-US" altLang="zh-TW" sz="2800" i="1">
                              <a:latin typeface="Cambria Math" panose="02040503050406030204" pitchFamily="18" charset="0"/>
                            </a:rPr>
                          </m:ctrlPr>
                        </m:dPr>
                        <m:e>
                          <m:r>
                            <a:rPr lang="en-US" altLang="zh-TW" sz="2800" i="1">
                              <a:latin typeface="Cambria Math" panose="02040503050406030204" pitchFamily="18" charset="0"/>
                            </a:rPr>
                            <m:t>𝑎𝑖</m:t>
                          </m:r>
                        </m:e>
                      </m:d>
                      <m:r>
                        <a:rPr lang="en-US" altLang="zh-TW" sz="2800" i="1">
                          <a:latin typeface="Cambria Math" panose="02040503050406030204" pitchFamily="18" charset="0"/>
                        </a:rPr>
                        <m:t>+</m:t>
                      </m:r>
                      <m:sSub>
                        <m:sSubPr>
                          <m:ctrlPr>
                            <a:rPr lang="en-US" altLang="zh-TW" sz="2800" i="1">
                              <a:solidFill>
                                <a:srgbClr val="00B050"/>
                              </a:solidFill>
                              <a:latin typeface="Cambria Math" panose="02040503050406030204" pitchFamily="18" charset="0"/>
                            </a:rPr>
                          </m:ctrlPr>
                        </m:sSubPr>
                        <m:e>
                          <m:r>
                            <a:rPr lang="en-US" altLang="zh-TW" sz="2800" i="1">
                              <a:solidFill>
                                <a:srgbClr val="00B050"/>
                              </a:solidFill>
                              <a:latin typeface="Cambria Math" panose="02040503050406030204" pitchFamily="18" charset="0"/>
                            </a:rPr>
                            <m:t>𝑁</m:t>
                          </m:r>
                        </m:e>
                        <m:sub>
                          <m:r>
                            <a:rPr lang="en-US" altLang="zh-TW" sz="2800" i="1">
                              <a:solidFill>
                                <a:srgbClr val="00B050"/>
                              </a:solidFill>
                              <a:latin typeface="Cambria Math" panose="02040503050406030204" pitchFamily="18" charset="0"/>
                            </a:rPr>
                            <m:t>𝑘</m:t>
                          </m:r>
                        </m:sub>
                      </m:sSub>
                      <m:d>
                        <m:dPr>
                          <m:ctrlPr>
                            <a:rPr lang="en-US" altLang="zh-TW" sz="2800" i="1">
                              <a:solidFill>
                                <a:srgbClr val="00B050"/>
                              </a:solidFill>
                              <a:latin typeface="Cambria Math" panose="02040503050406030204" pitchFamily="18" charset="0"/>
                            </a:rPr>
                          </m:ctrlPr>
                        </m:dPr>
                        <m:e>
                          <m:r>
                            <a:rPr lang="en-US" altLang="zh-TW" sz="2800" i="1">
                              <a:solidFill>
                                <a:srgbClr val="00B050"/>
                              </a:solidFill>
                              <a:latin typeface="Cambria Math" panose="02040503050406030204" pitchFamily="18" charset="0"/>
                            </a:rPr>
                            <m:t>𝑎𝑙𝑙</m:t>
                          </m:r>
                        </m:e>
                      </m:d>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𝑘</m:t>
                          </m:r>
                        </m:sub>
                      </m:sSub>
                      <m:d>
                        <m:dPr>
                          <m:ctrlPr>
                            <a:rPr lang="en-US" altLang="zh-TW" sz="2800" i="1">
                              <a:latin typeface="Cambria Math" panose="02040503050406030204" pitchFamily="18" charset="0"/>
                            </a:rPr>
                          </m:ctrlPr>
                        </m:dPr>
                        <m:e>
                          <m:r>
                            <a:rPr lang="en-US" altLang="zh-TW" sz="2800" i="1">
                              <a:latin typeface="Cambria Math" panose="02040503050406030204" pitchFamily="18" charset="0"/>
                            </a:rPr>
                            <m:t>𝑏𝑖𝑟𝑡h</m:t>
                          </m:r>
                        </m:e>
                      </m:d>
                      <m:r>
                        <a:rPr lang="en-US" altLang="zh-TW" sz="2800" i="1">
                          <a:latin typeface="Cambria Math" panose="02040503050406030204" pitchFamily="18" charset="0"/>
                          <a:ea typeface="Cambria Math" panose="02040503050406030204" pitchFamily="18" charset="0"/>
                        </a:rPr>
                        <m:t>×</m:t>
                      </m:r>
                      <m:sSub>
                        <m:sSubPr>
                          <m:ctrlPr>
                            <a:rPr lang="en-US" altLang="zh-TW" sz="2800" i="1">
                              <a:solidFill>
                                <a:srgbClr val="FF0000"/>
                              </a:solidFill>
                              <a:latin typeface="Cambria Math" panose="02040503050406030204" pitchFamily="18" charset="0"/>
                              <a:ea typeface="Cambria Math" panose="02040503050406030204" pitchFamily="18" charset="0"/>
                            </a:rPr>
                          </m:ctrlPr>
                        </m:sSubPr>
                        <m:e>
                          <m:r>
                            <a:rPr lang="en-US" altLang="zh-TW" sz="2800" i="1">
                              <a:solidFill>
                                <a:srgbClr val="FF0000"/>
                              </a:solidFill>
                              <a:latin typeface="Cambria Math" panose="02040503050406030204" pitchFamily="18" charset="0"/>
                              <a:ea typeface="Cambria Math" panose="02040503050406030204" pitchFamily="18" charset="0"/>
                            </a:rPr>
                            <m:t>𝑃</m:t>
                          </m:r>
                        </m:e>
                        <m:sub>
                          <m:r>
                            <a:rPr lang="en-US" altLang="zh-TW" sz="2800" i="1">
                              <a:solidFill>
                                <a:srgbClr val="FF0000"/>
                              </a:solidFill>
                              <a:latin typeface="Cambria Math" panose="02040503050406030204" pitchFamily="18" charset="0"/>
                              <a:ea typeface="Cambria Math" panose="02040503050406030204" pitchFamily="18" charset="0"/>
                            </a:rPr>
                            <m:t>𝑘</m:t>
                          </m:r>
                        </m:sub>
                      </m:sSub>
                      <m:d>
                        <m:dPr>
                          <m:ctrlPr>
                            <a:rPr lang="en-US" altLang="zh-TW" sz="2800" i="1">
                              <a:solidFill>
                                <a:srgbClr val="FF0000"/>
                              </a:solidFill>
                              <a:latin typeface="Cambria Math" panose="02040503050406030204" pitchFamily="18" charset="0"/>
                              <a:ea typeface="Cambria Math" panose="02040503050406030204" pitchFamily="18" charset="0"/>
                            </a:rPr>
                          </m:ctrlPr>
                        </m:dPr>
                        <m:e>
                          <m:r>
                            <a:rPr lang="en-US" altLang="zh-TW" sz="2800" i="1">
                              <a:solidFill>
                                <a:srgbClr val="FF0000"/>
                              </a:solidFill>
                              <a:latin typeface="Cambria Math" panose="02040503050406030204" pitchFamily="18" charset="0"/>
                              <a:ea typeface="Cambria Math" panose="02040503050406030204" pitchFamily="18" charset="0"/>
                            </a:rPr>
                            <m:t>𝑎𝑖</m:t>
                          </m:r>
                        </m:e>
                        <m:e>
                          <m:r>
                            <a:rPr lang="en-US" altLang="zh-TW" sz="2800" i="1">
                              <a:solidFill>
                                <a:srgbClr val="FF0000"/>
                              </a:solidFill>
                              <a:latin typeface="Cambria Math" panose="02040503050406030204" pitchFamily="18" charset="0"/>
                              <a:ea typeface="Cambria Math" panose="02040503050406030204" pitchFamily="18" charset="0"/>
                            </a:rPr>
                            <m:t>𝑏𝑖𝑟𝑡h</m:t>
                          </m:r>
                        </m:e>
                      </m:d>
                    </m:oMath>
                  </m:oMathPara>
                </a14:m>
                <a:endParaRPr lang="en-US" altLang="zh-TW" sz="2800" dirty="0" smtClean="0">
                  <a:latin typeface="Cambria Math" panose="02040503050406030204" pitchFamily="18" charset="0"/>
                </a:endParaRPr>
              </a:p>
              <a:p>
                <a:r>
                  <a:rPr lang="zh-TW" altLang="en-US" sz="2800" dirty="0" smtClean="0">
                    <a:latin typeface="Cambria Math" panose="02040503050406030204" pitchFamily="18" charset="0"/>
                  </a:rPr>
                  <a:t>其中 </a:t>
                </a:r>
                <a14:m>
                  <m:oMath xmlns:m="http://schemas.openxmlformats.org/officeDocument/2006/math">
                    <m:sSub>
                      <m:sSubPr>
                        <m:ctrlPr>
                          <a:rPr lang="en-US" altLang="zh-TW" sz="2600" i="1" smtClean="0">
                            <a:solidFill>
                              <a:srgbClr val="FF0000"/>
                            </a:solidFill>
                            <a:latin typeface="Cambria Math" panose="02040503050406030204" pitchFamily="18" charset="0"/>
                            <a:ea typeface="Cambria Math" panose="02040503050406030204" pitchFamily="18" charset="0"/>
                          </a:rPr>
                        </m:ctrlPr>
                      </m:sSubPr>
                      <m:e>
                        <m:r>
                          <a:rPr lang="en-US" altLang="zh-TW" sz="2600" i="1">
                            <a:solidFill>
                              <a:srgbClr val="FF0000"/>
                            </a:solidFill>
                            <a:latin typeface="Cambria Math" panose="02040503050406030204" pitchFamily="18" charset="0"/>
                            <a:ea typeface="Cambria Math" panose="02040503050406030204" pitchFamily="18" charset="0"/>
                          </a:rPr>
                          <m:t>𝑃</m:t>
                        </m:r>
                      </m:e>
                      <m:sub>
                        <m:r>
                          <a:rPr lang="en-US" altLang="zh-TW" sz="2600" i="1">
                            <a:solidFill>
                              <a:srgbClr val="FF0000"/>
                            </a:solidFill>
                            <a:latin typeface="Cambria Math" panose="02040503050406030204" pitchFamily="18" charset="0"/>
                            <a:ea typeface="Cambria Math" panose="02040503050406030204" pitchFamily="18" charset="0"/>
                          </a:rPr>
                          <m:t>𝑘</m:t>
                        </m:r>
                      </m:sub>
                    </m:sSub>
                    <m:d>
                      <m:dPr>
                        <m:ctrlPr>
                          <a:rPr lang="en-US" altLang="zh-TW" sz="2600" i="1">
                            <a:solidFill>
                              <a:srgbClr val="FF0000"/>
                            </a:solidFill>
                            <a:latin typeface="Cambria Math" panose="02040503050406030204" pitchFamily="18" charset="0"/>
                            <a:ea typeface="Cambria Math" panose="02040503050406030204" pitchFamily="18" charset="0"/>
                          </a:rPr>
                        </m:ctrlPr>
                      </m:dPr>
                      <m:e>
                        <m:r>
                          <a:rPr lang="en-US" altLang="zh-TW" sz="2600" i="1">
                            <a:solidFill>
                              <a:srgbClr val="FF0000"/>
                            </a:solidFill>
                            <a:latin typeface="Cambria Math" panose="02040503050406030204" pitchFamily="18" charset="0"/>
                            <a:ea typeface="Cambria Math" panose="02040503050406030204" pitchFamily="18" charset="0"/>
                          </a:rPr>
                          <m:t>𝑎𝑖</m:t>
                        </m:r>
                      </m:e>
                      <m:e>
                        <m:r>
                          <a:rPr lang="en-US" altLang="zh-TW" sz="2600" i="1">
                            <a:solidFill>
                              <a:srgbClr val="FF0000"/>
                            </a:solidFill>
                            <a:latin typeface="Cambria Math" panose="02040503050406030204" pitchFamily="18" charset="0"/>
                            <a:ea typeface="Cambria Math" panose="02040503050406030204" pitchFamily="18" charset="0"/>
                          </a:rPr>
                          <m:t>𝑏𝑖𝑟𝑡h</m:t>
                        </m:r>
                      </m:e>
                    </m:d>
                    <m:r>
                      <a:rPr lang="en-US" altLang="zh-TW" sz="2600"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zh-TW" sz="2600" b="0" i="1" smtClean="0">
                        <a:latin typeface="Cambria Math" panose="02040503050406030204" pitchFamily="18" charset="0"/>
                        <a:ea typeface="Cambria Math" panose="02040503050406030204" pitchFamily="18" charset="0"/>
                      </a:rPr>
                      <m:t>2</m:t>
                    </m:r>
                    <m:r>
                      <a:rPr lang="en-US" altLang="zh-TW" sz="2600" b="0" i="1" smtClean="0">
                        <a:latin typeface="Cambria Math" panose="02040503050406030204" pitchFamily="18" charset="0"/>
                        <a:ea typeface="Cambria Math" panose="02040503050406030204" pitchFamily="18" charset="0"/>
                      </a:rPr>
                      <m:t>𝐴𝐼</m:t>
                    </m:r>
                    <m:r>
                      <a:rPr lang="en-US" altLang="zh-TW" sz="2600" b="0" i="1" smtClean="0">
                        <a:solidFill>
                          <a:schemeClr val="tx1">
                            <a:lumMod val="75000"/>
                            <a:lumOff val="25000"/>
                          </a:schemeClr>
                        </a:solidFill>
                        <a:latin typeface="Cambria Math" panose="02040503050406030204" pitchFamily="18" charset="0"/>
                        <a:ea typeface="Cambria Math" panose="02040503050406030204" pitchFamily="18" charset="0"/>
                      </a:rPr>
                      <m:t>=2×</m:t>
                    </m:r>
                    <m:f>
                      <m:fPr>
                        <m:ctrlPr>
                          <a:rPr lang="en-US" altLang="zh-TW" sz="2600" b="0" i="1"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zh-TW" sz="2600" b="0" i="1"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zh-TW" sz="2600" b="0" i="1" smtClean="0">
                            <a:solidFill>
                              <a:schemeClr val="tx1">
                                <a:lumMod val="75000"/>
                                <a:lumOff val="25000"/>
                              </a:schemeClr>
                            </a:solidFill>
                            <a:latin typeface="Cambria Math" panose="02040503050406030204" pitchFamily="18" charset="0"/>
                            <a:ea typeface="Cambria Math" panose="02040503050406030204" pitchFamily="18" charset="0"/>
                          </a:rPr>
                          <m:t>2</m:t>
                        </m:r>
                      </m:den>
                    </m:f>
                    <m:d>
                      <m:dPr>
                        <m:ctrlPr>
                          <a:rPr lang="en-US" altLang="zh-TW" sz="2600" b="0" i="1" smtClean="0">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zh-TW" sz="2600" i="1">
                            <a:latin typeface="Cambria Math" panose="02040503050406030204" pitchFamily="18" charset="0"/>
                          </a:rPr>
                          <m:t>2</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𝑃</m:t>
                            </m:r>
                          </m:e>
                          <m:sub>
                            <m:r>
                              <a:rPr lang="en-US" altLang="zh-TW" sz="2600" i="1">
                                <a:latin typeface="Cambria Math" panose="02040503050406030204" pitchFamily="18" charset="0"/>
                              </a:rPr>
                              <m:t>𝑘</m:t>
                            </m:r>
                          </m:sub>
                        </m:sSub>
                        <m:d>
                          <m:dPr>
                            <m:ctrlPr>
                              <a:rPr lang="en-US" altLang="zh-TW" sz="2600" i="1">
                                <a:latin typeface="Cambria Math" panose="02040503050406030204" pitchFamily="18" charset="0"/>
                              </a:rPr>
                            </m:ctrlPr>
                          </m:dPr>
                          <m:e>
                            <m:r>
                              <a:rPr lang="en-US" altLang="zh-TW" sz="2600" i="1">
                                <a:latin typeface="Cambria Math" panose="02040503050406030204" pitchFamily="18" charset="0"/>
                              </a:rPr>
                              <m:t>𝑎𝑎</m:t>
                            </m:r>
                          </m:e>
                        </m:d>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𝑃</m:t>
                            </m:r>
                          </m:e>
                          <m:sub>
                            <m:r>
                              <a:rPr lang="en-US" altLang="zh-TW" sz="2600" i="1">
                                <a:latin typeface="Cambria Math" panose="02040503050406030204" pitchFamily="18" charset="0"/>
                              </a:rPr>
                              <m:t>𝑘</m:t>
                            </m:r>
                          </m:sub>
                        </m:sSub>
                        <m:d>
                          <m:dPr>
                            <m:ctrlPr>
                              <a:rPr lang="en-US" altLang="zh-TW" sz="2600" i="1">
                                <a:latin typeface="Cambria Math" panose="02040503050406030204" pitchFamily="18" charset="0"/>
                              </a:rPr>
                            </m:ctrlPr>
                          </m:dPr>
                          <m:e>
                            <m:r>
                              <a:rPr lang="en-US" altLang="zh-TW" sz="2600" i="1">
                                <a:latin typeface="Cambria Math" panose="02040503050406030204" pitchFamily="18" charset="0"/>
                              </a:rPr>
                              <m:t>𝑎𝑖</m:t>
                            </m:r>
                          </m:e>
                        </m:d>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𝑃</m:t>
                            </m:r>
                          </m:e>
                          <m:sub>
                            <m:r>
                              <a:rPr lang="en-US" altLang="zh-TW" sz="2600" i="1">
                                <a:latin typeface="Cambria Math" panose="02040503050406030204" pitchFamily="18" charset="0"/>
                              </a:rPr>
                              <m:t>𝑘</m:t>
                            </m:r>
                          </m:sub>
                        </m:sSub>
                        <m:d>
                          <m:dPr>
                            <m:ctrlPr>
                              <a:rPr lang="en-US" altLang="zh-TW" sz="2600" i="1">
                                <a:latin typeface="Cambria Math" panose="02040503050406030204" pitchFamily="18" charset="0"/>
                              </a:rPr>
                            </m:ctrlPr>
                          </m:dPr>
                          <m:e>
                            <m:r>
                              <a:rPr lang="en-US" altLang="zh-TW" sz="2600" i="1">
                                <a:latin typeface="Cambria Math" panose="02040503050406030204" pitchFamily="18" charset="0"/>
                              </a:rPr>
                              <m:t>𝑎𝑏</m:t>
                            </m:r>
                          </m:e>
                        </m:d>
                      </m:e>
                    </m:d>
                    <m:r>
                      <a:rPr lang="en-US" altLang="zh-TW" sz="2600" i="1" smtClean="0">
                        <a:latin typeface="Cambria Math" panose="02040503050406030204" pitchFamily="18" charset="0"/>
                        <a:ea typeface="Cambria Math" panose="02040503050406030204" pitchFamily="18" charset="0"/>
                      </a:rPr>
                      <m:t>×</m:t>
                    </m:r>
                    <m:f>
                      <m:fPr>
                        <m:ctrlPr>
                          <a:rPr lang="en-US" altLang="zh-TW" sz="2600" b="0" i="1" smtClean="0">
                            <a:latin typeface="Cambria Math" panose="02040503050406030204" pitchFamily="18" charset="0"/>
                            <a:ea typeface="Cambria Math" panose="02040503050406030204" pitchFamily="18" charset="0"/>
                          </a:rPr>
                        </m:ctrlPr>
                      </m:fPr>
                      <m:num>
                        <m:r>
                          <a:rPr lang="en-US" altLang="zh-TW" sz="2600" b="0" i="1" smtClean="0">
                            <a:latin typeface="Cambria Math" panose="02040503050406030204" pitchFamily="18" charset="0"/>
                            <a:ea typeface="Cambria Math" panose="02040503050406030204" pitchFamily="18" charset="0"/>
                          </a:rPr>
                          <m:t>1</m:t>
                        </m:r>
                      </m:num>
                      <m:den>
                        <m:r>
                          <a:rPr lang="en-US" altLang="zh-TW" sz="2600" b="0" i="1" smtClean="0">
                            <a:latin typeface="Cambria Math" panose="02040503050406030204" pitchFamily="18" charset="0"/>
                            <a:ea typeface="Cambria Math" panose="02040503050406030204" pitchFamily="18" charset="0"/>
                          </a:rPr>
                          <m:t>2</m:t>
                        </m:r>
                      </m:den>
                    </m:f>
                    <m:d>
                      <m:dPr>
                        <m:ctrlPr>
                          <a:rPr lang="en-US" altLang="zh-TW" sz="2600" b="0" i="1" smtClean="0">
                            <a:latin typeface="Cambria Math" panose="02040503050406030204" pitchFamily="18" charset="0"/>
                          </a:rPr>
                        </m:ctrlPr>
                      </m:dPr>
                      <m:e>
                        <m:r>
                          <a:rPr lang="en-US" altLang="zh-TW" sz="2600" i="1">
                            <a:latin typeface="Cambria Math" panose="02040503050406030204" pitchFamily="18" charset="0"/>
                          </a:rPr>
                          <m:t>2</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𝑃</m:t>
                            </m:r>
                          </m:e>
                          <m:sub>
                            <m:r>
                              <a:rPr lang="en-US" altLang="zh-TW" sz="2600" i="1">
                                <a:latin typeface="Cambria Math" panose="02040503050406030204" pitchFamily="18" charset="0"/>
                              </a:rPr>
                              <m:t>𝑘</m:t>
                            </m:r>
                          </m:sub>
                        </m:sSub>
                        <m:d>
                          <m:dPr>
                            <m:ctrlPr>
                              <a:rPr lang="en-US" altLang="zh-TW" sz="2600" i="1">
                                <a:latin typeface="Cambria Math" panose="02040503050406030204" pitchFamily="18" charset="0"/>
                              </a:rPr>
                            </m:ctrlPr>
                          </m:dPr>
                          <m:e>
                            <m:r>
                              <a:rPr lang="en-US" altLang="zh-TW" sz="2600" i="1">
                                <a:latin typeface="Cambria Math" panose="02040503050406030204" pitchFamily="18" charset="0"/>
                              </a:rPr>
                              <m:t>𝑖𝑖</m:t>
                            </m:r>
                          </m:e>
                        </m:d>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𝑃</m:t>
                            </m:r>
                          </m:e>
                          <m:sub>
                            <m:r>
                              <a:rPr lang="en-US" altLang="zh-TW" sz="2600" i="1">
                                <a:latin typeface="Cambria Math" panose="02040503050406030204" pitchFamily="18" charset="0"/>
                              </a:rPr>
                              <m:t>𝑘</m:t>
                            </m:r>
                          </m:sub>
                        </m:sSub>
                        <m:d>
                          <m:dPr>
                            <m:ctrlPr>
                              <a:rPr lang="en-US" altLang="zh-TW" sz="2600" i="1">
                                <a:latin typeface="Cambria Math" panose="02040503050406030204" pitchFamily="18" charset="0"/>
                              </a:rPr>
                            </m:ctrlPr>
                          </m:dPr>
                          <m:e>
                            <m:r>
                              <a:rPr lang="en-US" altLang="zh-TW" sz="2600" i="1">
                                <a:latin typeface="Cambria Math" panose="02040503050406030204" pitchFamily="18" charset="0"/>
                              </a:rPr>
                              <m:t>𝑎𝑖</m:t>
                            </m:r>
                          </m:e>
                        </m:d>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𝑃</m:t>
                            </m:r>
                          </m:e>
                          <m:sub>
                            <m:r>
                              <a:rPr lang="en-US" altLang="zh-TW" sz="2600" i="1">
                                <a:latin typeface="Cambria Math" panose="02040503050406030204" pitchFamily="18" charset="0"/>
                              </a:rPr>
                              <m:t>𝑘</m:t>
                            </m:r>
                          </m:sub>
                        </m:sSub>
                        <m:d>
                          <m:dPr>
                            <m:ctrlPr>
                              <a:rPr lang="en-US" altLang="zh-TW" sz="2600" i="1">
                                <a:latin typeface="Cambria Math" panose="02040503050406030204" pitchFamily="18" charset="0"/>
                              </a:rPr>
                            </m:ctrlPr>
                          </m:dPr>
                          <m:e>
                            <m:r>
                              <a:rPr lang="en-US" altLang="zh-TW" sz="2600" i="1">
                                <a:latin typeface="Cambria Math" panose="02040503050406030204" pitchFamily="18" charset="0"/>
                              </a:rPr>
                              <m:t>𝑏𝑖</m:t>
                            </m:r>
                          </m:e>
                        </m:d>
                      </m:e>
                    </m:d>
                  </m:oMath>
                </a14:m>
                <a:endParaRPr lang="en-US" altLang="zh-TW" dirty="0" smtClean="0"/>
              </a:p>
              <a:p>
                <a:r>
                  <a:rPr lang="zh-TW" altLang="en-US" dirty="0" smtClean="0"/>
                  <a:t>使用</a:t>
                </a:r>
                <a:r>
                  <a:rPr lang="zh-TW" altLang="en-US" b="1" dirty="0" smtClean="0"/>
                  <a:t>數學歸納法</a:t>
                </a:r>
                <a:r>
                  <a:rPr lang="zh-TW" altLang="en-US" dirty="0" smtClean="0"/>
                  <a:t>，就可以從</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𝑁</m:t>
                        </m:r>
                      </m:e>
                      <m:sub>
                        <m:r>
                          <a:rPr lang="en-US" altLang="zh-TW" b="0" i="1" smtClean="0">
                            <a:latin typeface="Cambria Math" panose="02040503050406030204" pitchFamily="18" charset="0"/>
                          </a:rPr>
                          <m:t>0</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𝑎𝑖</m:t>
                        </m:r>
                      </m:e>
                    </m:d>
                  </m:oMath>
                </a14:m>
                <a:r>
                  <a:rPr lang="zh-TW" altLang="en-US" dirty="0" smtClean="0"/>
                  <a:t>推得</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𝑁</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𝑎𝑖</m:t>
                        </m:r>
                      </m:e>
                    </m:d>
                  </m:oMath>
                </a14:m>
                <a:r>
                  <a:rPr lang="zh-TW" altLang="en-US" dirty="0" smtClean="0"/>
                  <a:t>。</a:t>
                </a:r>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22959" y="1845734"/>
                <a:ext cx="7543801" cy="4201384"/>
              </a:xfrm>
              <a:blipFill>
                <a:blip r:embed="rId2"/>
                <a:stretch>
                  <a:fillRect l="-1858" t="-3048" b="-406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07968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計算什麼條件下血型會收斂</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algn="ctr"/>
                <a14:m>
                  <m:oMath xmlns:m="http://schemas.openxmlformats.org/officeDocument/2006/math">
                    <m:sSub>
                      <m:sSubPr>
                        <m:ctrlPr>
                          <a:rPr lang="en-US" altLang="zh-TW" i="1" smtClean="0">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𝑖𝑖</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𝐼</m:t>
                        </m:r>
                      </m:e>
                      <m:sup>
                        <m:r>
                          <a:rPr lang="en-US" altLang="zh-TW" i="1">
                            <a:latin typeface="Cambria Math" panose="02040503050406030204" pitchFamily="18" charset="0"/>
                          </a:rPr>
                          <m:t>2</m:t>
                        </m:r>
                      </m:sup>
                    </m:sSup>
                    <m:r>
                      <a:rPr lang="en-US" altLang="zh-TW" b="0" i="1" smtClean="0">
                        <a:latin typeface="Cambria Math" panose="02040503050406030204" pitchFamily="18" charset="0"/>
                        <a:ea typeface="Cambria Math" panose="02040503050406030204" pitchFamily="18" charset="0"/>
                      </a:rPr>
                      <m:t>=</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𝑃</m:t>
                        </m:r>
                      </m:e>
                      <m:sub>
                        <m:r>
                          <a:rPr lang="en-US" altLang="zh-TW" b="0" i="1" smtClean="0">
                            <a:latin typeface="Cambria Math" panose="02040503050406030204" pitchFamily="18" charset="0"/>
                            <a:ea typeface="Cambria Math" panose="02040503050406030204" pitchFamily="18" charset="0"/>
                          </a:rPr>
                          <m:t>𝑘</m:t>
                        </m:r>
                      </m:sub>
                    </m:sSub>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𝑖𝑖</m:t>
                        </m:r>
                      </m:e>
                    </m:d>
                  </m:oMath>
                </a14:m>
                <a:endParaRPr lang="en-US" altLang="zh-TW" dirty="0" smtClean="0"/>
              </a:p>
              <a:p>
                <a:pPr algn="ct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𝑎𝑎</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𝐴</m:t>
                        </m:r>
                      </m:e>
                      <m:sup>
                        <m:r>
                          <a:rPr lang="en-US" altLang="zh-TW" i="1">
                            <a:latin typeface="Cambria Math" panose="02040503050406030204" pitchFamily="18" charset="0"/>
                          </a:rPr>
                          <m:t>2</m:t>
                        </m:r>
                      </m:sup>
                    </m:sSup>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𝑎𝑎</m:t>
                        </m:r>
                      </m:e>
                    </m:d>
                  </m:oMath>
                </a14:m>
                <a:endParaRPr lang="zh-TW" altLang="en-US" dirty="0" smtClean="0"/>
              </a:p>
              <a:p>
                <a:pPr algn="ctr"/>
                <a14:m>
                  <m:oMath xmlns:m="http://schemas.openxmlformats.org/officeDocument/2006/math">
                    <m:sSub>
                      <m:sSubPr>
                        <m:ctrlPr>
                          <a:rPr lang="en-US" altLang="zh-TW" i="1" smtClean="0">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𝑏𝑏</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𝐵</m:t>
                        </m:r>
                      </m:e>
                      <m:sup>
                        <m:r>
                          <a:rPr lang="en-US" altLang="zh-TW" i="1">
                            <a:latin typeface="Cambria Math" panose="02040503050406030204" pitchFamily="18" charset="0"/>
                          </a:rPr>
                          <m:t>2</m:t>
                        </m:r>
                      </m:sup>
                    </m:sSup>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𝑏𝑏</m:t>
                        </m:r>
                      </m:e>
                    </m:d>
                  </m:oMath>
                </a14:m>
                <a:endParaRPr lang="zh-TW" altLang="en-US" dirty="0"/>
              </a:p>
              <a:p>
                <a:pPr algn="ctr"/>
                <a14:m>
                  <m:oMath xmlns:m="http://schemas.openxmlformats.org/officeDocument/2006/math">
                    <m:sSub>
                      <m:sSubPr>
                        <m:ctrlPr>
                          <a:rPr lang="en-US" altLang="zh-TW" i="1" smtClean="0">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m:t>
                        </m:r>
                        <m:r>
                          <a:rPr lang="en-US" altLang="zh-TW" b="0" i="1" smtClean="0">
                            <a:latin typeface="Cambria Math" panose="02040503050406030204" pitchFamily="18" charset="0"/>
                            <a:ea typeface="Cambria Math" panose="02040503050406030204" pitchFamily="18" charset="0"/>
                          </a:rPr>
                          <m:t>𝑖</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𝐴𝐼</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m:t>
                        </m:r>
                        <m:r>
                          <a:rPr lang="en-US" altLang="zh-TW" b="0" i="1" smtClean="0">
                            <a:latin typeface="Cambria Math" panose="02040503050406030204" pitchFamily="18" charset="0"/>
                            <a:ea typeface="Cambria Math" panose="02040503050406030204" pitchFamily="18" charset="0"/>
                          </a:rPr>
                          <m:t>𝑖</m:t>
                        </m:r>
                      </m:e>
                    </m:d>
                  </m:oMath>
                </a14:m>
                <a:endParaRPr lang="en-US" altLang="zh-TW" dirty="0" smtClean="0"/>
              </a:p>
              <a:p>
                <a:pPr algn="ct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𝑏𝑖</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𝐵𝐼</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𝑏𝑖</m:t>
                        </m:r>
                      </m:e>
                    </m:d>
                  </m:oMath>
                </a14:m>
                <a:endParaRPr lang="zh-TW" altLang="en-US" dirty="0"/>
              </a:p>
              <a:p>
                <a:pPr algn="ct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m:t>
                        </m:r>
                        <m:r>
                          <a:rPr lang="en-US" altLang="zh-TW" b="0" i="1" smtClean="0">
                            <a:latin typeface="Cambria Math" panose="02040503050406030204" pitchFamily="18" charset="0"/>
                            <a:ea typeface="Cambria Math" panose="02040503050406030204" pitchFamily="18" charset="0"/>
                          </a:rPr>
                          <m:t>𝑏</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𝐴𝐵</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m:t>
                        </m:r>
                        <m:r>
                          <a:rPr lang="en-US" altLang="zh-TW" b="0" i="1" smtClean="0">
                            <a:latin typeface="Cambria Math" panose="02040503050406030204" pitchFamily="18" charset="0"/>
                            <a:ea typeface="Cambria Math" panose="02040503050406030204" pitchFamily="18" charset="0"/>
                          </a:rPr>
                          <m:t>𝑏</m:t>
                        </m:r>
                      </m:e>
                    </m:d>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210256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解方程式</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化簡到最後，會得到四個聯立方程式：</a:t>
                </a:r>
                <a:endParaRPr lang="en-US" altLang="zh-TW" dirty="0" smtClean="0"/>
              </a:p>
              <a:p>
                <a:pPr lvl="1"/>
                <a14:m>
                  <m:oMath xmlns:m="http://schemas.openxmlformats.org/officeDocument/2006/math">
                    <m:rad>
                      <m:radPr>
                        <m:degHide m:val="on"/>
                        <m:ctrlPr>
                          <a:rPr lang="en-US" altLang="zh-TW" b="0" i="1" smtClean="0">
                            <a:latin typeface="Cambria Math" panose="02040503050406030204" pitchFamily="18" charset="0"/>
                          </a:rPr>
                        </m:ctrlPr>
                      </m:radPr>
                      <m:deg/>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𝑘</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𝑖𝑖</m:t>
                            </m:r>
                          </m:e>
                        </m:d>
                      </m:e>
                    </m:rad>
                    <m:r>
                      <a:rPr lang="en-US" altLang="zh-TW" b="0" i="1" smtClean="0">
                        <a:latin typeface="Cambria Math" panose="02040503050406030204" pitchFamily="18" charset="0"/>
                      </a:rPr>
                      <m:t>+</m:t>
                    </m:r>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𝑎𝑎</m:t>
                            </m:r>
                          </m:e>
                        </m:d>
                      </m:e>
                    </m:rad>
                    <m:r>
                      <a:rPr lang="en-US" altLang="zh-TW" i="1">
                        <a:latin typeface="Cambria Math" panose="02040503050406030204" pitchFamily="18" charset="0"/>
                      </a:rPr>
                      <m:t>+</m:t>
                    </m:r>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𝑏𝑏</m:t>
                            </m:r>
                          </m:e>
                        </m:d>
                      </m:e>
                    </m:rad>
                    <m:r>
                      <a:rPr lang="en-US" altLang="zh-TW" b="0" i="1" smtClean="0">
                        <a:latin typeface="Cambria Math" panose="02040503050406030204" pitchFamily="18" charset="0"/>
                      </a:rPr>
                      <m:t>=1</m:t>
                    </m:r>
                  </m:oMath>
                </a14:m>
                <a:endParaRPr lang="en-US" altLang="zh-TW" b="0" dirty="0" smtClean="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𝑎𝑖</m:t>
                        </m:r>
                      </m:e>
                    </m:d>
                    <m:r>
                      <a:rPr lang="en-US" altLang="zh-TW" b="0" i="1" smtClean="0">
                        <a:latin typeface="Cambria Math" panose="02040503050406030204" pitchFamily="18" charset="0"/>
                      </a:rPr>
                      <m:t>=2</m:t>
                    </m:r>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𝑎𝑎</m:t>
                            </m:r>
                          </m:e>
                        </m:d>
                      </m:e>
                    </m:rad>
                    <m:rad>
                      <m:radPr>
                        <m:degHide m:val="on"/>
                        <m:ctrlPr>
                          <a:rPr lang="en-US" altLang="zh-TW" i="1">
                            <a:latin typeface="Cambria Math" panose="02040503050406030204" pitchFamily="18" charset="0"/>
                          </a:rPr>
                        </m:ctrlPr>
                      </m:radPr>
                      <m:deg/>
                      <m:e>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𝑖𝑖</m:t>
                            </m:r>
                          </m:e>
                        </m:d>
                      </m:e>
                    </m:rad>
                  </m:oMath>
                </a14:m>
                <a:endParaRPr lang="en-US" altLang="zh-TW" dirty="0" smtClean="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𝑏𝑖</m:t>
                        </m:r>
                      </m:e>
                    </m:d>
                    <m:r>
                      <a:rPr lang="en-US" altLang="zh-TW" i="1">
                        <a:latin typeface="Cambria Math" panose="02040503050406030204" pitchFamily="18" charset="0"/>
                      </a:rPr>
                      <m:t>=2</m:t>
                    </m:r>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𝑏𝑏</m:t>
                            </m:r>
                          </m:e>
                        </m:d>
                      </m:e>
                    </m:rad>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𝑖𝑖</m:t>
                            </m:r>
                          </m:e>
                        </m:d>
                      </m:e>
                    </m:rad>
                  </m:oMath>
                </a14:m>
                <a:endParaRPr lang="en-US" altLang="zh-TW" dirty="0" smtClean="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𝑎𝑏</m:t>
                        </m:r>
                      </m:e>
                    </m:d>
                    <m:r>
                      <a:rPr lang="en-US" altLang="zh-TW" i="1">
                        <a:latin typeface="Cambria Math" panose="02040503050406030204" pitchFamily="18" charset="0"/>
                      </a:rPr>
                      <m:t>=2</m:t>
                    </m:r>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𝑎𝑎</m:t>
                            </m:r>
                          </m:e>
                        </m:d>
                      </m:e>
                    </m:rad>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𝑏𝑏</m:t>
                            </m:r>
                          </m:e>
                        </m:d>
                      </m:e>
                    </m:rad>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858" t="-318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4" name="內容版面配置區 3"/>
              <p:cNvGraphicFramePr>
                <a:graphicFrameLocks/>
              </p:cNvGraphicFramePr>
              <p:nvPr>
                <p:extLst>
                  <p:ext uri="{D42A27DB-BD31-4B8C-83A1-F6EECF244321}">
                    <p14:modId xmlns:p14="http://schemas.microsoft.com/office/powerpoint/2010/main" val="2266815408"/>
                  </p:ext>
                </p:extLst>
              </p:nvPr>
            </p:nvGraphicFramePr>
            <p:xfrm>
              <a:off x="822324" y="4635181"/>
              <a:ext cx="7544436" cy="1647159"/>
            </p:xfrm>
            <a:graphic>
              <a:graphicData uri="http://schemas.openxmlformats.org/drawingml/2006/table">
                <a:tbl>
                  <a:tblPr firstRow="1" bandRow="1">
                    <a:tableStyleId>{5C22544A-7EE6-4342-B048-85BDC9FD1C3A}</a:tableStyleId>
                  </a:tblPr>
                  <a:tblGrid>
                    <a:gridCol w="1257406">
                      <a:extLst>
                        <a:ext uri="{9D8B030D-6E8A-4147-A177-3AD203B41FA5}">
                          <a16:colId xmlns:a16="http://schemas.microsoft.com/office/drawing/2014/main" val="1096204353"/>
                        </a:ext>
                      </a:extLst>
                    </a:gridCol>
                    <a:gridCol w="1257406">
                      <a:extLst>
                        <a:ext uri="{9D8B030D-6E8A-4147-A177-3AD203B41FA5}">
                          <a16:colId xmlns:a16="http://schemas.microsoft.com/office/drawing/2014/main" val="580506860"/>
                        </a:ext>
                      </a:extLst>
                    </a:gridCol>
                    <a:gridCol w="1257406">
                      <a:extLst>
                        <a:ext uri="{9D8B030D-6E8A-4147-A177-3AD203B41FA5}">
                          <a16:colId xmlns:a16="http://schemas.microsoft.com/office/drawing/2014/main" val="1817451699"/>
                        </a:ext>
                      </a:extLst>
                    </a:gridCol>
                    <a:gridCol w="1257406">
                      <a:extLst>
                        <a:ext uri="{9D8B030D-6E8A-4147-A177-3AD203B41FA5}">
                          <a16:colId xmlns:a16="http://schemas.microsoft.com/office/drawing/2014/main" val="1991573649"/>
                        </a:ext>
                      </a:extLst>
                    </a:gridCol>
                    <a:gridCol w="1257406">
                      <a:extLst>
                        <a:ext uri="{9D8B030D-6E8A-4147-A177-3AD203B41FA5}">
                          <a16:colId xmlns:a16="http://schemas.microsoft.com/office/drawing/2014/main" val="2073783738"/>
                        </a:ext>
                      </a:extLst>
                    </a:gridCol>
                    <a:gridCol w="1257406">
                      <a:extLst>
                        <a:ext uri="{9D8B030D-6E8A-4147-A177-3AD203B41FA5}">
                          <a16:colId xmlns:a16="http://schemas.microsoft.com/office/drawing/2014/main" val="2910982877"/>
                        </a:ext>
                      </a:extLst>
                    </a:gridCol>
                  </a:tblGrid>
                  <a:tr h="549053">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𝑃</m:t>
                                    </m:r>
                                  </m:e>
                                  <m:sub>
                                    <m:r>
                                      <a:rPr lang="en-US" altLang="zh-TW" sz="2800" b="0" i="1" smtClean="0">
                                        <a:latin typeface="Cambria Math" panose="02040503050406030204" pitchFamily="18" charset="0"/>
                                      </a:rPr>
                                      <m:t>𝑘</m:t>
                                    </m:r>
                                  </m:sub>
                                </m:sSub>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𝑖𝑖</m:t>
                                    </m:r>
                                  </m:e>
                                </m:d>
                              </m:oMath>
                            </m:oMathPara>
                          </a14:m>
                          <a:endParaRPr lang="zh-TW" alt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𝑘</m:t>
                                    </m:r>
                                  </m:sub>
                                </m:sSub>
                                <m:d>
                                  <m:dPr>
                                    <m:ctrlPr>
                                      <a:rPr lang="en-US" altLang="zh-TW" sz="2800" i="1">
                                        <a:latin typeface="Cambria Math" panose="02040503050406030204" pitchFamily="18" charset="0"/>
                                      </a:rPr>
                                    </m:ctrlPr>
                                  </m:dPr>
                                  <m:e>
                                    <m:r>
                                      <a:rPr lang="en-US" altLang="zh-TW" sz="2800" b="0" i="1" smtClean="0">
                                        <a:latin typeface="Cambria Math" panose="02040503050406030204" pitchFamily="18" charset="0"/>
                                      </a:rPr>
                                      <m:t>𝑎𝑎</m:t>
                                    </m:r>
                                  </m:e>
                                </m:d>
                              </m:oMath>
                            </m:oMathPara>
                          </a14:m>
                          <a:endParaRPr lang="zh-TW" alt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𝑘</m:t>
                                    </m:r>
                                  </m:sub>
                                </m:sSub>
                                <m:d>
                                  <m:dPr>
                                    <m:ctrlPr>
                                      <a:rPr lang="en-US" altLang="zh-TW" sz="2800" i="1">
                                        <a:latin typeface="Cambria Math" panose="02040503050406030204" pitchFamily="18" charset="0"/>
                                      </a:rPr>
                                    </m:ctrlPr>
                                  </m:dPr>
                                  <m:e>
                                    <m:r>
                                      <a:rPr lang="en-US" altLang="zh-TW" sz="2800" b="0" i="1" smtClean="0">
                                        <a:latin typeface="Cambria Math" panose="02040503050406030204" pitchFamily="18" charset="0"/>
                                      </a:rPr>
                                      <m:t>𝑏𝑏</m:t>
                                    </m:r>
                                  </m:e>
                                </m:d>
                              </m:oMath>
                            </m:oMathPara>
                          </a14:m>
                          <a:endParaRPr lang="zh-TW" alt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𝑘</m:t>
                                    </m:r>
                                  </m:sub>
                                </m:sSub>
                                <m:d>
                                  <m:dPr>
                                    <m:ctrlPr>
                                      <a:rPr lang="en-US" altLang="zh-TW" sz="2800" i="1">
                                        <a:latin typeface="Cambria Math" panose="02040503050406030204" pitchFamily="18" charset="0"/>
                                      </a:rPr>
                                    </m:ctrlPr>
                                  </m:dPr>
                                  <m:e>
                                    <m:r>
                                      <a:rPr lang="en-US" altLang="zh-TW" sz="2800" b="0" i="1" smtClean="0">
                                        <a:latin typeface="Cambria Math" panose="02040503050406030204" pitchFamily="18" charset="0"/>
                                      </a:rPr>
                                      <m:t>𝑎</m:t>
                                    </m:r>
                                    <m:r>
                                      <a:rPr lang="en-US" altLang="zh-TW" sz="2800" i="1" smtClean="0">
                                        <a:latin typeface="Cambria Math" panose="02040503050406030204" pitchFamily="18" charset="0"/>
                                      </a:rPr>
                                      <m:t>𝑖</m:t>
                                    </m:r>
                                  </m:e>
                                </m:d>
                              </m:oMath>
                            </m:oMathPara>
                          </a14:m>
                          <a:endParaRPr lang="zh-TW" alt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𝑘</m:t>
                                    </m:r>
                                  </m:sub>
                                </m:sSub>
                                <m:d>
                                  <m:dPr>
                                    <m:ctrlPr>
                                      <a:rPr lang="en-US" altLang="zh-TW" sz="2800" i="1">
                                        <a:latin typeface="Cambria Math" panose="02040503050406030204" pitchFamily="18" charset="0"/>
                                      </a:rPr>
                                    </m:ctrlPr>
                                  </m:dPr>
                                  <m:e>
                                    <m:r>
                                      <a:rPr lang="en-US" altLang="zh-TW" sz="2800" b="0" i="1" smtClean="0">
                                        <a:latin typeface="Cambria Math" panose="02040503050406030204" pitchFamily="18" charset="0"/>
                                      </a:rPr>
                                      <m:t>𝑏</m:t>
                                    </m:r>
                                    <m:r>
                                      <a:rPr lang="en-US" altLang="zh-TW" sz="2800" i="1">
                                        <a:latin typeface="Cambria Math" panose="02040503050406030204" pitchFamily="18" charset="0"/>
                                      </a:rPr>
                                      <m:t>𝑖</m:t>
                                    </m:r>
                                  </m:e>
                                </m:d>
                              </m:oMath>
                            </m:oMathPara>
                          </a14:m>
                          <a:endParaRPr lang="zh-TW" alt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𝑘</m:t>
                                    </m:r>
                                  </m:sub>
                                </m:sSub>
                                <m:d>
                                  <m:dPr>
                                    <m:ctrlPr>
                                      <a:rPr lang="en-US" altLang="zh-TW" sz="2800" i="1">
                                        <a:latin typeface="Cambria Math" panose="02040503050406030204" pitchFamily="18" charset="0"/>
                                      </a:rPr>
                                    </m:ctrlPr>
                                  </m:dPr>
                                  <m:e>
                                    <m:r>
                                      <a:rPr lang="en-US" altLang="zh-TW" sz="2800" i="1">
                                        <a:latin typeface="Cambria Math" panose="02040503050406030204" pitchFamily="18" charset="0"/>
                                      </a:rPr>
                                      <m:t>𝑎</m:t>
                                    </m:r>
                                    <m:r>
                                      <a:rPr lang="en-US" altLang="zh-TW" sz="2800" b="0" i="1" smtClean="0">
                                        <a:latin typeface="Cambria Math" panose="02040503050406030204" pitchFamily="18" charset="0"/>
                                      </a:rPr>
                                      <m:t>𝑏</m:t>
                                    </m:r>
                                  </m:e>
                                </m:d>
                              </m:oMath>
                            </m:oMathPara>
                          </a14:m>
                          <a:endParaRPr lang="zh-TW" altLang="en-US" sz="2800" dirty="0"/>
                        </a:p>
                      </a:txBody>
                      <a:tcPr/>
                    </a:tc>
                    <a:extLst>
                      <a:ext uri="{0D108BD9-81ED-4DB2-BD59-A6C34878D82A}">
                        <a16:rowId xmlns:a16="http://schemas.microsoft.com/office/drawing/2014/main" val="1658893805"/>
                      </a:ext>
                    </a:extLst>
                  </a:tr>
                  <a:tr h="549053">
                    <a:tc>
                      <a:txBody>
                        <a:bodyPr/>
                        <a:lstStyle/>
                        <a:p>
                          <a:pPr algn="ctr"/>
                          <a:r>
                            <a:rPr lang="en-US" altLang="zh-TW" sz="2800" dirty="0" smtClean="0"/>
                            <a:t>1/9</a:t>
                          </a:r>
                          <a:endParaRPr lang="zh-TW" altLang="en-US" sz="2800" dirty="0"/>
                        </a:p>
                      </a:txBody>
                      <a:tcPr/>
                    </a:tc>
                    <a:tc>
                      <a:txBody>
                        <a:bodyPr/>
                        <a:lstStyle/>
                        <a:p>
                          <a:pPr algn="ctr"/>
                          <a:r>
                            <a:rPr lang="en-US" altLang="zh-TW" sz="2800" dirty="0" smtClean="0"/>
                            <a:t>1/9</a:t>
                          </a:r>
                          <a:endParaRPr lang="zh-TW" altLang="en-US" sz="2800" dirty="0"/>
                        </a:p>
                      </a:txBody>
                      <a:tcPr/>
                    </a:tc>
                    <a:tc>
                      <a:txBody>
                        <a:bodyPr/>
                        <a:lstStyle/>
                        <a:p>
                          <a:pPr algn="ctr"/>
                          <a:r>
                            <a:rPr lang="en-US" altLang="zh-TW" sz="2800" dirty="0" smtClean="0"/>
                            <a:t>1/9</a:t>
                          </a:r>
                          <a:endParaRPr lang="zh-TW" altLang="en-US" sz="2800" dirty="0"/>
                        </a:p>
                      </a:txBody>
                      <a:tcPr/>
                    </a:tc>
                    <a:tc>
                      <a:txBody>
                        <a:bodyPr/>
                        <a:lstStyle/>
                        <a:p>
                          <a:pPr algn="ctr"/>
                          <a:r>
                            <a:rPr lang="en-US" altLang="zh-TW" sz="2800" dirty="0" smtClean="0"/>
                            <a:t>2/9</a:t>
                          </a:r>
                          <a:endParaRPr lang="zh-TW" altLang="en-US" sz="2800" dirty="0"/>
                        </a:p>
                      </a:txBody>
                      <a:tcPr/>
                    </a:tc>
                    <a:tc>
                      <a:txBody>
                        <a:bodyPr/>
                        <a:lstStyle/>
                        <a:p>
                          <a:pPr algn="ctr"/>
                          <a:r>
                            <a:rPr lang="en-US" altLang="zh-TW" sz="2800" dirty="0" smtClean="0"/>
                            <a:t>2/9</a:t>
                          </a:r>
                          <a:endParaRPr lang="zh-TW" altLang="en-US" sz="2800" dirty="0"/>
                        </a:p>
                      </a:txBody>
                      <a:tcPr/>
                    </a:tc>
                    <a:tc>
                      <a:txBody>
                        <a:bodyPr/>
                        <a:lstStyle/>
                        <a:p>
                          <a:pPr algn="ctr"/>
                          <a:r>
                            <a:rPr lang="en-US" altLang="zh-TW" sz="2800" dirty="0" smtClean="0"/>
                            <a:t>2/9</a:t>
                          </a:r>
                        </a:p>
                      </a:txBody>
                      <a:tcPr/>
                    </a:tc>
                    <a:extLst>
                      <a:ext uri="{0D108BD9-81ED-4DB2-BD59-A6C34878D82A}">
                        <a16:rowId xmlns:a16="http://schemas.microsoft.com/office/drawing/2014/main" val="988776865"/>
                      </a:ext>
                    </a:extLst>
                  </a:tr>
                  <a:tr h="549053">
                    <a:tc>
                      <a:txBody>
                        <a:bodyPr/>
                        <a:lstStyle/>
                        <a:p>
                          <a:pPr algn="ctr"/>
                          <a:r>
                            <a:rPr lang="en-US" altLang="zh-TW" sz="2800" dirty="0" smtClean="0"/>
                            <a:t>1/4</a:t>
                          </a:r>
                          <a:endParaRPr lang="zh-TW" altLang="en-US" sz="2800" dirty="0"/>
                        </a:p>
                      </a:txBody>
                      <a:tcPr/>
                    </a:tc>
                    <a:tc>
                      <a:txBody>
                        <a:bodyPr/>
                        <a:lstStyle/>
                        <a:p>
                          <a:pPr algn="ctr"/>
                          <a:r>
                            <a:rPr lang="en-US" altLang="zh-TW" sz="2800" dirty="0" smtClean="0"/>
                            <a:t>1/16</a:t>
                          </a:r>
                          <a:endParaRPr lang="zh-TW" altLang="en-US" sz="2800" dirty="0"/>
                        </a:p>
                      </a:txBody>
                      <a:tcPr/>
                    </a:tc>
                    <a:tc>
                      <a:txBody>
                        <a:bodyPr/>
                        <a:lstStyle/>
                        <a:p>
                          <a:pPr algn="ctr"/>
                          <a:r>
                            <a:rPr lang="en-US" altLang="zh-TW" sz="2800" dirty="0" smtClean="0"/>
                            <a:t>1/16</a:t>
                          </a:r>
                          <a:endParaRPr lang="zh-TW" altLang="en-US" sz="2800" dirty="0"/>
                        </a:p>
                      </a:txBody>
                      <a:tcPr/>
                    </a:tc>
                    <a:tc>
                      <a:txBody>
                        <a:bodyPr/>
                        <a:lstStyle/>
                        <a:p>
                          <a:pPr algn="ctr"/>
                          <a:r>
                            <a:rPr lang="en-US" altLang="zh-TW" sz="2800" dirty="0" smtClean="0"/>
                            <a:t>1/4</a:t>
                          </a:r>
                          <a:endParaRPr lang="zh-TW" altLang="en-US" sz="2800" dirty="0"/>
                        </a:p>
                      </a:txBody>
                      <a:tcPr/>
                    </a:tc>
                    <a:tc>
                      <a:txBody>
                        <a:bodyPr/>
                        <a:lstStyle/>
                        <a:p>
                          <a:pPr algn="ctr"/>
                          <a:r>
                            <a:rPr lang="en-US" altLang="zh-TW" sz="2800" dirty="0" smtClean="0"/>
                            <a:t>1/4</a:t>
                          </a:r>
                          <a:endParaRPr lang="zh-TW" altLang="en-US" sz="2800" dirty="0"/>
                        </a:p>
                      </a:txBody>
                      <a:tcPr/>
                    </a:tc>
                    <a:tc>
                      <a:txBody>
                        <a:bodyPr/>
                        <a:lstStyle/>
                        <a:p>
                          <a:pPr algn="ctr"/>
                          <a:r>
                            <a:rPr lang="en-US" altLang="zh-TW" sz="2800" dirty="0" smtClean="0"/>
                            <a:t>1/8</a:t>
                          </a:r>
                        </a:p>
                      </a:txBody>
                      <a:tcPr/>
                    </a:tc>
                    <a:extLst>
                      <a:ext uri="{0D108BD9-81ED-4DB2-BD59-A6C34878D82A}">
                        <a16:rowId xmlns:a16="http://schemas.microsoft.com/office/drawing/2014/main" val="2754868153"/>
                      </a:ext>
                    </a:extLst>
                  </a:tr>
                </a:tbl>
              </a:graphicData>
            </a:graphic>
          </p:graphicFrame>
        </mc:Choice>
        <mc:Fallback xmlns="">
          <p:graphicFrame>
            <p:nvGraphicFramePr>
              <p:cNvPr id="4" name="內容版面配置區 3"/>
              <p:cNvGraphicFramePr>
                <a:graphicFrameLocks/>
              </p:cNvGraphicFramePr>
              <p:nvPr>
                <p:extLst>
                  <p:ext uri="{D42A27DB-BD31-4B8C-83A1-F6EECF244321}">
                    <p14:modId xmlns:p14="http://schemas.microsoft.com/office/powerpoint/2010/main" val="2266815408"/>
                  </p:ext>
                </p:extLst>
              </p:nvPr>
            </p:nvGraphicFramePr>
            <p:xfrm>
              <a:off x="822324" y="4635181"/>
              <a:ext cx="7544436" cy="1647159"/>
            </p:xfrm>
            <a:graphic>
              <a:graphicData uri="http://schemas.openxmlformats.org/drawingml/2006/table">
                <a:tbl>
                  <a:tblPr firstRow="1" bandRow="1">
                    <a:tableStyleId>{5C22544A-7EE6-4342-B048-85BDC9FD1C3A}</a:tableStyleId>
                  </a:tblPr>
                  <a:tblGrid>
                    <a:gridCol w="1257406">
                      <a:extLst>
                        <a:ext uri="{9D8B030D-6E8A-4147-A177-3AD203B41FA5}">
                          <a16:colId xmlns:a16="http://schemas.microsoft.com/office/drawing/2014/main" val="1096204353"/>
                        </a:ext>
                      </a:extLst>
                    </a:gridCol>
                    <a:gridCol w="1257406">
                      <a:extLst>
                        <a:ext uri="{9D8B030D-6E8A-4147-A177-3AD203B41FA5}">
                          <a16:colId xmlns:a16="http://schemas.microsoft.com/office/drawing/2014/main" val="580506860"/>
                        </a:ext>
                      </a:extLst>
                    </a:gridCol>
                    <a:gridCol w="1257406">
                      <a:extLst>
                        <a:ext uri="{9D8B030D-6E8A-4147-A177-3AD203B41FA5}">
                          <a16:colId xmlns:a16="http://schemas.microsoft.com/office/drawing/2014/main" val="1817451699"/>
                        </a:ext>
                      </a:extLst>
                    </a:gridCol>
                    <a:gridCol w="1257406">
                      <a:extLst>
                        <a:ext uri="{9D8B030D-6E8A-4147-A177-3AD203B41FA5}">
                          <a16:colId xmlns:a16="http://schemas.microsoft.com/office/drawing/2014/main" val="1991573649"/>
                        </a:ext>
                      </a:extLst>
                    </a:gridCol>
                    <a:gridCol w="1257406">
                      <a:extLst>
                        <a:ext uri="{9D8B030D-6E8A-4147-A177-3AD203B41FA5}">
                          <a16:colId xmlns:a16="http://schemas.microsoft.com/office/drawing/2014/main" val="2073783738"/>
                        </a:ext>
                      </a:extLst>
                    </a:gridCol>
                    <a:gridCol w="1257406">
                      <a:extLst>
                        <a:ext uri="{9D8B030D-6E8A-4147-A177-3AD203B41FA5}">
                          <a16:colId xmlns:a16="http://schemas.microsoft.com/office/drawing/2014/main" val="2910982877"/>
                        </a:ext>
                      </a:extLst>
                    </a:gridCol>
                  </a:tblGrid>
                  <a:tr h="549053">
                    <a:tc>
                      <a:txBody>
                        <a:bodyPr/>
                        <a:lstStyle/>
                        <a:p>
                          <a:endParaRPr lang="zh-TW"/>
                        </a:p>
                      </a:txBody>
                      <a:tcPr>
                        <a:blipFill>
                          <a:blip r:embed="rId3"/>
                          <a:stretch>
                            <a:fillRect l="-483" t="-1111" r="-500483" b="-226667"/>
                          </a:stretch>
                        </a:blipFill>
                      </a:tcPr>
                    </a:tc>
                    <a:tc>
                      <a:txBody>
                        <a:bodyPr/>
                        <a:lstStyle/>
                        <a:p>
                          <a:endParaRPr lang="zh-TW"/>
                        </a:p>
                      </a:txBody>
                      <a:tcPr>
                        <a:blipFill>
                          <a:blip r:embed="rId3"/>
                          <a:stretch>
                            <a:fillRect l="-100971" t="-1111" r="-402913" b="-226667"/>
                          </a:stretch>
                        </a:blipFill>
                      </a:tcPr>
                    </a:tc>
                    <a:tc>
                      <a:txBody>
                        <a:bodyPr/>
                        <a:lstStyle/>
                        <a:p>
                          <a:endParaRPr lang="zh-TW"/>
                        </a:p>
                      </a:txBody>
                      <a:tcPr>
                        <a:blipFill>
                          <a:blip r:embed="rId3"/>
                          <a:stretch>
                            <a:fillRect l="-200000" t="-1111" r="-300966" b="-226667"/>
                          </a:stretch>
                        </a:blipFill>
                      </a:tcPr>
                    </a:tc>
                    <a:tc>
                      <a:txBody>
                        <a:bodyPr/>
                        <a:lstStyle/>
                        <a:p>
                          <a:endParaRPr lang="zh-TW"/>
                        </a:p>
                      </a:txBody>
                      <a:tcPr>
                        <a:blipFill>
                          <a:blip r:embed="rId3"/>
                          <a:stretch>
                            <a:fillRect l="-301456" t="-1111" r="-202427" b="-226667"/>
                          </a:stretch>
                        </a:blipFill>
                      </a:tcPr>
                    </a:tc>
                    <a:tc>
                      <a:txBody>
                        <a:bodyPr/>
                        <a:lstStyle/>
                        <a:p>
                          <a:endParaRPr lang="zh-TW"/>
                        </a:p>
                      </a:txBody>
                      <a:tcPr>
                        <a:blipFill>
                          <a:blip r:embed="rId3"/>
                          <a:stretch>
                            <a:fillRect l="-399517" t="-1111" r="-101449" b="-226667"/>
                          </a:stretch>
                        </a:blipFill>
                      </a:tcPr>
                    </a:tc>
                    <a:tc>
                      <a:txBody>
                        <a:bodyPr/>
                        <a:lstStyle/>
                        <a:p>
                          <a:endParaRPr lang="zh-TW"/>
                        </a:p>
                      </a:txBody>
                      <a:tcPr>
                        <a:blipFill>
                          <a:blip r:embed="rId3"/>
                          <a:stretch>
                            <a:fillRect l="-501942" t="-1111" r="-1942" b="-226667"/>
                          </a:stretch>
                        </a:blipFill>
                      </a:tcPr>
                    </a:tc>
                    <a:extLst>
                      <a:ext uri="{0D108BD9-81ED-4DB2-BD59-A6C34878D82A}">
                        <a16:rowId xmlns:a16="http://schemas.microsoft.com/office/drawing/2014/main" val="1658893805"/>
                      </a:ext>
                    </a:extLst>
                  </a:tr>
                  <a:tr h="549053">
                    <a:tc>
                      <a:txBody>
                        <a:bodyPr/>
                        <a:lstStyle/>
                        <a:p>
                          <a:pPr algn="ctr"/>
                          <a:r>
                            <a:rPr lang="en-US" altLang="zh-TW" sz="2800" dirty="0" smtClean="0"/>
                            <a:t>1/9</a:t>
                          </a:r>
                          <a:endParaRPr lang="zh-TW" altLang="en-US" sz="2800" dirty="0"/>
                        </a:p>
                      </a:txBody>
                      <a:tcPr/>
                    </a:tc>
                    <a:tc>
                      <a:txBody>
                        <a:bodyPr/>
                        <a:lstStyle/>
                        <a:p>
                          <a:pPr algn="ctr"/>
                          <a:r>
                            <a:rPr lang="en-US" altLang="zh-TW" sz="2800" dirty="0" smtClean="0"/>
                            <a:t>1/9</a:t>
                          </a:r>
                          <a:endParaRPr lang="zh-TW" altLang="en-US" sz="2800" dirty="0"/>
                        </a:p>
                      </a:txBody>
                      <a:tcPr/>
                    </a:tc>
                    <a:tc>
                      <a:txBody>
                        <a:bodyPr/>
                        <a:lstStyle/>
                        <a:p>
                          <a:pPr algn="ctr"/>
                          <a:r>
                            <a:rPr lang="en-US" altLang="zh-TW" sz="2800" dirty="0" smtClean="0"/>
                            <a:t>1/9</a:t>
                          </a:r>
                          <a:endParaRPr lang="zh-TW" altLang="en-US" sz="2800" dirty="0"/>
                        </a:p>
                      </a:txBody>
                      <a:tcPr/>
                    </a:tc>
                    <a:tc>
                      <a:txBody>
                        <a:bodyPr/>
                        <a:lstStyle/>
                        <a:p>
                          <a:pPr algn="ctr"/>
                          <a:r>
                            <a:rPr lang="en-US" altLang="zh-TW" sz="2800" dirty="0" smtClean="0"/>
                            <a:t>2/9</a:t>
                          </a:r>
                          <a:endParaRPr lang="zh-TW" altLang="en-US" sz="2800" dirty="0"/>
                        </a:p>
                      </a:txBody>
                      <a:tcPr/>
                    </a:tc>
                    <a:tc>
                      <a:txBody>
                        <a:bodyPr/>
                        <a:lstStyle/>
                        <a:p>
                          <a:pPr algn="ctr"/>
                          <a:r>
                            <a:rPr lang="en-US" altLang="zh-TW" sz="2800" dirty="0" smtClean="0"/>
                            <a:t>2/9</a:t>
                          </a:r>
                          <a:endParaRPr lang="zh-TW" altLang="en-US" sz="2800" dirty="0"/>
                        </a:p>
                      </a:txBody>
                      <a:tcPr/>
                    </a:tc>
                    <a:tc>
                      <a:txBody>
                        <a:bodyPr/>
                        <a:lstStyle/>
                        <a:p>
                          <a:pPr algn="ctr"/>
                          <a:r>
                            <a:rPr lang="en-US" altLang="zh-TW" sz="2800" dirty="0" smtClean="0"/>
                            <a:t>2/9</a:t>
                          </a:r>
                        </a:p>
                      </a:txBody>
                      <a:tcPr/>
                    </a:tc>
                    <a:extLst>
                      <a:ext uri="{0D108BD9-81ED-4DB2-BD59-A6C34878D82A}">
                        <a16:rowId xmlns:a16="http://schemas.microsoft.com/office/drawing/2014/main" val="988776865"/>
                      </a:ext>
                    </a:extLst>
                  </a:tr>
                  <a:tr h="549053">
                    <a:tc>
                      <a:txBody>
                        <a:bodyPr/>
                        <a:lstStyle/>
                        <a:p>
                          <a:pPr algn="ctr"/>
                          <a:r>
                            <a:rPr lang="en-US" altLang="zh-TW" sz="2800" dirty="0" smtClean="0"/>
                            <a:t>1/4</a:t>
                          </a:r>
                          <a:endParaRPr lang="zh-TW" altLang="en-US" sz="2800" dirty="0"/>
                        </a:p>
                      </a:txBody>
                      <a:tcPr/>
                    </a:tc>
                    <a:tc>
                      <a:txBody>
                        <a:bodyPr/>
                        <a:lstStyle/>
                        <a:p>
                          <a:pPr algn="ctr"/>
                          <a:r>
                            <a:rPr lang="en-US" altLang="zh-TW" sz="2800" dirty="0" smtClean="0"/>
                            <a:t>1/16</a:t>
                          </a:r>
                          <a:endParaRPr lang="zh-TW" altLang="en-US" sz="2800" dirty="0"/>
                        </a:p>
                      </a:txBody>
                      <a:tcPr/>
                    </a:tc>
                    <a:tc>
                      <a:txBody>
                        <a:bodyPr/>
                        <a:lstStyle/>
                        <a:p>
                          <a:pPr algn="ctr"/>
                          <a:r>
                            <a:rPr lang="en-US" altLang="zh-TW" sz="2800" dirty="0" smtClean="0"/>
                            <a:t>1/16</a:t>
                          </a:r>
                          <a:endParaRPr lang="zh-TW" altLang="en-US" sz="2800" dirty="0"/>
                        </a:p>
                      </a:txBody>
                      <a:tcPr/>
                    </a:tc>
                    <a:tc>
                      <a:txBody>
                        <a:bodyPr/>
                        <a:lstStyle/>
                        <a:p>
                          <a:pPr algn="ctr"/>
                          <a:r>
                            <a:rPr lang="en-US" altLang="zh-TW" sz="2800" dirty="0" smtClean="0"/>
                            <a:t>1/4</a:t>
                          </a:r>
                          <a:endParaRPr lang="zh-TW" altLang="en-US" sz="2800" dirty="0"/>
                        </a:p>
                      </a:txBody>
                      <a:tcPr/>
                    </a:tc>
                    <a:tc>
                      <a:txBody>
                        <a:bodyPr/>
                        <a:lstStyle/>
                        <a:p>
                          <a:pPr algn="ctr"/>
                          <a:r>
                            <a:rPr lang="en-US" altLang="zh-TW" sz="2800" dirty="0" smtClean="0"/>
                            <a:t>1/4</a:t>
                          </a:r>
                          <a:endParaRPr lang="zh-TW" altLang="en-US" sz="2800" dirty="0"/>
                        </a:p>
                      </a:txBody>
                      <a:tcPr/>
                    </a:tc>
                    <a:tc>
                      <a:txBody>
                        <a:bodyPr/>
                        <a:lstStyle/>
                        <a:p>
                          <a:pPr algn="ctr"/>
                          <a:r>
                            <a:rPr lang="en-US" altLang="zh-TW" sz="2800" dirty="0" smtClean="0"/>
                            <a:t>1/8</a:t>
                          </a:r>
                        </a:p>
                      </a:txBody>
                      <a:tcPr/>
                    </a:tc>
                    <a:extLst>
                      <a:ext uri="{0D108BD9-81ED-4DB2-BD59-A6C34878D82A}">
                        <a16:rowId xmlns:a16="http://schemas.microsoft.com/office/drawing/2014/main" val="2754868153"/>
                      </a:ext>
                    </a:extLst>
                  </a:tr>
                </a:tbl>
              </a:graphicData>
            </a:graphic>
          </p:graphicFrame>
        </mc:Fallback>
      </mc:AlternateContent>
    </p:spTree>
    <p:extLst>
      <p:ext uri="{BB962C8B-B14F-4D97-AF65-F5344CB8AC3E}">
        <p14:creationId xmlns:p14="http://schemas.microsoft.com/office/powerpoint/2010/main" val="178595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2:</a:t>
            </a:r>
            <a:br>
              <a:rPr lang="en-US" altLang="zh-TW" dirty="0" smtClean="0"/>
            </a:br>
            <a:r>
              <a:rPr lang="zh-TW" altLang="en-US" dirty="0" smtClean="0"/>
              <a:t>程式模擬</a:t>
            </a:r>
            <a:endParaRPr lang="zh-TW" altLang="en-US" dirty="0"/>
          </a:p>
        </p:txBody>
      </p:sp>
      <p:sp>
        <p:nvSpPr>
          <p:cNvPr id="3" name="文字版面配置區 2"/>
          <p:cNvSpPr>
            <a:spLocks noGrp="1"/>
          </p:cNvSpPr>
          <p:nvPr>
            <p:ph type="body" idx="1"/>
          </p:nvPr>
        </p:nvSpPr>
        <p:spPr/>
        <p:txBody>
          <a:bodyPr/>
          <a:lstStyle/>
          <a:p>
            <a:r>
              <a:rPr lang="zh-TW" altLang="en-US" dirty="0" smtClean="0"/>
              <a:t>藉已知基因比例去推定數年後的基因比率</a:t>
            </a:r>
            <a:endParaRPr lang="zh-TW" altLang="en-US" dirty="0"/>
          </a:p>
        </p:txBody>
      </p:sp>
    </p:spTree>
    <p:extLst>
      <p:ext uri="{BB962C8B-B14F-4D97-AF65-F5344CB8AC3E}">
        <p14:creationId xmlns:p14="http://schemas.microsoft.com/office/powerpoint/2010/main" val="3938893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b="1" dirty="0" smtClean="0"/>
              <a:t>程式功能</a:t>
            </a:r>
            <a:endParaRPr lang="zh-TW" altLang="en-US" sz="3600" b="1" dirty="0"/>
          </a:p>
        </p:txBody>
      </p:sp>
      <p:sp>
        <p:nvSpPr>
          <p:cNvPr id="3" name="內容版面配置區 2"/>
          <p:cNvSpPr>
            <a:spLocks noGrp="1"/>
          </p:cNvSpPr>
          <p:nvPr>
            <p:ph idx="1"/>
          </p:nvPr>
        </p:nvSpPr>
        <p:spPr/>
        <p:txBody>
          <a:bodyPr/>
          <a:lstStyle/>
          <a:p>
            <a:r>
              <a:rPr lang="zh-TW" altLang="en-US" dirty="0" smtClean="0"/>
              <a:t>在已知出生率和死亡率，以及血型基因的機率分配的情況下由原先的血型機率去推出未來的血型分佈</a:t>
            </a:r>
            <a:endParaRPr lang="en-US" altLang="zh-TW" dirty="0" smtClean="0"/>
          </a:p>
          <a:p>
            <a:r>
              <a:rPr lang="zh-TW" altLang="en-US" smtClean="0"/>
              <a:t>為模擬現實，這裡我們採用隨機抽取的方式來實作程式</a:t>
            </a:r>
            <a:endParaRPr lang="zh-TW" altLang="en-US" dirty="0"/>
          </a:p>
        </p:txBody>
      </p:sp>
    </p:spTree>
    <p:extLst>
      <p:ext uri="{BB962C8B-B14F-4D97-AF65-F5344CB8AC3E}">
        <p14:creationId xmlns:p14="http://schemas.microsoft.com/office/powerpoint/2010/main" val="3041809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2960" y="277896"/>
            <a:ext cx="7543800" cy="1450757"/>
          </a:xfrm>
        </p:spPr>
        <p:txBody>
          <a:bodyPr>
            <a:normAutofit/>
          </a:bodyPr>
          <a:lstStyle/>
          <a:p>
            <a:r>
              <a:rPr lang="zh-TW" altLang="en-US" sz="3600" b="1" dirty="0" smtClean="0"/>
              <a:t>隨機抽取基因配對</a:t>
            </a:r>
            <a:endParaRPr lang="zh-TW" altLang="en-US" sz="3600" b="1"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分別儲存各基因型的男女基因機率以及男女分別的人口數，接著用隨機抽取的方式抽取 出生率</a:t>
            </a:r>
            <a:r>
              <a:rPr lang="en-US" altLang="zh-TW" dirty="0" smtClean="0"/>
              <a:t>x</a:t>
            </a:r>
            <a:r>
              <a:rPr lang="zh-TW" altLang="en-US" dirty="0" smtClean="0"/>
              <a:t>總人口對男女</a:t>
            </a:r>
            <a:r>
              <a:rPr lang="en-US" altLang="zh-TW" dirty="0" smtClean="0"/>
              <a:t>(</a:t>
            </a:r>
            <a:r>
              <a:rPr lang="zh-TW" altLang="en-US" dirty="0" smtClean="0"/>
              <a:t>男女分別抽取</a:t>
            </a:r>
            <a:r>
              <a:rPr lang="en-US" altLang="zh-TW" dirty="0" smtClean="0"/>
              <a:t>)</a:t>
            </a:r>
          </a:p>
          <a:p>
            <a:pPr>
              <a:buFont typeface="Wingdings" panose="05000000000000000000" pitchFamily="2" charset="2"/>
              <a:buChar char="l"/>
            </a:pPr>
            <a:r>
              <a:rPr lang="zh-TW" altLang="en-US" dirty="0" smtClean="0"/>
              <a:t>先分別抽出男女之後，抽取男方提供的為他的基因中的哪一個，以及女方提供的為何者</a:t>
            </a:r>
            <a:endParaRPr lang="zh-TW" altLang="en-US" dirty="0"/>
          </a:p>
        </p:txBody>
      </p:sp>
    </p:spTree>
    <p:extLst>
      <p:ext uri="{BB962C8B-B14F-4D97-AF65-F5344CB8AC3E}">
        <p14:creationId xmlns:p14="http://schemas.microsoft.com/office/powerpoint/2010/main" val="2722275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前備常識</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血型：</a:t>
                </a:r>
                <a:r>
                  <a:rPr lang="en-US" altLang="zh-TW" dirty="0"/>
                  <a:t> O</a:t>
                </a:r>
                <a:r>
                  <a:rPr lang="zh-TW" altLang="en-US" dirty="0"/>
                  <a:t>、 </a:t>
                </a:r>
                <a:r>
                  <a:rPr lang="en-US" altLang="zh-TW" dirty="0" smtClean="0"/>
                  <a:t>A</a:t>
                </a:r>
                <a:r>
                  <a:rPr lang="zh-TW" altLang="en-US" dirty="0" smtClean="0"/>
                  <a:t>、</a:t>
                </a:r>
                <a:r>
                  <a:rPr lang="en-US" altLang="zh-TW" dirty="0" smtClean="0"/>
                  <a:t>B</a:t>
                </a:r>
                <a:r>
                  <a:rPr lang="zh-TW" altLang="en-US" dirty="0" smtClean="0"/>
                  <a:t>、</a:t>
                </a:r>
                <a:r>
                  <a:rPr lang="en-US" altLang="zh-TW" dirty="0" smtClean="0"/>
                  <a:t>AB</a:t>
                </a:r>
              </a:p>
              <a:p>
                <a:r>
                  <a:rPr lang="zh-TW" altLang="en-US" b="0" dirty="0" smtClean="0">
                    <a:latin typeface="Cambria Math" panose="02040503050406030204" pitchFamily="18" charset="0"/>
                  </a:rPr>
                  <a:t>影響血型的基因：</a:t>
                </a:r>
                <a14:m>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𝐼</m:t>
                        </m:r>
                      </m:e>
                      <m:sup>
                        <m:r>
                          <a:rPr lang="en-US" altLang="zh-TW" b="0" i="1" smtClean="0">
                            <a:latin typeface="Cambria Math" panose="02040503050406030204" pitchFamily="18" charset="0"/>
                          </a:rPr>
                          <m:t>𝐴</m:t>
                        </m:r>
                      </m:sup>
                    </m:sSup>
                  </m:oMath>
                </a14:m>
                <a:r>
                  <a:rPr lang="zh-TW" altLang="en-US" dirty="0" smtClean="0"/>
                  <a:t>、</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𝐼</m:t>
                        </m:r>
                      </m:e>
                      <m:sup>
                        <m:r>
                          <a:rPr lang="en-US" altLang="zh-TW" b="0" i="1" smtClean="0">
                            <a:latin typeface="Cambria Math" panose="02040503050406030204" pitchFamily="18" charset="0"/>
                          </a:rPr>
                          <m:t>𝐵</m:t>
                        </m:r>
                      </m:sup>
                    </m:sSup>
                  </m:oMath>
                </a14:m>
                <a:r>
                  <a:rPr lang="zh-TW" altLang="en-US" dirty="0" smtClean="0"/>
                  <a:t>、</a:t>
                </a:r>
                <a:r>
                  <a:rPr lang="en-US" altLang="zh-TW" dirty="0"/>
                  <a:t> </a:t>
                </a:r>
                <a14:m>
                  <m:oMath xmlns:m="http://schemas.openxmlformats.org/officeDocument/2006/math">
                    <m:r>
                      <a:rPr lang="en-US" altLang="zh-TW" i="1">
                        <a:latin typeface="Cambria Math" panose="02040503050406030204" pitchFamily="18" charset="0"/>
                      </a:rPr>
                      <m:t>𝑖</m:t>
                    </m:r>
                  </m:oMath>
                </a14:m>
                <a:endParaRPr lang="en-US" altLang="zh-TW" dirty="0" smtClean="0"/>
              </a:p>
              <a:p>
                <a:r>
                  <a:rPr lang="zh-TW" altLang="en-US" dirty="0" smtClean="0"/>
                  <a:t>血型 </a:t>
                </a:r>
                <a:r>
                  <a:rPr lang="en-US" altLang="zh-TW" dirty="0" smtClean="0"/>
                  <a:t>vs </a:t>
                </a:r>
                <a:r>
                  <a:rPr lang="zh-TW" altLang="en-US" dirty="0" smtClean="0"/>
                  <a:t>基因：</a:t>
                </a:r>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858" t="-318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903956240"/>
                  </p:ext>
                </p:extLst>
              </p:nvPr>
            </p:nvGraphicFramePr>
            <p:xfrm>
              <a:off x="1546859" y="3779182"/>
              <a:ext cx="6096000" cy="915353"/>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581685818"/>
                        </a:ext>
                      </a:extLst>
                    </a:gridCol>
                    <a:gridCol w="1016000">
                      <a:extLst>
                        <a:ext uri="{9D8B030D-6E8A-4147-A177-3AD203B41FA5}">
                          <a16:colId xmlns:a16="http://schemas.microsoft.com/office/drawing/2014/main" val="817643251"/>
                        </a:ext>
                      </a:extLst>
                    </a:gridCol>
                    <a:gridCol w="1016000">
                      <a:extLst>
                        <a:ext uri="{9D8B030D-6E8A-4147-A177-3AD203B41FA5}">
                          <a16:colId xmlns:a16="http://schemas.microsoft.com/office/drawing/2014/main" val="2443151557"/>
                        </a:ext>
                      </a:extLst>
                    </a:gridCol>
                    <a:gridCol w="1016000">
                      <a:extLst>
                        <a:ext uri="{9D8B030D-6E8A-4147-A177-3AD203B41FA5}">
                          <a16:colId xmlns:a16="http://schemas.microsoft.com/office/drawing/2014/main" val="2391454968"/>
                        </a:ext>
                      </a:extLst>
                    </a:gridCol>
                    <a:gridCol w="1016000">
                      <a:extLst>
                        <a:ext uri="{9D8B030D-6E8A-4147-A177-3AD203B41FA5}">
                          <a16:colId xmlns:a16="http://schemas.microsoft.com/office/drawing/2014/main" val="1670520293"/>
                        </a:ext>
                      </a:extLst>
                    </a:gridCol>
                    <a:gridCol w="1016000">
                      <a:extLst>
                        <a:ext uri="{9D8B030D-6E8A-4147-A177-3AD203B41FA5}">
                          <a16:colId xmlns:a16="http://schemas.microsoft.com/office/drawing/2014/main" val="2416612164"/>
                        </a:ext>
                      </a:extLst>
                    </a:gridCol>
                  </a:tblGrid>
                  <a:tr h="370840">
                    <a:tc>
                      <a:txBody>
                        <a:bodyPr/>
                        <a:lstStyle/>
                        <a:p>
                          <a:pPr algn="ctr"/>
                          <a:r>
                            <a:rPr lang="en-US" altLang="zh-TW" sz="2400" dirty="0" smtClean="0"/>
                            <a:t>O</a:t>
                          </a:r>
                          <a:endParaRPr lang="zh-TW" altLang="en-US" sz="2400" dirty="0"/>
                        </a:p>
                      </a:txBody>
                      <a:tcPr/>
                    </a:tc>
                    <a:tc gridSpan="2">
                      <a:txBody>
                        <a:bodyPr/>
                        <a:lstStyle/>
                        <a:p>
                          <a:pPr algn="ctr"/>
                          <a:r>
                            <a:rPr lang="en-US" altLang="zh-TW" sz="2400" dirty="0" smtClean="0"/>
                            <a:t>A</a:t>
                          </a:r>
                          <a:endParaRPr lang="zh-TW" altLang="en-US" sz="2400" dirty="0"/>
                        </a:p>
                      </a:txBody>
                      <a:tcPr/>
                    </a:tc>
                    <a:tc hMerge="1">
                      <a:txBody>
                        <a:bodyPr/>
                        <a:lstStyle/>
                        <a:p>
                          <a:endParaRPr lang="zh-TW" altLang="en-US" dirty="0"/>
                        </a:p>
                      </a:txBody>
                      <a:tcPr/>
                    </a:tc>
                    <a:tc gridSpan="2">
                      <a:txBody>
                        <a:bodyPr/>
                        <a:lstStyle/>
                        <a:p>
                          <a:pPr algn="ctr"/>
                          <a:r>
                            <a:rPr lang="en-US" altLang="zh-TW" sz="2400" dirty="0" smtClean="0"/>
                            <a:t>B</a:t>
                          </a:r>
                          <a:endParaRPr lang="zh-TW" altLang="en-US" sz="2400" dirty="0"/>
                        </a:p>
                      </a:txBody>
                      <a:tcPr/>
                    </a:tc>
                    <a:tc hMerge="1">
                      <a:txBody>
                        <a:bodyPr/>
                        <a:lstStyle/>
                        <a:p>
                          <a:endParaRPr lang="zh-TW" altLang="en-US" dirty="0"/>
                        </a:p>
                      </a:txBody>
                      <a:tcPr/>
                    </a:tc>
                    <a:tc>
                      <a:txBody>
                        <a:bodyPr/>
                        <a:lstStyle/>
                        <a:p>
                          <a:pPr algn="ctr"/>
                          <a:r>
                            <a:rPr lang="en-US" altLang="zh-TW" sz="2400" dirty="0" smtClean="0"/>
                            <a:t>AB</a:t>
                          </a:r>
                          <a:endParaRPr lang="zh-TW" altLang="en-US" sz="2400" dirty="0"/>
                        </a:p>
                      </a:txBody>
                      <a:tcPr/>
                    </a:tc>
                    <a:extLst>
                      <a:ext uri="{0D108BD9-81ED-4DB2-BD59-A6C34878D82A}">
                        <a16:rowId xmlns:a16="http://schemas.microsoft.com/office/drawing/2014/main" val="322070566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𝑖𝑖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r>
                                  <a:rPr lang="en-US" altLang="zh-TW" sz="2400" b="0" i="1" smtClean="0">
                                    <a:latin typeface="Cambria Math" panose="02040503050406030204" pitchFamily="18" charset="0"/>
                                  </a:rPr>
                                  <m:t>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r>
                                  <a:rPr lang="en-US" altLang="zh-TW" sz="2400" b="0" i="1" smtClean="0">
                                    <a:latin typeface="Cambria Math" panose="02040503050406030204" pitchFamily="18" charset="0"/>
                                  </a:rPr>
                                  <m:t>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oMath>
                            </m:oMathPara>
                          </a14:m>
                          <a:endParaRPr lang="zh-TW" altLang="en-US" sz="2400" dirty="0"/>
                        </a:p>
                      </a:txBody>
                      <a:tcPr/>
                    </a:tc>
                    <a:extLst>
                      <a:ext uri="{0D108BD9-81ED-4DB2-BD59-A6C34878D82A}">
                        <a16:rowId xmlns:a16="http://schemas.microsoft.com/office/drawing/2014/main" val="4280428409"/>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903956240"/>
                  </p:ext>
                </p:extLst>
              </p:nvPr>
            </p:nvGraphicFramePr>
            <p:xfrm>
              <a:off x="1546859" y="3779182"/>
              <a:ext cx="6096000" cy="915353"/>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581685818"/>
                        </a:ext>
                      </a:extLst>
                    </a:gridCol>
                    <a:gridCol w="1016000">
                      <a:extLst>
                        <a:ext uri="{9D8B030D-6E8A-4147-A177-3AD203B41FA5}">
                          <a16:colId xmlns:a16="http://schemas.microsoft.com/office/drawing/2014/main" val="817643251"/>
                        </a:ext>
                      </a:extLst>
                    </a:gridCol>
                    <a:gridCol w="1016000">
                      <a:extLst>
                        <a:ext uri="{9D8B030D-6E8A-4147-A177-3AD203B41FA5}">
                          <a16:colId xmlns:a16="http://schemas.microsoft.com/office/drawing/2014/main" val="2443151557"/>
                        </a:ext>
                      </a:extLst>
                    </a:gridCol>
                    <a:gridCol w="1016000">
                      <a:extLst>
                        <a:ext uri="{9D8B030D-6E8A-4147-A177-3AD203B41FA5}">
                          <a16:colId xmlns:a16="http://schemas.microsoft.com/office/drawing/2014/main" val="2391454968"/>
                        </a:ext>
                      </a:extLst>
                    </a:gridCol>
                    <a:gridCol w="1016000">
                      <a:extLst>
                        <a:ext uri="{9D8B030D-6E8A-4147-A177-3AD203B41FA5}">
                          <a16:colId xmlns:a16="http://schemas.microsoft.com/office/drawing/2014/main" val="1670520293"/>
                        </a:ext>
                      </a:extLst>
                    </a:gridCol>
                    <a:gridCol w="1016000">
                      <a:extLst>
                        <a:ext uri="{9D8B030D-6E8A-4147-A177-3AD203B41FA5}">
                          <a16:colId xmlns:a16="http://schemas.microsoft.com/office/drawing/2014/main" val="2416612164"/>
                        </a:ext>
                      </a:extLst>
                    </a:gridCol>
                  </a:tblGrid>
                  <a:tr h="457200">
                    <a:tc>
                      <a:txBody>
                        <a:bodyPr/>
                        <a:lstStyle/>
                        <a:p>
                          <a:pPr algn="ctr"/>
                          <a:r>
                            <a:rPr lang="en-US" altLang="zh-TW" sz="2400" dirty="0" smtClean="0"/>
                            <a:t>O</a:t>
                          </a:r>
                          <a:endParaRPr lang="zh-TW" altLang="en-US" sz="2400" dirty="0"/>
                        </a:p>
                      </a:txBody>
                      <a:tcPr/>
                    </a:tc>
                    <a:tc gridSpan="2">
                      <a:txBody>
                        <a:bodyPr/>
                        <a:lstStyle/>
                        <a:p>
                          <a:pPr algn="ctr"/>
                          <a:r>
                            <a:rPr lang="en-US" altLang="zh-TW" sz="2400" dirty="0" smtClean="0"/>
                            <a:t>A</a:t>
                          </a:r>
                          <a:endParaRPr lang="zh-TW" altLang="en-US" sz="2400" dirty="0"/>
                        </a:p>
                      </a:txBody>
                      <a:tcPr/>
                    </a:tc>
                    <a:tc hMerge="1">
                      <a:txBody>
                        <a:bodyPr/>
                        <a:lstStyle/>
                        <a:p>
                          <a:endParaRPr lang="zh-TW" altLang="en-US" dirty="0"/>
                        </a:p>
                      </a:txBody>
                      <a:tcPr/>
                    </a:tc>
                    <a:tc gridSpan="2">
                      <a:txBody>
                        <a:bodyPr/>
                        <a:lstStyle/>
                        <a:p>
                          <a:pPr algn="ctr"/>
                          <a:r>
                            <a:rPr lang="en-US" altLang="zh-TW" sz="2400" dirty="0" smtClean="0"/>
                            <a:t>B</a:t>
                          </a:r>
                          <a:endParaRPr lang="zh-TW" altLang="en-US" sz="2400" dirty="0"/>
                        </a:p>
                      </a:txBody>
                      <a:tcPr/>
                    </a:tc>
                    <a:tc hMerge="1">
                      <a:txBody>
                        <a:bodyPr/>
                        <a:lstStyle/>
                        <a:p>
                          <a:endParaRPr lang="zh-TW" altLang="en-US" dirty="0"/>
                        </a:p>
                      </a:txBody>
                      <a:tcPr/>
                    </a:tc>
                    <a:tc>
                      <a:txBody>
                        <a:bodyPr/>
                        <a:lstStyle/>
                        <a:p>
                          <a:pPr algn="ctr"/>
                          <a:r>
                            <a:rPr lang="en-US" altLang="zh-TW" sz="2400" dirty="0" smtClean="0"/>
                            <a:t>AB</a:t>
                          </a:r>
                          <a:endParaRPr lang="zh-TW" altLang="en-US" sz="2400" dirty="0"/>
                        </a:p>
                      </a:txBody>
                      <a:tcPr/>
                    </a:tc>
                    <a:extLst>
                      <a:ext uri="{0D108BD9-81ED-4DB2-BD59-A6C34878D82A}">
                        <a16:rowId xmlns:a16="http://schemas.microsoft.com/office/drawing/2014/main" val="3220705661"/>
                      </a:ext>
                    </a:extLst>
                  </a:tr>
                  <a:tr h="458153">
                    <a:tc>
                      <a:txBody>
                        <a:bodyPr/>
                        <a:lstStyle/>
                        <a:p>
                          <a:endParaRPr lang="zh-TW"/>
                        </a:p>
                      </a:txBody>
                      <a:tcPr>
                        <a:blipFill>
                          <a:blip r:embed="rId4"/>
                          <a:stretch>
                            <a:fillRect l="-599" t="-109211" r="-501796" b="-2632"/>
                          </a:stretch>
                        </a:blipFill>
                      </a:tcPr>
                    </a:tc>
                    <a:tc>
                      <a:txBody>
                        <a:bodyPr/>
                        <a:lstStyle/>
                        <a:p>
                          <a:endParaRPr lang="zh-TW"/>
                        </a:p>
                      </a:txBody>
                      <a:tcPr>
                        <a:blipFill>
                          <a:blip r:embed="rId4"/>
                          <a:stretch>
                            <a:fillRect l="-100599" t="-109211" r="-401796" b="-2632"/>
                          </a:stretch>
                        </a:blipFill>
                      </a:tcPr>
                    </a:tc>
                    <a:tc>
                      <a:txBody>
                        <a:bodyPr/>
                        <a:lstStyle/>
                        <a:p>
                          <a:endParaRPr lang="zh-TW"/>
                        </a:p>
                      </a:txBody>
                      <a:tcPr>
                        <a:blipFill>
                          <a:blip r:embed="rId4"/>
                          <a:stretch>
                            <a:fillRect l="-200599" t="-109211" r="-301796" b="-2632"/>
                          </a:stretch>
                        </a:blipFill>
                      </a:tcPr>
                    </a:tc>
                    <a:tc>
                      <a:txBody>
                        <a:bodyPr/>
                        <a:lstStyle/>
                        <a:p>
                          <a:endParaRPr lang="zh-TW"/>
                        </a:p>
                      </a:txBody>
                      <a:tcPr>
                        <a:blipFill>
                          <a:blip r:embed="rId4"/>
                          <a:stretch>
                            <a:fillRect l="-302410" t="-109211" r="-203614" b="-2632"/>
                          </a:stretch>
                        </a:blipFill>
                      </a:tcPr>
                    </a:tc>
                    <a:tc>
                      <a:txBody>
                        <a:bodyPr/>
                        <a:lstStyle/>
                        <a:p>
                          <a:endParaRPr lang="zh-TW"/>
                        </a:p>
                      </a:txBody>
                      <a:tcPr>
                        <a:blipFill>
                          <a:blip r:embed="rId4"/>
                          <a:stretch>
                            <a:fillRect l="-400000" t="-109211" r="-102395" b="-2632"/>
                          </a:stretch>
                        </a:blipFill>
                      </a:tcPr>
                    </a:tc>
                    <a:tc>
                      <a:txBody>
                        <a:bodyPr/>
                        <a:lstStyle/>
                        <a:p>
                          <a:endParaRPr lang="zh-TW"/>
                        </a:p>
                      </a:txBody>
                      <a:tcPr>
                        <a:blipFill>
                          <a:blip r:embed="rId4"/>
                          <a:stretch>
                            <a:fillRect l="-500000" t="-109211" r="-2395" b="-2632"/>
                          </a:stretch>
                        </a:blipFill>
                      </a:tcPr>
                    </a:tc>
                    <a:extLst>
                      <a:ext uri="{0D108BD9-81ED-4DB2-BD59-A6C34878D82A}">
                        <a16:rowId xmlns:a16="http://schemas.microsoft.com/office/drawing/2014/main" val="4280428409"/>
                      </a:ext>
                    </a:extLst>
                  </a:tr>
                </a:tbl>
              </a:graphicData>
            </a:graphic>
          </p:graphicFrame>
        </mc:Fallback>
      </mc:AlternateContent>
    </p:spTree>
    <p:extLst>
      <p:ext uri="{BB962C8B-B14F-4D97-AF65-F5344CB8AC3E}">
        <p14:creationId xmlns:p14="http://schemas.microsoft.com/office/powerpoint/2010/main" val="3725851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2959" y="286604"/>
            <a:ext cx="8033657" cy="1450757"/>
          </a:xfrm>
        </p:spPr>
        <p:txBody>
          <a:bodyPr>
            <a:noAutofit/>
          </a:bodyPr>
          <a:lstStyle/>
          <a:p>
            <a:r>
              <a:rPr lang="zh-TW" altLang="en-US" sz="3600" b="1" dirty="0" smtClean="0"/>
              <a:t>特定基因型的新生兒</a:t>
            </a:r>
            <a:endParaRPr lang="zh-TW" altLang="en-US" sz="3600" b="1" dirty="0"/>
          </a:p>
        </p:txBody>
      </p:sp>
      <p:sp>
        <p:nvSpPr>
          <p:cNvPr id="3" name="內容版面配置區 2"/>
          <p:cNvSpPr>
            <a:spLocks noGrp="1"/>
          </p:cNvSpPr>
          <p:nvPr>
            <p:ph idx="1"/>
          </p:nvPr>
        </p:nvSpPr>
        <p:spPr/>
        <p:txBody>
          <a:bodyPr>
            <a:normAutofit/>
          </a:bodyPr>
          <a:lstStyle/>
          <a:p>
            <a:pPr>
              <a:buFont typeface="Wingdings" panose="05000000000000000000" pitchFamily="2" charset="2"/>
              <a:buChar char="l"/>
            </a:pPr>
            <a:r>
              <a:rPr lang="zh-TW" altLang="en-US" dirty="0" smtClean="0"/>
              <a:t>在通過上面的方式抽取新生兒後，以男女比為一抽取新生兒的性別。即可得一新生兒的血型基因、性別等特徵。</a:t>
            </a:r>
            <a:endParaRPr lang="en-US" altLang="zh-TW" dirty="0" smtClean="0"/>
          </a:p>
          <a:p>
            <a:pPr>
              <a:buFont typeface="Wingdings" panose="05000000000000000000" pitchFamily="2" charset="2"/>
              <a:buChar char="l"/>
            </a:pPr>
            <a:r>
              <a:rPr lang="zh-TW" altLang="en-US" dirty="0" smtClean="0"/>
              <a:t>重複實施此一做法，我們便可以得到今年全體新生兒的血型基因數</a:t>
            </a:r>
            <a:endParaRPr lang="zh-TW" altLang="en-US" dirty="0"/>
          </a:p>
        </p:txBody>
      </p:sp>
    </p:spTree>
    <p:extLst>
      <p:ext uri="{BB962C8B-B14F-4D97-AF65-F5344CB8AC3E}">
        <p14:creationId xmlns:p14="http://schemas.microsoft.com/office/powerpoint/2010/main" val="558441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b="1" dirty="0" smtClean="0"/>
              <a:t>計算死亡率造成的基因改變</a:t>
            </a:r>
            <a:endParaRPr lang="zh-TW" altLang="en-US" sz="3600" b="1" dirty="0"/>
          </a:p>
        </p:txBody>
      </p:sp>
      <p:sp>
        <p:nvSpPr>
          <p:cNvPr id="3" name="內容版面配置區 2"/>
          <p:cNvSpPr>
            <a:spLocks noGrp="1"/>
          </p:cNvSpPr>
          <p:nvPr>
            <p:ph idx="1"/>
          </p:nvPr>
        </p:nvSpPr>
        <p:spPr/>
        <p:txBody>
          <a:bodyPr>
            <a:normAutofit/>
          </a:bodyPr>
          <a:lstStyle/>
          <a:p>
            <a:pPr>
              <a:buFont typeface="Wingdings" panose="05000000000000000000" pitchFamily="2" charset="2"/>
              <a:buChar char="l"/>
            </a:pPr>
            <a:r>
              <a:rPr lang="zh-TW" altLang="en-US" dirty="0" smtClean="0"/>
              <a:t>以隨機抽取的方式自全體當中抽取當年度死亡人口中各血型的人數</a:t>
            </a:r>
            <a:endParaRPr lang="en-US" altLang="zh-TW" dirty="0" smtClean="0"/>
          </a:p>
          <a:p>
            <a:pPr>
              <a:buFont typeface="Wingdings" panose="05000000000000000000" pitchFamily="2" charset="2"/>
              <a:buChar char="l"/>
            </a:pPr>
            <a:r>
              <a:rPr lang="zh-TW" altLang="en-US" dirty="0" smtClean="0"/>
              <a:t>我們便得以算出經過死亡後的各血型總數</a:t>
            </a:r>
            <a:endParaRPr lang="zh-TW" altLang="en-US" dirty="0"/>
          </a:p>
        </p:txBody>
      </p:sp>
    </p:spTree>
    <p:extLst>
      <p:ext uri="{BB962C8B-B14F-4D97-AF65-F5344CB8AC3E}">
        <p14:creationId xmlns:p14="http://schemas.microsoft.com/office/powerpoint/2010/main" val="3693460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2960" y="286604"/>
            <a:ext cx="7920446" cy="1450757"/>
          </a:xfrm>
        </p:spPr>
        <p:txBody>
          <a:bodyPr>
            <a:normAutofit/>
          </a:bodyPr>
          <a:lstStyle/>
          <a:p>
            <a:r>
              <a:rPr lang="zh-TW" altLang="en-US" sz="3600" b="1" dirty="0" smtClean="0"/>
              <a:t>由新生兒比率和死亡率推出隔年的分佈</a:t>
            </a:r>
            <a:endParaRPr lang="zh-TW" altLang="en-US" sz="36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fontScale="77500" lnSpcReduction="20000"/>
              </a:bodyPr>
              <a:lstStyle/>
              <a:p>
                <a:r>
                  <a:rPr lang="zh-TW" altLang="en-US" dirty="0" smtClean="0"/>
                  <a:t>將各個基因型的機率都做</a:t>
                </a:r>
                <a:endParaRPr lang="en-US" altLang="zh-TW" dirty="0" smtClean="0"/>
              </a:p>
              <a:p>
                <a14:m>
                  <m:oMath xmlns:m="http://schemas.openxmlformats.org/officeDocument/2006/math">
                    <m:r>
                      <a:rPr lang="zh-TW" altLang="en-US" dirty="0">
                        <a:latin typeface="Cambria Math" panose="02040503050406030204" pitchFamily="18" charset="0"/>
                      </a:rPr>
                      <m:t>明年</m:t>
                    </m:r>
                    <m:r>
                      <a:rPr lang="zh-TW" altLang="en-US" i="1" dirty="0" smtClean="0">
                        <a:latin typeface="Cambria Math" panose="02040503050406030204" pitchFamily="18" charset="0"/>
                      </a:rPr>
                      <m:t>比率</m:t>
                    </m:r>
                    <m:r>
                      <a:rPr lang="en-US" altLang="zh-TW" i="1" dirty="0" smtClean="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                     </m:t>
                    </m:r>
                    <m:f>
                      <m:fPr>
                        <m:ctrlPr>
                          <a:rPr lang="en-US" altLang="zh-TW" i="1" dirty="0" smtClean="0">
                            <a:latin typeface="Cambria Math" panose="02040503050406030204" pitchFamily="18" charset="0"/>
                            <a:ea typeface="Cambria Math" panose="02040503050406030204" pitchFamily="18" charset="0"/>
                          </a:rPr>
                        </m:ctrlPr>
                      </m:fPr>
                      <m:num>
                        <m:r>
                          <a:rPr lang="zh-TW" altLang="en-US" b="0" i="1" dirty="0" smtClean="0">
                            <a:latin typeface="Cambria Math" panose="02040503050406030204" pitchFamily="18" charset="0"/>
                            <a:ea typeface="Cambria Math" panose="02040503050406030204" pitchFamily="18" charset="0"/>
                          </a:rPr>
                          <m:t>該</m:t>
                        </m:r>
                        <m:r>
                          <a:rPr lang="zh-TW" altLang="en-US" i="1" dirty="0">
                            <a:latin typeface="Cambria Math" panose="02040503050406030204" pitchFamily="18" charset="0"/>
                            <a:ea typeface="Cambria Math" panose="02040503050406030204" pitchFamily="18" charset="0"/>
                          </a:rPr>
                          <m:t>基因新生</m:t>
                        </m:r>
                        <m:r>
                          <a:rPr lang="zh-TW" altLang="en-US" b="0" i="1" dirty="0" smtClean="0">
                            <a:latin typeface="Cambria Math" panose="02040503050406030204" pitchFamily="18" charset="0"/>
                            <a:ea typeface="Cambria Math" panose="02040503050406030204" pitchFamily="18" charset="0"/>
                          </a:rPr>
                          <m:t>兒</m:t>
                        </m:r>
                        <m:r>
                          <a:rPr lang="zh-TW" altLang="en-US" i="1" dirty="0">
                            <a:latin typeface="Cambria Math" panose="02040503050406030204" pitchFamily="18" charset="0"/>
                            <a:ea typeface="Cambria Math" panose="02040503050406030204" pitchFamily="18" charset="0"/>
                          </a:rPr>
                          <m:t>個數</m:t>
                        </m:r>
                        <m:r>
                          <a:rPr lang="en-US" altLang="zh-TW" b="0" i="1" dirty="0" smtClean="0">
                            <a:latin typeface="Cambria Math" panose="02040503050406030204" pitchFamily="18" charset="0"/>
                            <a:ea typeface="Cambria Math" panose="02040503050406030204" pitchFamily="18" charset="0"/>
                          </a:rPr>
                          <m:t>+</m:t>
                        </m:r>
                        <m:r>
                          <a:rPr lang="zh-TW" altLang="en-US" b="0" i="1" dirty="0" smtClean="0">
                            <a:latin typeface="Cambria Math" panose="02040503050406030204" pitchFamily="18" charset="0"/>
                            <a:ea typeface="Cambria Math" panose="02040503050406030204" pitchFamily="18" charset="0"/>
                          </a:rPr>
                          <m:t>該</m:t>
                        </m:r>
                        <m:r>
                          <a:rPr lang="zh-TW" altLang="en-US" i="1" dirty="0">
                            <a:latin typeface="Cambria Math" panose="02040503050406030204" pitchFamily="18" charset="0"/>
                            <a:ea typeface="Cambria Math" panose="02040503050406030204" pitchFamily="18" charset="0"/>
                          </a:rPr>
                          <m:t>基因死亡剩餘人口數</m:t>
                        </m:r>
                      </m:num>
                      <m:den>
                        <m:r>
                          <a:rPr lang="zh-TW" altLang="en-US" i="1" dirty="0">
                            <a:latin typeface="Cambria Math" panose="02040503050406030204" pitchFamily="18" charset="0"/>
                            <a:ea typeface="Cambria Math" panose="02040503050406030204" pitchFamily="18" charset="0"/>
                          </a:rPr>
                          <m:t>全部</m:t>
                        </m:r>
                        <m:r>
                          <a:rPr lang="zh-TW" altLang="en-US" b="0" i="1" dirty="0" smtClean="0">
                            <a:latin typeface="Cambria Math" panose="02040503050406030204" pitchFamily="18" charset="0"/>
                            <a:ea typeface="Cambria Math" panose="02040503050406030204" pitchFamily="18" charset="0"/>
                          </a:rPr>
                          <m:t>的</m:t>
                        </m:r>
                        <m:r>
                          <a:rPr lang="zh-TW" altLang="en-US" i="1" dirty="0">
                            <a:latin typeface="Cambria Math" panose="02040503050406030204" pitchFamily="18" charset="0"/>
                            <a:ea typeface="Cambria Math" panose="02040503050406030204" pitchFamily="18" charset="0"/>
                          </a:rPr>
                          <m:t>剩餘</m:t>
                        </m:r>
                        <m:r>
                          <a:rPr lang="zh-TW" altLang="en-US" i="1" dirty="0" smtClean="0">
                            <a:latin typeface="Cambria Math" panose="02040503050406030204" pitchFamily="18" charset="0"/>
                            <a:ea typeface="Cambria Math" panose="02040503050406030204" pitchFamily="18" charset="0"/>
                          </a:rPr>
                          <m:t>人口</m:t>
                        </m:r>
                        <m:r>
                          <a:rPr lang="en-US" altLang="zh-TW" b="0" i="1" dirty="0" smtClean="0">
                            <a:latin typeface="Cambria Math" panose="02040503050406030204" pitchFamily="18" charset="0"/>
                            <a:ea typeface="Cambria Math" panose="02040503050406030204" pitchFamily="18" charset="0"/>
                          </a:rPr>
                          <m:t>+</m:t>
                        </m:r>
                        <m:r>
                          <a:rPr lang="zh-TW" altLang="en-US" b="0" i="1" dirty="0" smtClean="0">
                            <a:latin typeface="Cambria Math" panose="02040503050406030204" pitchFamily="18" charset="0"/>
                            <a:ea typeface="Cambria Math" panose="02040503050406030204" pitchFamily="18" charset="0"/>
                          </a:rPr>
                          <m:t>全部的</m:t>
                        </m:r>
                        <m:r>
                          <a:rPr lang="zh-TW" altLang="en-US" i="1" dirty="0">
                            <a:latin typeface="Cambria Math" panose="02040503050406030204" pitchFamily="18" charset="0"/>
                            <a:ea typeface="Cambria Math" panose="02040503050406030204" pitchFamily="18" charset="0"/>
                          </a:rPr>
                          <m:t>出生</m:t>
                        </m:r>
                        <m:r>
                          <a:rPr lang="zh-TW" altLang="en-US" i="1" dirty="0" smtClean="0">
                            <a:latin typeface="Cambria Math" panose="02040503050406030204" pitchFamily="18" charset="0"/>
                            <a:ea typeface="Cambria Math" panose="02040503050406030204" pitchFamily="18" charset="0"/>
                          </a:rPr>
                          <m:t>人口</m:t>
                        </m:r>
                      </m:den>
                    </m:f>
                  </m:oMath>
                </a14:m>
                <a:endParaRPr lang="en-US" altLang="zh-TW" sz="2800" dirty="0" smtClean="0"/>
              </a:p>
              <a:p>
                <a:r>
                  <a:rPr lang="zh-TW" altLang="en-US" sz="2800" dirty="0" smtClean="0"/>
                  <a:t>即可得到明年的血型分佈</a:t>
                </a:r>
                <a:endParaRPr lang="en-US" altLang="zh-TW" sz="2800" dirty="0" smtClean="0"/>
              </a:p>
              <a:p>
                <a:r>
                  <a:rPr lang="zh-TW" altLang="en-US" sz="2800" dirty="0" smtClean="0"/>
                  <a:t>依此要領、重複實施、即得</a:t>
                </a:r>
                <a:r>
                  <a:rPr lang="en-US" altLang="zh-TW" sz="2800" dirty="0" smtClean="0"/>
                  <a:t>N</a:t>
                </a:r>
                <a:r>
                  <a:rPr lang="zh-TW" altLang="en-US" sz="2800" dirty="0" smtClean="0"/>
                  <a:t>年後的人口分佈</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292" t="-393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804053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實驗數據：會收斂</a:t>
            </a:r>
            <a:r>
              <a:rPr lang="zh-TW" altLang="en-US" dirty="0" smtClean="0"/>
              <a:t>嗎</a:t>
            </a:r>
            <a:r>
              <a:rPr lang="en-US" altLang="zh-TW" dirty="0" smtClean="0"/>
              <a:t>(</a:t>
            </a:r>
            <a:r>
              <a:rPr lang="zh-TW" altLang="en-US" dirty="0" smtClean="0"/>
              <a:t>會！</a:t>
            </a:r>
            <a:r>
              <a:rPr lang="en-US" altLang="zh-TW" dirty="0" smtClean="0"/>
              <a:t>)</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（出生率：</a:t>
            </a:r>
            <a:r>
              <a:rPr lang="en-US" altLang="zh-TW" dirty="0" smtClean="0"/>
              <a:t>0.006</a:t>
            </a:r>
            <a:r>
              <a:rPr lang="zh-TW" altLang="en-US" dirty="0" smtClean="0"/>
              <a:t>，</a:t>
            </a:r>
            <a:r>
              <a:rPr lang="en-US" altLang="zh-TW" dirty="0" smtClean="0"/>
              <a:t>1000</a:t>
            </a:r>
            <a:r>
              <a:rPr lang="zh-TW" altLang="en-US" dirty="0" smtClean="0"/>
              <a:t>年以後）</a:t>
            </a:r>
            <a:endParaRPr lang="en-US" altLang="zh-TW" dirty="0" smtClean="0"/>
          </a:p>
          <a:p>
            <a:pPr marL="0" indent="0">
              <a:buNone/>
            </a:pPr>
            <a:endParaRPr lang="zh-TW" altLang="en-US" dirty="0"/>
          </a:p>
        </p:txBody>
      </p:sp>
      <mc:AlternateContent xmlns:mc="http://schemas.openxmlformats.org/markup-compatibility/2006">
        <mc:Choice xmlns:a14="http://schemas.microsoft.com/office/drawing/2010/main" Requires="a14">
          <p:graphicFrame>
            <p:nvGraphicFramePr>
              <p:cNvPr id="4" name="內容版面配置區 3"/>
              <p:cNvGraphicFramePr>
                <a:graphicFrameLocks/>
              </p:cNvGraphicFramePr>
              <p:nvPr>
                <p:extLst>
                  <p:ext uri="{D42A27DB-BD31-4B8C-83A1-F6EECF244321}">
                    <p14:modId xmlns:p14="http://schemas.microsoft.com/office/powerpoint/2010/main" val="3079611718"/>
                  </p:ext>
                </p:extLst>
              </p:nvPr>
            </p:nvGraphicFramePr>
            <p:xfrm>
              <a:off x="822958" y="2486341"/>
              <a:ext cx="7543802" cy="1584960"/>
            </p:xfrm>
            <a:graphic>
              <a:graphicData uri="http://schemas.openxmlformats.org/drawingml/2006/table">
                <a:tbl>
                  <a:tblPr firstRow="1" bandRow="1">
                    <a:tableStyleId>{5C22544A-7EE6-4342-B048-85BDC9FD1C3A}</a:tableStyleId>
                  </a:tblPr>
                  <a:tblGrid>
                    <a:gridCol w="1077686">
                      <a:extLst>
                        <a:ext uri="{9D8B030D-6E8A-4147-A177-3AD203B41FA5}">
                          <a16:colId xmlns:a16="http://schemas.microsoft.com/office/drawing/2014/main" val="2301894805"/>
                        </a:ext>
                      </a:extLst>
                    </a:gridCol>
                    <a:gridCol w="1077686">
                      <a:extLst>
                        <a:ext uri="{9D8B030D-6E8A-4147-A177-3AD203B41FA5}">
                          <a16:colId xmlns:a16="http://schemas.microsoft.com/office/drawing/2014/main" val="1096204353"/>
                        </a:ext>
                      </a:extLst>
                    </a:gridCol>
                    <a:gridCol w="1077686">
                      <a:extLst>
                        <a:ext uri="{9D8B030D-6E8A-4147-A177-3AD203B41FA5}">
                          <a16:colId xmlns:a16="http://schemas.microsoft.com/office/drawing/2014/main" val="580506860"/>
                        </a:ext>
                      </a:extLst>
                    </a:gridCol>
                    <a:gridCol w="1077686">
                      <a:extLst>
                        <a:ext uri="{9D8B030D-6E8A-4147-A177-3AD203B41FA5}">
                          <a16:colId xmlns:a16="http://schemas.microsoft.com/office/drawing/2014/main" val="1817451699"/>
                        </a:ext>
                      </a:extLst>
                    </a:gridCol>
                    <a:gridCol w="1077686">
                      <a:extLst>
                        <a:ext uri="{9D8B030D-6E8A-4147-A177-3AD203B41FA5}">
                          <a16:colId xmlns:a16="http://schemas.microsoft.com/office/drawing/2014/main" val="1991573649"/>
                        </a:ext>
                      </a:extLst>
                    </a:gridCol>
                    <a:gridCol w="1077686">
                      <a:extLst>
                        <a:ext uri="{9D8B030D-6E8A-4147-A177-3AD203B41FA5}">
                          <a16:colId xmlns:a16="http://schemas.microsoft.com/office/drawing/2014/main" val="2073783738"/>
                        </a:ext>
                      </a:extLst>
                    </a:gridCol>
                    <a:gridCol w="1077686">
                      <a:extLst>
                        <a:ext uri="{9D8B030D-6E8A-4147-A177-3AD203B41FA5}">
                          <a16:colId xmlns:a16="http://schemas.microsoft.com/office/drawing/2014/main" val="2910982877"/>
                        </a:ext>
                      </a:extLst>
                    </a:gridCol>
                  </a:tblGrid>
                  <a:tr h="356892">
                    <a:tc>
                      <a:txBody>
                        <a:bodyPr/>
                        <a:lstStyle/>
                        <a:p>
                          <a:pPr algn="ct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𝑃</m:t>
                                    </m:r>
                                  </m:e>
                                  <m:sub>
                                    <m:r>
                                      <a:rPr lang="en-US" altLang="zh-TW" sz="2000" b="0" i="1" smtClean="0">
                                        <a:latin typeface="Cambria Math" panose="02040503050406030204" pitchFamily="18" charset="0"/>
                                      </a:rPr>
                                      <m:t>𝑘</m:t>
                                    </m:r>
                                  </m:sub>
                                </m:sSub>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𝑖𝑖</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i="1">
                                        <a:latin typeface="Cambria Math" panose="02040503050406030204" pitchFamily="18" charset="0"/>
                                      </a:rPr>
                                      <m:t>𝑃</m:t>
                                    </m:r>
                                  </m:e>
                                  <m:sub>
                                    <m:r>
                                      <a:rPr lang="en-US" altLang="zh-TW" sz="2000" i="1">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𝑎𝑎</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i="1">
                                        <a:latin typeface="Cambria Math" panose="02040503050406030204" pitchFamily="18" charset="0"/>
                                      </a:rPr>
                                      <m:t>𝑃</m:t>
                                    </m:r>
                                  </m:e>
                                  <m:sub>
                                    <m:r>
                                      <a:rPr lang="en-US" altLang="zh-TW" sz="2000" i="1">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𝑏𝑏</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i="1">
                                        <a:latin typeface="Cambria Math" panose="02040503050406030204" pitchFamily="18" charset="0"/>
                                      </a:rPr>
                                      <m:t>𝑃</m:t>
                                    </m:r>
                                  </m:e>
                                  <m:sub>
                                    <m:r>
                                      <a:rPr lang="en-US" altLang="zh-TW" sz="2000" i="1">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𝑎</m:t>
                                    </m:r>
                                    <m:r>
                                      <a:rPr lang="en-US" altLang="zh-TW" sz="2000" i="1" smtClean="0">
                                        <a:latin typeface="Cambria Math" panose="02040503050406030204" pitchFamily="18" charset="0"/>
                                      </a:rPr>
                                      <m:t>𝑖</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i="1">
                                        <a:latin typeface="Cambria Math" panose="02040503050406030204" pitchFamily="18" charset="0"/>
                                      </a:rPr>
                                      <m:t>𝑃</m:t>
                                    </m:r>
                                  </m:e>
                                  <m:sub>
                                    <m:r>
                                      <a:rPr lang="en-US" altLang="zh-TW" sz="2000" i="1">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𝑏</m:t>
                                    </m:r>
                                    <m:r>
                                      <a:rPr lang="en-US" altLang="zh-TW" sz="2000" i="1">
                                        <a:latin typeface="Cambria Math" panose="02040503050406030204" pitchFamily="18" charset="0"/>
                                      </a:rPr>
                                      <m:t>𝑖</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i="1">
                                        <a:latin typeface="Cambria Math" panose="02040503050406030204" pitchFamily="18" charset="0"/>
                                      </a:rPr>
                                      <m:t>𝑃</m:t>
                                    </m:r>
                                  </m:e>
                                  <m:sub>
                                    <m:r>
                                      <a:rPr lang="en-US" altLang="zh-TW" sz="2000" i="1">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i="1">
                                        <a:latin typeface="Cambria Math" panose="02040503050406030204" pitchFamily="18" charset="0"/>
                                      </a:rPr>
                                      <m:t>𝑎</m:t>
                                    </m:r>
                                    <m:r>
                                      <a:rPr lang="en-US" altLang="zh-TW" sz="2000" b="0" i="1" smtClean="0">
                                        <a:latin typeface="Cambria Math" panose="02040503050406030204" pitchFamily="18" charset="0"/>
                                      </a:rPr>
                                      <m:t>𝑏</m:t>
                                    </m:r>
                                  </m:e>
                                </m:d>
                              </m:oMath>
                            </m:oMathPara>
                          </a14:m>
                          <a:endParaRPr lang="zh-TW" altLang="en-US" sz="2000" dirty="0"/>
                        </a:p>
                      </a:txBody>
                      <a:tcPr/>
                    </a:tc>
                    <a:extLst>
                      <a:ext uri="{0D108BD9-81ED-4DB2-BD59-A6C34878D82A}">
                        <a16:rowId xmlns:a16="http://schemas.microsoft.com/office/drawing/2014/main" val="1658893805"/>
                      </a:ext>
                    </a:extLst>
                  </a:tr>
                  <a:tr h="356892">
                    <a:tc>
                      <a:txBody>
                        <a:bodyPr/>
                        <a:lstStyle/>
                        <a:p>
                          <a:pPr algn="ctr"/>
                          <a:r>
                            <a:rPr lang="zh-TW" altLang="en-US" sz="2000" dirty="0" smtClean="0">
                              <a:latin typeface="微軟正黑體" panose="020B0604030504040204" pitchFamily="34" charset="-120"/>
                              <a:ea typeface="微軟正黑體" panose="020B0604030504040204" pitchFamily="34" charset="-120"/>
                            </a:rPr>
                            <a:t>機率</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1/9</a:t>
                          </a:r>
                          <a:endParaRPr lang="zh-TW" altLang="en-US" sz="2000" dirty="0"/>
                        </a:p>
                      </a:txBody>
                      <a:tcPr/>
                    </a:tc>
                    <a:tc>
                      <a:txBody>
                        <a:bodyPr/>
                        <a:lstStyle/>
                        <a:p>
                          <a:pPr algn="ctr"/>
                          <a:r>
                            <a:rPr lang="en-US" altLang="zh-TW" sz="2000" dirty="0" smtClean="0"/>
                            <a:t>1/9</a:t>
                          </a:r>
                          <a:endParaRPr lang="zh-TW" altLang="en-US" sz="2000" dirty="0"/>
                        </a:p>
                      </a:txBody>
                      <a:tcPr/>
                    </a:tc>
                    <a:tc>
                      <a:txBody>
                        <a:bodyPr/>
                        <a:lstStyle/>
                        <a:p>
                          <a:pPr algn="ctr"/>
                          <a:r>
                            <a:rPr lang="en-US" altLang="zh-TW" sz="2000" dirty="0" smtClean="0"/>
                            <a:t>1/9</a:t>
                          </a:r>
                          <a:endParaRPr lang="zh-TW" altLang="en-US" sz="2000" dirty="0"/>
                        </a:p>
                      </a:txBody>
                      <a:tcPr/>
                    </a:tc>
                    <a:tc>
                      <a:txBody>
                        <a:bodyPr/>
                        <a:lstStyle/>
                        <a:p>
                          <a:pPr algn="ctr"/>
                          <a:r>
                            <a:rPr lang="en-US" altLang="zh-TW" sz="2000" dirty="0" smtClean="0"/>
                            <a:t>2/9</a:t>
                          </a:r>
                          <a:endParaRPr lang="zh-TW" altLang="en-US" sz="2000" dirty="0"/>
                        </a:p>
                      </a:txBody>
                      <a:tcPr/>
                    </a:tc>
                    <a:tc>
                      <a:txBody>
                        <a:bodyPr/>
                        <a:lstStyle/>
                        <a:p>
                          <a:pPr algn="ctr"/>
                          <a:r>
                            <a:rPr lang="en-US" altLang="zh-TW" sz="2000" dirty="0" smtClean="0"/>
                            <a:t>2/9</a:t>
                          </a:r>
                          <a:endParaRPr lang="zh-TW" altLang="en-US" sz="2000" dirty="0"/>
                        </a:p>
                      </a:txBody>
                      <a:tcPr/>
                    </a:tc>
                    <a:tc>
                      <a:txBody>
                        <a:bodyPr/>
                        <a:lstStyle/>
                        <a:p>
                          <a:pPr algn="ctr"/>
                          <a:r>
                            <a:rPr lang="en-US" altLang="zh-TW" sz="2000" dirty="0" smtClean="0"/>
                            <a:t>2/9</a:t>
                          </a:r>
                        </a:p>
                      </a:txBody>
                      <a:tcPr/>
                    </a:tc>
                    <a:extLst>
                      <a:ext uri="{0D108BD9-81ED-4DB2-BD59-A6C34878D82A}">
                        <a16:rowId xmlns:a16="http://schemas.microsoft.com/office/drawing/2014/main" val="988776865"/>
                      </a:ext>
                    </a:extLst>
                  </a:tr>
                  <a:tr h="356892">
                    <a:tc>
                      <a:txBody>
                        <a:bodyPr/>
                        <a:lstStyle/>
                        <a:p>
                          <a:pPr algn="ctr"/>
                          <a:r>
                            <a:rPr lang="zh-TW" altLang="en-US" sz="2000" dirty="0" smtClean="0">
                              <a:latin typeface="微軟正黑體" panose="020B0604030504040204" pitchFamily="34" charset="-120"/>
                              <a:ea typeface="微軟正黑體" panose="020B0604030504040204" pitchFamily="34" charset="-120"/>
                            </a:rPr>
                            <a:t>輸入</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0.2222</a:t>
                          </a:r>
                          <a:endParaRPr lang="zh-TW" altLang="en-US" sz="2000" dirty="0"/>
                        </a:p>
                      </a:txBody>
                      <a:tcPr/>
                    </a:tc>
                    <a:tc>
                      <a:txBody>
                        <a:bodyPr/>
                        <a:lstStyle/>
                        <a:p>
                          <a:pPr algn="ctr"/>
                          <a:r>
                            <a:rPr lang="en-US" altLang="zh-TW" sz="2000" dirty="0" smtClean="0"/>
                            <a:t>0.2222</a:t>
                          </a:r>
                          <a:endParaRPr lang="zh-TW" altLang="en-US" sz="2000" dirty="0"/>
                        </a:p>
                      </a:txBody>
                      <a:tcPr/>
                    </a:tc>
                    <a:tc>
                      <a:txBody>
                        <a:bodyPr/>
                        <a:lstStyle/>
                        <a:p>
                          <a:pPr algn="ctr"/>
                          <a:r>
                            <a:rPr lang="en-US" altLang="zh-TW" sz="2000" dirty="0" smtClean="0"/>
                            <a:t>0.2223</a:t>
                          </a:r>
                        </a:p>
                      </a:txBody>
                      <a:tcPr/>
                    </a:tc>
                    <a:extLst>
                      <a:ext uri="{0D108BD9-81ED-4DB2-BD59-A6C34878D82A}">
                        <a16:rowId xmlns:a16="http://schemas.microsoft.com/office/drawing/2014/main" val="2754868153"/>
                      </a:ext>
                    </a:extLst>
                  </a:tr>
                  <a:tr h="356892">
                    <a:tc>
                      <a:txBody>
                        <a:bodyPr/>
                        <a:lstStyle/>
                        <a:p>
                          <a:pPr algn="ctr"/>
                          <a:r>
                            <a:rPr lang="zh-TW" altLang="en-US" sz="2000" dirty="0" smtClean="0">
                              <a:latin typeface="微軟正黑體" panose="020B0604030504040204" pitchFamily="34" charset="-120"/>
                              <a:ea typeface="微軟正黑體" panose="020B0604030504040204" pitchFamily="34" charset="-120"/>
                            </a:rPr>
                            <a:t>結果</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0.1110</a:t>
                          </a:r>
                          <a:endParaRPr lang="zh-TW" altLang="en-US" sz="2000" dirty="0"/>
                        </a:p>
                      </a:txBody>
                      <a:tcPr/>
                    </a:tc>
                    <a:tc>
                      <a:txBody>
                        <a:bodyPr/>
                        <a:lstStyle/>
                        <a:p>
                          <a:pPr algn="ctr"/>
                          <a:r>
                            <a:rPr lang="en-US" altLang="zh-TW" sz="2000" dirty="0" smtClean="0"/>
                            <a:t>0.1112</a:t>
                          </a:r>
                          <a:endParaRPr lang="zh-TW" altLang="en-US" sz="2000" dirty="0"/>
                        </a:p>
                      </a:txBody>
                      <a:tcPr/>
                    </a:tc>
                    <a:tc>
                      <a:txBody>
                        <a:bodyPr/>
                        <a:lstStyle/>
                        <a:p>
                          <a:pPr algn="ctr"/>
                          <a:r>
                            <a:rPr lang="en-US" altLang="zh-TW" sz="2000" dirty="0" smtClean="0"/>
                            <a:t>0.1108</a:t>
                          </a:r>
                          <a:endParaRPr lang="zh-TW" altLang="en-US" sz="2000" dirty="0"/>
                        </a:p>
                      </a:txBody>
                      <a:tcPr/>
                    </a:tc>
                    <a:tc>
                      <a:txBody>
                        <a:bodyPr/>
                        <a:lstStyle/>
                        <a:p>
                          <a:pPr algn="ctr"/>
                          <a:r>
                            <a:rPr lang="en-US" altLang="zh-TW" sz="2000" dirty="0" smtClean="0"/>
                            <a:t>0.2202</a:t>
                          </a:r>
                          <a:endParaRPr lang="zh-TW" altLang="en-US" sz="2000" dirty="0"/>
                        </a:p>
                      </a:txBody>
                      <a:tcPr/>
                    </a:tc>
                    <a:tc>
                      <a:txBody>
                        <a:bodyPr/>
                        <a:lstStyle/>
                        <a:p>
                          <a:pPr algn="ctr"/>
                          <a:r>
                            <a:rPr lang="en-US" altLang="zh-TW" sz="2000" dirty="0" smtClean="0"/>
                            <a:t>0.2233</a:t>
                          </a:r>
                          <a:endParaRPr lang="zh-TW" altLang="en-US" sz="2000" dirty="0"/>
                        </a:p>
                      </a:txBody>
                      <a:tcPr/>
                    </a:tc>
                    <a:tc>
                      <a:txBody>
                        <a:bodyPr/>
                        <a:lstStyle/>
                        <a:p>
                          <a:pPr algn="ctr"/>
                          <a:r>
                            <a:rPr lang="en-US" altLang="zh-TW" sz="2000" dirty="0" smtClean="0"/>
                            <a:t>0.2232</a:t>
                          </a:r>
                          <a:endParaRPr lang="en-US" altLang="zh-TW" sz="2000" dirty="0" smtClean="0"/>
                        </a:p>
                      </a:txBody>
                      <a:tcPr/>
                    </a:tc>
                    <a:extLst>
                      <a:ext uri="{0D108BD9-81ED-4DB2-BD59-A6C34878D82A}">
                        <a16:rowId xmlns:a16="http://schemas.microsoft.com/office/drawing/2014/main" val="3504970634"/>
                      </a:ext>
                    </a:extLst>
                  </a:tr>
                </a:tbl>
              </a:graphicData>
            </a:graphic>
          </p:graphicFrame>
        </mc:Choice>
        <mc:Fallback>
          <p:graphicFrame>
            <p:nvGraphicFramePr>
              <p:cNvPr id="4" name="內容版面配置區 3"/>
              <p:cNvGraphicFramePr>
                <a:graphicFrameLocks/>
              </p:cNvGraphicFramePr>
              <p:nvPr>
                <p:extLst>
                  <p:ext uri="{D42A27DB-BD31-4B8C-83A1-F6EECF244321}">
                    <p14:modId xmlns:p14="http://schemas.microsoft.com/office/powerpoint/2010/main" val="3079611718"/>
                  </p:ext>
                </p:extLst>
              </p:nvPr>
            </p:nvGraphicFramePr>
            <p:xfrm>
              <a:off x="822958" y="2486341"/>
              <a:ext cx="7543802" cy="1584960"/>
            </p:xfrm>
            <a:graphic>
              <a:graphicData uri="http://schemas.openxmlformats.org/drawingml/2006/table">
                <a:tbl>
                  <a:tblPr firstRow="1" bandRow="1">
                    <a:tableStyleId>{5C22544A-7EE6-4342-B048-85BDC9FD1C3A}</a:tableStyleId>
                  </a:tblPr>
                  <a:tblGrid>
                    <a:gridCol w="1077686">
                      <a:extLst>
                        <a:ext uri="{9D8B030D-6E8A-4147-A177-3AD203B41FA5}">
                          <a16:colId xmlns:a16="http://schemas.microsoft.com/office/drawing/2014/main" val="2301894805"/>
                        </a:ext>
                      </a:extLst>
                    </a:gridCol>
                    <a:gridCol w="1077686">
                      <a:extLst>
                        <a:ext uri="{9D8B030D-6E8A-4147-A177-3AD203B41FA5}">
                          <a16:colId xmlns:a16="http://schemas.microsoft.com/office/drawing/2014/main" val="1096204353"/>
                        </a:ext>
                      </a:extLst>
                    </a:gridCol>
                    <a:gridCol w="1077686">
                      <a:extLst>
                        <a:ext uri="{9D8B030D-6E8A-4147-A177-3AD203B41FA5}">
                          <a16:colId xmlns:a16="http://schemas.microsoft.com/office/drawing/2014/main" val="580506860"/>
                        </a:ext>
                      </a:extLst>
                    </a:gridCol>
                    <a:gridCol w="1077686">
                      <a:extLst>
                        <a:ext uri="{9D8B030D-6E8A-4147-A177-3AD203B41FA5}">
                          <a16:colId xmlns:a16="http://schemas.microsoft.com/office/drawing/2014/main" val="1817451699"/>
                        </a:ext>
                      </a:extLst>
                    </a:gridCol>
                    <a:gridCol w="1077686">
                      <a:extLst>
                        <a:ext uri="{9D8B030D-6E8A-4147-A177-3AD203B41FA5}">
                          <a16:colId xmlns:a16="http://schemas.microsoft.com/office/drawing/2014/main" val="1991573649"/>
                        </a:ext>
                      </a:extLst>
                    </a:gridCol>
                    <a:gridCol w="1077686">
                      <a:extLst>
                        <a:ext uri="{9D8B030D-6E8A-4147-A177-3AD203B41FA5}">
                          <a16:colId xmlns:a16="http://schemas.microsoft.com/office/drawing/2014/main" val="2073783738"/>
                        </a:ext>
                      </a:extLst>
                    </a:gridCol>
                    <a:gridCol w="1077686">
                      <a:extLst>
                        <a:ext uri="{9D8B030D-6E8A-4147-A177-3AD203B41FA5}">
                          <a16:colId xmlns:a16="http://schemas.microsoft.com/office/drawing/2014/main" val="2910982877"/>
                        </a:ext>
                      </a:extLst>
                    </a:gridCol>
                  </a:tblGrid>
                  <a:tr h="396240">
                    <a:tc>
                      <a:txBody>
                        <a:bodyPr/>
                        <a:lstStyle/>
                        <a:p>
                          <a:pPr algn="ctr"/>
                          <a:endParaRPr lang="zh-TW" altLang="en-US" sz="2000" dirty="0">
                            <a:latin typeface="微軟正黑體" panose="020B0604030504040204" pitchFamily="34" charset="-120"/>
                            <a:ea typeface="微軟正黑體" panose="020B0604030504040204" pitchFamily="34" charset="-120"/>
                          </a:endParaRPr>
                        </a:p>
                      </a:txBody>
                      <a:tcPr/>
                    </a:tc>
                    <a:tc>
                      <a:txBody>
                        <a:bodyPr/>
                        <a:lstStyle/>
                        <a:p>
                          <a:endParaRPr lang="zh-TW"/>
                        </a:p>
                      </a:txBody>
                      <a:tcPr>
                        <a:blipFill>
                          <a:blip r:embed="rId2"/>
                          <a:stretch>
                            <a:fillRect l="-100565" t="-1538" r="-502260" b="-329231"/>
                          </a:stretch>
                        </a:blipFill>
                      </a:tcPr>
                    </a:tc>
                    <a:tc>
                      <a:txBody>
                        <a:bodyPr/>
                        <a:lstStyle/>
                        <a:p>
                          <a:endParaRPr lang="zh-TW"/>
                        </a:p>
                      </a:txBody>
                      <a:tcPr>
                        <a:blipFill>
                          <a:blip r:embed="rId2"/>
                          <a:stretch>
                            <a:fillRect l="-200565" t="-1538" r="-402260" b="-329231"/>
                          </a:stretch>
                        </a:blipFill>
                      </a:tcPr>
                    </a:tc>
                    <a:tc>
                      <a:txBody>
                        <a:bodyPr/>
                        <a:lstStyle/>
                        <a:p>
                          <a:endParaRPr lang="zh-TW"/>
                        </a:p>
                      </a:txBody>
                      <a:tcPr>
                        <a:blipFill>
                          <a:blip r:embed="rId2"/>
                          <a:stretch>
                            <a:fillRect l="-300565" t="-1538" r="-302260" b="-329231"/>
                          </a:stretch>
                        </a:blipFill>
                      </a:tcPr>
                    </a:tc>
                    <a:tc>
                      <a:txBody>
                        <a:bodyPr/>
                        <a:lstStyle/>
                        <a:p>
                          <a:endParaRPr lang="zh-TW"/>
                        </a:p>
                      </a:txBody>
                      <a:tcPr>
                        <a:blipFill>
                          <a:blip r:embed="rId2"/>
                          <a:stretch>
                            <a:fillRect l="-400565" t="-1538" r="-202260" b="-329231"/>
                          </a:stretch>
                        </a:blipFill>
                      </a:tcPr>
                    </a:tc>
                    <a:tc>
                      <a:txBody>
                        <a:bodyPr/>
                        <a:lstStyle/>
                        <a:p>
                          <a:endParaRPr lang="zh-TW"/>
                        </a:p>
                      </a:txBody>
                      <a:tcPr>
                        <a:blipFill>
                          <a:blip r:embed="rId2"/>
                          <a:stretch>
                            <a:fillRect l="-500565" t="-1538" r="-102260" b="-329231"/>
                          </a:stretch>
                        </a:blipFill>
                      </a:tcPr>
                    </a:tc>
                    <a:tc>
                      <a:txBody>
                        <a:bodyPr/>
                        <a:lstStyle/>
                        <a:p>
                          <a:endParaRPr lang="zh-TW"/>
                        </a:p>
                      </a:txBody>
                      <a:tcPr>
                        <a:blipFill>
                          <a:blip r:embed="rId2"/>
                          <a:stretch>
                            <a:fillRect l="-600565" t="-1538" r="-2260" b="-329231"/>
                          </a:stretch>
                        </a:blipFill>
                      </a:tcPr>
                    </a:tc>
                    <a:extLst>
                      <a:ext uri="{0D108BD9-81ED-4DB2-BD59-A6C34878D82A}">
                        <a16:rowId xmlns:a16="http://schemas.microsoft.com/office/drawing/2014/main" val="1658893805"/>
                      </a:ext>
                    </a:extLst>
                  </a:tr>
                  <a:tr h="396240">
                    <a:tc>
                      <a:txBody>
                        <a:bodyPr/>
                        <a:lstStyle/>
                        <a:p>
                          <a:pPr algn="ctr"/>
                          <a:r>
                            <a:rPr lang="zh-TW" altLang="en-US" sz="2000" dirty="0" smtClean="0">
                              <a:latin typeface="微軟正黑體" panose="020B0604030504040204" pitchFamily="34" charset="-120"/>
                              <a:ea typeface="微軟正黑體" panose="020B0604030504040204" pitchFamily="34" charset="-120"/>
                            </a:rPr>
                            <a:t>機率</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1/9</a:t>
                          </a:r>
                          <a:endParaRPr lang="zh-TW" altLang="en-US" sz="2000" dirty="0"/>
                        </a:p>
                      </a:txBody>
                      <a:tcPr/>
                    </a:tc>
                    <a:tc>
                      <a:txBody>
                        <a:bodyPr/>
                        <a:lstStyle/>
                        <a:p>
                          <a:pPr algn="ctr"/>
                          <a:r>
                            <a:rPr lang="en-US" altLang="zh-TW" sz="2000" dirty="0" smtClean="0"/>
                            <a:t>1/9</a:t>
                          </a:r>
                          <a:endParaRPr lang="zh-TW" altLang="en-US" sz="2000" dirty="0"/>
                        </a:p>
                      </a:txBody>
                      <a:tcPr/>
                    </a:tc>
                    <a:tc>
                      <a:txBody>
                        <a:bodyPr/>
                        <a:lstStyle/>
                        <a:p>
                          <a:pPr algn="ctr"/>
                          <a:r>
                            <a:rPr lang="en-US" altLang="zh-TW" sz="2000" dirty="0" smtClean="0"/>
                            <a:t>1/9</a:t>
                          </a:r>
                          <a:endParaRPr lang="zh-TW" altLang="en-US" sz="2000" dirty="0"/>
                        </a:p>
                      </a:txBody>
                      <a:tcPr/>
                    </a:tc>
                    <a:tc>
                      <a:txBody>
                        <a:bodyPr/>
                        <a:lstStyle/>
                        <a:p>
                          <a:pPr algn="ctr"/>
                          <a:r>
                            <a:rPr lang="en-US" altLang="zh-TW" sz="2000" dirty="0" smtClean="0"/>
                            <a:t>2/9</a:t>
                          </a:r>
                          <a:endParaRPr lang="zh-TW" altLang="en-US" sz="2000" dirty="0"/>
                        </a:p>
                      </a:txBody>
                      <a:tcPr/>
                    </a:tc>
                    <a:tc>
                      <a:txBody>
                        <a:bodyPr/>
                        <a:lstStyle/>
                        <a:p>
                          <a:pPr algn="ctr"/>
                          <a:r>
                            <a:rPr lang="en-US" altLang="zh-TW" sz="2000" dirty="0" smtClean="0"/>
                            <a:t>2/9</a:t>
                          </a:r>
                          <a:endParaRPr lang="zh-TW" altLang="en-US" sz="2000" dirty="0"/>
                        </a:p>
                      </a:txBody>
                      <a:tcPr/>
                    </a:tc>
                    <a:tc>
                      <a:txBody>
                        <a:bodyPr/>
                        <a:lstStyle/>
                        <a:p>
                          <a:pPr algn="ctr"/>
                          <a:r>
                            <a:rPr lang="en-US" altLang="zh-TW" sz="2000" dirty="0" smtClean="0"/>
                            <a:t>2/9</a:t>
                          </a:r>
                        </a:p>
                      </a:txBody>
                      <a:tcPr/>
                    </a:tc>
                    <a:extLst>
                      <a:ext uri="{0D108BD9-81ED-4DB2-BD59-A6C34878D82A}">
                        <a16:rowId xmlns:a16="http://schemas.microsoft.com/office/drawing/2014/main" val="988776865"/>
                      </a:ext>
                    </a:extLst>
                  </a:tr>
                  <a:tr h="396240">
                    <a:tc>
                      <a:txBody>
                        <a:bodyPr/>
                        <a:lstStyle/>
                        <a:p>
                          <a:pPr algn="ctr"/>
                          <a:r>
                            <a:rPr lang="zh-TW" altLang="en-US" sz="2000" dirty="0" smtClean="0">
                              <a:latin typeface="微軟正黑體" panose="020B0604030504040204" pitchFamily="34" charset="-120"/>
                              <a:ea typeface="微軟正黑體" panose="020B0604030504040204" pitchFamily="34" charset="-120"/>
                            </a:rPr>
                            <a:t>輸入</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0.2222</a:t>
                          </a:r>
                          <a:endParaRPr lang="zh-TW" altLang="en-US" sz="2000" dirty="0"/>
                        </a:p>
                      </a:txBody>
                      <a:tcPr/>
                    </a:tc>
                    <a:tc>
                      <a:txBody>
                        <a:bodyPr/>
                        <a:lstStyle/>
                        <a:p>
                          <a:pPr algn="ctr"/>
                          <a:r>
                            <a:rPr lang="en-US" altLang="zh-TW" sz="2000" dirty="0" smtClean="0"/>
                            <a:t>0.2222</a:t>
                          </a:r>
                          <a:endParaRPr lang="zh-TW" altLang="en-US" sz="2000" dirty="0"/>
                        </a:p>
                      </a:txBody>
                      <a:tcPr/>
                    </a:tc>
                    <a:tc>
                      <a:txBody>
                        <a:bodyPr/>
                        <a:lstStyle/>
                        <a:p>
                          <a:pPr algn="ctr"/>
                          <a:r>
                            <a:rPr lang="en-US" altLang="zh-TW" sz="2000" dirty="0" smtClean="0"/>
                            <a:t>0.2223</a:t>
                          </a:r>
                        </a:p>
                      </a:txBody>
                      <a:tcPr/>
                    </a:tc>
                    <a:extLst>
                      <a:ext uri="{0D108BD9-81ED-4DB2-BD59-A6C34878D82A}">
                        <a16:rowId xmlns:a16="http://schemas.microsoft.com/office/drawing/2014/main" val="2754868153"/>
                      </a:ext>
                    </a:extLst>
                  </a:tr>
                  <a:tr h="396240">
                    <a:tc>
                      <a:txBody>
                        <a:bodyPr/>
                        <a:lstStyle/>
                        <a:p>
                          <a:pPr algn="ctr"/>
                          <a:r>
                            <a:rPr lang="zh-TW" altLang="en-US" sz="2000" dirty="0" smtClean="0">
                              <a:latin typeface="微軟正黑體" panose="020B0604030504040204" pitchFamily="34" charset="-120"/>
                              <a:ea typeface="微軟正黑體" panose="020B0604030504040204" pitchFamily="34" charset="-120"/>
                            </a:rPr>
                            <a:t>結果</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0.1110</a:t>
                          </a:r>
                          <a:endParaRPr lang="zh-TW" altLang="en-US" sz="2000" dirty="0"/>
                        </a:p>
                      </a:txBody>
                      <a:tcPr/>
                    </a:tc>
                    <a:tc>
                      <a:txBody>
                        <a:bodyPr/>
                        <a:lstStyle/>
                        <a:p>
                          <a:pPr algn="ctr"/>
                          <a:r>
                            <a:rPr lang="en-US" altLang="zh-TW" sz="2000" dirty="0" smtClean="0"/>
                            <a:t>0.1112</a:t>
                          </a:r>
                          <a:endParaRPr lang="zh-TW" altLang="en-US" sz="2000" dirty="0"/>
                        </a:p>
                      </a:txBody>
                      <a:tcPr/>
                    </a:tc>
                    <a:tc>
                      <a:txBody>
                        <a:bodyPr/>
                        <a:lstStyle/>
                        <a:p>
                          <a:pPr algn="ctr"/>
                          <a:r>
                            <a:rPr lang="en-US" altLang="zh-TW" sz="2000" dirty="0" smtClean="0"/>
                            <a:t>0.1108</a:t>
                          </a:r>
                          <a:endParaRPr lang="zh-TW" altLang="en-US" sz="2000" dirty="0"/>
                        </a:p>
                      </a:txBody>
                      <a:tcPr/>
                    </a:tc>
                    <a:tc>
                      <a:txBody>
                        <a:bodyPr/>
                        <a:lstStyle/>
                        <a:p>
                          <a:pPr algn="ctr"/>
                          <a:r>
                            <a:rPr lang="en-US" altLang="zh-TW" sz="2000" dirty="0" smtClean="0"/>
                            <a:t>0.2202</a:t>
                          </a:r>
                          <a:endParaRPr lang="zh-TW" altLang="en-US" sz="2000" dirty="0"/>
                        </a:p>
                      </a:txBody>
                      <a:tcPr/>
                    </a:tc>
                    <a:tc>
                      <a:txBody>
                        <a:bodyPr/>
                        <a:lstStyle/>
                        <a:p>
                          <a:pPr algn="ctr"/>
                          <a:r>
                            <a:rPr lang="en-US" altLang="zh-TW" sz="2000" dirty="0" smtClean="0"/>
                            <a:t>0.2233</a:t>
                          </a:r>
                          <a:endParaRPr lang="zh-TW" altLang="en-US" sz="2000" dirty="0"/>
                        </a:p>
                      </a:txBody>
                      <a:tcPr/>
                    </a:tc>
                    <a:tc>
                      <a:txBody>
                        <a:bodyPr/>
                        <a:lstStyle/>
                        <a:p>
                          <a:pPr algn="ctr"/>
                          <a:r>
                            <a:rPr lang="en-US" altLang="zh-TW" sz="2000" dirty="0" smtClean="0"/>
                            <a:t>0.2232</a:t>
                          </a:r>
                          <a:endParaRPr lang="en-US" altLang="zh-TW" sz="2000" dirty="0" smtClean="0"/>
                        </a:p>
                      </a:txBody>
                      <a:tcPr/>
                    </a:tc>
                    <a:extLst>
                      <a:ext uri="{0D108BD9-81ED-4DB2-BD59-A6C34878D82A}">
                        <a16:rowId xmlns:a16="http://schemas.microsoft.com/office/drawing/2014/main" val="350497063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內容版面配置區 3"/>
              <p:cNvGraphicFramePr>
                <a:graphicFrameLocks/>
              </p:cNvGraphicFramePr>
              <p:nvPr>
                <p:extLst>
                  <p:ext uri="{D42A27DB-BD31-4B8C-83A1-F6EECF244321}">
                    <p14:modId xmlns:p14="http://schemas.microsoft.com/office/powerpoint/2010/main" val="1363140031"/>
                  </p:ext>
                </p:extLst>
              </p:nvPr>
            </p:nvGraphicFramePr>
            <p:xfrm>
              <a:off x="822958" y="4284134"/>
              <a:ext cx="7543802" cy="1584960"/>
            </p:xfrm>
            <a:graphic>
              <a:graphicData uri="http://schemas.openxmlformats.org/drawingml/2006/table">
                <a:tbl>
                  <a:tblPr firstRow="1" bandRow="1">
                    <a:tableStyleId>{21E4AEA4-8DFA-4A89-87EB-49C32662AFE0}</a:tableStyleId>
                  </a:tblPr>
                  <a:tblGrid>
                    <a:gridCol w="1077686">
                      <a:extLst>
                        <a:ext uri="{9D8B030D-6E8A-4147-A177-3AD203B41FA5}">
                          <a16:colId xmlns:a16="http://schemas.microsoft.com/office/drawing/2014/main" val="2301894805"/>
                        </a:ext>
                      </a:extLst>
                    </a:gridCol>
                    <a:gridCol w="1077686">
                      <a:extLst>
                        <a:ext uri="{9D8B030D-6E8A-4147-A177-3AD203B41FA5}">
                          <a16:colId xmlns:a16="http://schemas.microsoft.com/office/drawing/2014/main" val="1096204353"/>
                        </a:ext>
                      </a:extLst>
                    </a:gridCol>
                    <a:gridCol w="1077686">
                      <a:extLst>
                        <a:ext uri="{9D8B030D-6E8A-4147-A177-3AD203B41FA5}">
                          <a16:colId xmlns:a16="http://schemas.microsoft.com/office/drawing/2014/main" val="580506860"/>
                        </a:ext>
                      </a:extLst>
                    </a:gridCol>
                    <a:gridCol w="1077686">
                      <a:extLst>
                        <a:ext uri="{9D8B030D-6E8A-4147-A177-3AD203B41FA5}">
                          <a16:colId xmlns:a16="http://schemas.microsoft.com/office/drawing/2014/main" val="1817451699"/>
                        </a:ext>
                      </a:extLst>
                    </a:gridCol>
                    <a:gridCol w="1077686">
                      <a:extLst>
                        <a:ext uri="{9D8B030D-6E8A-4147-A177-3AD203B41FA5}">
                          <a16:colId xmlns:a16="http://schemas.microsoft.com/office/drawing/2014/main" val="1991573649"/>
                        </a:ext>
                      </a:extLst>
                    </a:gridCol>
                    <a:gridCol w="1077686">
                      <a:extLst>
                        <a:ext uri="{9D8B030D-6E8A-4147-A177-3AD203B41FA5}">
                          <a16:colId xmlns:a16="http://schemas.microsoft.com/office/drawing/2014/main" val="2073783738"/>
                        </a:ext>
                      </a:extLst>
                    </a:gridCol>
                    <a:gridCol w="1077686">
                      <a:extLst>
                        <a:ext uri="{9D8B030D-6E8A-4147-A177-3AD203B41FA5}">
                          <a16:colId xmlns:a16="http://schemas.microsoft.com/office/drawing/2014/main" val="2910982877"/>
                        </a:ext>
                      </a:extLst>
                    </a:gridCol>
                  </a:tblGrid>
                  <a:tr h="356892">
                    <a:tc>
                      <a:txBody>
                        <a:bodyPr/>
                        <a:lstStyle/>
                        <a:p>
                          <a:pPr algn="ct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smtClean="0">
                                        <a:latin typeface="Cambria Math" panose="02040503050406030204" pitchFamily="18" charset="0"/>
                                      </a:rPr>
                                      <m:t>𝑃</m:t>
                                    </m:r>
                                  </m:e>
                                  <m:sub>
                                    <m:r>
                                      <a:rPr lang="en-US" altLang="zh-TW" sz="2000" smtClean="0">
                                        <a:latin typeface="Cambria Math" panose="02040503050406030204" pitchFamily="18" charset="0"/>
                                      </a:rPr>
                                      <m:t>𝑘</m:t>
                                    </m:r>
                                  </m:sub>
                                </m:sSub>
                                <m:d>
                                  <m:dPr>
                                    <m:ctrlPr>
                                      <a:rPr lang="en-US" altLang="zh-TW" sz="2000" i="1" smtClean="0">
                                        <a:latin typeface="Cambria Math" panose="02040503050406030204" pitchFamily="18" charset="0"/>
                                      </a:rPr>
                                    </m:ctrlPr>
                                  </m:dPr>
                                  <m:e>
                                    <m:r>
                                      <a:rPr lang="en-US" altLang="zh-TW" sz="2000" smtClean="0">
                                        <a:latin typeface="Cambria Math" panose="02040503050406030204" pitchFamily="18" charset="0"/>
                                      </a:rPr>
                                      <m:t>𝑖𝑖</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a:latin typeface="Cambria Math" panose="02040503050406030204" pitchFamily="18" charset="0"/>
                                      </a:rPr>
                                      <m:t>𝑃</m:t>
                                    </m:r>
                                  </m:e>
                                  <m:sub>
                                    <m:r>
                                      <a:rPr lang="en-US" altLang="zh-TW" sz="2000">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smtClean="0">
                                        <a:latin typeface="Cambria Math" panose="02040503050406030204" pitchFamily="18" charset="0"/>
                                      </a:rPr>
                                      <m:t>𝑎𝑎</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a:latin typeface="Cambria Math" panose="02040503050406030204" pitchFamily="18" charset="0"/>
                                      </a:rPr>
                                      <m:t>𝑃</m:t>
                                    </m:r>
                                  </m:e>
                                  <m:sub>
                                    <m:r>
                                      <a:rPr lang="en-US" altLang="zh-TW" sz="2000">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smtClean="0">
                                        <a:latin typeface="Cambria Math" panose="02040503050406030204" pitchFamily="18" charset="0"/>
                                      </a:rPr>
                                      <m:t>𝑏𝑏</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a:latin typeface="Cambria Math" panose="02040503050406030204" pitchFamily="18" charset="0"/>
                                      </a:rPr>
                                      <m:t>𝑃</m:t>
                                    </m:r>
                                  </m:e>
                                  <m:sub>
                                    <m:r>
                                      <a:rPr lang="en-US" altLang="zh-TW" sz="2000">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smtClean="0">
                                        <a:latin typeface="Cambria Math" panose="02040503050406030204" pitchFamily="18" charset="0"/>
                                      </a:rPr>
                                      <m:t>𝑎𝑖</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a:latin typeface="Cambria Math" panose="02040503050406030204" pitchFamily="18" charset="0"/>
                                      </a:rPr>
                                      <m:t>𝑃</m:t>
                                    </m:r>
                                  </m:e>
                                  <m:sub>
                                    <m:r>
                                      <a:rPr lang="en-US" altLang="zh-TW" sz="2000">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smtClean="0">
                                        <a:latin typeface="Cambria Math" panose="02040503050406030204" pitchFamily="18" charset="0"/>
                                      </a:rPr>
                                      <m:t>𝑏</m:t>
                                    </m:r>
                                    <m:r>
                                      <a:rPr lang="en-US" altLang="zh-TW" sz="2000">
                                        <a:latin typeface="Cambria Math" panose="02040503050406030204" pitchFamily="18" charset="0"/>
                                      </a:rPr>
                                      <m:t>𝑖</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a:latin typeface="Cambria Math" panose="02040503050406030204" pitchFamily="18" charset="0"/>
                                      </a:rPr>
                                      <m:t>𝑃</m:t>
                                    </m:r>
                                  </m:e>
                                  <m:sub>
                                    <m:r>
                                      <a:rPr lang="en-US" altLang="zh-TW" sz="2000">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a:latin typeface="Cambria Math" panose="02040503050406030204" pitchFamily="18" charset="0"/>
                                      </a:rPr>
                                      <m:t>𝑎</m:t>
                                    </m:r>
                                    <m:r>
                                      <a:rPr lang="en-US" altLang="zh-TW" sz="2000" smtClean="0">
                                        <a:latin typeface="Cambria Math" panose="02040503050406030204" pitchFamily="18" charset="0"/>
                                      </a:rPr>
                                      <m:t>𝑏</m:t>
                                    </m:r>
                                  </m:e>
                                </m:d>
                              </m:oMath>
                            </m:oMathPara>
                          </a14:m>
                          <a:endParaRPr lang="zh-TW" altLang="en-US" sz="2000" dirty="0"/>
                        </a:p>
                      </a:txBody>
                      <a:tcPr/>
                    </a:tc>
                    <a:extLst>
                      <a:ext uri="{0D108BD9-81ED-4DB2-BD59-A6C34878D82A}">
                        <a16:rowId xmlns:a16="http://schemas.microsoft.com/office/drawing/2014/main" val="1658893805"/>
                      </a:ext>
                    </a:extLst>
                  </a:tr>
                  <a:tr h="356892">
                    <a:tc>
                      <a:txBody>
                        <a:bodyPr/>
                        <a:lstStyle/>
                        <a:p>
                          <a:pPr algn="ctr"/>
                          <a:r>
                            <a:rPr lang="zh-TW" altLang="en-US" sz="2000" dirty="0" smtClean="0">
                              <a:latin typeface="微軟正黑體" panose="020B0604030504040204" pitchFamily="34" charset="-120"/>
                              <a:ea typeface="微軟正黑體" panose="020B0604030504040204" pitchFamily="34" charset="-120"/>
                            </a:rPr>
                            <a:t>機率</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1/4</a:t>
                          </a:r>
                          <a:endParaRPr lang="zh-TW" altLang="en-US" sz="2000" dirty="0"/>
                        </a:p>
                      </a:txBody>
                      <a:tcPr/>
                    </a:tc>
                    <a:tc>
                      <a:txBody>
                        <a:bodyPr/>
                        <a:lstStyle/>
                        <a:p>
                          <a:pPr algn="ctr"/>
                          <a:r>
                            <a:rPr lang="en-US" altLang="zh-TW" sz="2000" dirty="0" smtClean="0"/>
                            <a:t>1/16</a:t>
                          </a:r>
                          <a:endParaRPr lang="zh-TW" altLang="en-US" sz="2000" dirty="0"/>
                        </a:p>
                      </a:txBody>
                      <a:tcPr/>
                    </a:tc>
                    <a:tc>
                      <a:txBody>
                        <a:bodyPr/>
                        <a:lstStyle/>
                        <a:p>
                          <a:pPr algn="ctr"/>
                          <a:r>
                            <a:rPr lang="en-US" altLang="zh-TW" sz="2000" dirty="0" smtClean="0"/>
                            <a:t>1/16</a:t>
                          </a:r>
                          <a:endParaRPr lang="zh-TW" altLang="en-US" sz="2000" dirty="0"/>
                        </a:p>
                      </a:txBody>
                      <a:tcPr/>
                    </a:tc>
                    <a:tc>
                      <a:txBody>
                        <a:bodyPr/>
                        <a:lstStyle/>
                        <a:p>
                          <a:pPr algn="ctr"/>
                          <a:r>
                            <a:rPr lang="en-US" altLang="zh-TW" sz="2000" dirty="0" smtClean="0"/>
                            <a:t>1/4</a:t>
                          </a:r>
                          <a:endParaRPr lang="zh-TW" altLang="en-US" sz="2000" dirty="0"/>
                        </a:p>
                      </a:txBody>
                      <a:tcPr/>
                    </a:tc>
                    <a:tc>
                      <a:txBody>
                        <a:bodyPr/>
                        <a:lstStyle/>
                        <a:p>
                          <a:pPr algn="ctr"/>
                          <a:r>
                            <a:rPr lang="en-US" altLang="zh-TW" sz="2000" dirty="0" smtClean="0"/>
                            <a:t>1/4</a:t>
                          </a:r>
                          <a:endParaRPr lang="zh-TW" altLang="en-US" sz="2000" dirty="0"/>
                        </a:p>
                      </a:txBody>
                      <a:tcPr/>
                    </a:tc>
                    <a:tc>
                      <a:txBody>
                        <a:bodyPr/>
                        <a:lstStyle/>
                        <a:p>
                          <a:pPr algn="ctr"/>
                          <a:r>
                            <a:rPr lang="en-US" altLang="zh-TW" sz="2000" dirty="0" smtClean="0"/>
                            <a:t>1/8</a:t>
                          </a:r>
                        </a:p>
                      </a:txBody>
                      <a:tcPr/>
                    </a:tc>
                    <a:extLst>
                      <a:ext uri="{0D108BD9-81ED-4DB2-BD59-A6C34878D82A}">
                        <a16:rowId xmlns:a16="http://schemas.microsoft.com/office/drawing/2014/main" val="988776865"/>
                      </a:ext>
                    </a:extLst>
                  </a:tr>
                  <a:tr h="356892">
                    <a:tc>
                      <a:txBody>
                        <a:bodyPr/>
                        <a:lstStyle/>
                        <a:p>
                          <a:pPr algn="ctr"/>
                          <a:r>
                            <a:rPr lang="zh-TW" altLang="en-US" sz="2000" dirty="0" smtClean="0">
                              <a:latin typeface="微軟正黑體" panose="020B0604030504040204" pitchFamily="34" charset="-120"/>
                              <a:ea typeface="微軟正黑體" panose="020B0604030504040204" pitchFamily="34" charset="-120"/>
                            </a:rPr>
                            <a:t>輸入</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0.2500</a:t>
                          </a:r>
                          <a:endParaRPr lang="zh-TW" altLang="en-US" sz="2000" dirty="0"/>
                        </a:p>
                      </a:txBody>
                      <a:tcPr/>
                    </a:tc>
                    <a:tc>
                      <a:txBody>
                        <a:bodyPr/>
                        <a:lstStyle/>
                        <a:p>
                          <a:pPr algn="ctr"/>
                          <a:r>
                            <a:rPr lang="en-US" altLang="zh-TW" sz="2000" dirty="0" smtClean="0"/>
                            <a:t>0.06250</a:t>
                          </a:r>
                          <a:endParaRPr lang="zh-TW" altLang="en-US" sz="2000" dirty="0"/>
                        </a:p>
                      </a:txBody>
                      <a:tcPr/>
                    </a:tc>
                    <a:tc>
                      <a:txBody>
                        <a:bodyPr/>
                        <a:lstStyle/>
                        <a:p>
                          <a:pPr algn="ctr"/>
                          <a:r>
                            <a:rPr lang="en-US" altLang="zh-TW" sz="2000" dirty="0" smtClean="0"/>
                            <a:t>0.06250</a:t>
                          </a:r>
                          <a:endParaRPr lang="zh-TW" altLang="en-US" sz="2000" dirty="0"/>
                        </a:p>
                      </a:txBody>
                      <a:tcPr/>
                    </a:tc>
                    <a:tc>
                      <a:txBody>
                        <a:bodyPr/>
                        <a:lstStyle/>
                        <a:p>
                          <a:pPr algn="ctr"/>
                          <a:r>
                            <a:rPr lang="en-US" altLang="zh-TW" sz="2000" dirty="0" smtClean="0"/>
                            <a:t>0.2500</a:t>
                          </a:r>
                          <a:endParaRPr lang="zh-TW" altLang="en-US" sz="2000" dirty="0"/>
                        </a:p>
                      </a:txBody>
                      <a:tcPr/>
                    </a:tc>
                    <a:tc>
                      <a:txBody>
                        <a:bodyPr/>
                        <a:lstStyle/>
                        <a:p>
                          <a:pPr algn="ctr"/>
                          <a:r>
                            <a:rPr lang="en-US" altLang="zh-TW" sz="2000" dirty="0" smtClean="0"/>
                            <a:t>0.2500</a:t>
                          </a:r>
                          <a:endParaRPr lang="zh-TW" altLang="en-US" sz="2000" dirty="0"/>
                        </a:p>
                      </a:txBody>
                      <a:tcPr/>
                    </a:tc>
                    <a:tc>
                      <a:txBody>
                        <a:bodyPr/>
                        <a:lstStyle/>
                        <a:p>
                          <a:pPr algn="ctr"/>
                          <a:r>
                            <a:rPr lang="en-US" altLang="zh-TW" sz="2000" dirty="0" smtClean="0"/>
                            <a:t>0.1250</a:t>
                          </a:r>
                          <a:endParaRPr lang="en-US" altLang="zh-TW" sz="2000" dirty="0" smtClean="0"/>
                        </a:p>
                      </a:txBody>
                      <a:tcPr/>
                    </a:tc>
                    <a:extLst>
                      <a:ext uri="{0D108BD9-81ED-4DB2-BD59-A6C34878D82A}">
                        <a16:rowId xmlns:a16="http://schemas.microsoft.com/office/drawing/2014/main" val="2754868153"/>
                      </a:ext>
                    </a:extLst>
                  </a:tr>
                  <a:tr h="356892">
                    <a:tc>
                      <a:txBody>
                        <a:bodyPr/>
                        <a:lstStyle/>
                        <a:p>
                          <a:pPr algn="ctr"/>
                          <a:r>
                            <a:rPr lang="zh-TW" altLang="en-US" sz="2000" dirty="0" smtClean="0">
                              <a:latin typeface="微軟正黑體" panose="020B0604030504040204" pitchFamily="34" charset="-120"/>
                              <a:ea typeface="微軟正黑體" panose="020B0604030504040204" pitchFamily="34" charset="-120"/>
                            </a:rPr>
                            <a:t>結果</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0.2520</a:t>
                          </a:r>
                          <a:endParaRPr lang="zh-TW" altLang="en-US" sz="2000" dirty="0"/>
                        </a:p>
                      </a:txBody>
                      <a:tcPr/>
                    </a:tc>
                    <a:tc>
                      <a:txBody>
                        <a:bodyPr/>
                        <a:lstStyle/>
                        <a:p>
                          <a:pPr algn="ctr"/>
                          <a:r>
                            <a:rPr lang="en-US" altLang="zh-TW" sz="2000" dirty="0" smtClean="0"/>
                            <a:t>0.06253</a:t>
                          </a:r>
                          <a:endParaRPr lang="zh-TW" altLang="en-US" sz="2000" dirty="0"/>
                        </a:p>
                      </a:txBody>
                      <a:tcPr/>
                    </a:tc>
                    <a:tc>
                      <a:txBody>
                        <a:bodyPr/>
                        <a:lstStyle/>
                        <a:p>
                          <a:pPr algn="ctr"/>
                          <a:r>
                            <a:rPr lang="en-US" altLang="zh-TW" sz="2000" dirty="0" smtClean="0"/>
                            <a:t>0.06247</a:t>
                          </a:r>
                          <a:endParaRPr lang="zh-TW" altLang="en-US" sz="2000" dirty="0"/>
                        </a:p>
                      </a:txBody>
                      <a:tcPr/>
                    </a:tc>
                    <a:tc>
                      <a:txBody>
                        <a:bodyPr/>
                        <a:lstStyle/>
                        <a:p>
                          <a:pPr algn="ctr"/>
                          <a:r>
                            <a:rPr lang="en-US" altLang="zh-TW" sz="2000" dirty="0" smtClean="0"/>
                            <a:t>0.2478</a:t>
                          </a:r>
                          <a:endParaRPr lang="zh-TW" altLang="en-US" sz="2000" dirty="0"/>
                        </a:p>
                      </a:txBody>
                      <a:tcPr/>
                    </a:tc>
                    <a:tc>
                      <a:txBody>
                        <a:bodyPr/>
                        <a:lstStyle/>
                        <a:p>
                          <a:pPr algn="ctr"/>
                          <a:r>
                            <a:rPr lang="en-US" altLang="zh-TW" sz="2000" dirty="0" smtClean="0"/>
                            <a:t>0.2482</a:t>
                          </a:r>
                          <a:endParaRPr lang="zh-TW" altLang="en-US" sz="2000" dirty="0"/>
                        </a:p>
                      </a:txBody>
                      <a:tcPr/>
                    </a:tc>
                    <a:tc>
                      <a:txBody>
                        <a:bodyPr/>
                        <a:lstStyle/>
                        <a:p>
                          <a:pPr algn="ctr"/>
                          <a:r>
                            <a:rPr lang="en-US" altLang="zh-TW" sz="2000" dirty="0" smtClean="0"/>
                            <a:t>0.1250</a:t>
                          </a:r>
                          <a:endParaRPr lang="en-US" altLang="zh-TW" sz="2000" dirty="0" smtClean="0"/>
                        </a:p>
                      </a:txBody>
                      <a:tcPr/>
                    </a:tc>
                    <a:extLst>
                      <a:ext uri="{0D108BD9-81ED-4DB2-BD59-A6C34878D82A}">
                        <a16:rowId xmlns:a16="http://schemas.microsoft.com/office/drawing/2014/main" val="3504970634"/>
                      </a:ext>
                    </a:extLst>
                  </a:tr>
                </a:tbl>
              </a:graphicData>
            </a:graphic>
          </p:graphicFrame>
        </mc:Choice>
        <mc:Fallback>
          <p:graphicFrame>
            <p:nvGraphicFramePr>
              <p:cNvPr id="6" name="內容版面配置區 3"/>
              <p:cNvGraphicFramePr>
                <a:graphicFrameLocks/>
              </p:cNvGraphicFramePr>
              <p:nvPr>
                <p:extLst>
                  <p:ext uri="{D42A27DB-BD31-4B8C-83A1-F6EECF244321}">
                    <p14:modId xmlns:p14="http://schemas.microsoft.com/office/powerpoint/2010/main" val="1363140031"/>
                  </p:ext>
                </p:extLst>
              </p:nvPr>
            </p:nvGraphicFramePr>
            <p:xfrm>
              <a:off x="822958" y="4284134"/>
              <a:ext cx="7543802" cy="1584960"/>
            </p:xfrm>
            <a:graphic>
              <a:graphicData uri="http://schemas.openxmlformats.org/drawingml/2006/table">
                <a:tbl>
                  <a:tblPr firstRow="1" bandRow="1">
                    <a:tableStyleId>{21E4AEA4-8DFA-4A89-87EB-49C32662AFE0}</a:tableStyleId>
                  </a:tblPr>
                  <a:tblGrid>
                    <a:gridCol w="1077686">
                      <a:extLst>
                        <a:ext uri="{9D8B030D-6E8A-4147-A177-3AD203B41FA5}">
                          <a16:colId xmlns:a16="http://schemas.microsoft.com/office/drawing/2014/main" val="2301894805"/>
                        </a:ext>
                      </a:extLst>
                    </a:gridCol>
                    <a:gridCol w="1077686">
                      <a:extLst>
                        <a:ext uri="{9D8B030D-6E8A-4147-A177-3AD203B41FA5}">
                          <a16:colId xmlns:a16="http://schemas.microsoft.com/office/drawing/2014/main" val="1096204353"/>
                        </a:ext>
                      </a:extLst>
                    </a:gridCol>
                    <a:gridCol w="1077686">
                      <a:extLst>
                        <a:ext uri="{9D8B030D-6E8A-4147-A177-3AD203B41FA5}">
                          <a16:colId xmlns:a16="http://schemas.microsoft.com/office/drawing/2014/main" val="580506860"/>
                        </a:ext>
                      </a:extLst>
                    </a:gridCol>
                    <a:gridCol w="1077686">
                      <a:extLst>
                        <a:ext uri="{9D8B030D-6E8A-4147-A177-3AD203B41FA5}">
                          <a16:colId xmlns:a16="http://schemas.microsoft.com/office/drawing/2014/main" val="1817451699"/>
                        </a:ext>
                      </a:extLst>
                    </a:gridCol>
                    <a:gridCol w="1077686">
                      <a:extLst>
                        <a:ext uri="{9D8B030D-6E8A-4147-A177-3AD203B41FA5}">
                          <a16:colId xmlns:a16="http://schemas.microsoft.com/office/drawing/2014/main" val="1991573649"/>
                        </a:ext>
                      </a:extLst>
                    </a:gridCol>
                    <a:gridCol w="1077686">
                      <a:extLst>
                        <a:ext uri="{9D8B030D-6E8A-4147-A177-3AD203B41FA5}">
                          <a16:colId xmlns:a16="http://schemas.microsoft.com/office/drawing/2014/main" val="2073783738"/>
                        </a:ext>
                      </a:extLst>
                    </a:gridCol>
                    <a:gridCol w="1077686">
                      <a:extLst>
                        <a:ext uri="{9D8B030D-6E8A-4147-A177-3AD203B41FA5}">
                          <a16:colId xmlns:a16="http://schemas.microsoft.com/office/drawing/2014/main" val="2910982877"/>
                        </a:ext>
                      </a:extLst>
                    </a:gridCol>
                  </a:tblGrid>
                  <a:tr h="396240">
                    <a:tc>
                      <a:txBody>
                        <a:bodyPr/>
                        <a:lstStyle/>
                        <a:p>
                          <a:pPr algn="ctr"/>
                          <a:endParaRPr lang="zh-TW" altLang="en-US" sz="2000" dirty="0">
                            <a:latin typeface="微軟正黑體" panose="020B0604030504040204" pitchFamily="34" charset="-120"/>
                            <a:ea typeface="微軟正黑體" panose="020B0604030504040204" pitchFamily="34" charset="-120"/>
                          </a:endParaRPr>
                        </a:p>
                      </a:txBody>
                      <a:tcPr/>
                    </a:tc>
                    <a:tc>
                      <a:txBody>
                        <a:bodyPr/>
                        <a:lstStyle/>
                        <a:p>
                          <a:endParaRPr lang="zh-TW"/>
                        </a:p>
                      </a:txBody>
                      <a:tcPr>
                        <a:blipFill>
                          <a:blip r:embed="rId3"/>
                          <a:stretch>
                            <a:fillRect l="-100565" t="-1538" r="-502260" b="-329231"/>
                          </a:stretch>
                        </a:blipFill>
                      </a:tcPr>
                    </a:tc>
                    <a:tc>
                      <a:txBody>
                        <a:bodyPr/>
                        <a:lstStyle/>
                        <a:p>
                          <a:endParaRPr lang="zh-TW"/>
                        </a:p>
                      </a:txBody>
                      <a:tcPr>
                        <a:blipFill>
                          <a:blip r:embed="rId3"/>
                          <a:stretch>
                            <a:fillRect l="-200565" t="-1538" r="-402260" b="-329231"/>
                          </a:stretch>
                        </a:blipFill>
                      </a:tcPr>
                    </a:tc>
                    <a:tc>
                      <a:txBody>
                        <a:bodyPr/>
                        <a:lstStyle/>
                        <a:p>
                          <a:endParaRPr lang="zh-TW"/>
                        </a:p>
                      </a:txBody>
                      <a:tcPr>
                        <a:blipFill>
                          <a:blip r:embed="rId3"/>
                          <a:stretch>
                            <a:fillRect l="-300565" t="-1538" r="-302260" b="-329231"/>
                          </a:stretch>
                        </a:blipFill>
                      </a:tcPr>
                    </a:tc>
                    <a:tc>
                      <a:txBody>
                        <a:bodyPr/>
                        <a:lstStyle/>
                        <a:p>
                          <a:endParaRPr lang="zh-TW"/>
                        </a:p>
                      </a:txBody>
                      <a:tcPr>
                        <a:blipFill>
                          <a:blip r:embed="rId3"/>
                          <a:stretch>
                            <a:fillRect l="-400565" t="-1538" r="-202260" b="-329231"/>
                          </a:stretch>
                        </a:blipFill>
                      </a:tcPr>
                    </a:tc>
                    <a:tc>
                      <a:txBody>
                        <a:bodyPr/>
                        <a:lstStyle/>
                        <a:p>
                          <a:endParaRPr lang="zh-TW"/>
                        </a:p>
                      </a:txBody>
                      <a:tcPr>
                        <a:blipFill>
                          <a:blip r:embed="rId3"/>
                          <a:stretch>
                            <a:fillRect l="-500565" t="-1538" r="-102260" b="-329231"/>
                          </a:stretch>
                        </a:blipFill>
                      </a:tcPr>
                    </a:tc>
                    <a:tc>
                      <a:txBody>
                        <a:bodyPr/>
                        <a:lstStyle/>
                        <a:p>
                          <a:endParaRPr lang="zh-TW"/>
                        </a:p>
                      </a:txBody>
                      <a:tcPr>
                        <a:blipFill>
                          <a:blip r:embed="rId3"/>
                          <a:stretch>
                            <a:fillRect l="-600565" t="-1538" r="-2260" b="-329231"/>
                          </a:stretch>
                        </a:blipFill>
                      </a:tcPr>
                    </a:tc>
                    <a:extLst>
                      <a:ext uri="{0D108BD9-81ED-4DB2-BD59-A6C34878D82A}">
                        <a16:rowId xmlns:a16="http://schemas.microsoft.com/office/drawing/2014/main" val="1658893805"/>
                      </a:ext>
                    </a:extLst>
                  </a:tr>
                  <a:tr h="396240">
                    <a:tc>
                      <a:txBody>
                        <a:bodyPr/>
                        <a:lstStyle/>
                        <a:p>
                          <a:pPr algn="ctr"/>
                          <a:r>
                            <a:rPr lang="zh-TW" altLang="en-US" sz="2000" dirty="0" smtClean="0">
                              <a:latin typeface="微軟正黑體" panose="020B0604030504040204" pitchFamily="34" charset="-120"/>
                              <a:ea typeface="微軟正黑體" panose="020B0604030504040204" pitchFamily="34" charset="-120"/>
                            </a:rPr>
                            <a:t>機率</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1/4</a:t>
                          </a:r>
                          <a:endParaRPr lang="zh-TW" altLang="en-US" sz="2000" dirty="0"/>
                        </a:p>
                      </a:txBody>
                      <a:tcPr/>
                    </a:tc>
                    <a:tc>
                      <a:txBody>
                        <a:bodyPr/>
                        <a:lstStyle/>
                        <a:p>
                          <a:pPr algn="ctr"/>
                          <a:r>
                            <a:rPr lang="en-US" altLang="zh-TW" sz="2000" dirty="0" smtClean="0"/>
                            <a:t>1/16</a:t>
                          </a:r>
                          <a:endParaRPr lang="zh-TW" altLang="en-US" sz="2000" dirty="0"/>
                        </a:p>
                      </a:txBody>
                      <a:tcPr/>
                    </a:tc>
                    <a:tc>
                      <a:txBody>
                        <a:bodyPr/>
                        <a:lstStyle/>
                        <a:p>
                          <a:pPr algn="ctr"/>
                          <a:r>
                            <a:rPr lang="en-US" altLang="zh-TW" sz="2000" dirty="0" smtClean="0"/>
                            <a:t>1/16</a:t>
                          </a:r>
                          <a:endParaRPr lang="zh-TW" altLang="en-US" sz="2000" dirty="0"/>
                        </a:p>
                      </a:txBody>
                      <a:tcPr/>
                    </a:tc>
                    <a:tc>
                      <a:txBody>
                        <a:bodyPr/>
                        <a:lstStyle/>
                        <a:p>
                          <a:pPr algn="ctr"/>
                          <a:r>
                            <a:rPr lang="en-US" altLang="zh-TW" sz="2000" dirty="0" smtClean="0"/>
                            <a:t>1/4</a:t>
                          </a:r>
                          <a:endParaRPr lang="zh-TW" altLang="en-US" sz="2000" dirty="0"/>
                        </a:p>
                      </a:txBody>
                      <a:tcPr/>
                    </a:tc>
                    <a:tc>
                      <a:txBody>
                        <a:bodyPr/>
                        <a:lstStyle/>
                        <a:p>
                          <a:pPr algn="ctr"/>
                          <a:r>
                            <a:rPr lang="en-US" altLang="zh-TW" sz="2000" dirty="0" smtClean="0"/>
                            <a:t>1/4</a:t>
                          </a:r>
                          <a:endParaRPr lang="zh-TW" altLang="en-US" sz="2000" dirty="0"/>
                        </a:p>
                      </a:txBody>
                      <a:tcPr/>
                    </a:tc>
                    <a:tc>
                      <a:txBody>
                        <a:bodyPr/>
                        <a:lstStyle/>
                        <a:p>
                          <a:pPr algn="ctr"/>
                          <a:r>
                            <a:rPr lang="en-US" altLang="zh-TW" sz="2000" dirty="0" smtClean="0"/>
                            <a:t>1/8</a:t>
                          </a:r>
                        </a:p>
                      </a:txBody>
                      <a:tcPr/>
                    </a:tc>
                    <a:extLst>
                      <a:ext uri="{0D108BD9-81ED-4DB2-BD59-A6C34878D82A}">
                        <a16:rowId xmlns:a16="http://schemas.microsoft.com/office/drawing/2014/main" val="988776865"/>
                      </a:ext>
                    </a:extLst>
                  </a:tr>
                  <a:tr h="396240">
                    <a:tc>
                      <a:txBody>
                        <a:bodyPr/>
                        <a:lstStyle/>
                        <a:p>
                          <a:pPr algn="ctr"/>
                          <a:r>
                            <a:rPr lang="zh-TW" altLang="en-US" sz="2000" dirty="0" smtClean="0">
                              <a:latin typeface="微軟正黑體" panose="020B0604030504040204" pitchFamily="34" charset="-120"/>
                              <a:ea typeface="微軟正黑體" panose="020B0604030504040204" pitchFamily="34" charset="-120"/>
                            </a:rPr>
                            <a:t>輸入</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0.2500</a:t>
                          </a:r>
                          <a:endParaRPr lang="zh-TW" altLang="en-US" sz="2000" dirty="0"/>
                        </a:p>
                      </a:txBody>
                      <a:tcPr/>
                    </a:tc>
                    <a:tc>
                      <a:txBody>
                        <a:bodyPr/>
                        <a:lstStyle/>
                        <a:p>
                          <a:pPr algn="ctr"/>
                          <a:r>
                            <a:rPr lang="en-US" altLang="zh-TW" sz="2000" dirty="0" smtClean="0"/>
                            <a:t>0.06250</a:t>
                          </a:r>
                          <a:endParaRPr lang="zh-TW" altLang="en-US" sz="2000" dirty="0"/>
                        </a:p>
                      </a:txBody>
                      <a:tcPr/>
                    </a:tc>
                    <a:tc>
                      <a:txBody>
                        <a:bodyPr/>
                        <a:lstStyle/>
                        <a:p>
                          <a:pPr algn="ctr"/>
                          <a:r>
                            <a:rPr lang="en-US" altLang="zh-TW" sz="2000" dirty="0" smtClean="0"/>
                            <a:t>0.06250</a:t>
                          </a:r>
                          <a:endParaRPr lang="zh-TW" altLang="en-US" sz="2000" dirty="0"/>
                        </a:p>
                      </a:txBody>
                      <a:tcPr/>
                    </a:tc>
                    <a:tc>
                      <a:txBody>
                        <a:bodyPr/>
                        <a:lstStyle/>
                        <a:p>
                          <a:pPr algn="ctr"/>
                          <a:r>
                            <a:rPr lang="en-US" altLang="zh-TW" sz="2000" dirty="0" smtClean="0"/>
                            <a:t>0.2500</a:t>
                          </a:r>
                          <a:endParaRPr lang="zh-TW" altLang="en-US" sz="2000" dirty="0"/>
                        </a:p>
                      </a:txBody>
                      <a:tcPr/>
                    </a:tc>
                    <a:tc>
                      <a:txBody>
                        <a:bodyPr/>
                        <a:lstStyle/>
                        <a:p>
                          <a:pPr algn="ctr"/>
                          <a:r>
                            <a:rPr lang="en-US" altLang="zh-TW" sz="2000" dirty="0" smtClean="0"/>
                            <a:t>0.2500</a:t>
                          </a:r>
                          <a:endParaRPr lang="zh-TW" altLang="en-US" sz="2000" dirty="0"/>
                        </a:p>
                      </a:txBody>
                      <a:tcPr/>
                    </a:tc>
                    <a:tc>
                      <a:txBody>
                        <a:bodyPr/>
                        <a:lstStyle/>
                        <a:p>
                          <a:pPr algn="ctr"/>
                          <a:r>
                            <a:rPr lang="en-US" altLang="zh-TW" sz="2000" dirty="0" smtClean="0"/>
                            <a:t>0.1250</a:t>
                          </a:r>
                          <a:endParaRPr lang="en-US" altLang="zh-TW" sz="2000" dirty="0" smtClean="0"/>
                        </a:p>
                      </a:txBody>
                      <a:tcPr/>
                    </a:tc>
                    <a:extLst>
                      <a:ext uri="{0D108BD9-81ED-4DB2-BD59-A6C34878D82A}">
                        <a16:rowId xmlns:a16="http://schemas.microsoft.com/office/drawing/2014/main" val="2754868153"/>
                      </a:ext>
                    </a:extLst>
                  </a:tr>
                  <a:tr h="396240">
                    <a:tc>
                      <a:txBody>
                        <a:bodyPr/>
                        <a:lstStyle/>
                        <a:p>
                          <a:pPr algn="ctr"/>
                          <a:r>
                            <a:rPr lang="zh-TW" altLang="en-US" sz="2000" dirty="0" smtClean="0">
                              <a:latin typeface="微軟正黑體" panose="020B0604030504040204" pitchFamily="34" charset="-120"/>
                              <a:ea typeface="微軟正黑體" panose="020B0604030504040204" pitchFamily="34" charset="-120"/>
                            </a:rPr>
                            <a:t>結果</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0.2520</a:t>
                          </a:r>
                          <a:endParaRPr lang="zh-TW" altLang="en-US" sz="2000" dirty="0"/>
                        </a:p>
                      </a:txBody>
                      <a:tcPr/>
                    </a:tc>
                    <a:tc>
                      <a:txBody>
                        <a:bodyPr/>
                        <a:lstStyle/>
                        <a:p>
                          <a:pPr algn="ctr"/>
                          <a:r>
                            <a:rPr lang="en-US" altLang="zh-TW" sz="2000" dirty="0" smtClean="0"/>
                            <a:t>0.06253</a:t>
                          </a:r>
                          <a:endParaRPr lang="zh-TW" altLang="en-US" sz="2000" dirty="0"/>
                        </a:p>
                      </a:txBody>
                      <a:tcPr/>
                    </a:tc>
                    <a:tc>
                      <a:txBody>
                        <a:bodyPr/>
                        <a:lstStyle/>
                        <a:p>
                          <a:pPr algn="ctr"/>
                          <a:r>
                            <a:rPr lang="en-US" altLang="zh-TW" sz="2000" dirty="0" smtClean="0"/>
                            <a:t>0.06247</a:t>
                          </a:r>
                          <a:endParaRPr lang="zh-TW" altLang="en-US" sz="2000" dirty="0"/>
                        </a:p>
                      </a:txBody>
                      <a:tcPr/>
                    </a:tc>
                    <a:tc>
                      <a:txBody>
                        <a:bodyPr/>
                        <a:lstStyle/>
                        <a:p>
                          <a:pPr algn="ctr"/>
                          <a:r>
                            <a:rPr lang="en-US" altLang="zh-TW" sz="2000" dirty="0" smtClean="0"/>
                            <a:t>0.2478</a:t>
                          </a:r>
                          <a:endParaRPr lang="zh-TW" altLang="en-US" sz="2000" dirty="0"/>
                        </a:p>
                      </a:txBody>
                      <a:tcPr/>
                    </a:tc>
                    <a:tc>
                      <a:txBody>
                        <a:bodyPr/>
                        <a:lstStyle/>
                        <a:p>
                          <a:pPr algn="ctr"/>
                          <a:r>
                            <a:rPr lang="en-US" altLang="zh-TW" sz="2000" dirty="0" smtClean="0"/>
                            <a:t>0.2482</a:t>
                          </a:r>
                          <a:endParaRPr lang="zh-TW" altLang="en-US" sz="2000" dirty="0"/>
                        </a:p>
                      </a:txBody>
                      <a:tcPr/>
                    </a:tc>
                    <a:tc>
                      <a:txBody>
                        <a:bodyPr/>
                        <a:lstStyle/>
                        <a:p>
                          <a:pPr algn="ctr"/>
                          <a:r>
                            <a:rPr lang="en-US" altLang="zh-TW" sz="2000" dirty="0" smtClean="0"/>
                            <a:t>0.1250</a:t>
                          </a:r>
                          <a:endParaRPr lang="en-US" altLang="zh-TW" sz="2000" dirty="0" smtClean="0"/>
                        </a:p>
                      </a:txBody>
                      <a:tcPr/>
                    </a:tc>
                    <a:extLst>
                      <a:ext uri="{0D108BD9-81ED-4DB2-BD59-A6C34878D82A}">
                        <a16:rowId xmlns:a16="http://schemas.microsoft.com/office/drawing/2014/main" val="3504970634"/>
                      </a:ext>
                    </a:extLst>
                  </a:tr>
                </a:tbl>
              </a:graphicData>
            </a:graphic>
          </p:graphicFrame>
        </mc:Fallback>
      </mc:AlternateContent>
    </p:spTree>
    <p:extLst>
      <p:ext uri="{BB962C8B-B14F-4D97-AF65-F5344CB8AC3E}">
        <p14:creationId xmlns:p14="http://schemas.microsoft.com/office/powerpoint/2010/main" val="1336761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3:</a:t>
            </a:r>
            <a:br>
              <a:rPr lang="en-US" altLang="zh-TW" dirty="0" smtClean="0"/>
            </a:br>
            <a:r>
              <a:rPr lang="en-US" altLang="zh-TW" dirty="0" smtClean="0"/>
              <a:t>V.S. </a:t>
            </a:r>
            <a:r>
              <a:rPr lang="zh-TW" altLang="en-US" dirty="0" smtClean="0"/>
              <a:t>現實數據</a:t>
            </a:r>
            <a:endParaRPr lang="zh-TW" altLang="en-US" dirty="0"/>
          </a:p>
        </p:txBody>
      </p:sp>
      <p:sp>
        <p:nvSpPr>
          <p:cNvPr id="3" name="文字版面配置區 2"/>
          <p:cNvSpPr>
            <a:spLocks noGrp="1"/>
          </p:cNvSpPr>
          <p:nvPr>
            <p:ph type="body" idx="1"/>
          </p:nvPr>
        </p:nvSpPr>
        <p:spPr/>
        <p:txBody>
          <a:bodyPr/>
          <a:lstStyle/>
          <a:p>
            <a:r>
              <a:rPr lang="zh-TW" altLang="en-US" dirty="0" smtClean="0"/>
              <a:t>將數學推導和程式模擬的方法套用到現實世界的數據上面，來看我們計算的模型的合理性</a:t>
            </a:r>
            <a:endParaRPr lang="zh-TW" altLang="en-US" dirty="0"/>
          </a:p>
        </p:txBody>
      </p:sp>
    </p:spTree>
    <p:extLst>
      <p:ext uri="{BB962C8B-B14F-4D97-AF65-F5344CB8AC3E}">
        <p14:creationId xmlns:p14="http://schemas.microsoft.com/office/powerpoint/2010/main" val="3376548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normAutofit/>
          </a:bodyPr>
          <a:lstStyle/>
          <a:p>
            <a:r>
              <a:rPr lang="zh-TW" altLang="en-US" dirty="0" smtClean="0"/>
              <a:t>來源：</a:t>
            </a:r>
            <a:endParaRPr lang="en-US" altLang="zh-TW" dirty="0" smtClean="0"/>
          </a:p>
          <a:p>
            <a:endParaRPr lang="en-US" altLang="zh-TW" dirty="0" smtClean="0"/>
          </a:p>
          <a:p>
            <a:r>
              <a:rPr lang="en-US" altLang="zh-TW" dirty="0" smtClean="0"/>
              <a:t>105</a:t>
            </a:r>
            <a:r>
              <a:rPr lang="zh-TW" altLang="en-US" dirty="0" smtClean="0"/>
              <a:t>年：</a:t>
            </a:r>
            <a:endParaRPr lang="en-US" altLang="zh-TW" dirty="0" smtClean="0"/>
          </a:p>
        </p:txBody>
      </p:sp>
      <p:sp>
        <p:nvSpPr>
          <p:cNvPr id="2" name="標題 1"/>
          <p:cNvSpPr>
            <a:spLocks noGrp="1"/>
          </p:cNvSpPr>
          <p:nvPr>
            <p:ph type="title"/>
          </p:nvPr>
        </p:nvSpPr>
        <p:spPr/>
        <p:txBody>
          <a:bodyPr/>
          <a:lstStyle/>
          <a:p>
            <a:r>
              <a:rPr lang="zh-TW" altLang="en-US" dirty="0" smtClean="0"/>
              <a:t>台灣的數據</a:t>
            </a:r>
            <a:endParaRPr lang="zh-TW" altLang="en-US" dirty="0"/>
          </a:p>
        </p:txBody>
      </p:sp>
      <p:graphicFrame>
        <p:nvGraphicFramePr>
          <p:cNvPr id="6" name="內容版面配置區 3"/>
          <p:cNvGraphicFramePr>
            <a:graphicFrameLocks/>
          </p:cNvGraphicFramePr>
          <p:nvPr>
            <p:extLst>
              <p:ext uri="{D42A27DB-BD31-4B8C-83A1-F6EECF244321}">
                <p14:modId xmlns:p14="http://schemas.microsoft.com/office/powerpoint/2010/main" val="46638054"/>
              </p:ext>
            </p:extLst>
          </p:nvPr>
        </p:nvGraphicFramePr>
        <p:xfrm>
          <a:off x="1361801" y="3598622"/>
          <a:ext cx="6466115" cy="1371600"/>
        </p:xfrm>
        <a:graphic>
          <a:graphicData uri="http://schemas.openxmlformats.org/drawingml/2006/table">
            <a:tbl>
              <a:tblPr firstRow="1" bandRow="1">
                <a:tableStyleId>{5C22544A-7EE6-4342-B048-85BDC9FD1C3A}</a:tableStyleId>
              </a:tblPr>
              <a:tblGrid>
                <a:gridCol w="1293223">
                  <a:extLst>
                    <a:ext uri="{9D8B030D-6E8A-4147-A177-3AD203B41FA5}">
                      <a16:colId xmlns:a16="http://schemas.microsoft.com/office/drawing/2014/main" val="2301894805"/>
                    </a:ext>
                  </a:extLst>
                </a:gridCol>
                <a:gridCol w="1293223">
                  <a:extLst>
                    <a:ext uri="{9D8B030D-6E8A-4147-A177-3AD203B41FA5}">
                      <a16:colId xmlns:a16="http://schemas.microsoft.com/office/drawing/2014/main" val="1096204353"/>
                    </a:ext>
                  </a:extLst>
                </a:gridCol>
                <a:gridCol w="1293223">
                  <a:extLst>
                    <a:ext uri="{9D8B030D-6E8A-4147-A177-3AD203B41FA5}">
                      <a16:colId xmlns:a16="http://schemas.microsoft.com/office/drawing/2014/main" val="580506860"/>
                    </a:ext>
                  </a:extLst>
                </a:gridCol>
                <a:gridCol w="1293223">
                  <a:extLst>
                    <a:ext uri="{9D8B030D-6E8A-4147-A177-3AD203B41FA5}">
                      <a16:colId xmlns:a16="http://schemas.microsoft.com/office/drawing/2014/main" val="1817451699"/>
                    </a:ext>
                  </a:extLst>
                </a:gridCol>
                <a:gridCol w="1293223">
                  <a:extLst>
                    <a:ext uri="{9D8B030D-6E8A-4147-A177-3AD203B41FA5}">
                      <a16:colId xmlns:a16="http://schemas.microsoft.com/office/drawing/2014/main" val="1991573649"/>
                    </a:ext>
                  </a:extLst>
                </a:gridCol>
              </a:tblGrid>
              <a:tr h="356892">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400" dirty="0" smtClean="0"/>
                        <a:t>A</a:t>
                      </a:r>
                      <a:endParaRPr lang="zh-TW" altLang="en-US" sz="2400" dirty="0"/>
                    </a:p>
                  </a:txBody>
                  <a:tcPr/>
                </a:tc>
                <a:tc>
                  <a:txBody>
                    <a:bodyPr/>
                    <a:lstStyle/>
                    <a:p>
                      <a:pPr algn="ctr"/>
                      <a:r>
                        <a:rPr lang="en-US" altLang="zh-TW" sz="2400" dirty="0" smtClean="0"/>
                        <a:t>B</a:t>
                      </a:r>
                      <a:endParaRPr lang="zh-TW" altLang="en-US" sz="2400" dirty="0"/>
                    </a:p>
                  </a:txBody>
                  <a:tcPr/>
                </a:tc>
                <a:tc>
                  <a:txBody>
                    <a:bodyPr/>
                    <a:lstStyle/>
                    <a:p>
                      <a:pPr algn="ctr"/>
                      <a:r>
                        <a:rPr lang="en-US" altLang="zh-TW" sz="2400" dirty="0" smtClean="0"/>
                        <a:t>O</a:t>
                      </a:r>
                      <a:endParaRPr lang="zh-TW" altLang="en-US" sz="2400" dirty="0"/>
                    </a:p>
                  </a:txBody>
                  <a:tcPr/>
                </a:tc>
                <a:tc>
                  <a:txBody>
                    <a:bodyPr/>
                    <a:lstStyle/>
                    <a:p>
                      <a:pPr algn="ctr"/>
                      <a:r>
                        <a:rPr lang="en-US" altLang="zh-TW" sz="2400" dirty="0" smtClean="0"/>
                        <a:t>AB</a:t>
                      </a:r>
                      <a:endParaRPr lang="zh-TW" altLang="en-US" sz="2400" dirty="0"/>
                    </a:p>
                  </a:txBody>
                  <a:tcPr/>
                </a:tc>
                <a:extLst>
                  <a:ext uri="{0D108BD9-81ED-4DB2-BD59-A6C34878D82A}">
                    <a16:rowId xmlns:a16="http://schemas.microsoft.com/office/drawing/2014/main" val="1658893805"/>
                  </a:ext>
                </a:extLst>
              </a:tr>
              <a:tr h="356892">
                <a:tc>
                  <a:txBody>
                    <a:bodyPr/>
                    <a:lstStyle/>
                    <a:p>
                      <a:pPr algn="ctr"/>
                      <a:r>
                        <a:rPr lang="zh-TW" altLang="en-US" sz="2400" dirty="0" smtClean="0">
                          <a:latin typeface="微軟正黑體" panose="020B0604030504040204" pitchFamily="34" charset="-120"/>
                          <a:ea typeface="微軟正黑體" panose="020B0604030504040204" pitchFamily="34" charset="-120"/>
                        </a:rPr>
                        <a:t>人數</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400" dirty="0" smtClean="0"/>
                        <a:t>471824</a:t>
                      </a:r>
                    </a:p>
                  </a:txBody>
                  <a:tcPr/>
                </a:tc>
                <a:tc>
                  <a:txBody>
                    <a:bodyPr/>
                    <a:lstStyle/>
                    <a:p>
                      <a:pPr algn="ctr"/>
                      <a:r>
                        <a:rPr lang="en-US" altLang="zh-TW" sz="2400" dirty="0" smtClean="0"/>
                        <a:t>417141</a:t>
                      </a:r>
                      <a:endParaRPr lang="zh-TW" altLang="en-US" sz="2400" dirty="0"/>
                    </a:p>
                  </a:txBody>
                  <a:tcPr/>
                </a:tc>
                <a:tc>
                  <a:txBody>
                    <a:bodyPr/>
                    <a:lstStyle/>
                    <a:p>
                      <a:pPr algn="ctr"/>
                      <a:r>
                        <a:rPr lang="en-US" altLang="zh-TW" sz="2400" dirty="0" smtClean="0"/>
                        <a:t>770118</a:t>
                      </a:r>
                      <a:endParaRPr lang="zh-TW" altLang="en-US" sz="2400" dirty="0"/>
                    </a:p>
                  </a:txBody>
                  <a:tcPr/>
                </a:tc>
                <a:tc>
                  <a:txBody>
                    <a:bodyPr/>
                    <a:lstStyle/>
                    <a:p>
                      <a:pPr algn="ctr"/>
                      <a:r>
                        <a:rPr lang="en-US" altLang="zh-TW" sz="2400" dirty="0" smtClean="0"/>
                        <a:t>103925</a:t>
                      </a:r>
                      <a:endParaRPr lang="zh-TW" altLang="en-US" sz="2400" dirty="0"/>
                    </a:p>
                  </a:txBody>
                  <a:tcPr/>
                </a:tc>
                <a:extLst>
                  <a:ext uri="{0D108BD9-81ED-4DB2-BD59-A6C34878D82A}">
                    <a16:rowId xmlns:a16="http://schemas.microsoft.com/office/drawing/2014/main" val="988776865"/>
                  </a:ext>
                </a:extLst>
              </a:tr>
              <a:tr h="356892">
                <a:tc>
                  <a:txBody>
                    <a:bodyPr/>
                    <a:lstStyle/>
                    <a:p>
                      <a:pPr algn="ctr"/>
                      <a:r>
                        <a:rPr lang="zh-TW" altLang="en-US" sz="2400" dirty="0" smtClean="0">
                          <a:latin typeface="微軟正黑體" panose="020B0604030504040204" pitchFamily="34" charset="-120"/>
                          <a:ea typeface="微軟正黑體" panose="020B0604030504040204" pitchFamily="34" charset="-120"/>
                        </a:rPr>
                        <a:t>比例</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400" dirty="0" smtClean="0"/>
                        <a:t>0.26760</a:t>
                      </a:r>
                      <a:endParaRPr lang="en-US" altLang="zh-TW" sz="2400" dirty="0" smtClean="0"/>
                    </a:p>
                  </a:txBody>
                  <a:tcPr/>
                </a:tc>
                <a:tc>
                  <a:txBody>
                    <a:bodyPr/>
                    <a:lstStyle/>
                    <a:p>
                      <a:pPr algn="ctr"/>
                      <a:r>
                        <a:rPr lang="en-US" altLang="zh-TW" sz="2400" dirty="0" smtClean="0"/>
                        <a:t>0.23659</a:t>
                      </a:r>
                      <a:endParaRPr lang="zh-TW" altLang="en-US" sz="2400" dirty="0"/>
                    </a:p>
                  </a:txBody>
                  <a:tcPr/>
                </a:tc>
                <a:tc>
                  <a:txBody>
                    <a:bodyPr/>
                    <a:lstStyle/>
                    <a:p>
                      <a:pPr algn="ctr"/>
                      <a:r>
                        <a:rPr lang="en-US" altLang="zh-TW" sz="2400" dirty="0" smtClean="0"/>
                        <a:t>0.43679</a:t>
                      </a:r>
                      <a:endParaRPr lang="zh-TW" altLang="en-US" sz="2400" dirty="0"/>
                    </a:p>
                  </a:txBody>
                  <a:tcPr/>
                </a:tc>
                <a:tc>
                  <a:txBody>
                    <a:bodyPr/>
                    <a:lstStyle/>
                    <a:p>
                      <a:pPr algn="ctr"/>
                      <a:r>
                        <a:rPr lang="en-US" altLang="zh-TW" sz="2400" dirty="0" smtClean="0"/>
                        <a:t>0.05894</a:t>
                      </a:r>
                      <a:endParaRPr lang="zh-TW" altLang="en-US" sz="2400" dirty="0"/>
                    </a:p>
                  </a:txBody>
                  <a:tcPr/>
                </a:tc>
                <a:extLst>
                  <a:ext uri="{0D108BD9-81ED-4DB2-BD59-A6C34878D82A}">
                    <a16:rowId xmlns:a16="http://schemas.microsoft.com/office/drawing/2014/main" val="2754868153"/>
                  </a:ext>
                </a:extLst>
              </a:tr>
            </a:tbl>
          </a:graphicData>
        </a:graphic>
      </p:graphicFrame>
      <p:pic>
        <p:nvPicPr>
          <p:cNvPr id="8" name="圖片 7"/>
          <p:cNvPicPr>
            <a:picLocks noChangeAspect="1"/>
          </p:cNvPicPr>
          <p:nvPr/>
        </p:nvPicPr>
        <p:blipFill>
          <a:blip r:embed="rId2"/>
          <a:stretch>
            <a:fillRect/>
          </a:stretch>
        </p:blipFill>
        <p:spPr>
          <a:xfrm>
            <a:off x="2249607" y="1845734"/>
            <a:ext cx="3971925" cy="1123950"/>
          </a:xfrm>
          <a:prstGeom prst="rect">
            <a:avLst/>
          </a:prstGeom>
        </p:spPr>
      </p:pic>
      <p:sp>
        <p:nvSpPr>
          <p:cNvPr id="9" name="文字方塊 8"/>
          <p:cNvSpPr txBox="1"/>
          <p:nvPr/>
        </p:nvSpPr>
        <p:spPr>
          <a:xfrm>
            <a:off x="822959" y="5159593"/>
            <a:ext cx="7543802" cy="1102866"/>
          </a:xfrm>
          <a:prstGeom prst="rect">
            <a:avLst/>
          </a:prstGeom>
          <a:noFill/>
        </p:spPr>
        <p:txBody>
          <a:bodyPr wrap="square" rtlCol="0">
            <a:spAutoFit/>
          </a:bodyPr>
          <a:lstStyle/>
          <a:p>
            <a:pPr marL="91440" lvl="0" indent="-91440" defTabSz="914400">
              <a:lnSpc>
                <a:spcPct val="90000"/>
              </a:lnSpc>
              <a:spcBef>
                <a:spcPts val="1200"/>
              </a:spcBef>
              <a:spcAft>
                <a:spcPts val="200"/>
              </a:spcAft>
              <a:buClr>
                <a:srgbClr val="E48312"/>
              </a:buClr>
              <a:buSzPct val="100000"/>
              <a:buFont typeface="Calibri" panose="020F0502020204030204" pitchFamily="34" charset="0"/>
              <a:buChar char=" "/>
            </a:pPr>
            <a:r>
              <a:rPr lang="zh-TW" altLang="en-US" sz="3200" dirty="0">
                <a:solidFill>
                  <a:srgbClr val="000000">
                    <a:lumMod val="75000"/>
                    <a:lumOff val="25000"/>
                  </a:srgbClr>
                </a:solidFill>
                <a:latin typeface="微軟正黑體" panose="020B0604030504040204" pitchFamily="34" charset="-120"/>
                <a:ea typeface="微軟正黑體" panose="020B0604030504040204" pitchFamily="34" charset="-120"/>
              </a:rPr>
              <a:t>可以發現</a:t>
            </a:r>
            <a:r>
              <a:rPr lang="zh-TW" altLang="en-US" sz="3200" dirty="0" smtClean="0">
                <a:solidFill>
                  <a:srgbClr val="000000">
                    <a:lumMod val="75000"/>
                    <a:lumOff val="25000"/>
                  </a:srgbClr>
                </a:solidFill>
                <a:latin typeface="微軟正黑體" panose="020B0604030504040204" pitchFamily="34" charset="-120"/>
                <a:ea typeface="微軟正黑體" panose="020B0604030504040204" pitchFamily="34" charset="-120"/>
              </a:rPr>
              <a:t>：</a:t>
            </a:r>
            <a:r>
              <a:rPr lang="en-US" altLang="zh-TW" sz="3200" b="1" dirty="0" smtClean="0">
                <a:solidFill>
                  <a:srgbClr val="FF0000"/>
                </a:solidFill>
                <a:latin typeface="微軟正黑體" panose="020B0604030504040204" pitchFamily="34" charset="-120"/>
                <a:ea typeface="微軟正黑體" panose="020B0604030504040204" pitchFamily="34" charset="-120"/>
              </a:rPr>
              <a:t>O</a:t>
            </a:r>
            <a:r>
              <a:rPr lang="zh-TW" altLang="en-US" sz="3200" b="1" dirty="0" smtClean="0">
                <a:solidFill>
                  <a:srgbClr val="FF0000"/>
                </a:solidFill>
                <a:latin typeface="微軟正黑體" panose="020B0604030504040204" pitchFamily="34" charset="-120"/>
                <a:ea typeface="微軟正黑體" panose="020B0604030504040204" pitchFamily="34" charset="-120"/>
              </a:rPr>
              <a:t>型很多</a:t>
            </a:r>
            <a:r>
              <a:rPr lang="zh-TW" altLang="en-US" sz="3200" dirty="0" smtClean="0">
                <a:solidFill>
                  <a:srgbClr val="000000">
                    <a:lumMod val="75000"/>
                    <a:lumOff val="25000"/>
                  </a:srgbClr>
                </a:solidFill>
                <a:latin typeface="微軟正黑體" panose="020B0604030504040204" pitchFamily="34" charset="-120"/>
                <a:ea typeface="微軟正黑體" panose="020B0604030504040204" pitchFamily="34" charset="-120"/>
              </a:rPr>
              <a:t>、</a:t>
            </a:r>
            <a:r>
              <a:rPr lang="en-US" altLang="zh-TW" sz="3200" b="1" dirty="0" smtClean="0">
                <a:solidFill>
                  <a:srgbClr val="FF0000"/>
                </a:solidFill>
                <a:latin typeface="微軟正黑體" panose="020B0604030504040204" pitchFamily="34" charset="-120"/>
                <a:ea typeface="微軟正黑體" panose="020B0604030504040204" pitchFamily="34" charset="-120"/>
              </a:rPr>
              <a:t>AB</a:t>
            </a:r>
            <a:r>
              <a:rPr lang="zh-TW" altLang="en-US" sz="3200" b="1" dirty="0" smtClean="0">
                <a:solidFill>
                  <a:srgbClr val="FF0000"/>
                </a:solidFill>
                <a:latin typeface="微軟正黑體" panose="020B0604030504040204" pitchFamily="34" charset="-120"/>
                <a:ea typeface="微軟正黑體" panose="020B0604030504040204" pitchFamily="34" charset="-120"/>
              </a:rPr>
              <a:t>型很少 </a:t>
            </a:r>
            <a:endParaRPr lang="en-US" altLang="zh-TW" sz="3200" b="1" dirty="0" smtClean="0">
              <a:solidFill>
                <a:srgbClr val="FF0000"/>
              </a:solidFill>
              <a:latin typeface="微軟正黑體" panose="020B0604030504040204" pitchFamily="34" charset="-120"/>
              <a:ea typeface="微軟正黑體" panose="020B0604030504040204" pitchFamily="34" charset="-120"/>
            </a:endParaRPr>
          </a:p>
          <a:p>
            <a:pPr marL="91440" lvl="0" indent="-91440" defTabSz="914400">
              <a:lnSpc>
                <a:spcPct val="90000"/>
              </a:lnSpc>
              <a:spcBef>
                <a:spcPts val="1200"/>
              </a:spcBef>
              <a:spcAft>
                <a:spcPts val="200"/>
              </a:spcAft>
              <a:buClr>
                <a:srgbClr val="E48312"/>
              </a:buClr>
              <a:buSzPct val="100000"/>
              <a:buFont typeface="Calibri" panose="020F0502020204030204" pitchFamily="34" charset="0"/>
              <a:buChar char=" "/>
            </a:pPr>
            <a:r>
              <a:rPr lang="zh-TW" altLang="en-US" sz="2800" dirty="0" smtClean="0">
                <a:solidFill>
                  <a:srgbClr val="000000">
                    <a:lumMod val="75000"/>
                    <a:lumOff val="25000"/>
                  </a:srgbClr>
                </a:solidFill>
                <a:latin typeface="微軟正黑體" panose="020B0604030504040204" pitchFamily="34" charset="-120"/>
                <a:ea typeface="微軟正黑體" panose="020B0604030504040204" pitchFamily="34" charset="-120"/>
              </a:rPr>
              <a:t>↑接下來模擬的結果跟這件事情很相關</a:t>
            </a:r>
            <a:endParaRPr lang="en-US" altLang="zh-TW" sz="2800" dirty="0" smtClean="0">
              <a:solidFill>
                <a:srgbClr val="000000">
                  <a:lumMod val="75000"/>
                  <a:lumOff val="25000"/>
                </a:srgb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36460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台灣的數據</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510468034"/>
              </p:ext>
            </p:extLst>
          </p:nvPr>
        </p:nvGraphicFramePr>
        <p:xfrm>
          <a:off x="1485785" y="1925219"/>
          <a:ext cx="6218150" cy="2966720"/>
        </p:xfrm>
        <a:graphic>
          <a:graphicData uri="http://schemas.openxmlformats.org/drawingml/2006/table">
            <a:tbl>
              <a:tblPr firstRow="1" bandRow="1">
                <a:tableStyleId>{5C22544A-7EE6-4342-B048-85BDC9FD1C3A}</a:tableStyleId>
              </a:tblPr>
              <a:tblGrid>
                <a:gridCol w="1243630">
                  <a:extLst>
                    <a:ext uri="{9D8B030D-6E8A-4147-A177-3AD203B41FA5}">
                      <a16:colId xmlns:a16="http://schemas.microsoft.com/office/drawing/2014/main" val="3853709279"/>
                    </a:ext>
                  </a:extLst>
                </a:gridCol>
                <a:gridCol w="1243630">
                  <a:extLst>
                    <a:ext uri="{9D8B030D-6E8A-4147-A177-3AD203B41FA5}">
                      <a16:colId xmlns:a16="http://schemas.microsoft.com/office/drawing/2014/main" val="2593661332"/>
                    </a:ext>
                  </a:extLst>
                </a:gridCol>
                <a:gridCol w="1243630">
                  <a:extLst>
                    <a:ext uri="{9D8B030D-6E8A-4147-A177-3AD203B41FA5}">
                      <a16:colId xmlns:a16="http://schemas.microsoft.com/office/drawing/2014/main" val="1604672700"/>
                    </a:ext>
                  </a:extLst>
                </a:gridCol>
                <a:gridCol w="1243630">
                  <a:extLst>
                    <a:ext uri="{9D8B030D-6E8A-4147-A177-3AD203B41FA5}">
                      <a16:colId xmlns:a16="http://schemas.microsoft.com/office/drawing/2014/main" val="826278033"/>
                    </a:ext>
                  </a:extLst>
                </a:gridCol>
                <a:gridCol w="1243630">
                  <a:extLst>
                    <a:ext uri="{9D8B030D-6E8A-4147-A177-3AD203B41FA5}">
                      <a16:colId xmlns:a16="http://schemas.microsoft.com/office/drawing/2014/main" val="3061424880"/>
                    </a:ext>
                  </a:extLst>
                </a:gridCol>
              </a:tblGrid>
              <a:tr h="370840">
                <a:tc>
                  <a:txBody>
                    <a:bodyPr/>
                    <a:lstStyle/>
                    <a:p>
                      <a:pPr algn="ctr" fontAlgn="ctr"/>
                      <a:r>
                        <a:rPr lang="zh-TW" altLang="en-US" sz="2000" b="0" i="0" u="none" strike="noStrike" dirty="0" smtClean="0">
                          <a:solidFill>
                            <a:srgbClr val="000000"/>
                          </a:solidFill>
                          <a:effectLst/>
                          <a:latin typeface="+mn-lt"/>
                          <a:ea typeface="微軟正黑體" panose="020B0604030504040204" pitchFamily="34" charset="-120"/>
                        </a:rPr>
                        <a:t>年份</a:t>
                      </a:r>
                      <a:endParaRPr lang="zh-TW" altLang="en-US" sz="2000" b="0" i="0" u="none" strike="noStrike" dirty="0">
                        <a:solidFill>
                          <a:srgbClr val="000000"/>
                        </a:solidFill>
                        <a:effectLst/>
                        <a:latin typeface="+mn-lt"/>
                        <a:ea typeface="微軟正黑體" panose="020B0604030504040204" pitchFamily="34" charset="-120"/>
                      </a:endParaRPr>
                    </a:p>
                  </a:txBody>
                  <a:tcPr marL="7620" marR="7620" marT="7620" marB="0" anchor="ctr"/>
                </a:tc>
                <a:tc>
                  <a:txBody>
                    <a:bodyPr/>
                    <a:lstStyle/>
                    <a:p>
                      <a:pPr algn="ctr" fontAlgn="ctr"/>
                      <a:r>
                        <a:rPr lang="en-US" sz="2000" b="0" i="0" u="none" strike="noStrike" dirty="0">
                          <a:solidFill>
                            <a:srgbClr val="000000"/>
                          </a:solidFill>
                          <a:effectLst/>
                          <a:latin typeface="+mn-lt"/>
                          <a:ea typeface="微軟正黑體" panose="020B0604030504040204" pitchFamily="34" charset="-120"/>
                        </a:rPr>
                        <a:t>A</a:t>
                      </a:r>
                    </a:p>
                  </a:txBody>
                  <a:tcPr marL="7620" marR="7620" marT="7620" marB="0" anchor="ctr"/>
                </a:tc>
                <a:tc>
                  <a:txBody>
                    <a:bodyPr/>
                    <a:lstStyle/>
                    <a:p>
                      <a:pPr algn="ctr" fontAlgn="ctr"/>
                      <a:r>
                        <a:rPr lang="en-US" sz="2000" b="0" i="0" u="none" strike="noStrike">
                          <a:solidFill>
                            <a:srgbClr val="000000"/>
                          </a:solidFill>
                          <a:effectLst/>
                          <a:latin typeface="+mn-lt"/>
                          <a:ea typeface="微軟正黑體" panose="020B0604030504040204" pitchFamily="34" charset="-120"/>
                        </a:rPr>
                        <a:t>B</a:t>
                      </a:r>
                    </a:p>
                  </a:txBody>
                  <a:tcPr marL="7620" marR="7620" marT="7620" marB="0" anchor="ctr"/>
                </a:tc>
                <a:tc>
                  <a:txBody>
                    <a:bodyPr/>
                    <a:lstStyle/>
                    <a:p>
                      <a:pPr algn="ctr" fontAlgn="ctr"/>
                      <a:r>
                        <a:rPr lang="en-US" sz="2000" b="0" i="0" u="none" strike="noStrike">
                          <a:solidFill>
                            <a:srgbClr val="000000"/>
                          </a:solidFill>
                          <a:effectLst/>
                          <a:latin typeface="+mn-lt"/>
                          <a:ea typeface="微軟正黑體" panose="020B0604030504040204" pitchFamily="34" charset="-120"/>
                        </a:rPr>
                        <a:t>O</a:t>
                      </a:r>
                    </a:p>
                  </a:txBody>
                  <a:tcPr marL="7620" marR="7620" marT="7620" marB="0" anchor="ctr"/>
                </a:tc>
                <a:tc>
                  <a:txBody>
                    <a:bodyPr/>
                    <a:lstStyle/>
                    <a:p>
                      <a:pPr algn="ctr" fontAlgn="ctr"/>
                      <a:r>
                        <a:rPr lang="en-US" sz="2000" b="0" i="0" u="none" strike="noStrike">
                          <a:solidFill>
                            <a:srgbClr val="000000"/>
                          </a:solidFill>
                          <a:effectLst/>
                          <a:latin typeface="+mn-lt"/>
                          <a:ea typeface="微軟正黑體" panose="020B0604030504040204" pitchFamily="34" charset="-120"/>
                        </a:rPr>
                        <a:t>AB</a:t>
                      </a:r>
                    </a:p>
                  </a:txBody>
                  <a:tcPr marL="7620" marR="7620" marT="7620" marB="0" anchor="ctr"/>
                </a:tc>
                <a:extLst>
                  <a:ext uri="{0D108BD9-81ED-4DB2-BD59-A6C34878D82A}">
                    <a16:rowId xmlns:a16="http://schemas.microsoft.com/office/drawing/2014/main" val="280819570"/>
                  </a:ext>
                </a:extLst>
              </a:tr>
              <a:tr h="370840">
                <a:tc>
                  <a:txBody>
                    <a:bodyPr/>
                    <a:lstStyle/>
                    <a:p>
                      <a:pPr algn="ctr" fontAlgn="ctr"/>
                      <a:r>
                        <a:rPr lang="en-US" altLang="zh-TW" sz="2000" b="0" i="0" u="none" strike="noStrike" dirty="0">
                          <a:solidFill>
                            <a:srgbClr val="000000"/>
                          </a:solidFill>
                          <a:effectLst/>
                          <a:latin typeface="+mn-lt"/>
                          <a:ea typeface="微軟正黑體" panose="020B0604030504040204" pitchFamily="34" charset="-120"/>
                        </a:rPr>
                        <a:t>99</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0.26648</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0.237154</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0.435672</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0.060641</a:t>
                      </a:r>
                    </a:p>
                  </a:txBody>
                  <a:tcPr marL="7620" marR="7620" marT="7620" marB="0" anchor="ctr"/>
                </a:tc>
                <a:extLst>
                  <a:ext uri="{0D108BD9-81ED-4DB2-BD59-A6C34878D82A}">
                    <a16:rowId xmlns:a16="http://schemas.microsoft.com/office/drawing/2014/main" val="1603449015"/>
                  </a:ext>
                </a:extLst>
              </a:tr>
              <a:tr h="370840">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100</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0.265855</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0.236553</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0.438165</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0.059374</a:t>
                      </a:r>
                    </a:p>
                  </a:txBody>
                  <a:tcPr marL="7620" marR="7620" marT="7620" marB="0" anchor="ctr"/>
                </a:tc>
                <a:extLst>
                  <a:ext uri="{0D108BD9-81ED-4DB2-BD59-A6C34878D82A}">
                    <a16:rowId xmlns:a16="http://schemas.microsoft.com/office/drawing/2014/main" val="1935414874"/>
                  </a:ext>
                </a:extLst>
              </a:tr>
              <a:tr h="370840">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101</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0.266636</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0.235753</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0.438042</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0.059514</a:t>
                      </a:r>
                    </a:p>
                  </a:txBody>
                  <a:tcPr marL="7620" marR="7620" marT="7620" marB="0" anchor="ctr"/>
                </a:tc>
                <a:extLst>
                  <a:ext uri="{0D108BD9-81ED-4DB2-BD59-A6C34878D82A}">
                    <a16:rowId xmlns:a16="http://schemas.microsoft.com/office/drawing/2014/main" val="58402783"/>
                  </a:ext>
                </a:extLst>
              </a:tr>
              <a:tr h="370840">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102</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0.267079</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0.238065</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0.435493</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0.059305</a:t>
                      </a:r>
                    </a:p>
                  </a:txBody>
                  <a:tcPr marL="7620" marR="7620" marT="7620" marB="0" anchor="ctr"/>
                </a:tc>
                <a:extLst>
                  <a:ext uri="{0D108BD9-81ED-4DB2-BD59-A6C34878D82A}">
                    <a16:rowId xmlns:a16="http://schemas.microsoft.com/office/drawing/2014/main" val="1008319250"/>
                  </a:ext>
                </a:extLst>
              </a:tr>
              <a:tr h="370840">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103</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0.266744</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0.236601</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0.438089</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0.058507</a:t>
                      </a:r>
                    </a:p>
                  </a:txBody>
                  <a:tcPr marL="7620" marR="7620" marT="7620" marB="0" anchor="ctr"/>
                </a:tc>
                <a:extLst>
                  <a:ext uri="{0D108BD9-81ED-4DB2-BD59-A6C34878D82A}">
                    <a16:rowId xmlns:a16="http://schemas.microsoft.com/office/drawing/2014/main" val="2303641497"/>
                  </a:ext>
                </a:extLst>
              </a:tr>
              <a:tr h="370840">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104</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0.267039</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0.235667</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0.436938</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0.060297</a:t>
                      </a:r>
                    </a:p>
                  </a:txBody>
                  <a:tcPr marL="7620" marR="7620" marT="7620" marB="0" anchor="ctr"/>
                </a:tc>
                <a:extLst>
                  <a:ext uri="{0D108BD9-81ED-4DB2-BD59-A6C34878D82A}">
                    <a16:rowId xmlns:a16="http://schemas.microsoft.com/office/drawing/2014/main" val="4163423922"/>
                  </a:ext>
                </a:extLst>
              </a:tr>
              <a:tr h="370840">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105</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0.267608</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0.236593</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0.436794</a:t>
                      </a:r>
                    </a:p>
                  </a:txBody>
                  <a:tcPr marL="7620" marR="7620" marT="7620" marB="0" anchor="ctr"/>
                </a:tc>
                <a:tc>
                  <a:txBody>
                    <a:bodyPr/>
                    <a:lstStyle/>
                    <a:p>
                      <a:pPr algn="ctr" fontAlgn="ctr"/>
                      <a:r>
                        <a:rPr lang="en-US" altLang="zh-TW" sz="2000" b="0" i="0" u="none" strike="noStrike" dirty="0">
                          <a:solidFill>
                            <a:srgbClr val="000000"/>
                          </a:solidFill>
                          <a:effectLst/>
                          <a:latin typeface="+mn-lt"/>
                          <a:ea typeface="微軟正黑體" panose="020B0604030504040204" pitchFamily="34" charset="-120"/>
                        </a:rPr>
                        <a:t>0.058944</a:t>
                      </a:r>
                    </a:p>
                  </a:txBody>
                  <a:tcPr marL="7620" marR="7620" marT="7620" marB="0" anchor="ctr"/>
                </a:tc>
                <a:extLst>
                  <a:ext uri="{0D108BD9-81ED-4DB2-BD59-A6C34878D82A}">
                    <a16:rowId xmlns:a16="http://schemas.microsoft.com/office/drawing/2014/main" val="3182611265"/>
                  </a:ext>
                </a:extLst>
              </a:tr>
            </a:tbl>
          </a:graphicData>
        </a:graphic>
      </p:graphicFrame>
    </p:spTree>
    <p:extLst>
      <p:ext uri="{BB962C8B-B14F-4D97-AF65-F5344CB8AC3E}">
        <p14:creationId xmlns:p14="http://schemas.microsoft.com/office/powerpoint/2010/main" val="12922051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數學模擬：方法</a:t>
            </a:r>
            <a:endParaRPr lang="zh-TW" altLang="en-US" dirty="0"/>
          </a:p>
        </p:txBody>
      </p:sp>
      <p:sp>
        <p:nvSpPr>
          <p:cNvPr id="3" name="內容版面配置區 2"/>
          <p:cNvSpPr>
            <a:spLocks noGrp="1"/>
          </p:cNvSpPr>
          <p:nvPr>
            <p:ph idx="1"/>
          </p:nvPr>
        </p:nvSpPr>
        <p:spPr/>
        <p:txBody>
          <a:bodyPr/>
          <a:lstStyle/>
          <a:p>
            <a:r>
              <a:rPr lang="zh-TW" altLang="en-US" dirty="0" smtClean="0"/>
              <a:t>因為數據只給</a:t>
            </a:r>
            <a:r>
              <a:rPr lang="en-US" altLang="zh-TW" dirty="0" smtClean="0"/>
              <a:t>A</a:t>
            </a:r>
            <a:r>
              <a:rPr lang="zh-TW" altLang="en-US" dirty="0" smtClean="0"/>
              <a:t>、</a:t>
            </a:r>
            <a:r>
              <a:rPr lang="en-US" altLang="zh-TW" dirty="0" smtClean="0"/>
              <a:t>B</a:t>
            </a:r>
            <a:r>
              <a:rPr lang="zh-TW" altLang="en-US" dirty="0" smtClean="0"/>
              <a:t>、</a:t>
            </a:r>
            <a:r>
              <a:rPr lang="en-US" altLang="zh-TW" dirty="0" smtClean="0"/>
              <a:t>O</a:t>
            </a:r>
            <a:r>
              <a:rPr lang="zh-TW" altLang="en-US" dirty="0" smtClean="0"/>
              <a:t>、</a:t>
            </a:r>
            <a:r>
              <a:rPr lang="en-US" altLang="zh-TW" dirty="0" smtClean="0"/>
              <a:t>AB</a:t>
            </a:r>
          </a:p>
          <a:p>
            <a:pPr lvl="1"/>
            <a:r>
              <a:rPr lang="zh-TW" altLang="en-US" dirty="0" smtClean="0"/>
              <a:t>所以要自己設定</a:t>
            </a:r>
            <a:r>
              <a:rPr lang="en-US" altLang="zh-TW" b="1" dirty="0" smtClean="0">
                <a:solidFill>
                  <a:srgbClr val="FF0000"/>
                </a:solidFill>
              </a:rPr>
              <a:t>aa/</a:t>
            </a:r>
            <a:r>
              <a:rPr lang="en-US" altLang="zh-TW" b="1" dirty="0" err="1" smtClean="0">
                <a:solidFill>
                  <a:srgbClr val="FF0000"/>
                </a:solidFill>
              </a:rPr>
              <a:t>ai</a:t>
            </a:r>
            <a:r>
              <a:rPr lang="zh-TW" altLang="en-US" dirty="0" smtClean="0"/>
              <a:t>、</a:t>
            </a:r>
            <a:r>
              <a:rPr lang="en-US" altLang="zh-TW" b="1" dirty="0" smtClean="0">
                <a:solidFill>
                  <a:srgbClr val="FF0000"/>
                </a:solidFill>
              </a:rPr>
              <a:t>bb/bi</a:t>
            </a:r>
            <a:r>
              <a:rPr lang="zh-TW" altLang="en-US" dirty="0" smtClean="0"/>
              <a:t>的比例</a:t>
            </a:r>
            <a:endParaRPr lang="en-US" altLang="zh-TW" dirty="0" smtClean="0"/>
          </a:p>
          <a:p>
            <a:pPr marL="514350" indent="-514350">
              <a:buFont typeface="+mj-lt"/>
              <a:buAutoNum type="arabicPeriod"/>
            </a:pPr>
            <a:r>
              <a:rPr lang="zh-TW" altLang="en-US" dirty="0" smtClean="0"/>
              <a:t>設定</a:t>
            </a:r>
            <a:r>
              <a:rPr lang="en-US" altLang="zh-TW" b="1" dirty="0">
                <a:solidFill>
                  <a:srgbClr val="FF0000"/>
                </a:solidFill>
              </a:rPr>
              <a:t>aa/</a:t>
            </a:r>
            <a:r>
              <a:rPr lang="en-US" altLang="zh-TW" b="1" dirty="0" err="1">
                <a:solidFill>
                  <a:srgbClr val="FF0000"/>
                </a:solidFill>
              </a:rPr>
              <a:t>ai</a:t>
            </a:r>
            <a:r>
              <a:rPr lang="zh-TW" altLang="en-US" dirty="0"/>
              <a:t>、</a:t>
            </a:r>
            <a:r>
              <a:rPr lang="en-US" altLang="zh-TW" b="1" dirty="0">
                <a:solidFill>
                  <a:srgbClr val="FF0000"/>
                </a:solidFill>
              </a:rPr>
              <a:t>bb/bi</a:t>
            </a:r>
            <a:r>
              <a:rPr lang="zh-TW" altLang="en-US" dirty="0" smtClean="0"/>
              <a:t>比例的方法：</a:t>
            </a:r>
            <a:endParaRPr lang="en-US" altLang="zh-TW" dirty="0" smtClean="0"/>
          </a:p>
          <a:p>
            <a:pPr lvl="1"/>
            <a:r>
              <a:rPr lang="zh-TW" altLang="en-US" dirty="0" smtClean="0"/>
              <a:t>從</a:t>
            </a:r>
            <a:r>
              <a:rPr lang="en-US" altLang="zh-TW" dirty="0" smtClean="0"/>
              <a:t>99</a:t>
            </a:r>
            <a:r>
              <a:rPr lang="zh-TW" altLang="en-US" dirty="0" smtClean="0"/>
              <a:t>年開始推算</a:t>
            </a:r>
            <a:r>
              <a:rPr lang="en-US" altLang="zh-TW" dirty="0" smtClean="0"/>
              <a:t>100~104</a:t>
            </a:r>
            <a:r>
              <a:rPr lang="zh-TW" altLang="en-US" dirty="0" smtClean="0"/>
              <a:t>年</a:t>
            </a:r>
            <a:endParaRPr lang="en-US" altLang="zh-TW" dirty="0" smtClean="0"/>
          </a:p>
          <a:p>
            <a:pPr lvl="1"/>
            <a:r>
              <a:rPr lang="zh-TW" altLang="en-US" dirty="0" smtClean="0"/>
              <a:t>手動調整</a:t>
            </a:r>
            <a:r>
              <a:rPr lang="en-US" altLang="zh-TW" b="1" dirty="0">
                <a:solidFill>
                  <a:srgbClr val="FF0000"/>
                </a:solidFill>
              </a:rPr>
              <a:t>aa/</a:t>
            </a:r>
            <a:r>
              <a:rPr lang="en-US" altLang="zh-TW" b="1" dirty="0" err="1">
                <a:solidFill>
                  <a:srgbClr val="FF0000"/>
                </a:solidFill>
              </a:rPr>
              <a:t>ai</a:t>
            </a:r>
            <a:r>
              <a:rPr lang="zh-TW" altLang="en-US" dirty="0"/>
              <a:t>、</a:t>
            </a:r>
            <a:r>
              <a:rPr lang="en-US" altLang="zh-TW" b="1" dirty="0">
                <a:solidFill>
                  <a:srgbClr val="FF0000"/>
                </a:solidFill>
              </a:rPr>
              <a:t>bb/bi</a:t>
            </a:r>
            <a:r>
              <a:rPr lang="zh-TW" altLang="en-US" dirty="0"/>
              <a:t>的比例</a:t>
            </a:r>
            <a:endParaRPr lang="en-US" altLang="zh-TW" dirty="0"/>
          </a:p>
          <a:p>
            <a:pPr lvl="1"/>
            <a:r>
              <a:rPr lang="zh-TW" altLang="en-US" dirty="0" smtClean="0"/>
              <a:t>讓數據和數學模擬的</a:t>
            </a:r>
            <a:r>
              <a:rPr lang="zh-TW" altLang="en-US" b="1" dirty="0" smtClean="0">
                <a:solidFill>
                  <a:srgbClr val="0070C0"/>
                </a:solidFill>
              </a:rPr>
              <a:t>差</a:t>
            </a:r>
            <a:r>
              <a:rPr lang="zh-TW" altLang="en-US" dirty="0" smtClean="0"/>
              <a:t>最小</a:t>
            </a:r>
            <a:endParaRPr lang="zh-TW" altLang="en-US" dirty="0"/>
          </a:p>
        </p:txBody>
      </p:sp>
      <mc:AlternateContent xmlns:mc="http://schemas.openxmlformats.org/markup-compatibility/2006">
        <mc:Choice xmlns:a14="http://schemas.microsoft.com/office/drawing/2010/main" Requires="a14">
          <p:sp>
            <p:nvSpPr>
              <p:cNvPr id="4" name="文字方塊 3"/>
              <p:cNvSpPr txBox="1"/>
              <p:nvPr/>
            </p:nvSpPr>
            <p:spPr>
              <a:xfrm>
                <a:off x="241846" y="5407159"/>
                <a:ext cx="9000028" cy="1289712"/>
              </a:xfrm>
              <a:prstGeom prst="rect">
                <a:avLst/>
              </a:prstGeom>
              <a:solidFill>
                <a:schemeClr val="bg1"/>
              </a:solidFill>
              <a:ln w="38100">
                <a:solidFill>
                  <a:schemeClr val="bg1"/>
                </a:solidFill>
              </a:ln>
            </p:spPr>
            <p:txBody>
              <a:bodyPr wrap="none" rtlCol="0">
                <a:spAutoFit/>
              </a:bodyPr>
              <a:lstStyle/>
              <a:p>
                <a14:m>
                  <m:oMathPara xmlns:m="http://schemas.openxmlformats.org/officeDocument/2006/math">
                    <m:oMathParaPr>
                      <m:jc m:val="centerGroup"/>
                    </m:oMathParaPr>
                    <m:oMath xmlns:m="http://schemas.openxmlformats.org/officeDocument/2006/math">
                      <m:rad>
                        <m:radPr>
                          <m:degHide m:val="on"/>
                          <m:ctrlPr>
                            <a:rPr lang="en-US" altLang="zh-TW" sz="2000" b="0" i="1" dirty="0" smtClean="0">
                              <a:solidFill>
                                <a:schemeClr val="tx1"/>
                              </a:solidFill>
                              <a:latin typeface="Cambria Math" panose="02040503050406030204" pitchFamily="18" charset="0"/>
                            </a:rPr>
                          </m:ctrlPr>
                        </m:radPr>
                        <m:deg/>
                        <m:e>
                          <m:f>
                            <m:fPr>
                              <m:ctrlPr>
                                <a:rPr lang="en-US" altLang="zh-TW" sz="2000" b="0" i="1" dirty="0" smtClean="0">
                                  <a:latin typeface="Cambria Math" panose="02040503050406030204" pitchFamily="18" charset="0"/>
                                </a:rPr>
                              </m:ctrlPr>
                            </m:fPr>
                            <m:num>
                              <m:sSup>
                                <m:sSupPr>
                                  <m:ctrlPr>
                                    <a:rPr lang="en-US" altLang="zh-TW" sz="2000" i="1" dirty="0">
                                      <a:latin typeface="Cambria Math" panose="02040503050406030204" pitchFamily="18" charset="0"/>
                                    </a:rPr>
                                  </m:ctrlPr>
                                </m:sSupPr>
                                <m:e>
                                  <m:d>
                                    <m:dPr>
                                      <m:ctrlPr>
                                        <a:rPr lang="en-US" altLang="zh-TW" sz="2000" i="1" dirty="0">
                                          <a:latin typeface="Cambria Math" panose="02040503050406030204" pitchFamily="18" charset="0"/>
                                        </a:rPr>
                                      </m:ctrlPr>
                                    </m:dPr>
                                    <m:e>
                                      <m:f>
                                        <m:fPr>
                                          <m:ctrlPr>
                                            <a:rPr lang="en-US" altLang="zh-TW" sz="2000" i="1" dirty="0">
                                              <a:latin typeface="Cambria Math" panose="02040503050406030204" pitchFamily="18" charset="0"/>
                                            </a:rPr>
                                          </m:ctrlPr>
                                        </m:fPr>
                                        <m:num>
                                          <m:sSub>
                                            <m:sSubPr>
                                              <m:ctrlPr>
                                                <a:rPr lang="en-US" altLang="zh-TW" sz="2000" i="1" dirty="0" err="1">
                                                  <a:latin typeface="Cambria Math" panose="02040503050406030204" pitchFamily="18" charset="0"/>
                                                </a:rPr>
                                              </m:ctrlPr>
                                            </m:sSubPr>
                                            <m:e>
                                              <m:r>
                                                <a:rPr lang="en-US" altLang="zh-TW" sz="2000" i="1" dirty="0">
                                                  <a:latin typeface="Cambria Math" panose="02040503050406030204" pitchFamily="18" charset="0"/>
                                                </a:rPr>
                                                <m:t>𝐴</m:t>
                                              </m:r>
                                            </m:e>
                                            <m:sub>
                                              <m:r>
                                                <a:rPr lang="en-US" altLang="zh-TW" sz="2000" i="1" dirty="0" err="1">
                                                  <a:latin typeface="Cambria Math" panose="02040503050406030204" pitchFamily="18" charset="0"/>
                                                </a:rPr>
                                                <m:t>𝑡𝑟𝑢𝑒</m:t>
                                              </m:r>
                                            </m:sub>
                                          </m:sSub>
                                          <m:r>
                                            <a:rPr lang="en-US" altLang="zh-TW" sz="2000" i="1" dirty="0">
                                              <a:latin typeface="Cambria Math" panose="02040503050406030204" pitchFamily="18" charset="0"/>
                                            </a:rPr>
                                            <m:t>−</m:t>
                                          </m:r>
                                          <m:sSub>
                                            <m:sSubPr>
                                              <m:ctrlPr>
                                                <a:rPr lang="en-US" altLang="zh-TW" sz="2000" i="1" dirty="0" err="1">
                                                  <a:latin typeface="Cambria Math" panose="02040503050406030204" pitchFamily="18" charset="0"/>
                                                </a:rPr>
                                              </m:ctrlPr>
                                            </m:sSubPr>
                                            <m:e>
                                              <m:r>
                                                <a:rPr lang="en-US" altLang="zh-TW" sz="2000" i="1" dirty="0">
                                                  <a:latin typeface="Cambria Math" panose="02040503050406030204" pitchFamily="18" charset="0"/>
                                                </a:rPr>
                                                <m:t>𝐴</m:t>
                                              </m:r>
                                            </m:e>
                                            <m:sub>
                                              <m:r>
                                                <a:rPr lang="en-US" altLang="zh-TW" sz="2000" i="1" dirty="0" err="1">
                                                  <a:latin typeface="Cambria Math" panose="02040503050406030204" pitchFamily="18" charset="0"/>
                                                </a:rPr>
                                                <m:t>𝑝𝑟𝑒𝑑</m:t>
                                              </m:r>
                                            </m:sub>
                                          </m:sSub>
                                        </m:num>
                                        <m:den>
                                          <m:sSub>
                                            <m:sSubPr>
                                              <m:ctrlPr>
                                                <a:rPr lang="en-US" altLang="zh-TW" sz="2000" i="1" dirty="0" err="1">
                                                  <a:latin typeface="Cambria Math" panose="02040503050406030204" pitchFamily="18" charset="0"/>
                                                </a:rPr>
                                              </m:ctrlPr>
                                            </m:sSubPr>
                                            <m:e>
                                              <m:r>
                                                <a:rPr lang="en-US" altLang="zh-TW" sz="2000" i="1" dirty="0">
                                                  <a:latin typeface="Cambria Math" panose="02040503050406030204" pitchFamily="18" charset="0"/>
                                                </a:rPr>
                                                <m:t>𝐴</m:t>
                                              </m:r>
                                            </m:e>
                                            <m:sub>
                                              <m:r>
                                                <a:rPr lang="en-US" altLang="zh-TW" sz="2000" i="1" dirty="0" err="1">
                                                  <a:latin typeface="Cambria Math" panose="02040503050406030204" pitchFamily="18" charset="0"/>
                                                </a:rPr>
                                                <m:t>𝑝𝑟𝑒𝑑</m:t>
                                              </m:r>
                                            </m:sub>
                                          </m:sSub>
                                        </m:den>
                                      </m:f>
                                    </m:e>
                                  </m:d>
                                </m:e>
                                <m:sup>
                                  <m:r>
                                    <a:rPr lang="en-US" altLang="zh-TW" sz="2000" i="1" dirty="0">
                                      <a:latin typeface="Cambria Math" panose="02040503050406030204" pitchFamily="18" charset="0"/>
                                    </a:rPr>
                                    <m:t>2</m:t>
                                  </m:r>
                                </m:sup>
                              </m:sSup>
                              <m:r>
                                <a:rPr lang="en-US" altLang="zh-TW" sz="2000" i="1" dirty="0">
                                  <a:latin typeface="Cambria Math" panose="02040503050406030204" pitchFamily="18" charset="0"/>
                                </a:rPr>
                                <m:t>+</m:t>
                              </m:r>
                              <m:sSup>
                                <m:sSupPr>
                                  <m:ctrlPr>
                                    <a:rPr lang="en-US" altLang="zh-TW" sz="2000" i="1" dirty="0">
                                      <a:latin typeface="Cambria Math" panose="02040503050406030204" pitchFamily="18" charset="0"/>
                                    </a:rPr>
                                  </m:ctrlPr>
                                </m:sSupPr>
                                <m:e>
                                  <m:d>
                                    <m:dPr>
                                      <m:ctrlPr>
                                        <a:rPr lang="en-US" altLang="zh-TW" sz="2000" i="1" dirty="0">
                                          <a:latin typeface="Cambria Math" panose="02040503050406030204" pitchFamily="18" charset="0"/>
                                        </a:rPr>
                                      </m:ctrlPr>
                                    </m:dPr>
                                    <m:e>
                                      <m:f>
                                        <m:fPr>
                                          <m:ctrlPr>
                                            <a:rPr lang="en-US" altLang="zh-TW" sz="2000" i="1" dirty="0">
                                              <a:latin typeface="Cambria Math" panose="02040503050406030204" pitchFamily="18" charset="0"/>
                                            </a:rPr>
                                          </m:ctrlPr>
                                        </m:fPr>
                                        <m:num>
                                          <m:sSub>
                                            <m:sSubPr>
                                              <m:ctrlPr>
                                                <a:rPr lang="en-US" altLang="zh-TW" sz="2000" i="1" dirty="0" err="1">
                                                  <a:latin typeface="Cambria Math" panose="02040503050406030204" pitchFamily="18" charset="0"/>
                                                </a:rPr>
                                              </m:ctrlPr>
                                            </m:sSubPr>
                                            <m:e>
                                              <m:r>
                                                <a:rPr lang="en-US" altLang="zh-TW" sz="2000" i="1" dirty="0">
                                                  <a:latin typeface="Cambria Math" panose="02040503050406030204" pitchFamily="18" charset="0"/>
                                                </a:rPr>
                                                <m:t>𝐵</m:t>
                                              </m:r>
                                            </m:e>
                                            <m:sub>
                                              <m:r>
                                                <a:rPr lang="en-US" altLang="zh-TW" sz="2000" i="1" dirty="0" err="1">
                                                  <a:latin typeface="Cambria Math" panose="02040503050406030204" pitchFamily="18" charset="0"/>
                                                </a:rPr>
                                                <m:t>𝑡𝑟𝑢𝑒</m:t>
                                              </m:r>
                                            </m:sub>
                                          </m:sSub>
                                          <m:r>
                                            <a:rPr lang="en-US" altLang="zh-TW" sz="2000" i="1" dirty="0">
                                              <a:latin typeface="Cambria Math" panose="02040503050406030204" pitchFamily="18" charset="0"/>
                                            </a:rPr>
                                            <m:t>−</m:t>
                                          </m:r>
                                          <m:sSub>
                                            <m:sSubPr>
                                              <m:ctrlPr>
                                                <a:rPr lang="en-US" altLang="zh-TW" sz="2000" i="1" dirty="0" err="1">
                                                  <a:latin typeface="Cambria Math" panose="02040503050406030204" pitchFamily="18" charset="0"/>
                                                </a:rPr>
                                              </m:ctrlPr>
                                            </m:sSubPr>
                                            <m:e>
                                              <m:r>
                                                <a:rPr lang="en-US" altLang="zh-TW" sz="2000" i="1" dirty="0">
                                                  <a:latin typeface="Cambria Math" panose="02040503050406030204" pitchFamily="18" charset="0"/>
                                                </a:rPr>
                                                <m:t>𝐵</m:t>
                                              </m:r>
                                            </m:e>
                                            <m:sub>
                                              <m:r>
                                                <a:rPr lang="en-US" altLang="zh-TW" sz="2000" i="1" dirty="0" err="1">
                                                  <a:latin typeface="Cambria Math" panose="02040503050406030204" pitchFamily="18" charset="0"/>
                                                </a:rPr>
                                                <m:t>𝑝𝑟𝑒𝑑</m:t>
                                              </m:r>
                                            </m:sub>
                                          </m:sSub>
                                        </m:num>
                                        <m:den>
                                          <m:sSub>
                                            <m:sSubPr>
                                              <m:ctrlPr>
                                                <a:rPr lang="en-US" altLang="zh-TW" sz="2000" i="1" dirty="0" err="1">
                                                  <a:latin typeface="Cambria Math" panose="02040503050406030204" pitchFamily="18" charset="0"/>
                                                </a:rPr>
                                              </m:ctrlPr>
                                            </m:sSubPr>
                                            <m:e>
                                              <m:r>
                                                <a:rPr lang="en-US" altLang="zh-TW" sz="2000" i="1" dirty="0">
                                                  <a:latin typeface="Cambria Math" panose="02040503050406030204" pitchFamily="18" charset="0"/>
                                                </a:rPr>
                                                <m:t>𝐵</m:t>
                                              </m:r>
                                            </m:e>
                                            <m:sub>
                                              <m:r>
                                                <a:rPr lang="en-US" altLang="zh-TW" sz="2000" i="1" dirty="0" err="1">
                                                  <a:latin typeface="Cambria Math" panose="02040503050406030204" pitchFamily="18" charset="0"/>
                                                </a:rPr>
                                                <m:t>𝑝𝑟𝑒𝑑</m:t>
                                              </m:r>
                                            </m:sub>
                                          </m:sSub>
                                        </m:den>
                                      </m:f>
                                    </m:e>
                                  </m:d>
                                </m:e>
                                <m:sup>
                                  <m:r>
                                    <a:rPr lang="en-US" altLang="zh-TW" sz="2000" i="1" dirty="0">
                                      <a:latin typeface="Cambria Math" panose="02040503050406030204" pitchFamily="18" charset="0"/>
                                    </a:rPr>
                                    <m:t>2</m:t>
                                  </m:r>
                                </m:sup>
                              </m:sSup>
                              <m:r>
                                <m:rPr>
                                  <m:nor/>
                                </m:rPr>
                                <a:rPr lang="en-US" altLang="zh-TW" sz="2000" dirty="0"/>
                                <m:t>+</m:t>
                              </m:r>
                              <m:sSup>
                                <m:sSupPr>
                                  <m:ctrlPr>
                                    <a:rPr lang="en-US" altLang="zh-TW" sz="2000" i="1" dirty="0">
                                      <a:latin typeface="Cambria Math" panose="02040503050406030204" pitchFamily="18" charset="0"/>
                                    </a:rPr>
                                  </m:ctrlPr>
                                </m:sSupPr>
                                <m:e>
                                  <m:d>
                                    <m:dPr>
                                      <m:ctrlPr>
                                        <a:rPr lang="en-US" altLang="zh-TW" sz="2000" i="1" dirty="0">
                                          <a:latin typeface="Cambria Math" panose="02040503050406030204" pitchFamily="18" charset="0"/>
                                        </a:rPr>
                                      </m:ctrlPr>
                                    </m:dPr>
                                    <m:e>
                                      <m:f>
                                        <m:fPr>
                                          <m:ctrlPr>
                                            <a:rPr lang="en-US" altLang="zh-TW" sz="2000" i="1" dirty="0">
                                              <a:latin typeface="Cambria Math" panose="02040503050406030204" pitchFamily="18" charset="0"/>
                                            </a:rPr>
                                          </m:ctrlPr>
                                        </m:fPr>
                                        <m:num>
                                          <m:sSub>
                                            <m:sSubPr>
                                              <m:ctrlPr>
                                                <a:rPr lang="en-US" altLang="zh-TW" sz="2000" i="1" dirty="0" err="1">
                                                  <a:latin typeface="Cambria Math" panose="02040503050406030204" pitchFamily="18" charset="0"/>
                                                </a:rPr>
                                              </m:ctrlPr>
                                            </m:sSubPr>
                                            <m:e>
                                              <m:r>
                                                <a:rPr lang="en-US" altLang="zh-TW" sz="2000" i="1" dirty="0">
                                                  <a:latin typeface="Cambria Math" panose="02040503050406030204" pitchFamily="18" charset="0"/>
                                                </a:rPr>
                                                <m:t>𝐼</m:t>
                                              </m:r>
                                            </m:e>
                                            <m:sub>
                                              <m:r>
                                                <a:rPr lang="en-US" altLang="zh-TW" sz="2000" i="1" dirty="0" err="1">
                                                  <a:latin typeface="Cambria Math" panose="02040503050406030204" pitchFamily="18" charset="0"/>
                                                </a:rPr>
                                                <m:t>𝑡𝑟𝑢𝑒</m:t>
                                              </m:r>
                                            </m:sub>
                                          </m:sSub>
                                          <m:r>
                                            <a:rPr lang="en-US" altLang="zh-TW" sz="2000" i="1" dirty="0">
                                              <a:latin typeface="Cambria Math" panose="02040503050406030204" pitchFamily="18" charset="0"/>
                                            </a:rPr>
                                            <m:t>−</m:t>
                                          </m:r>
                                          <m:sSub>
                                            <m:sSubPr>
                                              <m:ctrlPr>
                                                <a:rPr lang="en-US" altLang="zh-TW" sz="2000" i="1" dirty="0" err="1">
                                                  <a:latin typeface="Cambria Math" panose="02040503050406030204" pitchFamily="18" charset="0"/>
                                                </a:rPr>
                                              </m:ctrlPr>
                                            </m:sSubPr>
                                            <m:e>
                                              <m:r>
                                                <a:rPr lang="en-US" altLang="zh-TW" sz="2000" i="1" dirty="0">
                                                  <a:latin typeface="Cambria Math" panose="02040503050406030204" pitchFamily="18" charset="0"/>
                                                </a:rPr>
                                                <m:t>𝐼</m:t>
                                              </m:r>
                                            </m:e>
                                            <m:sub>
                                              <m:r>
                                                <a:rPr lang="en-US" altLang="zh-TW" sz="2000" i="1" dirty="0" err="1">
                                                  <a:latin typeface="Cambria Math" panose="02040503050406030204" pitchFamily="18" charset="0"/>
                                                </a:rPr>
                                                <m:t>𝑝𝑟𝑒𝑑</m:t>
                                              </m:r>
                                            </m:sub>
                                          </m:sSub>
                                        </m:num>
                                        <m:den>
                                          <m:sSub>
                                            <m:sSubPr>
                                              <m:ctrlPr>
                                                <a:rPr lang="en-US" altLang="zh-TW" sz="2000" i="1" dirty="0" err="1">
                                                  <a:latin typeface="Cambria Math" panose="02040503050406030204" pitchFamily="18" charset="0"/>
                                                </a:rPr>
                                              </m:ctrlPr>
                                            </m:sSubPr>
                                            <m:e>
                                              <m:r>
                                                <a:rPr lang="en-US" altLang="zh-TW" sz="2000" i="1" dirty="0">
                                                  <a:latin typeface="Cambria Math" panose="02040503050406030204" pitchFamily="18" charset="0"/>
                                                </a:rPr>
                                                <m:t>𝐼</m:t>
                                              </m:r>
                                            </m:e>
                                            <m:sub>
                                              <m:r>
                                                <a:rPr lang="en-US" altLang="zh-TW" sz="2000" i="1" dirty="0" err="1">
                                                  <a:latin typeface="Cambria Math" panose="02040503050406030204" pitchFamily="18" charset="0"/>
                                                </a:rPr>
                                                <m:t>𝑝𝑟𝑒𝑑</m:t>
                                              </m:r>
                                            </m:sub>
                                          </m:sSub>
                                        </m:den>
                                      </m:f>
                                    </m:e>
                                  </m:d>
                                </m:e>
                                <m:sup>
                                  <m:r>
                                    <a:rPr lang="en-US" altLang="zh-TW" sz="2000" i="1" dirty="0">
                                      <a:latin typeface="Cambria Math" panose="02040503050406030204" pitchFamily="18" charset="0"/>
                                    </a:rPr>
                                    <m:t>2</m:t>
                                  </m:r>
                                </m:sup>
                              </m:sSup>
                              <m:r>
                                <m:rPr>
                                  <m:nor/>
                                </m:rPr>
                                <a:rPr lang="en-US" altLang="zh-TW" sz="2000" dirty="0"/>
                                <m:t>+</m:t>
                              </m:r>
                              <m:sSup>
                                <m:sSupPr>
                                  <m:ctrlPr>
                                    <a:rPr lang="en-US" altLang="zh-TW" sz="2000" i="1" dirty="0">
                                      <a:latin typeface="Cambria Math" panose="02040503050406030204" pitchFamily="18" charset="0"/>
                                    </a:rPr>
                                  </m:ctrlPr>
                                </m:sSupPr>
                                <m:e>
                                  <m:d>
                                    <m:dPr>
                                      <m:ctrlPr>
                                        <a:rPr lang="en-US" altLang="zh-TW" sz="2000" i="1" dirty="0">
                                          <a:latin typeface="Cambria Math" panose="02040503050406030204" pitchFamily="18" charset="0"/>
                                        </a:rPr>
                                      </m:ctrlPr>
                                    </m:dPr>
                                    <m:e>
                                      <m:f>
                                        <m:fPr>
                                          <m:ctrlPr>
                                            <a:rPr lang="en-US" altLang="zh-TW" sz="2000" i="1" dirty="0">
                                              <a:latin typeface="Cambria Math" panose="02040503050406030204" pitchFamily="18" charset="0"/>
                                            </a:rPr>
                                          </m:ctrlPr>
                                        </m:fPr>
                                        <m:num>
                                          <m:sSub>
                                            <m:sSubPr>
                                              <m:ctrlPr>
                                                <a:rPr lang="en-US" altLang="zh-TW" sz="2000" i="1" dirty="0" err="1">
                                                  <a:latin typeface="Cambria Math" panose="02040503050406030204" pitchFamily="18" charset="0"/>
                                                </a:rPr>
                                              </m:ctrlPr>
                                            </m:sSubPr>
                                            <m:e>
                                              <m:r>
                                                <a:rPr lang="en-US" altLang="zh-TW" sz="2000" i="1" dirty="0">
                                                  <a:latin typeface="Cambria Math" panose="02040503050406030204" pitchFamily="18" charset="0"/>
                                                </a:rPr>
                                                <m:t>𝐴𝐵</m:t>
                                              </m:r>
                                            </m:e>
                                            <m:sub>
                                              <m:r>
                                                <a:rPr lang="en-US" altLang="zh-TW" sz="2000" i="1" dirty="0" err="1">
                                                  <a:latin typeface="Cambria Math" panose="02040503050406030204" pitchFamily="18" charset="0"/>
                                                </a:rPr>
                                                <m:t>𝑡𝑟𝑢𝑒</m:t>
                                              </m:r>
                                            </m:sub>
                                          </m:sSub>
                                          <m:r>
                                            <a:rPr lang="en-US" altLang="zh-TW" sz="2000" i="1" dirty="0">
                                              <a:latin typeface="Cambria Math" panose="02040503050406030204" pitchFamily="18" charset="0"/>
                                            </a:rPr>
                                            <m:t>−</m:t>
                                          </m:r>
                                          <m:sSub>
                                            <m:sSubPr>
                                              <m:ctrlPr>
                                                <a:rPr lang="en-US" altLang="zh-TW" sz="2000" i="1" dirty="0" err="1">
                                                  <a:latin typeface="Cambria Math" panose="02040503050406030204" pitchFamily="18" charset="0"/>
                                                </a:rPr>
                                              </m:ctrlPr>
                                            </m:sSubPr>
                                            <m:e>
                                              <m:r>
                                                <a:rPr lang="en-US" altLang="zh-TW" sz="2000" i="1" dirty="0">
                                                  <a:latin typeface="Cambria Math" panose="02040503050406030204" pitchFamily="18" charset="0"/>
                                                </a:rPr>
                                                <m:t>𝐴𝐵</m:t>
                                              </m:r>
                                            </m:e>
                                            <m:sub>
                                              <m:r>
                                                <a:rPr lang="en-US" altLang="zh-TW" sz="2000" i="1" dirty="0" err="1">
                                                  <a:latin typeface="Cambria Math" panose="02040503050406030204" pitchFamily="18" charset="0"/>
                                                </a:rPr>
                                                <m:t>𝑝𝑟𝑒𝑑</m:t>
                                              </m:r>
                                            </m:sub>
                                          </m:sSub>
                                        </m:num>
                                        <m:den>
                                          <m:sSub>
                                            <m:sSubPr>
                                              <m:ctrlPr>
                                                <a:rPr lang="en-US" altLang="zh-TW" sz="2000" i="1" dirty="0" err="1">
                                                  <a:latin typeface="Cambria Math" panose="02040503050406030204" pitchFamily="18" charset="0"/>
                                                </a:rPr>
                                              </m:ctrlPr>
                                            </m:sSubPr>
                                            <m:e>
                                              <m:r>
                                                <a:rPr lang="en-US" altLang="zh-TW" sz="2000" i="1" dirty="0">
                                                  <a:latin typeface="Cambria Math" panose="02040503050406030204" pitchFamily="18" charset="0"/>
                                                </a:rPr>
                                                <m:t>𝐴𝐵</m:t>
                                              </m:r>
                                            </m:e>
                                            <m:sub>
                                              <m:r>
                                                <a:rPr lang="en-US" altLang="zh-TW" sz="2000" i="1" dirty="0" err="1">
                                                  <a:latin typeface="Cambria Math" panose="02040503050406030204" pitchFamily="18" charset="0"/>
                                                </a:rPr>
                                                <m:t>𝑝𝑟𝑒𝑑</m:t>
                                              </m:r>
                                            </m:sub>
                                          </m:sSub>
                                        </m:den>
                                      </m:f>
                                    </m:e>
                                  </m:d>
                                </m:e>
                                <m:sup>
                                  <m:r>
                                    <a:rPr lang="en-US" altLang="zh-TW" sz="2000" i="1" dirty="0">
                                      <a:latin typeface="Cambria Math" panose="02040503050406030204" pitchFamily="18" charset="0"/>
                                    </a:rPr>
                                    <m:t>2</m:t>
                                  </m:r>
                                </m:sup>
                              </m:sSup>
                            </m:num>
                            <m:den>
                              <m:r>
                                <a:rPr lang="en-US" altLang="zh-TW" sz="2000" b="0" i="1" dirty="0" smtClean="0">
                                  <a:latin typeface="Cambria Math" panose="02040503050406030204" pitchFamily="18" charset="0"/>
                                </a:rPr>
                                <m:t>4</m:t>
                              </m:r>
                            </m:den>
                          </m:f>
                        </m:e>
                      </m:rad>
                    </m:oMath>
                  </m:oMathPara>
                </a14:m>
                <a:endParaRPr lang="zh-TW" altLang="en-US" sz="2000" dirty="0">
                  <a:solidFill>
                    <a:srgbClr val="0070C0"/>
                  </a:solidFill>
                </a:endParaRPr>
              </a:p>
            </p:txBody>
          </p:sp>
        </mc:Choice>
        <mc:Fallback>
          <p:sp>
            <p:nvSpPr>
              <p:cNvPr id="4" name="文字方塊 3"/>
              <p:cNvSpPr txBox="1">
                <a:spLocks noRot="1" noChangeAspect="1" noMove="1" noResize="1" noEditPoints="1" noAdjustHandles="1" noChangeArrowheads="1" noChangeShapeType="1" noTextEdit="1"/>
              </p:cNvSpPr>
              <p:nvPr/>
            </p:nvSpPr>
            <p:spPr>
              <a:xfrm>
                <a:off x="241846" y="5407159"/>
                <a:ext cx="9000028" cy="1289712"/>
              </a:xfrm>
              <a:prstGeom prst="rect">
                <a:avLst/>
              </a:prstGeom>
              <a:blipFill>
                <a:blip r:embed="rId2"/>
                <a:stretch>
                  <a:fillRect/>
                </a:stretch>
              </a:blipFill>
              <a:ln w="38100">
                <a:solidFill>
                  <a:schemeClr val="bg1"/>
                </a:solidFill>
              </a:ln>
            </p:spPr>
            <p:txBody>
              <a:bodyPr/>
              <a:lstStyle/>
              <a:p>
                <a:r>
                  <a:rPr lang="zh-TW" altLang="en-US">
                    <a:noFill/>
                  </a:rPr>
                  <a:t> </a:t>
                </a:r>
              </a:p>
            </p:txBody>
          </p:sp>
        </mc:Fallback>
      </mc:AlternateContent>
      <p:cxnSp>
        <p:nvCxnSpPr>
          <p:cNvPr id="5" name="直線單箭頭接點 4"/>
          <p:cNvCxnSpPr>
            <a:endCxn id="4" idx="0"/>
          </p:cNvCxnSpPr>
          <p:nvPr/>
        </p:nvCxnSpPr>
        <p:spPr>
          <a:xfrm>
            <a:off x="4606506" y="4770408"/>
            <a:ext cx="135354" cy="636751"/>
          </a:xfrm>
          <a:prstGeom prst="straightConnector1">
            <a:avLst/>
          </a:prstGeom>
          <a:ln w="762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31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數學</a:t>
            </a:r>
            <a:r>
              <a:rPr lang="zh-TW" altLang="en-US" dirty="0" smtClean="0"/>
              <a:t>模擬：方法</a:t>
            </a:r>
            <a:endParaRPr lang="zh-TW" altLang="en-US" dirty="0"/>
          </a:p>
        </p:txBody>
      </p:sp>
      <p:graphicFrame>
        <p:nvGraphicFramePr>
          <p:cNvPr id="4" name="內容版面配置區 3"/>
          <p:cNvGraphicFramePr>
            <a:graphicFrameLocks noGrp="1"/>
          </p:cNvGraphicFramePr>
          <p:nvPr>
            <p:ph idx="1"/>
          </p:nvPr>
        </p:nvGraphicFramePr>
        <p:xfrm>
          <a:off x="2148610" y="2270275"/>
          <a:ext cx="6218150" cy="2966720"/>
        </p:xfrm>
        <a:graphic>
          <a:graphicData uri="http://schemas.openxmlformats.org/drawingml/2006/table">
            <a:tbl>
              <a:tblPr firstRow="1" bandRow="1">
                <a:tableStyleId>{5C22544A-7EE6-4342-B048-85BDC9FD1C3A}</a:tableStyleId>
              </a:tblPr>
              <a:tblGrid>
                <a:gridCol w="1243630">
                  <a:extLst>
                    <a:ext uri="{9D8B030D-6E8A-4147-A177-3AD203B41FA5}">
                      <a16:colId xmlns:a16="http://schemas.microsoft.com/office/drawing/2014/main" val="3853709279"/>
                    </a:ext>
                  </a:extLst>
                </a:gridCol>
                <a:gridCol w="1243630">
                  <a:extLst>
                    <a:ext uri="{9D8B030D-6E8A-4147-A177-3AD203B41FA5}">
                      <a16:colId xmlns:a16="http://schemas.microsoft.com/office/drawing/2014/main" val="2593661332"/>
                    </a:ext>
                  </a:extLst>
                </a:gridCol>
                <a:gridCol w="1243630">
                  <a:extLst>
                    <a:ext uri="{9D8B030D-6E8A-4147-A177-3AD203B41FA5}">
                      <a16:colId xmlns:a16="http://schemas.microsoft.com/office/drawing/2014/main" val="1604672700"/>
                    </a:ext>
                  </a:extLst>
                </a:gridCol>
                <a:gridCol w="1243630">
                  <a:extLst>
                    <a:ext uri="{9D8B030D-6E8A-4147-A177-3AD203B41FA5}">
                      <a16:colId xmlns:a16="http://schemas.microsoft.com/office/drawing/2014/main" val="826278033"/>
                    </a:ext>
                  </a:extLst>
                </a:gridCol>
                <a:gridCol w="1243630">
                  <a:extLst>
                    <a:ext uri="{9D8B030D-6E8A-4147-A177-3AD203B41FA5}">
                      <a16:colId xmlns:a16="http://schemas.microsoft.com/office/drawing/2014/main" val="3061424880"/>
                    </a:ext>
                  </a:extLst>
                </a:gridCol>
              </a:tblGrid>
              <a:tr h="370840">
                <a:tc>
                  <a:txBody>
                    <a:bodyPr/>
                    <a:lstStyle/>
                    <a:p>
                      <a:pPr algn="ctr" fontAlgn="ctr"/>
                      <a:r>
                        <a:rPr lang="zh-TW" altLang="en-US" sz="2000" b="0" i="0" u="none" strike="noStrike" dirty="0" smtClean="0">
                          <a:solidFill>
                            <a:srgbClr val="000000"/>
                          </a:solidFill>
                          <a:effectLst/>
                          <a:latin typeface="+mn-lt"/>
                          <a:ea typeface="微軟正黑體" panose="020B0604030504040204" pitchFamily="34" charset="-120"/>
                        </a:rPr>
                        <a:t>年份</a:t>
                      </a:r>
                      <a:endParaRPr lang="zh-TW" altLang="en-US" sz="2000" b="0" i="0" u="none" strike="noStrike" dirty="0">
                        <a:solidFill>
                          <a:srgbClr val="000000"/>
                        </a:solidFill>
                        <a:effectLst/>
                        <a:latin typeface="+mn-lt"/>
                        <a:ea typeface="微軟正黑體" panose="020B0604030504040204" pitchFamily="34" charset="-120"/>
                      </a:endParaRPr>
                    </a:p>
                  </a:txBody>
                  <a:tcPr marL="7620" marR="7620" marT="7620" marB="0" anchor="ctr"/>
                </a:tc>
                <a:tc>
                  <a:txBody>
                    <a:bodyPr/>
                    <a:lstStyle/>
                    <a:p>
                      <a:pPr algn="ctr" fontAlgn="ctr"/>
                      <a:r>
                        <a:rPr lang="en-US" sz="2000" b="0" i="0" u="none" strike="noStrike" dirty="0">
                          <a:solidFill>
                            <a:srgbClr val="000000"/>
                          </a:solidFill>
                          <a:effectLst/>
                          <a:latin typeface="+mn-lt"/>
                          <a:ea typeface="微軟正黑體" panose="020B0604030504040204" pitchFamily="34" charset="-120"/>
                        </a:rPr>
                        <a:t>A</a:t>
                      </a:r>
                    </a:p>
                  </a:txBody>
                  <a:tcPr marL="7620" marR="7620" marT="7620" marB="0" anchor="ctr"/>
                </a:tc>
                <a:tc>
                  <a:txBody>
                    <a:bodyPr/>
                    <a:lstStyle/>
                    <a:p>
                      <a:pPr algn="ctr" fontAlgn="ctr"/>
                      <a:r>
                        <a:rPr lang="en-US" sz="2000" b="0" i="0" u="none" strike="noStrike">
                          <a:solidFill>
                            <a:srgbClr val="000000"/>
                          </a:solidFill>
                          <a:effectLst/>
                          <a:latin typeface="+mn-lt"/>
                          <a:ea typeface="微軟正黑體" panose="020B0604030504040204" pitchFamily="34" charset="-120"/>
                        </a:rPr>
                        <a:t>B</a:t>
                      </a:r>
                    </a:p>
                  </a:txBody>
                  <a:tcPr marL="7620" marR="7620" marT="7620" marB="0" anchor="ctr"/>
                </a:tc>
                <a:tc>
                  <a:txBody>
                    <a:bodyPr/>
                    <a:lstStyle/>
                    <a:p>
                      <a:pPr algn="ctr" fontAlgn="ctr"/>
                      <a:r>
                        <a:rPr lang="en-US" sz="2000" b="0" i="0" u="none" strike="noStrike">
                          <a:solidFill>
                            <a:srgbClr val="000000"/>
                          </a:solidFill>
                          <a:effectLst/>
                          <a:latin typeface="+mn-lt"/>
                          <a:ea typeface="微軟正黑體" panose="020B0604030504040204" pitchFamily="34" charset="-120"/>
                        </a:rPr>
                        <a:t>O</a:t>
                      </a:r>
                    </a:p>
                  </a:txBody>
                  <a:tcPr marL="7620" marR="7620" marT="7620" marB="0" anchor="ctr"/>
                </a:tc>
                <a:tc>
                  <a:txBody>
                    <a:bodyPr/>
                    <a:lstStyle/>
                    <a:p>
                      <a:pPr algn="ctr" fontAlgn="ctr"/>
                      <a:r>
                        <a:rPr lang="en-US" sz="2000" b="0" i="0" u="none" strike="noStrike">
                          <a:solidFill>
                            <a:srgbClr val="000000"/>
                          </a:solidFill>
                          <a:effectLst/>
                          <a:latin typeface="+mn-lt"/>
                          <a:ea typeface="微軟正黑體" panose="020B0604030504040204" pitchFamily="34" charset="-120"/>
                        </a:rPr>
                        <a:t>AB</a:t>
                      </a:r>
                    </a:p>
                  </a:txBody>
                  <a:tcPr marL="7620" marR="7620" marT="7620" marB="0" anchor="ctr"/>
                </a:tc>
                <a:extLst>
                  <a:ext uri="{0D108BD9-81ED-4DB2-BD59-A6C34878D82A}">
                    <a16:rowId xmlns:a16="http://schemas.microsoft.com/office/drawing/2014/main" val="280819570"/>
                  </a:ext>
                </a:extLst>
              </a:tr>
              <a:tr h="370840">
                <a:tc>
                  <a:txBody>
                    <a:bodyPr/>
                    <a:lstStyle/>
                    <a:p>
                      <a:pPr algn="ctr" fontAlgn="ctr"/>
                      <a:r>
                        <a:rPr lang="en-US" altLang="zh-TW" sz="2000" b="0" i="0" u="none" strike="noStrike" dirty="0">
                          <a:solidFill>
                            <a:srgbClr val="000000"/>
                          </a:solidFill>
                          <a:effectLst/>
                          <a:latin typeface="+mn-lt"/>
                          <a:ea typeface="微軟正黑體" panose="020B0604030504040204" pitchFamily="34" charset="-120"/>
                        </a:rPr>
                        <a:t>99</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0.26648</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0.237154</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0.435672</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0.060641</a:t>
                      </a:r>
                    </a:p>
                  </a:txBody>
                  <a:tcPr marL="7620" marR="7620" marT="7620" marB="0" anchor="ctr"/>
                </a:tc>
                <a:extLst>
                  <a:ext uri="{0D108BD9-81ED-4DB2-BD59-A6C34878D82A}">
                    <a16:rowId xmlns:a16="http://schemas.microsoft.com/office/drawing/2014/main" val="1603449015"/>
                  </a:ext>
                </a:extLst>
              </a:tr>
              <a:tr h="370840">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100</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0.265855</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0.236553</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0.438165</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0.059374</a:t>
                      </a:r>
                    </a:p>
                  </a:txBody>
                  <a:tcPr marL="7620" marR="7620" marT="7620" marB="0" anchor="ctr"/>
                </a:tc>
                <a:extLst>
                  <a:ext uri="{0D108BD9-81ED-4DB2-BD59-A6C34878D82A}">
                    <a16:rowId xmlns:a16="http://schemas.microsoft.com/office/drawing/2014/main" val="1935414874"/>
                  </a:ext>
                </a:extLst>
              </a:tr>
              <a:tr h="370840">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101</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0.266636</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0.235753</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0.438042</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0.059514</a:t>
                      </a:r>
                    </a:p>
                  </a:txBody>
                  <a:tcPr marL="7620" marR="7620" marT="7620" marB="0" anchor="ctr"/>
                </a:tc>
                <a:extLst>
                  <a:ext uri="{0D108BD9-81ED-4DB2-BD59-A6C34878D82A}">
                    <a16:rowId xmlns:a16="http://schemas.microsoft.com/office/drawing/2014/main" val="58402783"/>
                  </a:ext>
                </a:extLst>
              </a:tr>
              <a:tr h="370840">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102</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0.267079</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0.238065</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0.435493</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0.059305</a:t>
                      </a:r>
                    </a:p>
                  </a:txBody>
                  <a:tcPr marL="7620" marR="7620" marT="7620" marB="0" anchor="ctr"/>
                </a:tc>
                <a:extLst>
                  <a:ext uri="{0D108BD9-81ED-4DB2-BD59-A6C34878D82A}">
                    <a16:rowId xmlns:a16="http://schemas.microsoft.com/office/drawing/2014/main" val="1008319250"/>
                  </a:ext>
                </a:extLst>
              </a:tr>
              <a:tr h="370840">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103</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0.266744</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0.236601</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0.438089</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0.058507</a:t>
                      </a:r>
                    </a:p>
                  </a:txBody>
                  <a:tcPr marL="7620" marR="7620" marT="7620" marB="0" anchor="ctr"/>
                </a:tc>
                <a:extLst>
                  <a:ext uri="{0D108BD9-81ED-4DB2-BD59-A6C34878D82A}">
                    <a16:rowId xmlns:a16="http://schemas.microsoft.com/office/drawing/2014/main" val="2303641497"/>
                  </a:ext>
                </a:extLst>
              </a:tr>
              <a:tr h="370840">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104</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0.267039</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0.235667</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0.436938</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0.060297</a:t>
                      </a:r>
                    </a:p>
                  </a:txBody>
                  <a:tcPr marL="7620" marR="7620" marT="7620" marB="0" anchor="ctr"/>
                </a:tc>
                <a:extLst>
                  <a:ext uri="{0D108BD9-81ED-4DB2-BD59-A6C34878D82A}">
                    <a16:rowId xmlns:a16="http://schemas.microsoft.com/office/drawing/2014/main" val="4163423922"/>
                  </a:ext>
                </a:extLst>
              </a:tr>
              <a:tr h="370840">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105</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0.267608</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0.236593</a:t>
                      </a:r>
                    </a:p>
                  </a:txBody>
                  <a:tcPr marL="7620" marR="7620" marT="7620" marB="0" anchor="ctr"/>
                </a:tc>
                <a:tc>
                  <a:txBody>
                    <a:bodyPr/>
                    <a:lstStyle/>
                    <a:p>
                      <a:pPr algn="ctr" fontAlgn="ctr"/>
                      <a:r>
                        <a:rPr lang="en-US" altLang="zh-TW" sz="2000" b="0" i="0" u="none" strike="noStrike">
                          <a:solidFill>
                            <a:srgbClr val="000000"/>
                          </a:solidFill>
                          <a:effectLst/>
                          <a:latin typeface="+mn-lt"/>
                          <a:ea typeface="微軟正黑體" panose="020B0604030504040204" pitchFamily="34" charset="-120"/>
                        </a:rPr>
                        <a:t>0.436794</a:t>
                      </a:r>
                    </a:p>
                  </a:txBody>
                  <a:tcPr marL="7620" marR="7620" marT="7620" marB="0" anchor="ctr"/>
                </a:tc>
                <a:tc>
                  <a:txBody>
                    <a:bodyPr/>
                    <a:lstStyle/>
                    <a:p>
                      <a:pPr algn="ctr" fontAlgn="ctr"/>
                      <a:r>
                        <a:rPr lang="en-US" altLang="zh-TW" sz="2000" b="0" i="0" u="none" strike="noStrike" dirty="0">
                          <a:solidFill>
                            <a:srgbClr val="000000"/>
                          </a:solidFill>
                          <a:effectLst/>
                          <a:latin typeface="+mn-lt"/>
                          <a:ea typeface="微軟正黑體" panose="020B0604030504040204" pitchFamily="34" charset="-120"/>
                        </a:rPr>
                        <a:t>0.058944</a:t>
                      </a:r>
                    </a:p>
                  </a:txBody>
                  <a:tcPr marL="7620" marR="7620" marT="7620" marB="0" anchor="ctr"/>
                </a:tc>
                <a:extLst>
                  <a:ext uri="{0D108BD9-81ED-4DB2-BD59-A6C34878D82A}">
                    <a16:rowId xmlns:a16="http://schemas.microsoft.com/office/drawing/2014/main" val="3182611265"/>
                  </a:ext>
                </a:extLst>
              </a:tr>
            </a:tbl>
          </a:graphicData>
        </a:graphic>
      </p:graphicFrame>
      <p:grpSp>
        <p:nvGrpSpPr>
          <p:cNvPr id="8" name="群組 7"/>
          <p:cNvGrpSpPr/>
          <p:nvPr/>
        </p:nvGrpSpPr>
        <p:grpSpPr>
          <a:xfrm>
            <a:off x="-78387" y="2072420"/>
            <a:ext cx="2554168" cy="796724"/>
            <a:chOff x="7877" y="4280782"/>
            <a:chExt cx="2554168" cy="796724"/>
          </a:xfrm>
        </p:grpSpPr>
        <p:sp>
          <p:nvSpPr>
            <p:cNvPr id="9" name="文字方塊 8"/>
            <p:cNvSpPr txBox="1"/>
            <p:nvPr/>
          </p:nvSpPr>
          <p:spPr>
            <a:xfrm>
              <a:off x="7877" y="4280782"/>
              <a:ext cx="1415772" cy="461665"/>
            </a:xfrm>
            <a:prstGeom prst="rect">
              <a:avLst/>
            </a:prstGeom>
            <a:noFill/>
          </p:spPr>
          <p:txBody>
            <a:bodyPr wrap="none" rtlCol="0">
              <a:spAutoFit/>
            </a:bodyPr>
            <a:lstStyle/>
            <a:p>
              <a:pPr/>
              <a:r>
                <a:rPr lang="zh-TW" altLang="en-US" sz="2400" dirty="0" smtClean="0">
                  <a:solidFill>
                    <a:schemeClr val="tx1"/>
                  </a:solidFill>
                  <a:latin typeface="微軟正黑體" panose="020B0604030504040204" pitchFamily="34" charset="-120"/>
                  <a:ea typeface="微軟正黑體" panose="020B0604030504040204" pitchFamily="34" charset="-120"/>
                </a:rPr>
                <a:t>初始資料</a:t>
              </a:r>
              <a:endParaRPr lang="zh-TW" altLang="en-US" sz="2400" dirty="0">
                <a:solidFill>
                  <a:schemeClr val="tx1"/>
                </a:solidFill>
                <a:latin typeface="微軟正黑體" panose="020B0604030504040204" pitchFamily="34" charset="-120"/>
                <a:ea typeface="微軟正黑體" panose="020B0604030504040204" pitchFamily="34" charset="-120"/>
              </a:endParaRPr>
            </a:p>
          </p:txBody>
        </p:sp>
        <p:cxnSp>
          <p:nvCxnSpPr>
            <p:cNvPr id="10" name="直線單箭頭接點 9"/>
            <p:cNvCxnSpPr/>
            <p:nvPr/>
          </p:nvCxnSpPr>
          <p:spPr>
            <a:xfrm>
              <a:off x="1423649" y="4659889"/>
              <a:ext cx="1138396" cy="417617"/>
            </a:xfrm>
            <a:prstGeom prst="straightConnector1">
              <a:avLst/>
            </a:prstGeom>
            <a:ln w="762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5" name="文字方塊 14"/>
          <p:cNvSpPr txBox="1"/>
          <p:nvPr/>
        </p:nvSpPr>
        <p:spPr>
          <a:xfrm>
            <a:off x="0" y="3637571"/>
            <a:ext cx="1415772" cy="830997"/>
          </a:xfrm>
          <a:prstGeom prst="rect">
            <a:avLst/>
          </a:prstGeom>
          <a:noFill/>
        </p:spPr>
        <p:txBody>
          <a:bodyPr wrap="none" rtlCol="0">
            <a:spAutoFit/>
          </a:bodyPr>
          <a:lstStyle/>
          <a:p>
            <a:pPr/>
            <a:r>
              <a:rPr lang="zh-TW" altLang="en-US" sz="2400" dirty="0" smtClean="0">
                <a:solidFill>
                  <a:schemeClr val="tx1"/>
                </a:solidFill>
                <a:latin typeface="微軟正黑體" panose="020B0604030504040204" pitchFamily="34" charset="-120"/>
                <a:ea typeface="微軟正黑體" panose="020B0604030504040204" pitchFamily="34" charset="-120"/>
              </a:rPr>
              <a:t>調比例用</a:t>
            </a:r>
            <a:endParaRPr lang="en-US" altLang="zh-TW" sz="2400" dirty="0" smtClean="0">
              <a:solidFill>
                <a:schemeClr val="tx1"/>
              </a:solidFill>
              <a:latin typeface="微軟正黑體" panose="020B0604030504040204" pitchFamily="34" charset="-120"/>
              <a:ea typeface="微軟正黑體" panose="020B0604030504040204" pitchFamily="34" charset="-120"/>
            </a:endParaRPr>
          </a:p>
          <a:p>
            <a:pPr/>
            <a:r>
              <a:rPr lang="zh-TW" altLang="en-US" sz="2400" dirty="0" smtClean="0">
                <a:solidFill>
                  <a:schemeClr val="tx1"/>
                </a:solidFill>
                <a:latin typeface="微軟正黑體" panose="020B0604030504040204" pitchFamily="34" charset="-120"/>
                <a:ea typeface="微軟正黑體" panose="020B0604030504040204" pitchFamily="34" charset="-120"/>
              </a:rPr>
              <a:t>的資料</a:t>
            </a:r>
            <a:endParaRPr lang="zh-TW" altLang="en-US" sz="2400" dirty="0">
              <a:solidFill>
                <a:schemeClr val="tx1"/>
              </a:solidFill>
              <a:latin typeface="微軟正黑體" panose="020B0604030504040204" pitchFamily="34" charset="-120"/>
              <a:ea typeface="微軟正黑體" panose="020B0604030504040204" pitchFamily="34" charset="-120"/>
            </a:endParaRPr>
          </a:p>
        </p:txBody>
      </p:sp>
      <p:sp>
        <p:nvSpPr>
          <p:cNvPr id="16" name="文字方塊 15"/>
          <p:cNvSpPr txBox="1"/>
          <p:nvPr/>
        </p:nvSpPr>
        <p:spPr>
          <a:xfrm>
            <a:off x="-78387" y="5236995"/>
            <a:ext cx="2031325" cy="461665"/>
          </a:xfrm>
          <a:prstGeom prst="rect">
            <a:avLst/>
          </a:prstGeom>
          <a:noFill/>
        </p:spPr>
        <p:txBody>
          <a:bodyPr wrap="none" rtlCol="0">
            <a:spAutoFit/>
          </a:bodyPr>
          <a:lstStyle/>
          <a:p>
            <a:pPr/>
            <a:r>
              <a:rPr lang="zh-TW" altLang="en-US" sz="2400" dirty="0" smtClean="0">
                <a:solidFill>
                  <a:schemeClr val="tx1"/>
                </a:solidFill>
                <a:latin typeface="微軟正黑體" panose="020B0604030504040204" pitchFamily="34" charset="-120"/>
                <a:ea typeface="微軟正黑體" panose="020B0604030504040204" pitchFamily="34" charset="-120"/>
              </a:rPr>
              <a:t>要預測的結果</a:t>
            </a:r>
            <a:endParaRPr lang="zh-TW" altLang="en-US" sz="2400" dirty="0">
              <a:solidFill>
                <a:schemeClr val="tx1"/>
              </a:solidFill>
              <a:latin typeface="微軟正黑體" panose="020B0604030504040204" pitchFamily="34" charset="-120"/>
              <a:ea typeface="微軟正黑體" panose="020B0604030504040204" pitchFamily="34" charset="-120"/>
            </a:endParaRPr>
          </a:p>
        </p:txBody>
      </p:sp>
      <p:cxnSp>
        <p:nvCxnSpPr>
          <p:cNvPr id="17" name="直線單箭頭接點 16"/>
          <p:cNvCxnSpPr/>
          <p:nvPr/>
        </p:nvCxnSpPr>
        <p:spPr>
          <a:xfrm flipV="1">
            <a:off x="1812380" y="5106838"/>
            <a:ext cx="663401" cy="224287"/>
          </a:xfrm>
          <a:prstGeom prst="straightConnector1">
            <a:avLst/>
          </a:prstGeom>
          <a:ln w="762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 name="左大括弧 22"/>
          <p:cNvSpPr/>
          <p:nvPr/>
        </p:nvSpPr>
        <p:spPr>
          <a:xfrm>
            <a:off x="1407985" y="3168485"/>
            <a:ext cx="806695" cy="1613140"/>
          </a:xfrm>
          <a:prstGeom prst="leftBrace">
            <a:avLst>
              <a:gd name="adj1" fmla="val 21165"/>
              <a:gd name="adj2" fmla="val 5160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227337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數學模擬：方法</a:t>
            </a:r>
          </a:p>
        </p:txBody>
      </p:sp>
      <p:sp>
        <p:nvSpPr>
          <p:cNvPr id="3" name="內容版面配置區 2"/>
          <p:cNvSpPr>
            <a:spLocks noGrp="1"/>
          </p:cNvSpPr>
          <p:nvPr>
            <p:ph idx="1"/>
          </p:nvPr>
        </p:nvSpPr>
        <p:spPr/>
        <p:txBody>
          <a:bodyPr/>
          <a:lstStyle/>
          <a:p>
            <a:pPr marL="514350" indent="-514350">
              <a:buFont typeface="+mj-lt"/>
              <a:buAutoNum type="arabicPeriod"/>
            </a:pPr>
            <a:r>
              <a:rPr lang="zh-TW" altLang="en-US" dirty="0"/>
              <a:t>設定</a:t>
            </a:r>
            <a:r>
              <a:rPr lang="en-US" altLang="zh-TW" b="1" dirty="0">
                <a:solidFill>
                  <a:srgbClr val="FF0000"/>
                </a:solidFill>
              </a:rPr>
              <a:t>aa/</a:t>
            </a:r>
            <a:r>
              <a:rPr lang="en-US" altLang="zh-TW" b="1" dirty="0" err="1">
                <a:solidFill>
                  <a:srgbClr val="FF0000"/>
                </a:solidFill>
              </a:rPr>
              <a:t>ai</a:t>
            </a:r>
            <a:r>
              <a:rPr lang="zh-TW" altLang="en-US" dirty="0"/>
              <a:t>、</a:t>
            </a:r>
            <a:r>
              <a:rPr lang="en-US" altLang="zh-TW" b="1" dirty="0">
                <a:solidFill>
                  <a:srgbClr val="FF0000"/>
                </a:solidFill>
              </a:rPr>
              <a:t>bb/bi</a:t>
            </a:r>
            <a:r>
              <a:rPr lang="zh-TW" altLang="en-US" dirty="0"/>
              <a:t>比例的方法：</a:t>
            </a:r>
            <a:endParaRPr lang="en-US" altLang="zh-TW" dirty="0"/>
          </a:p>
          <a:p>
            <a:pPr lvl="1"/>
            <a:r>
              <a:rPr lang="zh-TW" altLang="en-US" dirty="0"/>
              <a:t>從</a:t>
            </a:r>
            <a:r>
              <a:rPr lang="en-US" altLang="zh-TW" dirty="0"/>
              <a:t>99</a:t>
            </a:r>
            <a:r>
              <a:rPr lang="zh-TW" altLang="en-US" dirty="0"/>
              <a:t>年開始推算</a:t>
            </a:r>
            <a:r>
              <a:rPr lang="en-US" altLang="zh-TW" dirty="0"/>
              <a:t>100~</a:t>
            </a:r>
            <a:r>
              <a:rPr lang="en-US" altLang="zh-TW" b="1" dirty="0">
                <a:solidFill>
                  <a:schemeClr val="tx1"/>
                </a:solidFill>
              </a:rPr>
              <a:t>104</a:t>
            </a:r>
            <a:r>
              <a:rPr lang="zh-TW" altLang="en-US" dirty="0"/>
              <a:t>年</a:t>
            </a:r>
            <a:endParaRPr lang="en-US" altLang="zh-TW" dirty="0"/>
          </a:p>
          <a:p>
            <a:pPr lvl="1"/>
            <a:r>
              <a:rPr lang="zh-TW" altLang="en-US" dirty="0"/>
              <a:t>手動調整</a:t>
            </a:r>
            <a:r>
              <a:rPr lang="en-US" altLang="zh-TW" b="1" dirty="0">
                <a:solidFill>
                  <a:srgbClr val="FF0000"/>
                </a:solidFill>
              </a:rPr>
              <a:t>aa/</a:t>
            </a:r>
            <a:r>
              <a:rPr lang="en-US" altLang="zh-TW" b="1" dirty="0" err="1">
                <a:solidFill>
                  <a:srgbClr val="FF0000"/>
                </a:solidFill>
              </a:rPr>
              <a:t>ai</a:t>
            </a:r>
            <a:r>
              <a:rPr lang="zh-TW" altLang="en-US" dirty="0"/>
              <a:t>、</a:t>
            </a:r>
            <a:r>
              <a:rPr lang="en-US" altLang="zh-TW" b="1" dirty="0">
                <a:solidFill>
                  <a:srgbClr val="FF0000"/>
                </a:solidFill>
              </a:rPr>
              <a:t>bb/bi</a:t>
            </a:r>
            <a:r>
              <a:rPr lang="zh-TW" altLang="en-US" dirty="0"/>
              <a:t>的比例</a:t>
            </a:r>
            <a:endParaRPr lang="en-US" altLang="zh-TW" dirty="0"/>
          </a:p>
          <a:p>
            <a:pPr lvl="1"/>
            <a:r>
              <a:rPr lang="zh-TW" altLang="en-US" dirty="0"/>
              <a:t>讓數據和數學模擬的</a:t>
            </a:r>
            <a:r>
              <a:rPr lang="zh-TW" altLang="en-US" b="1" dirty="0">
                <a:solidFill>
                  <a:srgbClr val="0070C0"/>
                </a:solidFill>
              </a:rPr>
              <a:t>差</a:t>
            </a:r>
            <a:r>
              <a:rPr lang="zh-TW" altLang="en-US" dirty="0" smtClean="0"/>
              <a:t>最小</a:t>
            </a:r>
            <a:endParaRPr lang="en-US" altLang="zh-TW" dirty="0" smtClean="0"/>
          </a:p>
          <a:p>
            <a:pPr marL="514350" indent="-514350">
              <a:buFont typeface="+mj-lt"/>
              <a:buAutoNum type="arabicPeriod"/>
            </a:pPr>
            <a:r>
              <a:rPr lang="zh-TW" altLang="en-US" dirty="0" smtClean="0"/>
              <a:t>用推出來的比例推算</a:t>
            </a:r>
            <a:r>
              <a:rPr lang="en-US" altLang="zh-TW" b="1" dirty="0" smtClean="0">
                <a:solidFill>
                  <a:schemeClr val="tx1"/>
                </a:solidFill>
              </a:rPr>
              <a:t>105</a:t>
            </a:r>
            <a:r>
              <a:rPr lang="zh-TW" altLang="en-US" dirty="0" smtClean="0"/>
              <a:t>年的比例</a:t>
            </a:r>
            <a:endParaRPr lang="zh-TW" altLang="en-US" dirty="0"/>
          </a:p>
          <a:p>
            <a:endParaRPr lang="zh-TW" altLang="en-US" dirty="0"/>
          </a:p>
        </p:txBody>
      </p:sp>
    </p:spTree>
    <p:extLst>
      <p:ext uri="{BB962C8B-B14F-4D97-AF65-F5344CB8AC3E}">
        <p14:creationId xmlns:p14="http://schemas.microsoft.com/office/powerpoint/2010/main" val="1301302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題目：輸入</a:t>
            </a:r>
            <a:r>
              <a:rPr lang="en-US" altLang="zh-TW" dirty="0" smtClean="0"/>
              <a:t>&amp;</a:t>
            </a:r>
            <a:r>
              <a:rPr lang="zh-TW" altLang="en-US" dirty="0" smtClean="0"/>
              <a:t>輸出</a:t>
            </a:r>
            <a:endParaRPr lang="zh-TW" altLang="en-US" dirty="0"/>
          </a:p>
        </p:txBody>
      </p:sp>
      <p:sp>
        <p:nvSpPr>
          <p:cNvPr id="3" name="內容版面配置區 2"/>
          <p:cNvSpPr>
            <a:spLocks noGrp="1"/>
          </p:cNvSpPr>
          <p:nvPr>
            <p:ph idx="1"/>
          </p:nvPr>
        </p:nvSpPr>
        <p:spPr/>
        <p:txBody>
          <a:bodyPr/>
          <a:lstStyle/>
          <a:p>
            <a:r>
              <a:rPr lang="zh-TW" altLang="en-US" dirty="0" smtClean="0"/>
              <a:t>輸入：血型的基因分布、出生率</a:t>
            </a:r>
            <a:endParaRPr lang="en-US" altLang="zh-TW" dirty="0" smtClean="0"/>
          </a:p>
          <a:p>
            <a:r>
              <a:rPr lang="zh-TW" altLang="en-US" dirty="0" smtClean="0"/>
              <a:t>輸出：</a:t>
            </a:r>
            <a:endParaRPr lang="en-US" altLang="zh-TW" dirty="0" smtClean="0"/>
          </a:p>
          <a:p>
            <a:pPr lvl="1"/>
            <a:r>
              <a:rPr lang="en-US" altLang="zh-TW" dirty="0" smtClean="0"/>
              <a:t>n</a:t>
            </a:r>
            <a:r>
              <a:rPr lang="zh-TW" altLang="en-US" dirty="0" smtClean="0"/>
              <a:t>年後的血型分布</a:t>
            </a:r>
            <a:endParaRPr lang="en-US" altLang="zh-TW" dirty="0" smtClean="0"/>
          </a:p>
          <a:p>
            <a:pPr lvl="1"/>
            <a:r>
              <a:rPr lang="zh-TW" altLang="en-US" dirty="0" smtClean="0"/>
              <a:t>∞年後的血型分布（觀察是否收斂）</a:t>
            </a:r>
            <a:endParaRPr lang="en-US" altLang="zh-TW" dirty="0" smtClean="0"/>
          </a:p>
        </p:txBody>
      </p:sp>
    </p:spTree>
    <p:extLst>
      <p:ext uri="{BB962C8B-B14F-4D97-AF65-F5344CB8AC3E}">
        <p14:creationId xmlns:p14="http://schemas.microsoft.com/office/powerpoint/2010/main" val="97925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數學模擬：結果</a:t>
            </a:r>
            <a:endParaRPr lang="zh-TW" altLang="en-US" dirty="0"/>
          </a:p>
        </p:txBody>
      </p:sp>
      <p:sp>
        <p:nvSpPr>
          <p:cNvPr id="3" name="內容版面配置區 2"/>
          <p:cNvSpPr>
            <a:spLocks noGrp="1"/>
          </p:cNvSpPr>
          <p:nvPr>
            <p:ph idx="1"/>
          </p:nvPr>
        </p:nvSpPr>
        <p:spPr/>
        <p:txBody>
          <a:bodyPr/>
          <a:lstStyle/>
          <a:p>
            <a:r>
              <a:rPr lang="zh-TW" altLang="en-US" dirty="0"/>
              <a:t>會讓</a:t>
            </a:r>
            <a:r>
              <a:rPr lang="zh-TW" altLang="en-US" b="1" dirty="0">
                <a:solidFill>
                  <a:srgbClr val="0070C0"/>
                </a:solidFill>
              </a:rPr>
              <a:t>差</a:t>
            </a:r>
            <a:r>
              <a:rPr lang="zh-TW" altLang="en-US" dirty="0" smtClean="0"/>
              <a:t>最小的比例：</a:t>
            </a:r>
            <a:endParaRPr lang="en-US" altLang="zh-TW" dirty="0" smtClean="0"/>
          </a:p>
          <a:p>
            <a:pPr lvl="1"/>
            <a:r>
              <a:rPr lang="en-US" altLang="zh-TW" dirty="0" smtClean="0"/>
              <a:t>aa / </a:t>
            </a:r>
            <a:r>
              <a:rPr lang="en-US" altLang="zh-TW" dirty="0" err="1" smtClean="0"/>
              <a:t>ai</a:t>
            </a:r>
            <a:r>
              <a:rPr lang="en-US" altLang="zh-TW" dirty="0" smtClean="0"/>
              <a:t> = </a:t>
            </a:r>
            <a:r>
              <a:rPr lang="en-US" altLang="zh-TW" b="1" dirty="0" smtClean="0">
                <a:solidFill>
                  <a:srgbClr val="FF0000"/>
                </a:solidFill>
              </a:rPr>
              <a:t>0</a:t>
            </a:r>
          </a:p>
          <a:p>
            <a:pPr lvl="1"/>
            <a:r>
              <a:rPr lang="en-US" altLang="zh-TW" dirty="0" smtClean="0"/>
              <a:t>bb / bi = </a:t>
            </a:r>
            <a:r>
              <a:rPr lang="en-US" altLang="zh-TW" b="1" dirty="0" smtClean="0">
                <a:solidFill>
                  <a:srgbClr val="FF0000"/>
                </a:solidFill>
              </a:rPr>
              <a:t>0</a:t>
            </a:r>
          </a:p>
          <a:p>
            <a:r>
              <a:rPr lang="zh-TW" altLang="en-US" b="1" dirty="0" smtClean="0">
                <a:solidFill>
                  <a:srgbClr val="0070C0"/>
                </a:solidFill>
              </a:rPr>
              <a:t>差</a:t>
            </a:r>
            <a:r>
              <a:rPr lang="zh-TW" altLang="en-US" dirty="0" smtClean="0"/>
              <a:t> </a:t>
            </a:r>
            <a:r>
              <a:rPr lang="en-US" altLang="zh-TW" dirty="0"/>
              <a:t>= </a:t>
            </a:r>
            <a:r>
              <a:rPr lang="en-US" altLang="zh-TW" dirty="0" smtClean="0"/>
              <a:t>0.01009806</a:t>
            </a:r>
          </a:p>
          <a:p>
            <a:r>
              <a:rPr lang="zh-TW" altLang="en-US" dirty="0" smtClean="0"/>
              <a:t>與</a:t>
            </a:r>
            <a:r>
              <a:rPr lang="en-US" altLang="zh-TW" dirty="0" smtClean="0"/>
              <a:t>105</a:t>
            </a:r>
            <a:r>
              <a:rPr lang="zh-TW" altLang="en-US" dirty="0" smtClean="0"/>
              <a:t>年的差 </a:t>
            </a:r>
            <a:r>
              <a:rPr lang="en-US" altLang="zh-TW" dirty="0" smtClean="0"/>
              <a:t>= 0.010112087</a:t>
            </a:r>
          </a:p>
        </p:txBody>
      </p:sp>
    </p:spTree>
    <p:extLst>
      <p:ext uri="{BB962C8B-B14F-4D97-AF65-F5344CB8AC3E}">
        <p14:creationId xmlns:p14="http://schemas.microsoft.com/office/powerpoint/2010/main" val="127641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數學模擬：結果</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822325" y="3227594"/>
            <a:ext cx="7543800" cy="1260063"/>
          </a:xfrm>
          <a:prstGeom prst="rect">
            <a:avLst/>
          </a:prstGeom>
        </p:spPr>
      </p:pic>
    </p:spTree>
    <p:extLst>
      <p:ext uri="{BB962C8B-B14F-4D97-AF65-F5344CB8AC3E}">
        <p14:creationId xmlns:p14="http://schemas.microsoft.com/office/powerpoint/2010/main" val="31853051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數學模擬：結果分析</a:t>
            </a:r>
            <a:endParaRPr lang="zh-TW" altLang="en-US" dirty="0"/>
          </a:p>
        </p:txBody>
      </p:sp>
      <p:sp>
        <p:nvSpPr>
          <p:cNvPr id="3" name="內容版面配置區 2"/>
          <p:cNvSpPr>
            <a:spLocks noGrp="1"/>
          </p:cNvSpPr>
          <p:nvPr>
            <p:ph idx="1"/>
          </p:nvPr>
        </p:nvSpPr>
        <p:spPr/>
        <p:txBody>
          <a:bodyPr/>
          <a:lstStyle/>
          <a:p>
            <a:r>
              <a:rPr lang="zh-TW" altLang="en-US" dirty="0"/>
              <a:t>結果是不是</a:t>
            </a:r>
            <a:r>
              <a:rPr lang="zh-TW" altLang="en-US" i="1" dirty="0"/>
              <a:t>壞掉</a:t>
            </a:r>
            <a:r>
              <a:rPr lang="zh-TW" altLang="en-US" dirty="0"/>
              <a:t>了？</a:t>
            </a:r>
            <a:endParaRPr lang="en-US" altLang="zh-TW" dirty="0"/>
          </a:p>
          <a:p>
            <a:r>
              <a:rPr lang="zh-TW" altLang="en-US" dirty="0" smtClean="0"/>
              <a:t>不是</a:t>
            </a:r>
            <a:r>
              <a:rPr lang="zh-TW" altLang="en-US" dirty="0"/>
              <a:t>。仔細想想：</a:t>
            </a:r>
            <a:endParaRPr lang="en-US" altLang="zh-TW" dirty="0"/>
          </a:p>
          <a:p>
            <a:pPr lvl="1"/>
            <a:r>
              <a:rPr lang="zh-TW" altLang="en-US" dirty="0" smtClean="0"/>
              <a:t>現實資料中，最</a:t>
            </a:r>
            <a:r>
              <a:rPr lang="zh-TW" altLang="en-US" dirty="0"/>
              <a:t>弱勢的</a:t>
            </a:r>
            <a:r>
              <a:rPr lang="en-US" altLang="zh-TW" dirty="0"/>
              <a:t>O</a:t>
            </a:r>
            <a:r>
              <a:rPr lang="zh-TW" altLang="en-US" dirty="0"/>
              <a:t>型</a:t>
            </a:r>
            <a:r>
              <a:rPr lang="en-US" altLang="zh-TW" dirty="0"/>
              <a:t>(ii)</a:t>
            </a:r>
            <a:r>
              <a:rPr lang="zh-TW" altLang="en-US" dirty="0" smtClean="0"/>
              <a:t>竟然比</a:t>
            </a:r>
            <a:r>
              <a:rPr lang="en-US" altLang="zh-TW" dirty="0" smtClean="0"/>
              <a:t/>
            </a:r>
            <a:br>
              <a:rPr lang="en-US" altLang="zh-TW" dirty="0" smtClean="0"/>
            </a:br>
            <a:r>
              <a:rPr lang="zh-TW" altLang="en-US" dirty="0" smtClean="0"/>
              <a:t>強勢</a:t>
            </a:r>
            <a:r>
              <a:rPr lang="zh-TW" altLang="en-US" dirty="0"/>
              <a:t>的</a:t>
            </a:r>
            <a:r>
              <a:rPr lang="en-US" altLang="zh-TW" dirty="0" smtClean="0"/>
              <a:t>A(</a:t>
            </a:r>
            <a:r>
              <a:rPr lang="en-US" altLang="zh-TW" dirty="0" err="1" smtClean="0"/>
              <a:t>aa+ai</a:t>
            </a:r>
            <a:r>
              <a:rPr lang="en-US" altLang="zh-TW" dirty="0" smtClean="0"/>
              <a:t>)</a:t>
            </a:r>
            <a:r>
              <a:rPr lang="zh-TW" altLang="en-US" dirty="0" smtClean="0"/>
              <a:t>、</a:t>
            </a:r>
            <a:r>
              <a:rPr lang="en-US" altLang="zh-TW" dirty="0" smtClean="0"/>
              <a:t>B(</a:t>
            </a:r>
            <a:r>
              <a:rPr lang="en-US" altLang="zh-TW" dirty="0" err="1" smtClean="0"/>
              <a:t>bb+bi</a:t>
            </a:r>
            <a:r>
              <a:rPr lang="en-US" altLang="zh-TW" dirty="0" smtClean="0"/>
              <a:t>)</a:t>
            </a:r>
            <a:r>
              <a:rPr lang="zh-TW" altLang="en-US" dirty="0" smtClean="0"/>
              <a:t>還要多</a:t>
            </a:r>
            <a:endParaRPr lang="en-US" altLang="zh-TW" dirty="0" smtClean="0"/>
          </a:p>
          <a:p>
            <a:pPr lvl="1"/>
            <a:r>
              <a:rPr lang="zh-TW" altLang="en-US" dirty="0" smtClean="0"/>
              <a:t>這不是代表了</a:t>
            </a:r>
            <a:r>
              <a:rPr lang="en-US" altLang="zh-TW" b="1" dirty="0" err="1" smtClean="0"/>
              <a:t>ai</a:t>
            </a:r>
            <a:r>
              <a:rPr lang="zh-TW" altLang="en-US" b="1" dirty="0" smtClean="0"/>
              <a:t>和</a:t>
            </a:r>
            <a:r>
              <a:rPr lang="en-US" altLang="zh-TW" b="1" dirty="0" smtClean="0"/>
              <a:t>bi</a:t>
            </a:r>
            <a:r>
              <a:rPr lang="zh-TW" altLang="en-US" b="1" dirty="0" smtClean="0"/>
              <a:t>的數量遠比</a:t>
            </a:r>
            <a:r>
              <a:rPr lang="en-US" altLang="zh-TW" b="1" dirty="0" smtClean="0"/>
              <a:t>aa</a:t>
            </a:r>
            <a:r>
              <a:rPr lang="zh-TW" altLang="en-US" b="1" dirty="0" smtClean="0"/>
              <a:t>和</a:t>
            </a:r>
            <a:r>
              <a:rPr lang="en-US" altLang="zh-TW" b="1" dirty="0" smtClean="0"/>
              <a:t>bb</a:t>
            </a:r>
            <a:r>
              <a:rPr lang="zh-TW" altLang="en-US" b="1" dirty="0" smtClean="0"/>
              <a:t>的數量多</a:t>
            </a:r>
            <a:r>
              <a:rPr lang="zh-TW" altLang="en-US" dirty="0" smtClean="0"/>
              <a:t>！！</a:t>
            </a:r>
            <a:endParaRPr lang="en-US" altLang="zh-TW" dirty="0" smtClean="0"/>
          </a:p>
          <a:p>
            <a:r>
              <a:rPr lang="zh-TW" altLang="en-US" b="1" dirty="0" smtClean="0">
                <a:solidFill>
                  <a:srgbClr val="FF0000"/>
                </a:solidFill>
              </a:rPr>
              <a:t>結論：台灣純</a:t>
            </a:r>
            <a:r>
              <a:rPr lang="en-US" altLang="zh-TW" b="1" dirty="0" smtClean="0">
                <a:solidFill>
                  <a:srgbClr val="FF0000"/>
                </a:solidFill>
              </a:rPr>
              <a:t>AA</a:t>
            </a:r>
            <a:r>
              <a:rPr lang="zh-TW" altLang="en-US" b="1" dirty="0" smtClean="0">
                <a:solidFill>
                  <a:srgbClr val="FF0000"/>
                </a:solidFill>
              </a:rPr>
              <a:t>和純</a:t>
            </a:r>
            <a:r>
              <a:rPr lang="en-US" altLang="zh-TW" b="1" dirty="0" smtClean="0">
                <a:solidFill>
                  <a:srgbClr val="FF0000"/>
                </a:solidFill>
              </a:rPr>
              <a:t>BB</a:t>
            </a:r>
            <a:r>
              <a:rPr lang="zh-TW" altLang="en-US" b="1" dirty="0" smtClean="0">
                <a:solidFill>
                  <a:srgbClr val="FF0000"/>
                </a:solidFill>
              </a:rPr>
              <a:t>的人數非常少</a:t>
            </a:r>
            <a:endParaRPr lang="en-US" altLang="zh-TW" b="1" dirty="0">
              <a:solidFill>
                <a:srgbClr val="FF0000"/>
              </a:solidFill>
            </a:endParaRPr>
          </a:p>
          <a:p>
            <a:endParaRPr lang="zh-TW" altLang="en-US" dirty="0"/>
          </a:p>
        </p:txBody>
      </p:sp>
      <p:graphicFrame>
        <p:nvGraphicFramePr>
          <p:cNvPr id="4" name="內容版面配置區 3"/>
          <p:cNvGraphicFramePr>
            <a:graphicFrameLocks/>
          </p:cNvGraphicFramePr>
          <p:nvPr>
            <p:extLst>
              <p:ext uri="{D42A27DB-BD31-4B8C-83A1-F6EECF244321}">
                <p14:modId xmlns:p14="http://schemas.microsoft.com/office/powerpoint/2010/main" val="2030521748"/>
              </p:ext>
            </p:extLst>
          </p:nvPr>
        </p:nvGraphicFramePr>
        <p:xfrm>
          <a:off x="4706264" y="178231"/>
          <a:ext cx="4282460" cy="713784"/>
        </p:xfrm>
        <a:graphic>
          <a:graphicData uri="http://schemas.openxmlformats.org/drawingml/2006/table">
            <a:tbl>
              <a:tblPr firstRow="1" bandRow="1">
                <a:tableStyleId>{5C22544A-7EE6-4342-B048-85BDC9FD1C3A}</a:tableStyleId>
              </a:tblPr>
              <a:tblGrid>
                <a:gridCol w="856492">
                  <a:extLst>
                    <a:ext uri="{9D8B030D-6E8A-4147-A177-3AD203B41FA5}">
                      <a16:colId xmlns:a16="http://schemas.microsoft.com/office/drawing/2014/main" val="2301894805"/>
                    </a:ext>
                  </a:extLst>
                </a:gridCol>
                <a:gridCol w="856492">
                  <a:extLst>
                    <a:ext uri="{9D8B030D-6E8A-4147-A177-3AD203B41FA5}">
                      <a16:colId xmlns:a16="http://schemas.microsoft.com/office/drawing/2014/main" val="1096204353"/>
                    </a:ext>
                  </a:extLst>
                </a:gridCol>
                <a:gridCol w="856492">
                  <a:extLst>
                    <a:ext uri="{9D8B030D-6E8A-4147-A177-3AD203B41FA5}">
                      <a16:colId xmlns:a16="http://schemas.microsoft.com/office/drawing/2014/main" val="580506860"/>
                    </a:ext>
                  </a:extLst>
                </a:gridCol>
                <a:gridCol w="856492">
                  <a:extLst>
                    <a:ext uri="{9D8B030D-6E8A-4147-A177-3AD203B41FA5}">
                      <a16:colId xmlns:a16="http://schemas.microsoft.com/office/drawing/2014/main" val="1817451699"/>
                    </a:ext>
                  </a:extLst>
                </a:gridCol>
                <a:gridCol w="856492">
                  <a:extLst>
                    <a:ext uri="{9D8B030D-6E8A-4147-A177-3AD203B41FA5}">
                      <a16:colId xmlns:a16="http://schemas.microsoft.com/office/drawing/2014/main" val="1991573649"/>
                    </a:ext>
                  </a:extLst>
                </a:gridCol>
              </a:tblGrid>
              <a:tr h="356892">
                <a:tc>
                  <a:txBody>
                    <a:bodyPr/>
                    <a:lstStyle/>
                    <a:p>
                      <a:pPr algn="ctr"/>
                      <a:endParaRPr lang="zh-TW" altLang="en-US" sz="16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1600" dirty="0" smtClean="0"/>
                        <a:t>A</a:t>
                      </a:r>
                      <a:endParaRPr lang="zh-TW" altLang="en-US" sz="1600" dirty="0"/>
                    </a:p>
                  </a:txBody>
                  <a:tcPr/>
                </a:tc>
                <a:tc>
                  <a:txBody>
                    <a:bodyPr/>
                    <a:lstStyle/>
                    <a:p>
                      <a:pPr algn="ctr"/>
                      <a:r>
                        <a:rPr lang="en-US" altLang="zh-TW" sz="1600" dirty="0" smtClean="0"/>
                        <a:t>B</a:t>
                      </a:r>
                      <a:endParaRPr lang="zh-TW" altLang="en-US" sz="1600" dirty="0"/>
                    </a:p>
                  </a:txBody>
                  <a:tcPr/>
                </a:tc>
                <a:tc>
                  <a:txBody>
                    <a:bodyPr/>
                    <a:lstStyle/>
                    <a:p>
                      <a:pPr algn="ctr"/>
                      <a:r>
                        <a:rPr lang="en-US" altLang="zh-TW" sz="1600" dirty="0" smtClean="0"/>
                        <a:t>O</a:t>
                      </a:r>
                      <a:endParaRPr lang="zh-TW" altLang="en-US" sz="1600" dirty="0"/>
                    </a:p>
                  </a:txBody>
                  <a:tcPr/>
                </a:tc>
                <a:tc>
                  <a:txBody>
                    <a:bodyPr/>
                    <a:lstStyle/>
                    <a:p>
                      <a:pPr algn="ctr"/>
                      <a:r>
                        <a:rPr lang="en-US" altLang="zh-TW" sz="1600" dirty="0" smtClean="0"/>
                        <a:t>AB</a:t>
                      </a:r>
                      <a:endParaRPr lang="zh-TW" altLang="en-US" sz="1600" dirty="0"/>
                    </a:p>
                  </a:txBody>
                  <a:tcPr/>
                </a:tc>
                <a:extLst>
                  <a:ext uri="{0D108BD9-81ED-4DB2-BD59-A6C34878D82A}">
                    <a16:rowId xmlns:a16="http://schemas.microsoft.com/office/drawing/2014/main" val="1658893805"/>
                  </a:ext>
                </a:extLst>
              </a:tr>
              <a:tr h="356892">
                <a:tc>
                  <a:txBody>
                    <a:bodyPr/>
                    <a:lstStyle/>
                    <a:p>
                      <a:pPr algn="ctr"/>
                      <a:r>
                        <a:rPr lang="zh-TW" altLang="en-US" sz="1600" dirty="0" smtClean="0">
                          <a:latin typeface="微軟正黑體" panose="020B0604030504040204" pitchFamily="34" charset="-120"/>
                          <a:ea typeface="微軟正黑體" panose="020B0604030504040204" pitchFamily="34" charset="-120"/>
                        </a:rPr>
                        <a:t>比例</a:t>
                      </a:r>
                      <a:endParaRPr lang="zh-TW" altLang="en-US" sz="16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1600" dirty="0" smtClean="0"/>
                        <a:t>0.26760</a:t>
                      </a:r>
                      <a:endParaRPr lang="en-US" altLang="zh-TW" sz="1600" dirty="0" smtClean="0"/>
                    </a:p>
                  </a:txBody>
                  <a:tcPr/>
                </a:tc>
                <a:tc>
                  <a:txBody>
                    <a:bodyPr/>
                    <a:lstStyle/>
                    <a:p>
                      <a:pPr algn="ctr"/>
                      <a:r>
                        <a:rPr lang="en-US" altLang="zh-TW" sz="1600" dirty="0" smtClean="0"/>
                        <a:t>0.23659</a:t>
                      </a:r>
                      <a:endParaRPr lang="zh-TW" altLang="en-US" sz="1600" dirty="0"/>
                    </a:p>
                  </a:txBody>
                  <a:tcPr/>
                </a:tc>
                <a:tc>
                  <a:txBody>
                    <a:bodyPr/>
                    <a:lstStyle/>
                    <a:p>
                      <a:pPr algn="ctr"/>
                      <a:r>
                        <a:rPr lang="en-US" altLang="zh-TW" sz="1600" b="1" dirty="0" smtClean="0">
                          <a:solidFill>
                            <a:srgbClr val="FF0000"/>
                          </a:solidFill>
                        </a:rPr>
                        <a:t>0.43679</a:t>
                      </a:r>
                      <a:endParaRPr lang="zh-TW" altLang="en-US" sz="1600" b="1" dirty="0">
                        <a:solidFill>
                          <a:srgbClr val="FF0000"/>
                        </a:solidFill>
                      </a:endParaRPr>
                    </a:p>
                  </a:txBody>
                  <a:tcPr/>
                </a:tc>
                <a:tc>
                  <a:txBody>
                    <a:bodyPr/>
                    <a:lstStyle/>
                    <a:p>
                      <a:pPr algn="ctr"/>
                      <a:r>
                        <a:rPr lang="en-US" altLang="zh-TW" sz="1600" dirty="0" smtClean="0"/>
                        <a:t>0.05894</a:t>
                      </a:r>
                      <a:endParaRPr lang="zh-TW" altLang="en-US" sz="1600" dirty="0"/>
                    </a:p>
                  </a:txBody>
                  <a:tcPr/>
                </a:tc>
                <a:extLst>
                  <a:ext uri="{0D108BD9-81ED-4DB2-BD59-A6C34878D82A}">
                    <a16:rowId xmlns:a16="http://schemas.microsoft.com/office/drawing/2014/main" val="2754868153"/>
                  </a:ext>
                </a:extLst>
              </a:tr>
            </a:tbl>
          </a:graphicData>
        </a:graphic>
      </p:graphicFrame>
    </p:spTree>
    <p:extLst>
      <p:ext uri="{BB962C8B-B14F-4D97-AF65-F5344CB8AC3E}">
        <p14:creationId xmlns:p14="http://schemas.microsoft.com/office/powerpoint/2010/main" val="23847085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未來展望</a:t>
            </a:r>
            <a:endParaRPr lang="zh-TW" altLang="en-US" dirty="0"/>
          </a:p>
        </p:txBody>
      </p:sp>
      <p:sp>
        <p:nvSpPr>
          <p:cNvPr id="3" name="內容版面配置區 2"/>
          <p:cNvSpPr>
            <a:spLocks noGrp="1"/>
          </p:cNvSpPr>
          <p:nvPr>
            <p:ph idx="1"/>
          </p:nvPr>
        </p:nvSpPr>
        <p:spPr/>
        <p:txBody>
          <a:bodyPr/>
          <a:lstStyle/>
          <a:p>
            <a:pPr marL="514350" indent="-514350">
              <a:buFont typeface="+mj-lt"/>
              <a:buAutoNum type="arabicPeriod"/>
            </a:pPr>
            <a:r>
              <a:rPr lang="zh-TW" altLang="en-US" dirty="0" smtClean="0"/>
              <a:t>考慮男女</a:t>
            </a:r>
            <a:r>
              <a:rPr lang="zh-TW" altLang="en-US" b="1" dirty="0" smtClean="0"/>
              <a:t>人數</a:t>
            </a:r>
            <a:r>
              <a:rPr lang="zh-TW" altLang="en-US" dirty="0" smtClean="0"/>
              <a:t>不等，以及男女</a:t>
            </a:r>
            <a:r>
              <a:rPr lang="zh-TW" altLang="en-US" b="1" dirty="0" smtClean="0"/>
              <a:t>血型分布</a:t>
            </a:r>
            <a:r>
              <a:rPr lang="zh-TW" altLang="en-US" dirty="0" smtClean="0"/>
              <a:t>不等的前提下的血型分布</a:t>
            </a:r>
            <a:endParaRPr lang="en-US" altLang="zh-TW" dirty="0" smtClean="0"/>
          </a:p>
        </p:txBody>
      </p:sp>
    </p:spTree>
    <p:extLst>
      <p:ext uri="{BB962C8B-B14F-4D97-AF65-F5344CB8AC3E}">
        <p14:creationId xmlns:p14="http://schemas.microsoft.com/office/powerpoint/2010/main" val="28919344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Q A Q</a:t>
            </a:r>
            <a:endParaRPr lang="zh-TW" altLang="en-US" dirty="0"/>
          </a:p>
        </p:txBody>
      </p:sp>
      <p:sp>
        <p:nvSpPr>
          <p:cNvPr id="3" name="文字版面配置區 2"/>
          <p:cNvSpPr>
            <a:spLocks noGrp="1"/>
          </p:cNvSpPr>
          <p:nvPr>
            <p:ph type="body" idx="1"/>
          </p:nvPr>
        </p:nvSpPr>
        <p:spPr/>
        <p:txBody>
          <a:bodyPr/>
          <a:lstStyle/>
          <a:p>
            <a:pPr algn="ctr"/>
            <a:r>
              <a:rPr lang="en-US" altLang="zh-TW" dirty="0" err="1" smtClean="0"/>
              <a:t>QuestionS</a:t>
            </a:r>
            <a:r>
              <a:rPr lang="en-US" altLang="zh-TW" dirty="0" smtClean="0"/>
              <a:t> &amp; </a:t>
            </a:r>
            <a:r>
              <a:rPr lang="en-US" altLang="zh-TW" dirty="0" err="1" smtClean="0"/>
              <a:t>QuestionS</a:t>
            </a:r>
            <a:endParaRPr lang="zh-TW" altLang="en-US" dirty="0"/>
          </a:p>
        </p:txBody>
      </p:sp>
    </p:spTree>
    <p:extLst>
      <p:ext uri="{BB962C8B-B14F-4D97-AF65-F5344CB8AC3E}">
        <p14:creationId xmlns:p14="http://schemas.microsoft.com/office/powerpoint/2010/main" val="20360273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謝謝大家</a:t>
            </a:r>
            <a:endParaRPr lang="zh-TW" altLang="en-US" dirty="0"/>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5032022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內容版面配置區 3"/>
              <p:cNvGraphicFramePr>
                <a:graphicFrameLocks/>
              </p:cNvGraphicFramePr>
              <p:nvPr>
                <p:extLst>
                  <p:ext uri="{D42A27DB-BD31-4B8C-83A1-F6EECF244321}">
                    <p14:modId xmlns:p14="http://schemas.microsoft.com/office/powerpoint/2010/main" val="47212680"/>
                  </p:ext>
                </p:extLst>
              </p:nvPr>
            </p:nvGraphicFramePr>
            <p:xfrm>
              <a:off x="1075765" y="250603"/>
              <a:ext cx="6992466" cy="6356792"/>
            </p:xfrm>
            <a:graphic>
              <a:graphicData uri="http://schemas.openxmlformats.org/drawingml/2006/table">
                <a:tbl>
                  <a:tblPr firstRow="1" firstCol="1" bandRow="1">
                    <a:tableStyleId>{5C22544A-7EE6-4342-B048-85BDC9FD1C3A}</a:tableStyleId>
                  </a:tblPr>
                  <a:tblGrid>
                    <a:gridCol w="537882">
                      <a:extLst>
                        <a:ext uri="{9D8B030D-6E8A-4147-A177-3AD203B41FA5}">
                          <a16:colId xmlns:a16="http://schemas.microsoft.com/office/drawing/2014/main" val="265091665"/>
                        </a:ext>
                      </a:extLst>
                    </a:gridCol>
                    <a:gridCol w="537882">
                      <a:extLst>
                        <a:ext uri="{9D8B030D-6E8A-4147-A177-3AD203B41FA5}">
                          <a16:colId xmlns:a16="http://schemas.microsoft.com/office/drawing/2014/main" val="1558359687"/>
                        </a:ext>
                      </a:extLst>
                    </a:gridCol>
                    <a:gridCol w="537882">
                      <a:extLst>
                        <a:ext uri="{9D8B030D-6E8A-4147-A177-3AD203B41FA5}">
                          <a16:colId xmlns:a16="http://schemas.microsoft.com/office/drawing/2014/main" val="543228287"/>
                        </a:ext>
                      </a:extLst>
                    </a:gridCol>
                    <a:gridCol w="537882">
                      <a:extLst>
                        <a:ext uri="{9D8B030D-6E8A-4147-A177-3AD203B41FA5}">
                          <a16:colId xmlns:a16="http://schemas.microsoft.com/office/drawing/2014/main" val="3601402539"/>
                        </a:ext>
                      </a:extLst>
                    </a:gridCol>
                    <a:gridCol w="537882">
                      <a:extLst>
                        <a:ext uri="{9D8B030D-6E8A-4147-A177-3AD203B41FA5}">
                          <a16:colId xmlns:a16="http://schemas.microsoft.com/office/drawing/2014/main" val="2433198317"/>
                        </a:ext>
                      </a:extLst>
                    </a:gridCol>
                    <a:gridCol w="537882">
                      <a:extLst>
                        <a:ext uri="{9D8B030D-6E8A-4147-A177-3AD203B41FA5}">
                          <a16:colId xmlns:a16="http://schemas.microsoft.com/office/drawing/2014/main" val="4209165214"/>
                        </a:ext>
                      </a:extLst>
                    </a:gridCol>
                    <a:gridCol w="537882">
                      <a:extLst>
                        <a:ext uri="{9D8B030D-6E8A-4147-A177-3AD203B41FA5}">
                          <a16:colId xmlns:a16="http://schemas.microsoft.com/office/drawing/2014/main" val="2255508162"/>
                        </a:ext>
                      </a:extLst>
                    </a:gridCol>
                    <a:gridCol w="537882">
                      <a:extLst>
                        <a:ext uri="{9D8B030D-6E8A-4147-A177-3AD203B41FA5}">
                          <a16:colId xmlns:a16="http://schemas.microsoft.com/office/drawing/2014/main" val="40701961"/>
                        </a:ext>
                      </a:extLst>
                    </a:gridCol>
                    <a:gridCol w="537882">
                      <a:extLst>
                        <a:ext uri="{9D8B030D-6E8A-4147-A177-3AD203B41FA5}">
                          <a16:colId xmlns:a16="http://schemas.microsoft.com/office/drawing/2014/main" val="2504199581"/>
                        </a:ext>
                      </a:extLst>
                    </a:gridCol>
                    <a:gridCol w="537882">
                      <a:extLst>
                        <a:ext uri="{9D8B030D-6E8A-4147-A177-3AD203B41FA5}">
                          <a16:colId xmlns:a16="http://schemas.microsoft.com/office/drawing/2014/main" val="3928536723"/>
                        </a:ext>
                      </a:extLst>
                    </a:gridCol>
                    <a:gridCol w="537882">
                      <a:extLst>
                        <a:ext uri="{9D8B030D-6E8A-4147-A177-3AD203B41FA5}">
                          <a16:colId xmlns:a16="http://schemas.microsoft.com/office/drawing/2014/main" val="1344713135"/>
                        </a:ext>
                      </a:extLst>
                    </a:gridCol>
                    <a:gridCol w="537882">
                      <a:extLst>
                        <a:ext uri="{9D8B030D-6E8A-4147-A177-3AD203B41FA5}">
                          <a16:colId xmlns:a16="http://schemas.microsoft.com/office/drawing/2014/main" val="2134892134"/>
                        </a:ext>
                      </a:extLst>
                    </a:gridCol>
                    <a:gridCol w="537882">
                      <a:extLst>
                        <a:ext uri="{9D8B030D-6E8A-4147-A177-3AD203B41FA5}">
                          <a16:colId xmlns:a16="http://schemas.microsoft.com/office/drawing/2014/main" val="83300689"/>
                        </a:ext>
                      </a:extLst>
                    </a:gridCol>
                  </a:tblGrid>
                  <a:tr h="488984">
                    <a:tc>
                      <a:txBody>
                        <a:bodyPr/>
                        <a:lstStyle/>
                        <a:p>
                          <a:pPr algn="ctr"/>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grid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𝒊𝒊</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𝒂𝒂</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𝒂𝒊</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𝒃𝒃</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𝒃𝒊</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𝒂𝒃</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135002336"/>
                      </a:ext>
                    </a:extLst>
                  </a:tr>
                  <a:tr h="488984">
                    <a:tc row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𝒊𝒊</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3302195756"/>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295559080"/>
                      </a:ext>
                    </a:extLst>
                  </a:tr>
                  <a:tr h="488984">
                    <a:tc row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𝒂𝒂</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2789413783"/>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3597540216"/>
                      </a:ext>
                    </a:extLst>
                  </a:tr>
                  <a:tr h="488984">
                    <a:tc row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𝒂𝒊</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495023221"/>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2790667231"/>
                      </a:ext>
                    </a:extLst>
                  </a:tr>
                  <a:tr h="488984">
                    <a:tc row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𝒃𝒃</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817057819"/>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1575033157"/>
                      </a:ext>
                    </a:extLst>
                  </a:tr>
                  <a:tr h="488984">
                    <a:tc row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𝒃𝒊</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316021298"/>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1075355274"/>
                      </a:ext>
                    </a:extLst>
                  </a:tr>
                  <a:tr h="488984">
                    <a:tc row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𝒂𝒃</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821661849"/>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1468334105"/>
                      </a:ext>
                    </a:extLst>
                  </a:tr>
                </a:tbl>
              </a:graphicData>
            </a:graphic>
          </p:graphicFrame>
        </mc:Choice>
        <mc:Fallback xmlns="">
          <p:graphicFrame>
            <p:nvGraphicFramePr>
              <p:cNvPr id="2" name="內容版面配置區 3"/>
              <p:cNvGraphicFramePr>
                <a:graphicFrameLocks/>
              </p:cNvGraphicFramePr>
              <p:nvPr>
                <p:extLst>
                  <p:ext uri="{D42A27DB-BD31-4B8C-83A1-F6EECF244321}">
                    <p14:modId xmlns:p14="http://schemas.microsoft.com/office/powerpoint/2010/main" val="47212680"/>
                  </p:ext>
                </p:extLst>
              </p:nvPr>
            </p:nvGraphicFramePr>
            <p:xfrm>
              <a:off x="1075765" y="250603"/>
              <a:ext cx="6992466" cy="6356792"/>
            </p:xfrm>
            <a:graphic>
              <a:graphicData uri="http://schemas.openxmlformats.org/drawingml/2006/table">
                <a:tbl>
                  <a:tblPr firstRow="1" firstCol="1" bandRow="1">
                    <a:tableStyleId>{5C22544A-7EE6-4342-B048-85BDC9FD1C3A}</a:tableStyleId>
                  </a:tblPr>
                  <a:tblGrid>
                    <a:gridCol w="537882">
                      <a:extLst>
                        <a:ext uri="{9D8B030D-6E8A-4147-A177-3AD203B41FA5}">
                          <a16:colId xmlns:a16="http://schemas.microsoft.com/office/drawing/2014/main" val="265091665"/>
                        </a:ext>
                      </a:extLst>
                    </a:gridCol>
                    <a:gridCol w="537882">
                      <a:extLst>
                        <a:ext uri="{9D8B030D-6E8A-4147-A177-3AD203B41FA5}">
                          <a16:colId xmlns:a16="http://schemas.microsoft.com/office/drawing/2014/main" val="1558359687"/>
                        </a:ext>
                      </a:extLst>
                    </a:gridCol>
                    <a:gridCol w="537882">
                      <a:extLst>
                        <a:ext uri="{9D8B030D-6E8A-4147-A177-3AD203B41FA5}">
                          <a16:colId xmlns:a16="http://schemas.microsoft.com/office/drawing/2014/main" val="543228287"/>
                        </a:ext>
                      </a:extLst>
                    </a:gridCol>
                    <a:gridCol w="537882">
                      <a:extLst>
                        <a:ext uri="{9D8B030D-6E8A-4147-A177-3AD203B41FA5}">
                          <a16:colId xmlns:a16="http://schemas.microsoft.com/office/drawing/2014/main" val="3601402539"/>
                        </a:ext>
                      </a:extLst>
                    </a:gridCol>
                    <a:gridCol w="537882">
                      <a:extLst>
                        <a:ext uri="{9D8B030D-6E8A-4147-A177-3AD203B41FA5}">
                          <a16:colId xmlns:a16="http://schemas.microsoft.com/office/drawing/2014/main" val="2433198317"/>
                        </a:ext>
                      </a:extLst>
                    </a:gridCol>
                    <a:gridCol w="537882">
                      <a:extLst>
                        <a:ext uri="{9D8B030D-6E8A-4147-A177-3AD203B41FA5}">
                          <a16:colId xmlns:a16="http://schemas.microsoft.com/office/drawing/2014/main" val="4209165214"/>
                        </a:ext>
                      </a:extLst>
                    </a:gridCol>
                    <a:gridCol w="537882">
                      <a:extLst>
                        <a:ext uri="{9D8B030D-6E8A-4147-A177-3AD203B41FA5}">
                          <a16:colId xmlns:a16="http://schemas.microsoft.com/office/drawing/2014/main" val="2255508162"/>
                        </a:ext>
                      </a:extLst>
                    </a:gridCol>
                    <a:gridCol w="537882">
                      <a:extLst>
                        <a:ext uri="{9D8B030D-6E8A-4147-A177-3AD203B41FA5}">
                          <a16:colId xmlns:a16="http://schemas.microsoft.com/office/drawing/2014/main" val="40701961"/>
                        </a:ext>
                      </a:extLst>
                    </a:gridCol>
                    <a:gridCol w="537882">
                      <a:extLst>
                        <a:ext uri="{9D8B030D-6E8A-4147-A177-3AD203B41FA5}">
                          <a16:colId xmlns:a16="http://schemas.microsoft.com/office/drawing/2014/main" val="2504199581"/>
                        </a:ext>
                      </a:extLst>
                    </a:gridCol>
                    <a:gridCol w="537882">
                      <a:extLst>
                        <a:ext uri="{9D8B030D-6E8A-4147-A177-3AD203B41FA5}">
                          <a16:colId xmlns:a16="http://schemas.microsoft.com/office/drawing/2014/main" val="3928536723"/>
                        </a:ext>
                      </a:extLst>
                    </a:gridCol>
                    <a:gridCol w="537882">
                      <a:extLst>
                        <a:ext uri="{9D8B030D-6E8A-4147-A177-3AD203B41FA5}">
                          <a16:colId xmlns:a16="http://schemas.microsoft.com/office/drawing/2014/main" val="1344713135"/>
                        </a:ext>
                      </a:extLst>
                    </a:gridCol>
                    <a:gridCol w="537882">
                      <a:extLst>
                        <a:ext uri="{9D8B030D-6E8A-4147-A177-3AD203B41FA5}">
                          <a16:colId xmlns:a16="http://schemas.microsoft.com/office/drawing/2014/main" val="2134892134"/>
                        </a:ext>
                      </a:extLst>
                    </a:gridCol>
                    <a:gridCol w="537882">
                      <a:extLst>
                        <a:ext uri="{9D8B030D-6E8A-4147-A177-3AD203B41FA5}">
                          <a16:colId xmlns:a16="http://schemas.microsoft.com/office/drawing/2014/main" val="83300689"/>
                        </a:ext>
                      </a:extLst>
                    </a:gridCol>
                  </a:tblGrid>
                  <a:tr h="488984">
                    <a:tc>
                      <a:txBody>
                        <a:bodyPr/>
                        <a:lstStyle/>
                        <a:p>
                          <a:pPr algn="ctr"/>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gridSpan="2">
                      <a:txBody>
                        <a:bodyPr/>
                        <a:lstStyle/>
                        <a:p>
                          <a:endParaRPr lang="zh-TW"/>
                        </a:p>
                      </a:txBody>
                      <a:tcPr marL="84757" marR="84757" marT="42379" marB="42379" anchor="ctr">
                        <a:blipFill>
                          <a:blip r:embed="rId3"/>
                          <a:stretch>
                            <a:fillRect l="-50282" t="-1250" r="-501130" b="-1217500"/>
                          </a:stretch>
                        </a:blipFill>
                      </a:tcP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endParaRPr lang="zh-TW"/>
                        </a:p>
                      </a:txBody>
                      <a:tcPr marL="84757" marR="84757" marT="42379" marB="42379" anchor="ctr">
                        <a:blipFill>
                          <a:blip r:embed="rId3"/>
                          <a:stretch>
                            <a:fillRect l="-150282" t="-1250" r="-401130" b="-1217500"/>
                          </a:stretch>
                        </a:blipFill>
                      </a:tcP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endParaRPr lang="zh-TW"/>
                        </a:p>
                      </a:txBody>
                      <a:tcPr marL="84757" marR="84757" marT="42379" marB="42379" anchor="ctr">
                        <a:blipFill>
                          <a:blip r:embed="rId3"/>
                          <a:stretch>
                            <a:fillRect l="-251705" t="-1250" r="-303409" b="-1217500"/>
                          </a:stretch>
                        </a:blipFill>
                      </a:tcP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endParaRPr lang="zh-TW"/>
                        </a:p>
                      </a:txBody>
                      <a:tcPr marL="84757" marR="84757" marT="42379" marB="42379" anchor="ctr">
                        <a:blipFill>
                          <a:blip r:embed="rId3"/>
                          <a:stretch>
                            <a:fillRect l="-349718" t="-1250" r="-201695" b="-1217500"/>
                          </a:stretch>
                        </a:blipFill>
                      </a:tcP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endParaRPr lang="zh-TW"/>
                        </a:p>
                      </a:txBody>
                      <a:tcPr marL="84757" marR="84757" marT="42379" marB="42379" anchor="ctr">
                        <a:blipFill>
                          <a:blip r:embed="rId3"/>
                          <a:stretch>
                            <a:fillRect l="-452273" t="-1250" r="-102841" b="-1217500"/>
                          </a:stretch>
                        </a:blipFill>
                      </a:tcP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endParaRPr lang="zh-TW"/>
                        </a:p>
                      </a:txBody>
                      <a:tcPr marL="84757" marR="84757" marT="42379" marB="42379" anchor="ctr">
                        <a:blipFill>
                          <a:blip r:embed="rId3"/>
                          <a:stretch>
                            <a:fillRect l="-549153" t="-1250" r="-2260" b="-1217500"/>
                          </a:stretch>
                        </a:blipFill>
                      </a:tcP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135002336"/>
                      </a:ext>
                    </a:extLst>
                  </a:tr>
                  <a:tr h="488984">
                    <a:tc rowSpan="2">
                      <a:txBody>
                        <a:bodyPr/>
                        <a:lstStyle/>
                        <a:p>
                          <a:endParaRPr lang="zh-TW"/>
                        </a:p>
                      </a:txBody>
                      <a:tcPr marL="84757" marR="84757" marT="42379" marB="42379" anchor="ctr">
                        <a:blipFill>
                          <a:blip r:embed="rId3"/>
                          <a:stretch>
                            <a:fillRect l="-1136" t="-50311" r="-1209091" b="-504969"/>
                          </a:stretch>
                        </a:blipFill>
                      </a:tcP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3302195756"/>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295559080"/>
                      </a:ext>
                    </a:extLst>
                  </a:tr>
                  <a:tr h="488984">
                    <a:tc rowSpan="2">
                      <a:txBody>
                        <a:bodyPr/>
                        <a:lstStyle/>
                        <a:p>
                          <a:endParaRPr lang="zh-TW"/>
                        </a:p>
                      </a:txBody>
                      <a:tcPr marL="84757" marR="84757" marT="42379" marB="42379" anchor="ctr">
                        <a:blipFill>
                          <a:blip r:embed="rId3"/>
                          <a:stretch>
                            <a:fillRect l="-1136" t="-151250" r="-1209091" b="-408125"/>
                          </a:stretch>
                        </a:blipFill>
                      </a:tcP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2789413783"/>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3597540216"/>
                      </a:ext>
                    </a:extLst>
                  </a:tr>
                  <a:tr h="488984">
                    <a:tc rowSpan="2">
                      <a:txBody>
                        <a:bodyPr/>
                        <a:lstStyle/>
                        <a:p>
                          <a:endParaRPr lang="zh-TW"/>
                        </a:p>
                      </a:txBody>
                      <a:tcPr marL="84757" marR="84757" marT="42379" marB="42379" anchor="ctr">
                        <a:blipFill>
                          <a:blip r:embed="rId3"/>
                          <a:stretch>
                            <a:fillRect l="-1136" t="-249689" r="-1209091" b="-305590"/>
                          </a:stretch>
                        </a:blipFill>
                      </a:tcP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495023221"/>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2790667231"/>
                      </a:ext>
                    </a:extLst>
                  </a:tr>
                  <a:tr h="488984">
                    <a:tc rowSpan="2">
                      <a:txBody>
                        <a:bodyPr/>
                        <a:lstStyle/>
                        <a:p>
                          <a:endParaRPr lang="zh-TW"/>
                        </a:p>
                      </a:txBody>
                      <a:tcPr marL="84757" marR="84757" marT="42379" marB="42379" anchor="ctr">
                        <a:blipFill>
                          <a:blip r:embed="rId3"/>
                          <a:stretch>
                            <a:fillRect l="-1136" t="-351875" r="-1209091" b="-207500"/>
                          </a:stretch>
                        </a:blipFill>
                      </a:tcP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817057819"/>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1575033157"/>
                      </a:ext>
                    </a:extLst>
                  </a:tr>
                  <a:tr h="488984">
                    <a:tc rowSpan="2">
                      <a:txBody>
                        <a:bodyPr/>
                        <a:lstStyle/>
                        <a:p>
                          <a:endParaRPr lang="zh-TW"/>
                        </a:p>
                      </a:txBody>
                      <a:tcPr marL="84757" marR="84757" marT="42379" marB="42379" anchor="ctr">
                        <a:blipFill>
                          <a:blip r:embed="rId3"/>
                          <a:stretch>
                            <a:fillRect l="-1136" t="-449068" r="-1209091" b="-106211"/>
                          </a:stretch>
                        </a:blipFill>
                      </a:tcP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316021298"/>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1075355274"/>
                      </a:ext>
                    </a:extLst>
                  </a:tr>
                  <a:tr h="488984">
                    <a:tc rowSpan="2">
                      <a:txBody>
                        <a:bodyPr/>
                        <a:lstStyle/>
                        <a:p>
                          <a:endParaRPr lang="zh-TW"/>
                        </a:p>
                      </a:txBody>
                      <a:tcPr marL="84757" marR="84757" marT="42379" marB="42379" anchor="ctr">
                        <a:blipFill>
                          <a:blip r:embed="rId3"/>
                          <a:stretch>
                            <a:fillRect l="-1136" t="-552500" r="-1209091" b="-6875"/>
                          </a:stretch>
                        </a:blipFill>
                      </a:tcP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821661849"/>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1468334105"/>
                      </a:ext>
                    </a:extLst>
                  </a:tr>
                </a:tbl>
              </a:graphicData>
            </a:graphic>
          </p:graphicFrame>
        </mc:Fallback>
      </mc:AlternateContent>
      <p:sp>
        <p:nvSpPr>
          <p:cNvPr id="3" name="矩形 2"/>
          <p:cNvSpPr/>
          <p:nvPr/>
        </p:nvSpPr>
        <p:spPr>
          <a:xfrm>
            <a:off x="5782235" y="1604682"/>
            <a:ext cx="1335741" cy="1246094"/>
          </a:xfrm>
          <a:prstGeom prst="rect">
            <a:avLst/>
          </a:prstGeom>
          <a:noFill/>
          <a:ln w="762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4" name="矩形 3"/>
          <p:cNvSpPr/>
          <p:nvPr/>
        </p:nvSpPr>
        <p:spPr>
          <a:xfrm>
            <a:off x="5782235" y="116540"/>
            <a:ext cx="1335741" cy="717178"/>
          </a:xfrm>
          <a:prstGeom prst="rect">
            <a:avLst/>
          </a:prstGeom>
          <a:noFill/>
          <a:ln w="762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5" name="矩形 4"/>
          <p:cNvSpPr/>
          <p:nvPr/>
        </p:nvSpPr>
        <p:spPr>
          <a:xfrm>
            <a:off x="954739" y="1604682"/>
            <a:ext cx="766485" cy="1246094"/>
          </a:xfrm>
          <a:prstGeom prst="rect">
            <a:avLst/>
          </a:prstGeom>
          <a:noFill/>
          <a:ln w="762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950841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簡化要素</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假設</a:t>
            </a:r>
            <a:endParaRPr lang="en-US" altLang="zh-TW" dirty="0" smtClean="0"/>
          </a:p>
          <a:p>
            <a:r>
              <a:rPr lang="zh-TW" altLang="en-US" dirty="0" smtClean="0"/>
              <a:t>男女的</a:t>
            </a:r>
            <a:r>
              <a:rPr lang="zh-TW" altLang="en-US" b="1" dirty="0" smtClean="0"/>
              <a:t>人數</a:t>
            </a:r>
            <a:r>
              <a:rPr lang="zh-TW" altLang="en-US" dirty="0" smtClean="0"/>
              <a:t>相同</a:t>
            </a:r>
            <a:endParaRPr lang="en-US" altLang="zh-TW" dirty="0" smtClean="0"/>
          </a:p>
          <a:p>
            <a:r>
              <a:rPr lang="zh-TW" altLang="en-US" dirty="0" smtClean="0"/>
              <a:t>男女的</a:t>
            </a:r>
            <a:r>
              <a:rPr lang="zh-TW" altLang="en-US" b="1" dirty="0" smtClean="0"/>
              <a:t>血型分布</a:t>
            </a:r>
            <a:r>
              <a:rPr lang="zh-TW" altLang="en-US" dirty="0" smtClean="0"/>
              <a:t>相同</a:t>
            </a:r>
            <a:endParaRPr lang="zh-TW" altLang="en-US" dirty="0"/>
          </a:p>
        </p:txBody>
      </p:sp>
    </p:spTree>
    <p:extLst>
      <p:ext uri="{BB962C8B-B14F-4D97-AF65-F5344CB8AC3E}">
        <p14:creationId xmlns:p14="http://schemas.microsoft.com/office/powerpoint/2010/main" val="2605428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實作方法</a:t>
            </a:r>
            <a:endParaRPr lang="zh-TW" altLang="en-US" dirty="0"/>
          </a:p>
        </p:txBody>
      </p:sp>
      <p:sp>
        <p:nvSpPr>
          <p:cNvPr id="3" name="內容版面配置區 2"/>
          <p:cNvSpPr>
            <a:spLocks noGrp="1"/>
          </p:cNvSpPr>
          <p:nvPr>
            <p:ph idx="1"/>
          </p:nvPr>
        </p:nvSpPr>
        <p:spPr/>
        <p:txBody>
          <a:bodyPr/>
          <a:lstStyle/>
          <a:p>
            <a:r>
              <a:rPr lang="en-US" altLang="zh-TW" dirty="0" smtClean="0"/>
              <a:t>Part 1: </a:t>
            </a:r>
            <a:r>
              <a:rPr lang="zh-TW" altLang="en-US" dirty="0" smtClean="0"/>
              <a:t>手算機率</a:t>
            </a:r>
            <a:endParaRPr lang="en-US" altLang="zh-TW" dirty="0" smtClean="0"/>
          </a:p>
          <a:p>
            <a:r>
              <a:rPr lang="en-US" altLang="zh-TW" dirty="0" smtClean="0"/>
              <a:t>Part 2: </a:t>
            </a:r>
            <a:r>
              <a:rPr lang="zh-TW" altLang="en-US" dirty="0" smtClean="0"/>
              <a:t>程式模擬</a:t>
            </a:r>
            <a:endParaRPr lang="en-US" altLang="zh-TW" dirty="0" smtClean="0"/>
          </a:p>
          <a:p>
            <a:r>
              <a:rPr lang="en-US" altLang="zh-TW" dirty="0"/>
              <a:t>Part </a:t>
            </a:r>
            <a:r>
              <a:rPr lang="en-US" altLang="zh-TW" dirty="0" smtClean="0"/>
              <a:t>3: V.S.</a:t>
            </a:r>
            <a:r>
              <a:rPr lang="zh-TW" altLang="en-US" dirty="0" smtClean="0"/>
              <a:t> 現實數據</a:t>
            </a:r>
            <a:endParaRPr lang="zh-TW" altLang="en-US" dirty="0"/>
          </a:p>
        </p:txBody>
      </p:sp>
    </p:spTree>
    <p:extLst>
      <p:ext uri="{BB962C8B-B14F-4D97-AF65-F5344CB8AC3E}">
        <p14:creationId xmlns:p14="http://schemas.microsoft.com/office/powerpoint/2010/main" val="3201347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1:</a:t>
            </a:r>
            <a:br>
              <a:rPr lang="en-US" altLang="zh-TW" dirty="0" smtClean="0"/>
            </a:br>
            <a:r>
              <a:rPr lang="zh-TW" altLang="en-US" dirty="0" smtClean="0"/>
              <a:t>手算機率</a:t>
            </a:r>
            <a:endParaRPr lang="zh-TW" altLang="en-US" dirty="0"/>
          </a:p>
        </p:txBody>
      </p:sp>
      <p:sp>
        <p:nvSpPr>
          <p:cNvPr id="3" name="文字版面配置區 2"/>
          <p:cNvSpPr>
            <a:spLocks noGrp="1"/>
          </p:cNvSpPr>
          <p:nvPr>
            <p:ph type="body" idx="1"/>
          </p:nvPr>
        </p:nvSpPr>
        <p:spPr/>
        <p:txBody>
          <a:bodyPr/>
          <a:lstStyle/>
          <a:p>
            <a:r>
              <a:rPr lang="zh-TW" altLang="en-US" dirty="0" smtClean="0"/>
              <a:t>以機率</a:t>
            </a:r>
            <a:r>
              <a:rPr lang="en-US" altLang="zh-TW" dirty="0" smtClean="0"/>
              <a:t>&amp;</a:t>
            </a:r>
            <a:r>
              <a:rPr lang="zh-TW" altLang="en-US" dirty="0" smtClean="0"/>
              <a:t>數學來</a:t>
            </a:r>
            <a:r>
              <a:rPr lang="zh-TW" altLang="en-US" dirty="0"/>
              <a:t>算</a:t>
            </a:r>
            <a:r>
              <a:rPr lang="zh-TW" altLang="en-US" dirty="0" smtClean="0"/>
              <a:t>出：給定某一年的血型分布，第</a:t>
            </a:r>
            <a:r>
              <a:rPr lang="en-US" altLang="zh-TW" dirty="0" smtClean="0"/>
              <a:t>k</a:t>
            </a:r>
            <a:r>
              <a:rPr lang="zh-TW" altLang="en-US" dirty="0" smtClean="0"/>
              <a:t>年的血型分布的情況</a:t>
            </a:r>
            <a:endParaRPr lang="zh-TW" altLang="en-US" dirty="0"/>
          </a:p>
        </p:txBody>
      </p:sp>
    </p:spTree>
    <p:extLst>
      <p:ext uri="{BB962C8B-B14F-4D97-AF65-F5344CB8AC3E}">
        <p14:creationId xmlns:p14="http://schemas.microsoft.com/office/powerpoint/2010/main" val="3296786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縮寫</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latin typeface="Cambria Math" panose="02040503050406030204" pitchFamily="18" charset="0"/>
                  </a:rPr>
                  <a:t>影響</a:t>
                </a:r>
                <a:r>
                  <a:rPr lang="zh-TW" altLang="en-US" dirty="0">
                    <a:latin typeface="Cambria Math" panose="02040503050406030204" pitchFamily="18" charset="0"/>
                  </a:rPr>
                  <a:t>血型的基因</a:t>
                </a:r>
                <a:r>
                  <a:rPr lang="zh-TW" altLang="en-US" dirty="0" smtClean="0">
                    <a:latin typeface="Cambria Math" panose="02040503050406030204" pitchFamily="18" charset="0"/>
                  </a:rPr>
                  <a:t>：</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𝐼</m:t>
                        </m:r>
                      </m:e>
                      <m:sup>
                        <m:r>
                          <a:rPr lang="en-US" altLang="zh-TW" i="1">
                            <a:latin typeface="Cambria Math" panose="02040503050406030204" pitchFamily="18" charset="0"/>
                          </a:rPr>
                          <m:t>𝐴</m:t>
                        </m:r>
                      </m:sup>
                    </m:sSup>
                  </m:oMath>
                </a14:m>
                <a:r>
                  <a:rPr lang="zh-TW" altLang="en-US" dirty="0" smtClean="0"/>
                  <a:t>→</a:t>
                </a:r>
                <a14:m>
                  <m:oMath xmlns:m="http://schemas.openxmlformats.org/officeDocument/2006/math">
                    <m:r>
                      <a:rPr lang="en-US" altLang="zh-TW" b="0" i="1" dirty="0" smtClean="0">
                        <a:latin typeface="Cambria Math" panose="02040503050406030204" pitchFamily="18" charset="0"/>
                      </a:rPr>
                      <m:t>𝑎</m:t>
                    </m:r>
                  </m:oMath>
                </a14:m>
                <a:r>
                  <a:rPr lang="zh-TW" altLang="en-US" dirty="0" smtClean="0"/>
                  <a:t>、</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𝐼</m:t>
                        </m:r>
                      </m:e>
                      <m:sup>
                        <m:r>
                          <a:rPr lang="en-US" altLang="zh-TW" i="1">
                            <a:latin typeface="Cambria Math" panose="02040503050406030204" pitchFamily="18" charset="0"/>
                          </a:rPr>
                          <m:t>𝐵</m:t>
                        </m:r>
                      </m:sup>
                    </m:sSup>
                  </m:oMath>
                </a14:m>
                <a:r>
                  <a:rPr lang="zh-TW" altLang="en-US" dirty="0" smtClean="0"/>
                  <a:t>→</a:t>
                </a:r>
                <a14:m>
                  <m:oMath xmlns:m="http://schemas.openxmlformats.org/officeDocument/2006/math">
                    <m:r>
                      <a:rPr lang="en-US" altLang="zh-TW" b="0" i="1" dirty="0" smtClean="0">
                        <a:latin typeface="Cambria Math" panose="02040503050406030204" pitchFamily="18" charset="0"/>
                      </a:rPr>
                      <m:t>𝑏</m:t>
                    </m:r>
                  </m:oMath>
                </a14:m>
                <a:r>
                  <a:rPr lang="zh-TW" altLang="en-US" dirty="0" smtClean="0"/>
                  <a:t>、</a:t>
                </a:r>
                <a14:m>
                  <m:oMath xmlns:m="http://schemas.openxmlformats.org/officeDocument/2006/math">
                    <m:r>
                      <a:rPr lang="en-US" altLang="zh-TW" i="1">
                        <a:latin typeface="Cambria Math" panose="02040503050406030204" pitchFamily="18" charset="0"/>
                      </a:rPr>
                      <m:t>𝑖</m:t>
                    </m:r>
                  </m:oMath>
                </a14:m>
                <a:r>
                  <a:rPr lang="zh-TW" altLang="en-US" dirty="0" smtClean="0"/>
                  <a:t>→</a:t>
                </a:r>
                <a14:m>
                  <m:oMath xmlns:m="http://schemas.openxmlformats.org/officeDocument/2006/math">
                    <m:r>
                      <a:rPr lang="en-US" altLang="zh-TW" b="0" i="1" dirty="0" smtClean="0">
                        <a:latin typeface="Cambria Math" panose="02040503050406030204" pitchFamily="18" charset="0"/>
                      </a:rPr>
                      <m:t>𝑖</m:t>
                    </m:r>
                  </m:oMath>
                </a14:m>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858" t="-318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446573787"/>
                  </p:ext>
                </p:extLst>
              </p:nvPr>
            </p:nvGraphicFramePr>
            <p:xfrm>
              <a:off x="1524000" y="2791699"/>
              <a:ext cx="6096000" cy="915353"/>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581685818"/>
                        </a:ext>
                      </a:extLst>
                    </a:gridCol>
                    <a:gridCol w="1016000">
                      <a:extLst>
                        <a:ext uri="{9D8B030D-6E8A-4147-A177-3AD203B41FA5}">
                          <a16:colId xmlns:a16="http://schemas.microsoft.com/office/drawing/2014/main" val="817643251"/>
                        </a:ext>
                      </a:extLst>
                    </a:gridCol>
                    <a:gridCol w="1016000">
                      <a:extLst>
                        <a:ext uri="{9D8B030D-6E8A-4147-A177-3AD203B41FA5}">
                          <a16:colId xmlns:a16="http://schemas.microsoft.com/office/drawing/2014/main" val="2443151557"/>
                        </a:ext>
                      </a:extLst>
                    </a:gridCol>
                    <a:gridCol w="1016000">
                      <a:extLst>
                        <a:ext uri="{9D8B030D-6E8A-4147-A177-3AD203B41FA5}">
                          <a16:colId xmlns:a16="http://schemas.microsoft.com/office/drawing/2014/main" val="2391454968"/>
                        </a:ext>
                      </a:extLst>
                    </a:gridCol>
                    <a:gridCol w="1016000">
                      <a:extLst>
                        <a:ext uri="{9D8B030D-6E8A-4147-A177-3AD203B41FA5}">
                          <a16:colId xmlns:a16="http://schemas.microsoft.com/office/drawing/2014/main" val="1670520293"/>
                        </a:ext>
                      </a:extLst>
                    </a:gridCol>
                    <a:gridCol w="1016000">
                      <a:extLst>
                        <a:ext uri="{9D8B030D-6E8A-4147-A177-3AD203B41FA5}">
                          <a16:colId xmlns:a16="http://schemas.microsoft.com/office/drawing/2014/main" val="2416612164"/>
                        </a:ext>
                      </a:extLst>
                    </a:gridCol>
                  </a:tblGrid>
                  <a:tr h="370840">
                    <a:tc>
                      <a:txBody>
                        <a:bodyPr/>
                        <a:lstStyle/>
                        <a:p>
                          <a:pPr algn="ctr"/>
                          <a:r>
                            <a:rPr lang="en-US" altLang="zh-TW" sz="2400" dirty="0" smtClean="0"/>
                            <a:t>O</a:t>
                          </a:r>
                          <a:endParaRPr lang="zh-TW" altLang="en-US" sz="2400" dirty="0"/>
                        </a:p>
                      </a:txBody>
                      <a:tcPr/>
                    </a:tc>
                    <a:tc gridSpan="2">
                      <a:txBody>
                        <a:bodyPr/>
                        <a:lstStyle/>
                        <a:p>
                          <a:pPr algn="ctr"/>
                          <a:r>
                            <a:rPr lang="en-US" altLang="zh-TW" sz="2400" dirty="0" smtClean="0"/>
                            <a:t>A</a:t>
                          </a:r>
                          <a:endParaRPr lang="zh-TW" altLang="en-US" sz="2400" dirty="0"/>
                        </a:p>
                      </a:txBody>
                      <a:tcPr/>
                    </a:tc>
                    <a:tc hMerge="1">
                      <a:txBody>
                        <a:bodyPr/>
                        <a:lstStyle/>
                        <a:p>
                          <a:endParaRPr lang="zh-TW" altLang="en-US" dirty="0"/>
                        </a:p>
                      </a:txBody>
                      <a:tcPr/>
                    </a:tc>
                    <a:tc gridSpan="2">
                      <a:txBody>
                        <a:bodyPr/>
                        <a:lstStyle/>
                        <a:p>
                          <a:pPr algn="ctr"/>
                          <a:r>
                            <a:rPr lang="en-US" altLang="zh-TW" sz="2400" dirty="0" smtClean="0"/>
                            <a:t>B</a:t>
                          </a:r>
                          <a:endParaRPr lang="zh-TW" altLang="en-US" sz="2400" dirty="0"/>
                        </a:p>
                      </a:txBody>
                      <a:tcPr/>
                    </a:tc>
                    <a:tc hMerge="1">
                      <a:txBody>
                        <a:bodyPr/>
                        <a:lstStyle/>
                        <a:p>
                          <a:endParaRPr lang="zh-TW" altLang="en-US" dirty="0"/>
                        </a:p>
                      </a:txBody>
                      <a:tcPr/>
                    </a:tc>
                    <a:tc>
                      <a:txBody>
                        <a:bodyPr/>
                        <a:lstStyle/>
                        <a:p>
                          <a:pPr algn="ctr"/>
                          <a:r>
                            <a:rPr lang="en-US" altLang="zh-TW" sz="2400" dirty="0" smtClean="0"/>
                            <a:t>AB</a:t>
                          </a:r>
                          <a:endParaRPr lang="zh-TW" altLang="en-US" sz="2400" dirty="0"/>
                        </a:p>
                      </a:txBody>
                      <a:tcPr/>
                    </a:tc>
                    <a:extLst>
                      <a:ext uri="{0D108BD9-81ED-4DB2-BD59-A6C34878D82A}">
                        <a16:rowId xmlns:a16="http://schemas.microsoft.com/office/drawing/2014/main" val="322070566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𝑖𝑖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r>
                                  <a:rPr lang="en-US" altLang="zh-TW" sz="2400" b="0" i="1" smtClean="0">
                                    <a:latin typeface="Cambria Math" panose="02040503050406030204" pitchFamily="18" charset="0"/>
                                  </a:rPr>
                                  <m:t>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r>
                                  <a:rPr lang="en-US" altLang="zh-TW" sz="2400" b="0" i="1" smtClean="0">
                                    <a:latin typeface="Cambria Math" panose="02040503050406030204" pitchFamily="18" charset="0"/>
                                  </a:rPr>
                                  <m:t>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oMath>
                            </m:oMathPara>
                          </a14:m>
                          <a:endParaRPr lang="zh-TW" altLang="en-US" sz="2400" dirty="0"/>
                        </a:p>
                      </a:txBody>
                      <a:tcPr/>
                    </a:tc>
                    <a:extLst>
                      <a:ext uri="{0D108BD9-81ED-4DB2-BD59-A6C34878D82A}">
                        <a16:rowId xmlns:a16="http://schemas.microsoft.com/office/drawing/2014/main" val="4280428409"/>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446573787"/>
                  </p:ext>
                </p:extLst>
              </p:nvPr>
            </p:nvGraphicFramePr>
            <p:xfrm>
              <a:off x="1524000" y="2791699"/>
              <a:ext cx="6096000" cy="915353"/>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581685818"/>
                        </a:ext>
                      </a:extLst>
                    </a:gridCol>
                    <a:gridCol w="1016000">
                      <a:extLst>
                        <a:ext uri="{9D8B030D-6E8A-4147-A177-3AD203B41FA5}">
                          <a16:colId xmlns:a16="http://schemas.microsoft.com/office/drawing/2014/main" val="817643251"/>
                        </a:ext>
                      </a:extLst>
                    </a:gridCol>
                    <a:gridCol w="1016000">
                      <a:extLst>
                        <a:ext uri="{9D8B030D-6E8A-4147-A177-3AD203B41FA5}">
                          <a16:colId xmlns:a16="http://schemas.microsoft.com/office/drawing/2014/main" val="2443151557"/>
                        </a:ext>
                      </a:extLst>
                    </a:gridCol>
                    <a:gridCol w="1016000">
                      <a:extLst>
                        <a:ext uri="{9D8B030D-6E8A-4147-A177-3AD203B41FA5}">
                          <a16:colId xmlns:a16="http://schemas.microsoft.com/office/drawing/2014/main" val="2391454968"/>
                        </a:ext>
                      </a:extLst>
                    </a:gridCol>
                    <a:gridCol w="1016000">
                      <a:extLst>
                        <a:ext uri="{9D8B030D-6E8A-4147-A177-3AD203B41FA5}">
                          <a16:colId xmlns:a16="http://schemas.microsoft.com/office/drawing/2014/main" val="1670520293"/>
                        </a:ext>
                      </a:extLst>
                    </a:gridCol>
                    <a:gridCol w="1016000">
                      <a:extLst>
                        <a:ext uri="{9D8B030D-6E8A-4147-A177-3AD203B41FA5}">
                          <a16:colId xmlns:a16="http://schemas.microsoft.com/office/drawing/2014/main" val="2416612164"/>
                        </a:ext>
                      </a:extLst>
                    </a:gridCol>
                  </a:tblGrid>
                  <a:tr h="457200">
                    <a:tc>
                      <a:txBody>
                        <a:bodyPr/>
                        <a:lstStyle/>
                        <a:p>
                          <a:pPr algn="ctr"/>
                          <a:r>
                            <a:rPr lang="en-US" altLang="zh-TW" sz="2400" dirty="0" smtClean="0"/>
                            <a:t>O</a:t>
                          </a:r>
                          <a:endParaRPr lang="zh-TW" altLang="en-US" sz="2400" dirty="0"/>
                        </a:p>
                      </a:txBody>
                      <a:tcPr/>
                    </a:tc>
                    <a:tc gridSpan="2">
                      <a:txBody>
                        <a:bodyPr/>
                        <a:lstStyle/>
                        <a:p>
                          <a:pPr algn="ctr"/>
                          <a:r>
                            <a:rPr lang="en-US" altLang="zh-TW" sz="2400" dirty="0" smtClean="0"/>
                            <a:t>A</a:t>
                          </a:r>
                          <a:endParaRPr lang="zh-TW" altLang="en-US" sz="2400" dirty="0"/>
                        </a:p>
                      </a:txBody>
                      <a:tcPr/>
                    </a:tc>
                    <a:tc hMerge="1">
                      <a:txBody>
                        <a:bodyPr/>
                        <a:lstStyle/>
                        <a:p>
                          <a:endParaRPr lang="zh-TW" altLang="en-US" dirty="0"/>
                        </a:p>
                      </a:txBody>
                      <a:tcPr/>
                    </a:tc>
                    <a:tc gridSpan="2">
                      <a:txBody>
                        <a:bodyPr/>
                        <a:lstStyle/>
                        <a:p>
                          <a:pPr algn="ctr"/>
                          <a:r>
                            <a:rPr lang="en-US" altLang="zh-TW" sz="2400" dirty="0" smtClean="0"/>
                            <a:t>B</a:t>
                          </a:r>
                          <a:endParaRPr lang="zh-TW" altLang="en-US" sz="2400" dirty="0"/>
                        </a:p>
                      </a:txBody>
                      <a:tcPr/>
                    </a:tc>
                    <a:tc hMerge="1">
                      <a:txBody>
                        <a:bodyPr/>
                        <a:lstStyle/>
                        <a:p>
                          <a:endParaRPr lang="zh-TW" altLang="en-US" dirty="0"/>
                        </a:p>
                      </a:txBody>
                      <a:tcPr/>
                    </a:tc>
                    <a:tc>
                      <a:txBody>
                        <a:bodyPr/>
                        <a:lstStyle/>
                        <a:p>
                          <a:pPr algn="ctr"/>
                          <a:r>
                            <a:rPr lang="en-US" altLang="zh-TW" sz="2400" dirty="0" smtClean="0"/>
                            <a:t>AB</a:t>
                          </a:r>
                          <a:endParaRPr lang="zh-TW" altLang="en-US" sz="2400" dirty="0"/>
                        </a:p>
                      </a:txBody>
                      <a:tcPr/>
                    </a:tc>
                    <a:extLst>
                      <a:ext uri="{0D108BD9-81ED-4DB2-BD59-A6C34878D82A}">
                        <a16:rowId xmlns:a16="http://schemas.microsoft.com/office/drawing/2014/main" val="3220705661"/>
                      </a:ext>
                    </a:extLst>
                  </a:tr>
                  <a:tr h="458153">
                    <a:tc>
                      <a:txBody>
                        <a:bodyPr/>
                        <a:lstStyle/>
                        <a:p>
                          <a:endParaRPr lang="zh-TW"/>
                        </a:p>
                      </a:txBody>
                      <a:tcPr>
                        <a:blipFill>
                          <a:blip r:embed="rId3"/>
                          <a:stretch>
                            <a:fillRect l="-1198" t="-109211" r="-501796" b="-2632"/>
                          </a:stretch>
                        </a:blipFill>
                      </a:tcPr>
                    </a:tc>
                    <a:tc>
                      <a:txBody>
                        <a:bodyPr/>
                        <a:lstStyle/>
                        <a:p>
                          <a:endParaRPr lang="zh-TW"/>
                        </a:p>
                      </a:txBody>
                      <a:tcPr>
                        <a:blipFill>
                          <a:blip r:embed="rId3"/>
                          <a:stretch>
                            <a:fillRect l="-101807" t="-109211" r="-404819" b="-2632"/>
                          </a:stretch>
                        </a:blipFill>
                      </a:tcPr>
                    </a:tc>
                    <a:tc>
                      <a:txBody>
                        <a:bodyPr/>
                        <a:lstStyle/>
                        <a:p>
                          <a:endParaRPr lang="zh-TW"/>
                        </a:p>
                      </a:txBody>
                      <a:tcPr>
                        <a:blipFill>
                          <a:blip r:embed="rId3"/>
                          <a:stretch>
                            <a:fillRect l="-200599" t="-109211" r="-302395" b="-2632"/>
                          </a:stretch>
                        </a:blipFill>
                      </a:tcPr>
                    </a:tc>
                    <a:tc>
                      <a:txBody>
                        <a:bodyPr/>
                        <a:lstStyle/>
                        <a:p>
                          <a:endParaRPr lang="zh-TW"/>
                        </a:p>
                      </a:txBody>
                      <a:tcPr>
                        <a:blipFill>
                          <a:blip r:embed="rId3"/>
                          <a:stretch>
                            <a:fillRect l="-300599" t="-109211" r="-202395" b="-2632"/>
                          </a:stretch>
                        </a:blipFill>
                      </a:tcPr>
                    </a:tc>
                    <a:tc>
                      <a:txBody>
                        <a:bodyPr/>
                        <a:lstStyle/>
                        <a:p>
                          <a:endParaRPr lang="zh-TW"/>
                        </a:p>
                      </a:txBody>
                      <a:tcPr>
                        <a:blipFill>
                          <a:blip r:embed="rId3"/>
                          <a:stretch>
                            <a:fillRect l="-403012" t="-109211" r="-103614" b="-2632"/>
                          </a:stretch>
                        </a:blipFill>
                      </a:tcPr>
                    </a:tc>
                    <a:tc>
                      <a:txBody>
                        <a:bodyPr/>
                        <a:lstStyle/>
                        <a:p>
                          <a:endParaRPr lang="zh-TW"/>
                        </a:p>
                      </a:txBody>
                      <a:tcPr>
                        <a:blipFill>
                          <a:blip r:embed="rId3"/>
                          <a:stretch>
                            <a:fillRect l="-500000" t="-109211" r="-2994" b="-2632"/>
                          </a:stretch>
                        </a:blipFill>
                      </a:tcPr>
                    </a:tc>
                    <a:extLst>
                      <a:ext uri="{0D108BD9-81ED-4DB2-BD59-A6C34878D82A}">
                        <a16:rowId xmlns:a16="http://schemas.microsoft.com/office/drawing/2014/main" val="428042840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640592230"/>
                  </p:ext>
                </p:extLst>
              </p:nvPr>
            </p:nvGraphicFramePr>
            <p:xfrm>
              <a:off x="1524000" y="3961793"/>
              <a:ext cx="6096000" cy="457200"/>
            </p:xfrm>
            <a:graphic>
              <a:graphicData uri="http://schemas.openxmlformats.org/drawingml/2006/table">
                <a:tbl>
                  <a:tblPr bandRow="1">
                    <a:tableStyleId>{5C22544A-7EE6-4342-B048-85BDC9FD1C3A}</a:tableStyleId>
                  </a:tblPr>
                  <a:tblGrid>
                    <a:gridCol w="1016000">
                      <a:extLst>
                        <a:ext uri="{9D8B030D-6E8A-4147-A177-3AD203B41FA5}">
                          <a16:colId xmlns:a16="http://schemas.microsoft.com/office/drawing/2014/main" val="3510013555"/>
                        </a:ext>
                      </a:extLst>
                    </a:gridCol>
                    <a:gridCol w="1016000">
                      <a:extLst>
                        <a:ext uri="{9D8B030D-6E8A-4147-A177-3AD203B41FA5}">
                          <a16:colId xmlns:a16="http://schemas.microsoft.com/office/drawing/2014/main" val="1920044342"/>
                        </a:ext>
                      </a:extLst>
                    </a:gridCol>
                    <a:gridCol w="1016000">
                      <a:extLst>
                        <a:ext uri="{9D8B030D-6E8A-4147-A177-3AD203B41FA5}">
                          <a16:colId xmlns:a16="http://schemas.microsoft.com/office/drawing/2014/main" val="4051626924"/>
                        </a:ext>
                      </a:extLst>
                    </a:gridCol>
                    <a:gridCol w="1016000">
                      <a:extLst>
                        <a:ext uri="{9D8B030D-6E8A-4147-A177-3AD203B41FA5}">
                          <a16:colId xmlns:a16="http://schemas.microsoft.com/office/drawing/2014/main" val="1643524788"/>
                        </a:ext>
                      </a:extLst>
                    </a:gridCol>
                    <a:gridCol w="1016000">
                      <a:extLst>
                        <a:ext uri="{9D8B030D-6E8A-4147-A177-3AD203B41FA5}">
                          <a16:colId xmlns:a16="http://schemas.microsoft.com/office/drawing/2014/main" val="3009342249"/>
                        </a:ext>
                      </a:extLst>
                    </a:gridCol>
                    <a:gridCol w="1016000">
                      <a:extLst>
                        <a:ext uri="{9D8B030D-6E8A-4147-A177-3AD203B41FA5}">
                          <a16:colId xmlns:a16="http://schemas.microsoft.com/office/drawing/2014/main" val="164566878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𝑖𝑖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𝑎𝑎</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𝑏𝑏</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𝑏𝑖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𝑎𝑏</m:t>
                                </m:r>
                              </m:oMath>
                            </m:oMathPara>
                          </a14:m>
                          <a:endParaRPr lang="zh-TW" altLang="en-US" sz="2400" dirty="0"/>
                        </a:p>
                      </a:txBody>
                      <a:tcPr/>
                    </a:tc>
                    <a:extLst>
                      <a:ext uri="{0D108BD9-81ED-4DB2-BD59-A6C34878D82A}">
                        <a16:rowId xmlns:a16="http://schemas.microsoft.com/office/drawing/2014/main" val="3722681667"/>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640592230"/>
                  </p:ext>
                </p:extLst>
              </p:nvPr>
            </p:nvGraphicFramePr>
            <p:xfrm>
              <a:off x="1524000" y="3961793"/>
              <a:ext cx="6096000" cy="457200"/>
            </p:xfrm>
            <a:graphic>
              <a:graphicData uri="http://schemas.openxmlformats.org/drawingml/2006/table">
                <a:tbl>
                  <a:tblPr bandRow="1">
                    <a:tableStyleId>{5C22544A-7EE6-4342-B048-85BDC9FD1C3A}</a:tableStyleId>
                  </a:tblPr>
                  <a:tblGrid>
                    <a:gridCol w="1016000">
                      <a:extLst>
                        <a:ext uri="{9D8B030D-6E8A-4147-A177-3AD203B41FA5}">
                          <a16:colId xmlns:a16="http://schemas.microsoft.com/office/drawing/2014/main" val="3510013555"/>
                        </a:ext>
                      </a:extLst>
                    </a:gridCol>
                    <a:gridCol w="1016000">
                      <a:extLst>
                        <a:ext uri="{9D8B030D-6E8A-4147-A177-3AD203B41FA5}">
                          <a16:colId xmlns:a16="http://schemas.microsoft.com/office/drawing/2014/main" val="1920044342"/>
                        </a:ext>
                      </a:extLst>
                    </a:gridCol>
                    <a:gridCol w="1016000">
                      <a:extLst>
                        <a:ext uri="{9D8B030D-6E8A-4147-A177-3AD203B41FA5}">
                          <a16:colId xmlns:a16="http://schemas.microsoft.com/office/drawing/2014/main" val="4051626924"/>
                        </a:ext>
                      </a:extLst>
                    </a:gridCol>
                    <a:gridCol w="1016000">
                      <a:extLst>
                        <a:ext uri="{9D8B030D-6E8A-4147-A177-3AD203B41FA5}">
                          <a16:colId xmlns:a16="http://schemas.microsoft.com/office/drawing/2014/main" val="1643524788"/>
                        </a:ext>
                      </a:extLst>
                    </a:gridCol>
                    <a:gridCol w="1016000">
                      <a:extLst>
                        <a:ext uri="{9D8B030D-6E8A-4147-A177-3AD203B41FA5}">
                          <a16:colId xmlns:a16="http://schemas.microsoft.com/office/drawing/2014/main" val="3009342249"/>
                        </a:ext>
                      </a:extLst>
                    </a:gridCol>
                    <a:gridCol w="1016000">
                      <a:extLst>
                        <a:ext uri="{9D8B030D-6E8A-4147-A177-3AD203B41FA5}">
                          <a16:colId xmlns:a16="http://schemas.microsoft.com/office/drawing/2014/main" val="1645668787"/>
                        </a:ext>
                      </a:extLst>
                    </a:gridCol>
                  </a:tblGrid>
                  <a:tr h="457200">
                    <a:tc>
                      <a:txBody>
                        <a:bodyPr/>
                        <a:lstStyle/>
                        <a:p>
                          <a:endParaRPr lang="zh-TW"/>
                        </a:p>
                      </a:txBody>
                      <a:tcPr>
                        <a:blipFill>
                          <a:blip r:embed="rId4"/>
                          <a:stretch>
                            <a:fillRect l="-1198" t="-1316" r="-500599" b="-2632"/>
                          </a:stretch>
                        </a:blipFill>
                      </a:tcPr>
                    </a:tc>
                    <a:tc>
                      <a:txBody>
                        <a:bodyPr/>
                        <a:lstStyle/>
                        <a:p>
                          <a:endParaRPr lang="zh-TW"/>
                        </a:p>
                      </a:txBody>
                      <a:tcPr>
                        <a:blipFill>
                          <a:blip r:embed="rId4"/>
                          <a:stretch>
                            <a:fillRect l="-101807" t="-1316" r="-403614" b="-2632"/>
                          </a:stretch>
                        </a:blipFill>
                      </a:tcPr>
                    </a:tc>
                    <a:tc>
                      <a:txBody>
                        <a:bodyPr/>
                        <a:lstStyle/>
                        <a:p>
                          <a:endParaRPr lang="zh-TW"/>
                        </a:p>
                      </a:txBody>
                      <a:tcPr>
                        <a:blipFill>
                          <a:blip r:embed="rId4"/>
                          <a:stretch>
                            <a:fillRect l="-200599" t="-1316" r="-301198" b="-2632"/>
                          </a:stretch>
                        </a:blipFill>
                      </a:tcPr>
                    </a:tc>
                    <a:tc>
                      <a:txBody>
                        <a:bodyPr/>
                        <a:lstStyle/>
                        <a:p>
                          <a:endParaRPr lang="zh-TW"/>
                        </a:p>
                      </a:txBody>
                      <a:tcPr>
                        <a:blipFill>
                          <a:blip r:embed="rId4"/>
                          <a:stretch>
                            <a:fillRect l="-300599" t="-1316" r="-201198" b="-2632"/>
                          </a:stretch>
                        </a:blipFill>
                      </a:tcPr>
                    </a:tc>
                    <a:tc>
                      <a:txBody>
                        <a:bodyPr/>
                        <a:lstStyle/>
                        <a:p>
                          <a:endParaRPr lang="zh-TW"/>
                        </a:p>
                      </a:txBody>
                      <a:tcPr>
                        <a:blipFill>
                          <a:blip r:embed="rId4"/>
                          <a:stretch>
                            <a:fillRect l="-403012" t="-1316" r="-102410" b="-2632"/>
                          </a:stretch>
                        </a:blipFill>
                      </a:tcPr>
                    </a:tc>
                    <a:tc>
                      <a:txBody>
                        <a:bodyPr/>
                        <a:lstStyle/>
                        <a:p>
                          <a:endParaRPr lang="zh-TW"/>
                        </a:p>
                      </a:txBody>
                      <a:tcPr>
                        <a:blipFill>
                          <a:blip r:embed="rId4"/>
                          <a:stretch>
                            <a:fillRect l="-500000" t="-1316" r="-1796" b="-2632"/>
                          </a:stretch>
                        </a:blipFill>
                      </a:tcPr>
                    </a:tc>
                    <a:extLst>
                      <a:ext uri="{0D108BD9-81ED-4DB2-BD59-A6C34878D82A}">
                        <a16:rowId xmlns:a16="http://schemas.microsoft.com/office/drawing/2014/main" val="3722681667"/>
                      </a:ext>
                    </a:extLst>
                  </a:tr>
                </a:tbl>
              </a:graphicData>
            </a:graphic>
          </p:graphicFrame>
        </mc:Fallback>
      </mc:AlternateContent>
    </p:spTree>
    <p:extLst>
      <p:ext uri="{BB962C8B-B14F-4D97-AF65-F5344CB8AC3E}">
        <p14:creationId xmlns:p14="http://schemas.microsoft.com/office/powerpoint/2010/main" val="2161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符號說明</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𝑁</m:t>
                        </m:r>
                      </m:e>
                      <m:sub>
                        <m:r>
                          <a:rPr lang="en-US" altLang="zh-TW" b="0" i="1" smtClean="0">
                            <a:latin typeface="Cambria Math" panose="02040503050406030204" pitchFamily="18" charset="0"/>
                          </a:rPr>
                          <m:t>𝑘</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𝑎𝑎</m:t>
                        </m:r>
                      </m:e>
                    </m:d>
                  </m:oMath>
                </a14:m>
                <a:r>
                  <a:rPr lang="zh-TW" altLang="en-US" dirty="0" smtClean="0"/>
                  <a:t>：</a:t>
                </a:r>
                <a:r>
                  <a:rPr lang="zh-TW" altLang="en-US" dirty="0"/>
                  <a:t>第</a:t>
                </a:r>
                <a14:m>
                  <m:oMath xmlns:m="http://schemas.openxmlformats.org/officeDocument/2006/math">
                    <m:r>
                      <a:rPr lang="en-US" altLang="zh-TW" i="1">
                        <a:latin typeface="Cambria Math" panose="02040503050406030204" pitchFamily="18" charset="0"/>
                      </a:rPr>
                      <m:t>𝑘</m:t>
                    </m:r>
                  </m:oMath>
                </a14:m>
                <a:r>
                  <a:rPr lang="zh-TW" altLang="en-US" dirty="0" smtClean="0"/>
                  <a:t>年時，血型</a:t>
                </a:r>
                <a14:m>
                  <m:oMath xmlns:m="http://schemas.openxmlformats.org/officeDocument/2006/math">
                    <m:r>
                      <a:rPr lang="en-US" altLang="zh-TW" i="1">
                        <a:latin typeface="Cambria Math" panose="02040503050406030204" pitchFamily="18" charset="0"/>
                      </a:rPr>
                      <m:t>𝑎</m:t>
                    </m:r>
                    <m:r>
                      <a:rPr lang="en-US" altLang="zh-TW" b="0" i="1" smtClean="0">
                        <a:latin typeface="Cambria Math" panose="02040503050406030204" pitchFamily="18" charset="0"/>
                      </a:rPr>
                      <m:t>𝑎</m:t>
                    </m:r>
                  </m:oMath>
                </a14:m>
                <a:r>
                  <a:rPr lang="zh-TW" altLang="en-US" dirty="0" smtClean="0"/>
                  <a:t>的</a:t>
                </a:r>
                <a:r>
                  <a:rPr lang="zh-TW" altLang="en-US" b="1" dirty="0" smtClean="0"/>
                  <a:t>總人數</a:t>
                </a:r>
              </a:p>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𝑘</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𝑎𝑎</m:t>
                        </m:r>
                      </m:e>
                    </m:d>
                  </m:oMath>
                </a14:m>
                <a:r>
                  <a:rPr lang="zh-TW" altLang="en-US" dirty="0" smtClean="0"/>
                  <a:t>：第</a:t>
                </a:r>
                <a14:m>
                  <m:oMath xmlns:m="http://schemas.openxmlformats.org/officeDocument/2006/math">
                    <m:r>
                      <a:rPr lang="en-US" altLang="zh-TW" i="1" dirty="0" smtClean="0">
                        <a:latin typeface="Cambria Math" panose="02040503050406030204" pitchFamily="18" charset="0"/>
                      </a:rPr>
                      <m:t>𝑘</m:t>
                    </m:r>
                  </m:oMath>
                </a14:m>
                <a:r>
                  <a:rPr lang="zh-TW" altLang="en-US" dirty="0" smtClean="0"/>
                  <a:t>年時，血型</a:t>
                </a:r>
                <a14:m>
                  <m:oMath xmlns:m="http://schemas.openxmlformats.org/officeDocument/2006/math">
                    <m:r>
                      <a:rPr lang="en-US" altLang="zh-TW" i="1" dirty="0" smtClean="0">
                        <a:latin typeface="Cambria Math" panose="02040503050406030204" pitchFamily="18" charset="0"/>
                      </a:rPr>
                      <m:t>𝑎𝑎</m:t>
                    </m:r>
                  </m:oMath>
                </a14:m>
                <a:r>
                  <a:rPr lang="zh-TW" altLang="en-US" dirty="0" smtClean="0"/>
                  <a:t>占所有血型的</a:t>
                </a:r>
                <a:r>
                  <a:rPr lang="zh-TW" altLang="en-US" b="1" dirty="0" smtClean="0"/>
                  <a:t>比例</a:t>
                </a:r>
                <a:endParaRPr lang="en-US" altLang="zh-TW" b="1" dirty="0" smtClean="0"/>
              </a:p>
              <a:p>
                <a:pPr lvl="1"/>
                <a14:m>
                  <m:oMath xmlns:m="http://schemas.openxmlformats.org/officeDocument/2006/math">
                    <m:sSub>
                      <m:sSubPr>
                        <m:ctrlPr>
                          <a:rPr lang="en-US" altLang="zh-TW" sz="2600" b="0" i="1" smtClean="0">
                            <a:latin typeface="Cambria Math" panose="02040503050406030204" pitchFamily="18" charset="0"/>
                          </a:rPr>
                        </m:ctrlPr>
                      </m:sSubPr>
                      <m:e>
                        <m:r>
                          <a:rPr lang="en-US" altLang="zh-TW" sz="2600" b="0" i="1" smtClean="0">
                            <a:latin typeface="Cambria Math" panose="02040503050406030204" pitchFamily="18" charset="0"/>
                          </a:rPr>
                          <m:t>𝑃</m:t>
                        </m:r>
                      </m:e>
                      <m:sub>
                        <m:r>
                          <a:rPr lang="en-US" altLang="zh-TW" sz="2600" b="0" i="1" smtClean="0">
                            <a:latin typeface="Cambria Math" panose="02040503050406030204" pitchFamily="18" charset="0"/>
                          </a:rPr>
                          <m:t>𝑘</m:t>
                        </m:r>
                      </m:sub>
                    </m:sSub>
                    <m:d>
                      <m:dPr>
                        <m:ctrlPr>
                          <a:rPr lang="en-US" altLang="zh-TW" sz="2600" b="0" i="1" smtClean="0">
                            <a:latin typeface="Cambria Math" panose="02040503050406030204" pitchFamily="18" charset="0"/>
                          </a:rPr>
                        </m:ctrlPr>
                      </m:dPr>
                      <m:e>
                        <m:r>
                          <a:rPr lang="en-US" altLang="zh-TW" sz="2600" b="0" i="1" smtClean="0">
                            <a:latin typeface="Cambria Math" panose="02040503050406030204" pitchFamily="18" charset="0"/>
                          </a:rPr>
                          <m:t>𝑎𝑎</m:t>
                        </m:r>
                      </m:e>
                    </m:d>
                    <m:r>
                      <a:rPr lang="en-US" altLang="zh-TW" sz="2600" b="0" i="1" smtClean="0">
                        <a:latin typeface="Cambria Math" panose="02040503050406030204" pitchFamily="18" charset="0"/>
                      </a:rPr>
                      <m:t>=</m:t>
                    </m:r>
                    <m:f>
                      <m:fPr>
                        <m:ctrlPr>
                          <a:rPr lang="en-US" altLang="zh-TW" sz="2600" b="0" i="1" smtClean="0">
                            <a:latin typeface="Cambria Math" panose="02040503050406030204" pitchFamily="18" charset="0"/>
                          </a:rPr>
                        </m:ctrlPr>
                      </m:fPr>
                      <m:num>
                        <m:sSub>
                          <m:sSubPr>
                            <m:ctrlPr>
                              <a:rPr lang="en-US" altLang="zh-TW" sz="2600" b="0" i="1" smtClean="0">
                                <a:latin typeface="Cambria Math" panose="02040503050406030204" pitchFamily="18" charset="0"/>
                              </a:rPr>
                            </m:ctrlPr>
                          </m:sSubPr>
                          <m:e>
                            <m:r>
                              <a:rPr lang="en-US" altLang="zh-TW" sz="2600" b="0" i="1" smtClean="0">
                                <a:latin typeface="Cambria Math" panose="02040503050406030204" pitchFamily="18" charset="0"/>
                              </a:rPr>
                              <m:t>𝑁</m:t>
                            </m:r>
                          </m:e>
                          <m:sub>
                            <m:r>
                              <a:rPr lang="en-US" altLang="zh-TW" sz="2600" b="0" i="1" smtClean="0">
                                <a:latin typeface="Cambria Math" panose="02040503050406030204" pitchFamily="18" charset="0"/>
                              </a:rPr>
                              <m:t>𝑘</m:t>
                            </m:r>
                          </m:sub>
                        </m:sSub>
                        <m:r>
                          <a:rPr lang="en-US" altLang="zh-TW" sz="2600" b="0" i="1" smtClean="0">
                            <a:latin typeface="Cambria Math" panose="02040503050406030204" pitchFamily="18" charset="0"/>
                          </a:rPr>
                          <m:t>(</m:t>
                        </m:r>
                        <m:r>
                          <a:rPr lang="en-US" altLang="zh-TW" sz="2600" b="0" i="1" smtClean="0">
                            <a:latin typeface="Cambria Math" panose="02040503050406030204" pitchFamily="18" charset="0"/>
                          </a:rPr>
                          <m:t>𝑎𝑎</m:t>
                        </m:r>
                        <m:r>
                          <a:rPr lang="en-US" altLang="zh-TW" sz="2600" b="0" i="1" smtClean="0">
                            <a:latin typeface="Cambria Math" panose="02040503050406030204" pitchFamily="18" charset="0"/>
                          </a:rPr>
                          <m:t>)</m:t>
                        </m:r>
                      </m:num>
                      <m:den>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𝑁</m:t>
                            </m:r>
                          </m:e>
                          <m:sub>
                            <m:r>
                              <a:rPr lang="en-US" altLang="zh-TW" sz="2600" i="1">
                                <a:latin typeface="Cambria Math" panose="02040503050406030204" pitchFamily="18" charset="0"/>
                              </a:rPr>
                              <m:t>𝑘</m:t>
                            </m:r>
                          </m:sub>
                        </m:sSub>
                        <m:d>
                          <m:dPr>
                            <m:ctrlPr>
                              <a:rPr lang="en-US" altLang="zh-TW" sz="2600" i="1">
                                <a:latin typeface="Cambria Math" panose="02040503050406030204" pitchFamily="18" charset="0"/>
                              </a:rPr>
                            </m:ctrlPr>
                          </m:dPr>
                          <m:e>
                            <m:r>
                              <a:rPr lang="en-US" altLang="zh-TW" sz="2600" b="0" i="1" smtClean="0">
                                <a:latin typeface="Cambria Math" panose="02040503050406030204" pitchFamily="18" charset="0"/>
                              </a:rPr>
                              <m:t>𝑖𝑖</m:t>
                            </m:r>
                          </m:e>
                        </m:d>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𝑁</m:t>
                            </m:r>
                          </m:e>
                          <m:sub>
                            <m:r>
                              <a:rPr lang="en-US" altLang="zh-TW" sz="2600" i="1">
                                <a:latin typeface="Cambria Math" panose="02040503050406030204" pitchFamily="18" charset="0"/>
                              </a:rPr>
                              <m:t>𝑘</m:t>
                            </m:r>
                          </m:sub>
                        </m:sSub>
                        <m:r>
                          <a:rPr lang="en-US" altLang="zh-TW" sz="2600" i="1">
                            <a:latin typeface="Cambria Math" panose="02040503050406030204" pitchFamily="18" charset="0"/>
                          </a:rPr>
                          <m:t>(</m:t>
                        </m:r>
                        <m:r>
                          <a:rPr lang="en-US" altLang="zh-TW" sz="2600" i="1">
                            <a:latin typeface="Cambria Math" panose="02040503050406030204" pitchFamily="18" charset="0"/>
                          </a:rPr>
                          <m:t>𝑎𝑎</m:t>
                        </m:r>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𝑁</m:t>
                            </m:r>
                          </m:e>
                          <m:sub>
                            <m:r>
                              <a:rPr lang="en-US" altLang="zh-TW" sz="2600" i="1">
                                <a:latin typeface="Cambria Math" panose="02040503050406030204" pitchFamily="18" charset="0"/>
                              </a:rPr>
                              <m:t>𝑘</m:t>
                            </m:r>
                          </m:sub>
                        </m:sSub>
                        <m:r>
                          <a:rPr lang="en-US" altLang="zh-TW" sz="2600" i="1">
                            <a:latin typeface="Cambria Math" panose="02040503050406030204" pitchFamily="18" charset="0"/>
                          </a:rPr>
                          <m:t>(</m:t>
                        </m:r>
                        <m:r>
                          <a:rPr lang="en-US" altLang="zh-TW" sz="2600" i="1">
                            <a:latin typeface="Cambria Math" panose="02040503050406030204" pitchFamily="18" charset="0"/>
                          </a:rPr>
                          <m:t>𝑎𝑖</m:t>
                        </m:r>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𝑁</m:t>
                            </m:r>
                          </m:e>
                          <m:sub>
                            <m:r>
                              <a:rPr lang="en-US" altLang="zh-TW" sz="2600" i="1">
                                <a:latin typeface="Cambria Math" panose="02040503050406030204" pitchFamily="18" charset="0"/>
                              </a:rPr>
                              <m:t>𝑘</m:t>
                            </m:r>
                          </m:sub>
                        </m:sSub>
                        <m:r>
                          <a:rPr lang="en-US" altLang="zh-TW" sz="2600" i="1">
                            <a:latin typeface="Cambria Math" panose="02040503050406030204" pitchFamily="18" charset="0"/>
                          </a:rPr>
                          <m:t>(</m:t>
                        </m:r>
                        <m:r>
                          <a:rPr lang="en-US" altLang="zh-TW" sz="2600" b="0" i="1" smtClean="0">
                            <a:latin typeface="Cambria Math" panose="02040503050406030204" pitchFamily="18" charset="0"/>
                          </a:rPr>
                          <m:t>𝑏𝑏</m:t>
                        </m:r>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𝑁</m:t>
                            </m:r>
                          </m:e>
                          <m:sub>
                            <m:r>
                              <a:rPr lang="en-US" altLang="zh-TW" sz="2600" i="1">
                                <a:latin typeface="Cambria Math" panose="02040503050406030204" pitchFamily="18" charset="0"/>
                              </a:rPr>
                              <m:t>𝑘</m:t>
                            </m:r>
                          </m:sub>
                        </m:sSub>
                        <m:r>
                          <a:rPr lang="en-US" altLang="zh-TW" sz="2600" i="1">
                            <a:latin typeface="Cambria Math" panose="02040503050406030204" pitchFamily="18" charset="0"/>
                          </a:rPr>
                          <m:t>(</m:t>
                        </m:r>
                        <m:r>
                          <a:rPr lang="en-US" altLang="zh-TW" sz="2600" b="0" i="1" smtClean="0">
                            <a:latin typeface="Cambria Math" panose="02040503050406030204" pitchFamily="18" charset="0"/>
                          </a:rPr>
                          <m:t>𝑏𝑖</m:t>
                        </m:r>
                        <m:r>
                          <a:rPr lang="en-US" altLang="zh-TW" sz="2600" i="1">
                            <a:latin typeface="Cambria Math" panose="02040503050406030204" pitchFamily="18" charset="0"/>
                          </a:rPr>
                          <m:t>)</m:t>
                        </m:r>
                        <m:r>
                          <a:rPr lang="en-US" altLang="zh-TW" sz="2600" b="0" i="1" smtClean="0">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𝑁</m:t>
                            </m:r>
                          </m:e>
                          <m:sub>
                            <m:r>
                              <a:rPr lang="en-US" altLang="zh-TW" sz="2600" i="1">
                                <a:latin typeface="Cambria Math" panose="02040503050406030204" pitchFamily="18" charset="0"/>
                              </a:rPr>
                              <m:t>𝑘</m:t>
                            </m:r>
                          </m:sub>
                        </m:sSub>
                        <m:r>
                          <a:rPr lang="en-US" altLang="zh-TW" sz="2600" i="1">
                            <a:latin typeface="Cambria Math" panose="02040503050406030204" pitchFamily="18" charset="0"/>
                          </a:rPr>
                          <m:t>(</m:t>
                        </m:r>
                        <m:r>
                          <a:rPr lang="en-US" altLang="zh-TW" sz="2600" i="1">
                            <a:latin typeface="Cambria Math" panose="02040503050406030204" pitchFamily="18" charset="0"/>
                          </a:rPr>
                          <m:t>𝑎𝑏</m:t>
                        </m:r>
                        <m:r>
                          <a:rPr lang="en-US" altLang="zh-TW" sz="2600" i="1">
                            <a:latin typeface="Cambria Math" panose="02040503050406030204" pitchFamily="18" charset="0"/>
                          </a:rPr>
                          <m:t>)</m:t>
                        </m:r>
                      </m:den>
                    </m:f>
                  </m:oMath>
                </a14:m>
                <a:endParaRPr lang="en-US" altLang="zh-TW" sz="1600" dirty="0" smtClean="0"/>
              </a:p>
              <a:p>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m:t>
                        </m:r>
                        <m:r>
                          <a:rPr lang="en-US" altLang="zh-TW" b="0" i="1" smtClean="0">
                            <a:latin typeface="Cambria Math" panose="02040503050406030204" pitchFamily="18" charset="0"/>
                            <a:ea typeface="Cambria Math" panose="02040503050406030204" pitchFamily="18" charset="0"/>
                          </a:rPr>
                          <m:t>𝑎</m:t>
                        </m:r>
                      </m:e>
                      <m:e>
                        <m:r>
                          <a:rPr lang="en-US" altLang="zh-TW" b="0" i="1" smtClean="0">
                            <a:latin typeface="Cambria Math" panose="02040503050406030204" pitchFamily="18" charset="0"/>
                            <a:ea typeface="Cambria Math" panose="02040503050406030204" pitchFamily="18" charset="0"/>
                          </a:rPr>
                          <m:t>𝑏𝑖𝑟𝑡h</m:t>
                        </m:r>
                      </m:e>
                    </m:d>
                  </m:oMath>
                </a14:m>
                <a:r>
                  <a:rPr lang="zh-TW" altLang="en-US" dirty="0" smtClean="0"/>
                  <a:t>：</a:t>
                </a:r>
                <a:r>
                  <a:rPr lang="zh-TW" altLang="en-US" dirty="0"/>
                  <a:t>第</a:t>
                </a:r>
                <a14:m>
                  <m:oMath xmlns:m="http://schemas.openxmlformats.org/officeDocument/2006/math">
                    <m:r>
                      <a:rPr lang="en-US" altLang="zh-TW" i="1">
                        <a:latin typeface="Cambria Math" panose="02040503050406030204" pitchFamily="18" charset="0"/>
                      </a:rPr>
                      <m:t>𝑘</m:t>
                    </m:r>
                  </m:oMath>
                </a14:m>
                <a:r>
                  <a:rPr lang="zh-TW" altLang="en-US" dirty="0"/>
                  <a:t>年出生的</a:t>
                </a:r>
                <a:r>
                  <a:rPr lang="zh-TW" altLang="en-US" b="1" dirty="0"/>
                  <a:t>嬰兒</a:t>
                </a:r>
                <a:r>
                  <a:rPr lang="zh-TW" altLang="en-US" dirty="0" smtClean="0"/>
                  <a:t>當中，血型</a:t>
                </a:r>
                <a14:m>
                  <m:oMath xmlns:m="http://schemas.openxmlformats.org/officeDocument/2006/math">
                    <m:r>
                      <a:rPr lang="en-US" altLang="zh-TW" i="1">
                        <a:latin typeface="Cambria Math" panose="02040503050406030204" pitchFamily="18" charset="0"/>
                      </a:rPr>
                      <m:t>𝑎</m:t>
                    </m:r>
                    <m:r>
                      <a:rPr lang="en-US" altLang="zh-TW" b="0" i="1" smtClean="0">
                        <a:latin typeface="Cambria Math" panose="02040503050406030204" pitchFamily="18" charset="0"/>
                      </a:rPr>
                      <m:t>𝑎</m:t>
                    </m:r>
                  </m:oMath>
                </a14:m>
                <a:r>
                  <a:rPr lang="zh-TW" altLang="en-US" dirty="0" smtClean="0"/>
                  <a:t>占所有血型的比例</a:t>
                </a:r>
                <a:endParaRPr lang="en-US" altLang="zh-TW" dirty="0" smtClean="0"/>
              </a:p>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𝑘</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𝑏𝑖𝑟𝑡h</m:t>
                    </m:r>
                    <m:r>
                      <a:rPr lang="en-US" altLang="zh-TW" b="0" i="1" smtClean="0">
                        <a:latin typeface="Cambria Math" panose="02040503050406030204" pitchFamily="18" charset="0"/>
                      </a:rPr>
                      <m:t>)</m:t>
                    </m:r>
                  </m:oMath>
                </a14:m>
                <a:r>
                  <a:rPr lang="zh-TW" altLang="en-US" dirty="0" smtClean="0"/>
                  <a:t>：第</a:t>
                </a:r>
                <a14:m>
                  <m:oMath xmlns:m="http://schemas.openxmlformats.org/officeDocument/2006/math">
                    <m:r>
                      <a:rPr lang="en-US" altLang="zh-TW" i="1">
                        <a:latin typeface="Cambria Math" panose="02040503050406030204" pitchFamily="18" charset="0"/>
                      </a:rPr>
                      <m:t>𝑘</m:t>
                    </m:r>
                  </m:oMath>
                </a14:m>
                <a:r>
                  <a:rPr lang="zh-TW" altLang="en-US" dirty="0" smtClean="0"/>
                  <a:t>年的</a:t>
                </a:r>
                <a:r>
                  <a:rPr lang="zh-TW" altLang="en-US" b="1" dirty="0" smtClean="0"/>
                  <a:t>出生率</a:t>
                </a:r>
                <a:endParaRPr lang="en-US" altLang="zh-TW" b="1"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2019" t="-3182" r="-2666" b="-197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87608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推算下一年的血型比例</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22960" y="1845734"/>
                <a:ext cx="7543800" cy="4201384"/>
              </a:xfrm>
            </p:spPr>
            <p:txBody>
              <a:bodyPr>
                <a:normAutofit/>
              </a:bodyPr>
              <a:lstStyle/>
              <a:p>
                <a:r>
                  <a:rPr lang="zh-TW" altLang="en-US" dirty="0" smtClean="0"/>
                  <a:t>已</a:t>
                </a:r>
                <a:r>
                  <a:rPr lang="zh-TW" altLang="en-US" dirty="0"/>
                  <a:t>知：</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𝑁</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𝑎𝑖</m:t>
                        </m:r>
                      </m:e>
                    </m:d>
                  </m:oMath>
                </a14:m>
                <a:r>
                  <a:rPr lang="zh-TW" altLang="en-US" dirty="0" smtClean="0"/>
                  <a:t>、</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r>
                      <a:rPr lang="en-US" altLang="zh-TW" i="1">
                        <a:latin typeface="Cambria Math" panose="02040503050406030204" pitchFamily="18" charset="0"/>
                      </a:rPr>
                      <m:t>(</m:t>
                    </m:r>
                    <m:r>
                      <a:rPr lang="en-US" altLang="zh-TW" i="1">
                        <a:latin typeface="Cambria Math" panose="02040503050406030204" pitchFamily="18" charset="0"/>
                      </a:rPr>
                      <m:t>𝑏𝑖𝑟𝑡h</m:t>
                    </m:r>
                    <m:r>
                      <a:rPr lang="en-US" altLang="zh-TW" i="1">
                        <a:latin typeface="Cambria Math" panose="02040503050406030204" pitchFamily="18" charset="0"/>
                      </a:rPr>
                      <m:t>)</m:t>
                    </m:r>
                  </m:oMath>
                </a14:m>
                <a:endParaRPr lang="en-US" altLang="zh-TW" dirty="0" smtClean="0"/>
              </a:p>
              <a:p>
                <a14:m>
                  <m:oMath xmlns:m="http://schemas.openxmlformats.org/officeDocument/2006/math">
                    <m:r>
                      <a:rPr lang="zh-TW" altLang="en-US" i="0" smtClean="0">
                        <a:latin typeface="Cambria Math" panose="02040503050406030204" pitchFamily="18" charset="0"/>
                      </a:rPr>
                      <m:t>下</m:t>
                    </m:r>
                  </m:oMath>
                </a14:m>
                <a:r>
                  <a:rPr lang="zh-TW" altLang="en-US" dirty="0" smtClean="0">
                    <a:latin typeface="Cambria Math" panose="02040503050406030204" pitchFamily="18" charset="0"/>
                  </a:rPr>
                  <a:t>一年血型是</a:t>
                </a:r>
                <a14:m>
                  <m:oMath xmlns:m="http://schemas.openxmlformats.org/officeDocument/2006/math">
                    <m:r>
                      <a:rPr lang="en-US" altLang="zh-TW" i="1">
                        <a:latin typeface="Cambria Math" panose="02040503050406030204" pitchFamily="18" charset="0"/>
                      </a:rPr>
                      <m:t>𝑎</m:t>
                    </m:r>
                    <m:r>
                      <a:rPr lang="en-US" altLang="zh-TW" b="0" i="1" smtClean="0">
                        <a:latin typeface="Cambria Math" panose="02040503050406030204" pitchFamily="18" charset="0"/>
                      </a:rPr>
                      <m:t>𝑖</m:t>
                    </m:r>
                  </m:oMath>
                </a14:m>
                <a:r>
                  <a:rPr lang="zh-TW" altLang="en-US" dirty="0" smtClean="0">
                    <a:latin typeface="Cambria Math" panose="02040503050406030204" pitchFamily="18" charset="0"/>
                  </a:rPr>
                  <a:t>的人數：</a:t>
                </a:r>
                <a:endParaRPr lang="en-US" altLang="zh-TW"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𝑁</m:t>
                          </m:r>
                        </m:e>
                        <m:sub>
                          <m:r>
                            <a:rPr lang="en-US" altLang="zh-TW" sz="2800" b="0" i="1" smtClean="0">
                              <a:latin typeface="Cambria Math" panose="02040503050406030204" pitchFamily="18" charset="0"/>
                            </a:rPr>
                            <m:t>𝑘</m:t>
                          </m:r>
                          <m:r>
                            <a:rPr lang="en-US" altLang="zh-TW" sz="2800" b="0" i="1" smtClean="0">
                              <a:latin typeface="Cambria Math" panose="02040503050406030204" pitchFamily="18" charset="0"/>
                            </a:rPr>
                            <m:t>+1</m:t>
                          </m:r>
                        </m:sub>
                      </m:sSub>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𝑎𝑖</m:t>
                          </m:r>
                        </m:e>
                      </m:d>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𝑁</m:t>
                          </m:r>
                        </m:e>
                        <m:sub>
                          <m:r>
                            <a:rPr lang="en-US" altLang="zh-TW" sz="2800" b="0" i="1" smtClean="0">
                              <a:latin typeface="Cambria Math" panose="02040503050406030204" pitchFamily="18" charset="0"/>
                            </a:rPr>
                            <m:t>𝑘</m:t>
                          </m:r>
                        </m:sub>
                      </m:sSub>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𝑎𝑖</m:t>
                          </m:r>
                        </m:e>
                      </m:d>
                      <m:r>
                        <a:rPr lang="en-US" altLang="zh-TW" sz="2800" b="0" i="1" smtClean="0">
                          <a:latin typeface="Cambria Math" panose="02040503050406030204" pitchFamily="18" charset="0"/>
                        </a:rPr>
                        <m:t>+</m:t>
                      </m:r>
                      <m:sSub>
                        <m:sSubPr>
                          <m:ctrlPr>
                            <a:rPr lang="en-US" altLang="zh-TW" sz="2800" b="0" i="1" smtClean="0">
                              <a:solidFill>
                                <a:srgbClr val="00B050"/>
                              </a:solidFill>
                              <a:latin typeface="Cambria Math" panose="02040503050406030204" pitchFamily="18" charset="0"/>
                            </a:rPr>
                          </m:ctrlPr>
                        </m:sSubPr>
                        <m:e>
                          <m:r>
                            <a:rPr lang="en-US" altLang="zh-TW" sz="2800" b="0" i="1" smtClean="0">
                              <a:solidFill>
                                <a:srgbClr val="00B050"/>
                              </a:solidFill>
                              <a:latin typeface="Cambria Math" panose="02040503050406030204" pitchFamily="18" charset="0"/>
                            </a:rPr>
                            <m:t>𝑁</m:t>
                          </m:r>
                        </m:e>
                        <m:sub>
                          <m:r>
                            <a:rPr lang="en-US" altLang="zh-TW" sz="2800" b="0" i="1" smtClean="0">
                              <a:solidFill>
                                <a:srgbClr val="00B050"/>
                              </a:solidFill>
                              <a:latin typeface="Cambria Math" panose="02040503050406030204" pitchFamily="18" charset="0"/>
                            </a:rPr>
                            <m:t>𝑘</m:t>
                          </m:r>
                        </m:sub>
                      </m:sSub>
                      <m:d>
                        <m:dPr>
                          <m:ctrlPr>
                            <a:rPr lang="en-US" altLang="zh-TW" sz="2800" b="0" i="1" smtClean="0">
                              <a:solidFill>
                                <a:srgbClr val="00B050"/>
                              </a:solidFill>
                              <a:latin typeface="Cambria Math" panose="02040503050406030204" pitchFamily="18" charset="0"/>
                            </a:rPr>
                          </m:ctrlPr>
                        </m:dPr>
                        <m:e>
                          <m:r>
                            <a:rPr lang="en-US" altLang="zh-TW" sz="2800" b="0" i="1" smtClean="0">
                              <a:solidFill>
                                <a:srgbClr val="00B050"/>
                              </a:solidFill>
                              <a:latin typeface="Cambria Math" panose="02040503050406030204" pitchFamily="18" charset="0"/>
                            </a:rPr>
                            <m:t>𝑎𝑙𝑙</m:t>
                          </m:r>
                        </m:e>
                      </m:d>
                      <m:r>
                        <a:rPr lang="en-US" altLang="zh-TW" sz="2800" b="0" i="1" smtClean="0">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𝑘</m:t>
                          </m:r>
                        </m:sub>
                      </m:sSub>
                      <m:d>
                        <m:dPr>
                          <m:ctrlPr>
                            <a:rPr lang="en-US" altLang="zh-TW" sz="2800" i="1">
                              <a:latin typeface="Cambria Math" panose="02040503050406030204" pitchFamily="18" charset="0"/>
                            </a:rPr>
                          </m:ctrlPr>
                        </m:dPr>
                        <m:e>
                          <m:r>
                            <a:rPr lang="en-US" altLang="zh-TW" sz="2800" i="1">
                              <a:latin typeface="Cambria Math" panose="02040503050406030204" pitchFamily="18" charset="0"/>
                            </a:rPr>
                            <m:t>𝑏𝑖𝑟𝑡h</m:t>
                          </m:r>
                        </m:e>
                      </m:d>
                      <m:r>
                        <a:rPr lang="en-US" altLang="zh-TW" sz="2800" i="1">
                          <a:latin typeface="Cambria Math" panose="02040503050406030204" pitchFamily="18" charset="0"/>
                          <a:ea typeface="Cambria Math" panose="02040503050406030204" pitchFamily="18" charset="0"/>
                        </a:rPr>
                        <m:t>×</m:t>
                      </m:r>
                      <m:sSub>
                        <m:sSubPr>
                          <m:ctrlPr>
                            <a:rPr lang="en-US" altLang="zh-TW" sz="2800" i="1">
                              <a:solidFill>
                                <a:srgbClr val="FF0000"/>
                              </a:solidFill>
                              <a:latin typeface="Cambria Math" panose="02040503050406030204" pitchFamily="18" charset="0"/>
                              <a:ea typeface="Cambria Math" panose="02040503050406030204" pitchFamily="18" charset="0"/>
                            </a:rPr>
                          </m:ctrlPr>
                        </m:sSubPr>
                        <m:e>
                          <m:r>
                            <a:rPr lang="en-US" altLang="zh-TW" sz="2800" i="1">
                              <a:solidFill>
                                <a:srgbClr val="FF0000"/>
                              </a:solidFill>
                              <a:latin typeface="Cambria Math" panose="02040503050406030204" pitchFamily="18" charset="0"/>
                              <a:ea typeface="Cambria Math" panose="02040503050406030204" pitchFamily="18" charset="0"/>
                            </a:rPr>
                            <m:t>𝑃</m:t>
                          </m:r>
                        </m:e>
                        <m:sub>
                          <m:r>
                            <a:rPr lang="en-US" altLang="zh-TW" sz="2800" i="1">
                              <a:solidFill>
                                <a:srgbClr val="FF0000"/>
                              </a:solidFill>
                              <a:latin typeface="Cambria Math" panose="02040503050406030204" pitchFamily="18" charset="0"/>
                              <a:ea typeface="Cambria Math" panose="02040503050406030204" pitchFamily="18" charset="0"/>
                            </a:rPr>
                            <m:t>𝑘</m:t>
                          </m:r>
                        </m:sub>
                      </m:sSub>
                      <m:d>
                        <m:dPr>
                          <m:ctrlPr>
                            <a:rPr lang="en-US" altLang="zh-TW" sz="2800" i="1">
                              <a:solidFill>
                                <a:srgbClr val="FF0000"/>
                              </a:solidFill>
                              <a:latin typeface="Cambria Math" panose="02040503050406030204" pitchFamily="18" charset="0"/>
                              <a:ea typeface="Cambria Math" panose="02040503050406030204" pitchFamily="18" charset="0"/>
                            </a:rPr>
                          </m:ctrlPr>
                        </m:dPr>
                        <m:e>
                          <m:r>
                            <a:rPr lang="en-US" altLang="zh-TW" sz="2800" i="1">
                              <a:solidFill>
                                <a:srgbClr val="FF0000"/>
                              </a:solidFill>
                              <a:latin typeface="Cambria Math" panose="02040503050406030204" pitchFamily="18" charset="0"/>
                              <a:ea typeface="Cambria Math" panose="02040503050406030204" pitchFamily="18" charset="0"/>
                            </a:rPr>
                            <m:t>𝑎𝑖</m:t>
                          </m:r>
                        </m:e>
                        <m:e>
                          <m:r>
                            <a:rPr lang="en-US" altLang="zh-TW" sz="2800" i="1">
                              <a:solidFill>
                                <a:srgbClr val="FF0000"/>
                              </a:solidFill>
                              <a:latin typeface="Cambria Math" panose="02040503050406030204" pitchFamily="18" charset="0"/>
                              <a:ea typeface="Cambria Math" panose="02040503050406030204" pitchFamily="18" charset="0"/>
                            </a:rPr>
                            <m:t>𝑏𝑖𝑟𝑡h</m:t>
                          </m:r>
                        </m:e>
                      </m:d>
                    </m:oMath>
                  </m:oMathPara>
                </a14:m>
                <a:endParaRPr lang="en-US" altLang="zh-TW" dirty="0" smtClean="0">
                  <a:solidFill>
                    <a:srgbClr val="FF0000"/>
                  </a:solidFill>
                  <a:ea typeface="Cambria Math" panose="02040503050406030204" pitchFamily="18" charset="0"/>
                </a:endParaRPr>
              </a:p>
              <a:p>
                <a:pPr marL="0" indent="0">
                  <a:buNone/>
                </a:pPr>
                <a:r>
                  <a:rPr lang="zh-TW" altLang="en-US" dirty="0" smtClean="0">
                    <a:latin typeface="Cambria Math" panose="02040503050406030204" pitchFamily="18" charset="0"/>
                  </a:rPr>
                  <a:t>其中</a:t>
                </a:r>
                <a:endParaRPr lang="en-US" altLang="zh-TW" sz="28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000" i="1" smtClean="0">
                              <a:solidFill>
                                <a:srgbClr val="00B050"/>
                              </a:solidFill>
                              <a:latin typeface="Cambria Math" panose="02040503050406030204" pitchFamily="18" charset="0"/>
                            </a:rPr>
                          </m:ctrlPr>
                        </m:sSubPr>
                        <m:e>
                          <m:r>
                            <a:rPr lang="en-US" altLang="zh-TW" sz="2000" i="1">
                              <a:solidFill>
                                <a:srgbClr val="00B050"/>
                              </a:solidFill>
                              <a:latin typeface="Cambria Math" panose="02040503050406030204" pitchFamily="18" charset="0"/>
                            </a:rPr>
                            <m:t>𝑁</m:t>
                          </m:r>
                        </m:e>
                        <m:sub>
                          <m:r>
                            <a:rPr lang="en-US" altLang="zh-TW" sz="2000" i="1">
                              <a:solidFill>
                                <a:srgbClr val="00B050"/>
                              </a:solidFill>
                              <a:latin typeface="Cambria Math" panose="02040503050406030204" pitchFamily="18" charset="0"/>
                            </a:rPr>
                            <m:t>𝑘</m:t>
                          </m:r>
                        </m:sub>
                      </m:sSub>
                      <m:d>
                        <m:dPr>
                          <m:ctrlPr>
                            <a:rPr lang="en-US" altLang="zh-TW" sz="2000" i="1">
                              <a:solidFill>
                                <a:srgbClr val="00B050"/>
                              </a:solidFill>
                              <a:latin typeface="Cambria Math" panose="02040503050406030204" pitchFamily="18" charset="0"/>
                            </a:rPr>
                          </m:ctrlPr>
                        </m:dPr>
                        <m:e>
                          <m:r>
                            <a:rPr lang="en-US" altLang="zh-TW" sz="2000" i="1">
                              <a:solidFill>
                                <a:srgbClr val="00B050"/>
                              </a:solidFill>
                              <a:latin typeface="Cambria Math" panose="02040503050406030204" pitchFamily="18" charset="0"/>
                            </a:rPr>
                            <m:t>𝑎𝑙𝑙</m:t>
                          </m:r>
                        </m:e>
                      </m:d>
                      <m:r>
                        <a:rPr lang="en-US" altLang="zh-TW" sz="2000" b="0" i="1" smtClean="0">
                          <a:solidFill>
                            <a:srgbClr val="00B050"/>
                          </a:solidFill>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𝑁</m:t>
                          </m:r>
                        </m:e>
                        <m:sub>
                          <m:r>
                            <a:rPr lang="en-US" altLang="zh-TW" sz="2000" i="1">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i="1">
                              <a:latin typeface="Cambria Math" panose="02040503050406030204" pitchFamily="18" charset="0"/>
                            </a:rPr>
                            <m:t>𝑎</m:t>
                          </m:r>
                          <m:r>
                            <a:rPr lang="en-US" altLang="zh-TW" sz="2000" b="0" i="1" smtClean="0">
                              <a:latin typeface="Cambria Math" panose="02040503050406030204" pitchFamily="18" charset="0"/>
                            </a:rPr>
                            <m:t>𝑎</m:t>
                          </m:r>
                        </m:e>
                      </m:d>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𝑁</m:t>
                          </m:r>
                        </m:e>
                        <m:sub>
                          <m:r>
                            <a:rPr lang="en-US" altLang="zh-TW" sz="2000" b="0" i="1" smtClean="0">
                              <a:latin typeface="Cambria Math" panose="02040503050406030204" pitchFamily="18" charset="0"/>
                            </a:rPr>
                            <m:t>𝑘</m:t>
                          </m:r>
                        </m:sub>
                      </m:sSub>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𝑎𝑖</m:t>
                          </m:r>
                        </m:e>
                      </m:d>
                      <m:r>
                        <a:rPr lang="en-US" altLang="zh-TW" sz="2000" b="0" i="1" smtClean="0">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𝑁</m:t>
                          </m:r>
                        </m:e>
                        <m:sub>
                          <m:r>
                            <a:rPr lang="en-US" altLang="zh-TW" sz="2000" i="1">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𝑏𝑏</m:t>
                          </m:r>
                        </m:e>
                      </m:d>
                      <m:r>
                        <a:rPr lang="en-US" altLang="zh-TW" sz="2000" b="0" i="1" smtClean="0">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𝑁</m:t>
                          </m:r>
                        </m:e>
                        <m:sub>
                          <m:r>
                            <a:rPr lang="en-US" altLang="zh-TW" sz="2000" i="1">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𝑏</m:t>
                          </m:r>
                          <m:r>
                            <a:rPr lang="en-US" altLang="zh-TW" sz="2000" i="1">
                              <a:latin typeface="Cambria Math" panose="02040503050406030204" pitchFamily="18" charset="0"/>
                            </a:rPr>
                            <m:t>𝑖</m:t>
                          </m:r>
                        </m:e>
                      </m:d>
                      <m:r>
                        <a:rPr lang="en-US" altLang="zh-TW" sz="2000" b="0" i="1" smtClean="0">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𝑁</m:t>
                          </m:r>
                        </m:e>
                        <m:sub>
                          <m:r>
                            <a:rPr lang="en-US" altLang="zh-TW" sz="2000" i="1">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𝑖</m:t>
                          </m:r>
                          <m:r>
                            <a:rPr lang="en-US" altLang="zh-TW" sz="2000" i="1">
                              <a:latin typeface="Cambria Math" panose="02040503050406030204" pitchFamily="18" charset="0"/>
                            </a:rPr>
                            <m:t>𝑖</m:t>
                          </m:r>
                        </m:e>
                      </m:d>
                      <m:r>
                        <a:rPr lang="en-US" altLang="zh-TW" sz="2000" b="0" i="1" smtClean="0">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𝑁</m:t>
                          </m:r>
                        </m:e>
                        <m:sub>
                          <m:r>
                            <a:rPr lang="en-US" altLang="zh-TW" sz="2000" i="1">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i="1">
                              <a:latin typeface="Cambria Math" panose="02040503050406030204" pitchFamily="18" charset="0"/>
                            </a:rPr>
                            <m:t>𝑎</m:t>
                          </m:r>
                          <m:r>
                            <a:rPr lang="en-US" altLang="zh-TW" sz="2000" b="0" i="1" smtClean="0">
                              <a:latin typeface="Cambria Math" panose="02040503050406030204" pitchFamily="18" charset="0"/>
                            </a:rPr>
                            <m:t>𝑏</m:t>
                          </m:r>
                        </m:e>
                      </m:d>
                    </m:oMath>
                  </m:oMathPara>
                </a14:m>
                <a:endParaRPr lang="en-US" altLang="zh-TW" sz="2800" dirty="0" smtClean="0"/>
              </a:p>
              <a:p>
                <a:pPr marL="0" indent="0">
                  <a:buNone/>
                </a:pPr>
                <a:r>
                  <a:rPr lang="zh-TW" altLang="en-US" sz="2800" dirty="0" smtClean="0"/>
                  <a:t>接下來要求：</a:t>
                </a:r>
                <a14:m>
                  <m:oMath xmlns:m="http://schemas.openxmlformats.org/officeDocument/2006/math">
                    <m:sSub>
                      <m:sSubPr>
                        <m:ctrlPr>
                          <a:rPr lang="en-US" altLang="zh-TW" sz="2800" i="1">
                            <a:solidFill>
                              <a:srgbClr val="FF0000"/>
                            </a:solidFill>
                            <a:latin typeface="Cambria Math" panose="02040503050406030204" pitchFamily="18" charset="0"/>
                            <a:ea typeface="Cambria Math" panose="02040503050406030204" pitchFamily="18" charset="0"/>
                          </a:rPr>
                        </m:ctrlPr>
                      </m:sSubPr>
                      <m:e>
                        <m:r>
                          <a:rPr lang="en-US" altLang="zh-TW" sz="2800" i="1">
                            <a:solidFill>
                              <a:srgbClr val="FF0000"/>
                            </a:solidFill>
                            <a:latin typeface="Cambria Math" panose="02040503050406030204" pitchFamily="18" charset="0"/>
                            <a:ea typeface="Cambria Math" panose="02040503050406030204" pitchFamily="18" charset="0"/>
                          </a:rPr>
                          <m:t>𝑃</m:t>
                        </m:r>
                      </m:e>
                      <m:sub>
                        <m:r>
                          <a:rPr lang="en-US" altLang="zh-TW" sz="2800" i="1">
                            <a:solidFill>
                              <a:srgbClr val="FF0000"/>
                            </a:solidFill>
                            <a:latin typeface="Cambria Math" panose="02040503050406030204" pitchFamily="18" charset="0"/>
                            <a:ea typeface="Cambria Math" panose="02040503050406030204" pitchFamily="18" charset="0"/>
                          </a:rPr>
                          <m:t>𝑘</m:t>
                        </m:r>
                      </m:sub>
                    </m:sSub>
                    <m:d>
                      <m:dPr>
                        <m:ctrlPr>
                          <a:rPr lang="en-US" altLang="zh-TW" sz="2800" i="1">
                            <a:solidFill>
                              <a:srgbClr val="FF0000"/>
                            </a:solidFill>
                            <a:latin typeface="Cambria Math" panose="02040503050406030204" pitchFamily="18" charset="0"/>
                            <a:ea typeface="Cambria Math" panose="02040503050406030204" pitchFamily="18" charset="0"/>
                          </a:rPr>
                        </m:ctrlPr>
                      </m:dPr>
                      <m:e>
                        <m:r>
                          <a:rPr lang="en-US" altLang="zh-TW" sz="2800" i="1">
                            <a:solidFill>
                              <a:srgbClr val="FF0000"/>
                            </a:solidFill>
                            <a:latin typeface="Cambria Math" panose="02040503050406030204" pitchFamily="18" charset="0"/>
                            <a:ea typeface="Cambria Math" panose="02040503050406030204" pitchFamily="18" charset="0"/>
                          </a:rPr>
                          <m:t>𝑎𝑖</m:t>
                        </m:r>
                      </m:e>
                      <m:e>
                        <m:r>
                          <a:rPr lang="en-US" altLang="zh-TW" sz="2800" i="1">
                            <a:solidFill>
                              <a:srgbClr val="FF0000"/>
                            </a:solidFill>
                            <a:latin typeface="Cambria Math" panose="02040503050406030204" pitchFamily="18" charset="0"/>
                            <a:ea typeface="Cambria Math" panose="02040503050406030204" pitchFamily="18" charset="0"/>
                          </a:rPr>
                          <m:t>𝑏𝑖𝑟𝑡h</m:t>
                        </m:r>
                      </m:e>
                    </m:d>
                  </m:oMath>
                </a14:m>
                <a:endParaRPr lang="en-US" altLang="zh-TW" sz="280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22960" y="1845734"/>
                <a:ext cx="7543800" cy="4201384"/>
              </a:xfrm>
              <a:blipFill>
                <a:blip r:embed="rId2"/>
                <a:stretch>
                  <a:fillRect l="-3231" t="-304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0221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730</TotalTime>
  <Words>1112</Words>
  <Application>Microsoft Office PowerPoint</Application>
  <PresentationFormat>如螢幕大小 (4:3)</PresentationFormat>
  <Paragraphs>528</Paragraphs>
  <Slides>36</Slides>
  <Notes>2</Notes>
  <HiddenSlides>1</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36</vt:i4>
      </vt:variant>
    </vt:vector>
  </HeadingPairs>
  <TitlesOfParts>
    <vt:vector size="43" baseType="lpstr">
      <vt:lpstr>新細明體</vt:lpstr>
      <vt:lpstr>微軟正黑體</vt:lpstr>
      <vt:lpstr>Calibri</vt:lpstr>
      <vt:lpstr>Calibri Light</vt:lpstr>
      <vt:lpstr>Cambria Math</vt:lpstr>
      <vt:lpstr>Wingdings</vt:lpstr>
      <vt:lpstr>回顧</vt:lpstr>
      <vt:lpstr>Calculation &amp; Simulation of Blood type Distribution</vt:lpstr>
      <vt:lpstr>前備常識</vt:lpstr>
      <vt:lpstr>題目：輸入&amp;輸出</vt:lpstr>
      <vt:lpstr>簡化要素</vt:lpstr>
      <vt:lpstr>實作方法</vt:lpstr>
      <vt:lpstr>Part 1: 手算機率</vt:lpstr>
      <vt:lpstr>縮寫</vt:lpstr>
      <vt:lpstr>符號說明</vt:lpstr>
      <vt:lpstr>推算下一年的血型比例</vt:lpstr>
      <vt:lpstr>概念</vt:lpstr>
      <vt:lpstr>概念:可以提供 a/b/i 的血型</vt:lpstr>
      <vt:lpstr>挑出可以提供 a/b/i 的血型</vt:lpstr>
      <vt:lpstr>下一年嬰兒的血型機率</vt:lpstr>
      <vt:lpstr>推算下一年的血型比例</vt:lpstr>
      <vt:lpstr>計算什麼條件下血型會收斂</vt:lpstr>
      <vt:lpstr>解方程式</vt:lpstr>
      <vt:lpstr>Part 2: 程式模擬</vt:lpstr>
      <vt:lpstr>程式功能</vt:lpstr>
      <vt:lpstr>隨機抽取基因配對</vt:lpstr>
      <vt:lpstr>特定基因型的新生兒</vt:lpstr>
      <vt:lpstr>計算死亡率造成的基因改變</vt:lpstr>
      <vt:lpstr>由新生兒比率和死亡率推出隔年的分佈</vt:lpstr>
      <vt:lpstr>實驗數據：會收斂嗎(會！)</vt:lpstr>
      <vt:lpstr>Part 3: V.S. 現實數據</vt:lpstr>
      <vt:lpstr>台灣的數據</vt:lpstr>
      <vt:lpstr>台灣的數據</vt:lpstr>
      <vt:lpstr>數學模擬：方法</vt:lpstr>
      <vt:lpstr>數學模擬：方法</vt:lpstr>
      <vt:lpstr>數學模擬：方法</vt:lpstr>
      <vt:lpstr>數學模擬：結果</vt:lpstr>
      <vt:lpstr>數學模擬：結果</vt:lpstr>
      <vt:lpstr>數學模擬：結果分析</vt:lpstr>
      <vt:lpstr>未來展望</vt:lpstr>
      <vt:lpstr>Q A Q</vt:lpstr>
      <vt:lpstr>謝謝大家</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鄭淵仁</dc:creator>
  <cp:lastModifiedBy>鄭淵仁</cp:lastModifiedBy>
  <cp:revision>583</cp:revision>
  <dcterms:created xsi:type="dcterms:W3CDTF">2017-06-14T10:52:52Z</dcterms:created>
  <dcterms:modified xsi:type="dcterms:W3CDTF">2017-06-27T16:15:25Z</dcterms:modified>
</cp:coreProperties>
</file>