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9" r:id="rId3"/>
    <p:sldId id="263" r:id="rId4"/>
    <p:sldId id="275" r:id="rId5"/>
    <p:sldId id="284" r:id="rId6"/>
    <p:sldId id="260" r:id="rId7"/>
    <p:sldId id="257" r:id="rId8"/>
    <p:sldId id="285" r:id="rId9"/>
    <p:sldId id="274" r:id="rId10"/>
    <p:sldId id="262" r:id="rId11"/>
    <p:sldId id="261" r:id="rId12"/>
    <p:sldId id="267" r:id="rId13"/>
    <p:sldId id="266" r:id="rId14"/>
    <p:sldId id="288" r:id="rId15"/>
    <p:sldId id="281" r:id="rId16"/>
    <p:sldId id="287" r:id="rId17"/>
    <p:sldId id="268" r:id="rId18"/>
    <p:sldId id="269" r:id="rId19"/>
    <p:sldId id="270" r:id="rId20"/>
    <p:sldId id="271" r:id="rId21"/>
    <p:sldId id="272" r:id="rId22"/>
    <p:sldId id="273" r:id="rId23"/>
    <p:sldId id="291" r:id="rId24"/>
    <p:sldId id="289" r:id="rId25"/>
    <p:sldId id="290" r:id="rId26"/>
    <p:sldId id="283" r:id="rId27"/>
    <p:sldId id="282" r:id="rId28"/>
    <p:sldId id="26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BD3D0C4-97AE-44EA-8CC2-AED68E8607AB}">
          <p14:sldIdLst>
            <p14:sldId id="256"/>
            <p14:sldId id="259"/>
            <p14:sldId id="263"/>
            <p14:sldId id="275"/>
            <p14:sldId id="284"/>
          </p14:sldIdLst>
        </p14:section>
        <p14:section name="手算機率" id="{39E8DCF8-FAEA-4064-855A-48EF0B9DDD30}">
          <p14:sldIdLst>
            <p14:sldId id="260"/>
            <p14:sldId id="257"/>
            <p14:sldId id="285"/>
            <p14:sldId id="274"/>
            <p14:sldId id="262"/>
            <p14:sldId id="261"/>
            <p14:sldId id="267"/>
            <p14:sldId id="266"/>
            <p14:sldId id="288"/>
            <p14:sldId id="281"/>
            <p14:sldId id="287"/>
          </p14:sldIdLst>
        </p14:section>
        <p14:section name="程式模擬" id="{63580361-5814-440C-839A-3DD02C1AD93D}">
          <p14:sldIdLst>
            <p14:sldId id="268"/>
            <p14:sldId id="269"/>
            <p14:sldId id="270"/>
            <p14:sldId id="271"/>
            <p14:sldId id="272"/>
            <p14:sldId id="273"/>
            <p14:sldId id="291"/>
            <p14:sldId id="289"/>
          </p14:sldIdLst>
        </p14:section>
        <p14:section name="結語" id="{B31C015E-71AD-4259-B50A-6C804AD5C506}">
          <p14:sldIdLst>
            <p14:sldId id="290"/>
            <p14:sldId id="283"/>
            <p14:sldId id="282"/>
          </p14:sldIdLst>
        </p14:section>
        <p14:section name="附錄（不會報，但是有人看不懂的時候可以給他看實例）" id="{B27FF45E-52A5-4C46-94B9-AD98CE96E3C3}">
          <p14:sldIdLst>
            <p14:sldId id="26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p:cViewPr varScale="1">
        <p:scale>
          <a:sx n="84" d="100"/>
          <a:sy n="84" d="100"/>
        </p:scale>
        <p:origin x="1363"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F76AA-3771-4ABB-8007-2BFDD61EFA38}" type="datetimeFigureOut">
              <a:rPr lang="zh-TW" altLang="en-US" smtClean="0"/>
              <a:t>2017/6/15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5523C-CF31-462F-99A8-7EBBADAAFDFA}" type="slidenum">
              <a:rPr lang="zh-TW" altLang="en-US" smtClean="0"/>
              <a:t>‹#›</a:t>
            </a:fld>
            <a:endParaRPr lang="zh-TW" altLang="en-US"/>
          </a:p>
        </p:txBody>
      </p:sp>
    </p:spTree>
    <p:extLst>
      <p:ext uri="{BB962C8B-B14F-4D97-AF65-F5344CB8AC3E}">
        <p14:creationId xmlns:p14="http://schemas.microsoft.com/office/powerpoint/2010/main" val="426673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A75523C-CF31-462F-99A8-7EBBADAAFDFA}" type="slidenum">
              <a:rPr lang="zh-TW" altLang="en-US" smtClean="0"/>
              <a:t>2</a:t>
            </a:fld>
            <a:endParaRPr lang="zh-TW" altLang="en-US"/>
          </a:p>
        </p:txBody>
      </p:sp>
    </p:spTree>
    <p:extLst>
      <p:ext uri="{BB962C8B-B14F-4D97-AF65-F5344CB8AC3E}">
        <p14:creationId xmlns:p14="http://schemas.microsoft.com/office/powerpoint/2010/main" val="211146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附錄（不會用到，但是有人看不懂的時候可以給他看這個例子）</a:t>
            </a:r>
            <a:endParaRPr lang="zh-TW" altLang="en-US" dirty="0"/>
          </a:p>
        </p:txBody>
      </p:sp>
      <p:sp>
        <p:nvSpPr>
          <p:cNvPr id="4" name="投影片編號版面配置區 3"/>
          <p:cNvSpPr>
            <a:spLocks noGrp="1"/>
          </p:cNvSpPr>
          <p:nvPr>
            <p:ph type="sldNum" sz="quarter" idx="10"/>
          </p:nvPr>
        </p:nvSpPr>
        <p:spPr/>
        <p:txBody>
          <a:bodyPr/>
          <a:lstStyle/>
          <a:p>
            <a:fld id="{9A75523C-CF31-462F-99A8-7EBBADAAFDFA}" type="slidenum">
              <a:rPr lang="zh-TW" altLang="en-US" smtClean="0"/>
              <a:t>28</a:t>
            </a:fld>
            <a:endParaRPr lang="zh-TW" altLang="en-US"/>
          </a:p>
        </p:txBody>
      </p:sp>
    </p:spTree>
    <p:extLst>
      <p:ext uri="{BB962C8B-B14F-4D97-AF65-F5344CB8AC3E}">
        <p14:creationId xmlns:p14="http://schemas.microsoft.com/office/powerpoint/2010/main" val="346315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663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426952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335369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787312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3E16BBD-6BB9-4473-B061-AE4F3268053C}"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42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394154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202266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21008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78002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4916F62-8A79-4D6F-BB6D-A586E3832F1C}" type="datetimeFigureOut">
              <a:rPr lang="zh-TW" altLang="en-US" smtClean="0"/>
              <a:t>2017/6/15</a:t>
            </a:fld>
            <a:endParaRPr lang="zh-TW"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59692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4916F62-8A79-4D6F-BB6D-A586E3832F1C}" type="datetimeFigureOut">
              <a:rPr lang="zh-TW" altLang="en-US" smtClean="0"/>
              <a:t>2017/6/15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3E16BBD-6BB9-4473-B061-AE4F3268053C}" type="slidenum">
              <a:rPr lang="zh-TW" altLang="en-US" smtClean="0"/>
              <a:t>‹#›</a:t>
            </a:fld>
            <a:endParaRPr lang="zh-TW" altLang="en-US"/>
          </a:p>
        </p:txBody>
      </p:sp>
    </p:spTree>
    <p:extLst>
      <p:ext uri="{BB962C8B-B14F-4D97-AF65-F5344CB8AC3E}">
        <p14:creationId xmlns:p14="http://schemas.microsoft.com/office/powerpoint/2010/main" val="190760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latin typeface="微軟正黑體" panose="020B0604030504040204" pitchFamily="34" charset="-120"/>
                <a:ea typeface="微軟正黑體" panose="020B0604030504040204" pitchFamily="34" charset="-120"/>
              </a:defRPr>
            </a:lvl1pPr>
          </a:lstStyle>
          <a:p>
            <a:fld id="{94916F62-8A79-4D6F-BB6D-A586E3832F1C}" type="datetimeFigureOut">
              <a:rPr lang="zh-TW" altLang="en-US" smtClean="0"/>
              <a:pPr/>
              <a:t>2017/6/15</a:t>
            </a:fld>
            <a:endParaRPr lang="zh-TW"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latin typeface="微軟正黑體" panose="020B0604030504040204" pitchFamily="34" charset="-120"/>
                <a:ea typeface="微軟正黑體" panose="020B0604030504040204" pitchFamily="34" charset="-120"/>
              </a:defRPr>
            </a:lvl1pPr>
          </a:lstStyle>
          <a:p>
            <a:fld id="{D3E16BBD-6BB9-4473-B061-AE4F3268053C}" type="slidenum">
              <a:rPr lang="zh-TW" altLang="en-US" smtClean="0"/>
              <a:pPr/>
              <a:t>‹#›</a:t>
            </a:fld>
            <a:endParaRPr lang="zh-TW"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4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微軟正黑體" panose="020B0604030504040204" pitchFamily="34" charset="-120"/>
          <a:ea typeface="微軟正黑體"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400" dirty="0" smtClean="0"/>
              <a:t>Calculation &amp; Simulation </a:t>
            </a:r>
            <a:r>
              <a:rPr lang="en-US" altLang="zh-TW" sz="4400" dirty="0"/>
              <a:t>of </a:t>
            </a:r>
            <a:r>
              <a:rPr lang="en-US" altLang="zh-TW" dirty="0" smtClean="0"/>
              <a:t>Blood type Distribution</a:t>
            </a:r>
            <a:endParaRPr lang="zh-TW" altLang="en-US" dirty="0"/>
          </a:p>
        </p:txBody>
      </p:sp>
      <p:sp>
        <p:nvSpPr>
          <p:cNvPr id="3" name="副標題 2"/>
          <p:cNvSpPr>
            <a:spLocks noGrp="1"/>
          </p:cNvSpPr>
          <p:nvPr>
            <p:ph type="subTitle" idx="1"/>
          </p:nvPr>
        </p:nvSpPr>
        <p:spPr/>
        <p:txBody>
          <a:bodyPr/>
          <a:lstStyle/>
          <a:p>
            <a:r>
              <a:rPr lang="en-US" altLang="zh-TW" dirty="0" smtClean="0"/>
              <a:t>b04902053 </a:t>
            </a:r>
            <a:r>
              <a:rPr lang="zh-TW" altLang="en-US" dirty="0" smtClean="0"/>
              <a:t>鄭淵仁</a:t>
            </a:r>
            <a:endParaRPr lang="en-US" altLang="zh-TW" dirty="0" smtClean="0"/>
          </a:p>
          <a:p>
            <a:r>
              <a:rPr lang="en-US" altLang="zh-TW" dirty="0" smtClean="0"/>
              <a:t>b04902085 </a:t>
            </a:r>
            <a:r>
              <a:rPr lang="zh-TW" altLang="en-US" dirty="0" smtClean="0"/>
              <a:t>何鎧至</a:t>
            </a:r>
            <a:endParaRPr lang="zh-TW" altLang="en-US" dirty="0"/>
          </a:p>
        </p:txBody>
      </p:sp>
    </p:spTree>
    <p:extLst>
      <p:ext uri="{BB962C8B-B14F-4D97-AF65-F5344CB8AC3E}">
        <p14:creationId xmlns:p14="http://schemas.microsoft.com/office/powerpoint/2010/main" val="128801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概念</a:t>
            </a:r>
            <a:endParaRPr lang="zh-TW" altLang="en-US" dirty="0"/>
          </a:p>
        </p:txBody>
      </p:sp>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2022381702"/>
                  </p:ext>
                </p:extLst>
              </p:nvPr>
            </p:nvGraphicFramePr>
            <p:xfrm>
              <a:off x="1536195" y="1820856"/>
              <a:ext cx="4917803" cy="4495601"/>
            </p:xfrm>
            <a:graphic>
              <a:graphicData uri="http://schemas.openxmlformats.org/drawingml/2006/table">
                <a:tbl>
                  <a:tblPr firstRow="1" firstCol="1" bandRow="1">
                    <a:tableStyleId>{5C22544A-7EE6-4342-B048-85BDC9FD1C3A}</a:tableStyleId>
                  </a:tblPr>
                  <a:tblGrid>
                    <a:gridCol w="1216919">
                      <a:extLst>
                        <a:ext uri="{9D8B030D-6E8A-4147-A177-3AD203B41FA5}">
                          <a16:colId xmlns:a16="http://schemas.microsoft.com/office/drawing/2014/main" val="2314657606"/>
                        </a:ext>
                      </a:extLst>
                    </a:gridCol>
                    <a:gridCol w="616814">
                      <a:extLst>
                        <a:ext uri="{9D8B030D-6E8A-4147-A177-3AD203B41FA5}">
                          <a16:colId xmlns:a16="http://schemas.microsoft.com/office/drawing/2014/main" val="1591658108"/>
                        </a:ext>
                      </a:extLst>
                    </a:gridCol>
                    <a:gridCol w="616814">
                      <a:extLst>
                        <a:ext uri="{9D8B030D-6E8A-4147-A177-3AD203B41FA5}">
                          <a16:colId xmlns:a16="http://schemas.microsoft.com/office/drawing/2014/main" val="1451879817"/>
                        </a:ext>
                      </a:extLst>
                    </a:gridCol>
                    <a:gridCol w="616814">
                      <a:extLst>
                        <a:ext uri="{9D8B030D-6E8A-4147-A177-3AD203B41FA5}">
                          <a16:colId xmlns:a16="http://schemas.microsoft.com/office/drawing/2014/main" val="3840559537"/>
                        </a:ext>
                      </a:extLst>
                    </a:gridCol>
                    <a:gridCol w="616814">
                      <a:extLst>
                        <a:ext uri="{9D8B030D-6E8A-4147-A177-3AD203B41FA5}">
                          <a16:colId xmlns:a16="http://schemas.microsoft.com/office/drawing/2014/main" val="1951307875"/>
                        </a:ext>
                      </a:extLst>
                    </a:gridCol>
                    <a:gridCol w="616814">
                      <a:extLst>
                        <a:ext uri="{9D8B030D-6E8A-4147-A177-3AD203B41FA5}">
                          <a16:colId xmlns:a16="http://schemas.microsoft.com/office/drawing/2014/main" val="1787758457"/>
                        </a:ext>
                      </a:extLst>
                    </a:gridCol>
                    <a:gridCol w="616814">
                      <a:extLst>
                        <a:ext uri="{9D8B030D-6E8A-4147-A177-3AD203B41FA5}">
                          <a16:colId xmlns:a16="http://schemas.microsoft.com/office/drawing/2014/main" val="187261979"/>
                        </a:ext>
                      </a:extLst>
                    </a:gridCol>
                  </a:tblGrid>
                  <a:tr h="922127">
                    <a:tc>
                      <a:txBody>
                        <a:bodyPr/>
                        <a:lstStyle/>
                        <a:p>
                          <a:pPr algn="r"/>
                          <a:r>
                            <a:rPr lang="zh-TW" altLang="en-US" sz="2400" dirty="0" smtClean="0"/>
                            <a:t>母</a:t>
                          </a:r>
                          <a:endParaRPr lang="en-US" altLang="zh-TW" sz="2400" dirty="0" smtClean="0"/>
                        </a:p>
                        <a:p>
                          <a:pPr algn="l"/>
                          <a:r>
                            <a:rPr lang="zh-TW" altLang="en-US" sz="2400" dirty="0" smtClean="0"/>
                            <a:t>父</a:t>
                          </a:r>
                          <a:endParaRPr lang="zh-TW" altLang="en-US" sz="2400" dirty="0"/>
                        </a:p>
                      </a:txBody>
                      <a:tcPr anchor="ctr">
                        <a:lnTlToBr w="28575" cap="flat" cmpd="sng" algn="ctr">
                          <a:solidFill>
                            <a:schemeClr val="bg1"/>
                          </a:solidFill>
                          <a:prstDash val="solid"/>
                          <a:round/>
                          <a:headEnd type="none" w="med" len="med"/>
                          <a:tailEnd type="none" w="med" len="med"/>
                        </a:lnTlToBr>
                      </a:tcP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𝒊𝒊</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𝒂𝒂</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𝒂𝒊</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𝒃𝒃</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𝒃𝒊</m:t>
                                </m:r>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𝒂𝒃</m:t>
                                </m:r>
                              </m:oMath>
                            </m:oMathPara>
                          </a14:m>
                          <a:endParaRPr lang="zh-TW" altLang="en-US" sz="2400" dirty="0"/>
                        </a:p>
                      </a:txBody>
                      <a:tcPr anchor="ctr"/>
                    </a:tc>
                    <a:extLst>
                      <a:ext uri="{0D108BD9-81ED-4DB2-BD59-A6C34878D82A}">
                        <a16:rowId xmlns:a16="http://schemas.microsoft.com/office/drawing/2014/main" val="1533151307"/>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𝒊𝒊</m:t>
                                </m:r>
                              </m:oMath>
                            </m:oMathPara>
                          </a14:m>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extLst>
                      <a:ext uri="{0D108BD9-81ED-4DB2-BD59-A6C34878D82A}">
                        <a16:rowId xmlns:a16="http://schemas.microsoft.com/office/drawing/2014/main" val="2091798075"/>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𝒂𝒂</m:t>
                                </m:r>
                              </m:oMath>
                            </m:oMathPara>
                          </a14:m>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3171656950"/>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𝒂𝒊</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1070481964"/>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𝒃𝒃</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extLst>
                      <a:ext uri="{0D108BD9-81ED-4DB2-BD59-A6C34878D82A}">
                        <a16:rowId xmlns:a16="http://schemas.microsoft.com/office/drawing/2014/main" val="1498162284"/>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𝒃𝒊</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228047511"/>
                      </a:ext>
                    </a:extLst>
                  </a:tr>
                  <a:tr h="595579">
                    <a:tc>
                      <a:txBody>
                        <a:bodyPr/>
                        <a:lstStyle/>
                        <a:p>
                          <a:pPr algn="ct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𝒂𝒃</m:t>
                                </m:r>
                              </m:oMath>
                            </m:oMathPara>
                          </a14:m>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1362795913"/>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2022381702"/>
                  </p:ext>
                </p:extLst>
              </p:nvPr>
            </p:nvGraphicFramePr>
            <p:xfrm>
              <a:off x="1536195" y="1820856"/>
              <a:ext cx="4917803" cy="4495601"/>
            </p:xfrm>
            <a:graphic>
              <a:graphicData uri="http://schemas.openxmlformats.org/drawingml/2006/table">
                <a:tbl>
                  <a:tblPr firstRow="1" firstCol="1" bandRow="1">
                    <a:tableStyleId>{5C22544A-7EE6-4342-B048-85BDC9FD1C3A}</a:tableStyleId>
                  </a:tblPr>
                  <a:tblGrid>
                    <a:gridCol w="1216919">
                      <a:extLst>
                        <a:ext uri="{9D8B030D-6E8A-4147-A177-3AD203B41FA5}">
                          <a16:colId xmlns:a16="http://schemas.microsoft.com/office/drawing/2014/main" val="2314657606"/>
                        </a:ext>
                      </a:extLst>
                    </a:gridCol>
                    <a:gridCol w="616814">
                      <a:extLst>
                        <a:ext uri="{9D8B030D-6E8A-4147-A177-3AD203B41FA5}">
                          <a16:colId xmlns:a16="http://schemas.microsoft.com/office/drawing/2014/main" val="1591658108"/>
                        </a:ext>
                      </a:extLst>
                    </a:gridCol>
                    <a:gridCol w="616814">
                      <a:extLst>
                        <a:ext uri="{9D8B030D-6E8A-4147-A177-3AD203B41FA5}">
                          <a16:colId xmlns:a16="http://schemas.microsoft.com/office/drawing/2014/main" val="1451879817"/>
                        </a:ext>
                      </a:extLst>
                    </a:gridCol>
                    <a:gridCol w="616814">
                      <a:extLst>
                        <a:ext uri="{9D8B030D-6E8A-4147-A177-3AD203B41FA5}">
                          <a16:colId xmlns:a16="http://schemas.microsoft.com/office/drawing/2014/main" val="3840559537"/>
                        </a:ext>
                      </a:extLst>
                    </a:gridCol>
                    <a:gridCol w="616814">
                      <a:extLst>
                        <a:ext uri="{9D8B030D-6E8A-4147-A177-3AD203B41FA5}">
                          <a16:colId xmlns:a16="http://schemas.microsoft.com/office/drawing/2014/main" val="1951307875"/>
                        </a:ext>
                      </a:extLst>
                    </a:gridCol>
                    <a:gridCol w="616814">
                      <a:extLst>
                        <a:ext uri="{9D8B030D-6E8A-4147-A177-3AD203B41FA5}">
                          <a16:colId xmlns:a16="http://schemas.microsoft.com/office/drawing/2014/main" val="1787758457"/>
                        </a:ext>
                      </a:extLst>
                    </a:gridCol>
                    <a:gridCol w="616814">
                      <a:extLst>
                        <a:ext uri="{9D8B030D-6E8A-4147-A177-3AD203B41FA5}">
                          <a16:colId xmlns:a16="http://schemas.microsoft.com/office/drawing/2014/main" val="187261979"/>
                        </a:ext>
                      </a:extLst>
                    </a:gridCol>
                  </a:tblGrid>
                  <a:tr h="922127">
                    <a:tc>
                      <a:txBody>
                        <a:bodyPr/>
                        <a:lstStyle/>
                        <a:p>
                          <a:pPr algn="r"/>
                          <a:r>
                            <a:rPr lang="zh-TW" altLang="en-US" sz="2400" dirty="0" smtClean="0"/>
                            <a:t>母</a:t>
                          </a:r>
                          <a:endParaRPr lang="en-US" altLang="zh-TW" sz="2400" dirty="0" smtClean="0"/>
                        </a:p>
                        <a:p>
                          <a:pPr algn="l"/>
                          <a:r>
                            <a:rPr lang="zh-TW" altLang="en-US" sz="2400" dirty="0" smtClean="0"/>
                            <a:t>父</a:t>
                          </a:r>
                          <a:endParaRPr lang="zh-TW" altLang="en-US" sz="2400" dirty="0"/>
                        </a:p>
                      </a:txBody>
                      <a:tcPr anchor="ctr">
                        <a:lnTlToBr w="28575" cap="flat" cmpd="sng" algn="ctr">
                          <a:solidFill>
                            <a:schemeClr val="bg1"/>
                          </a:solidFill>
                          <a:prstDash val="solid"/>
                          <a:round/>
                          <a:headEnd type="none" w="med" len="med"/>
                          <a:tailEnd type="none" w="med" len="med"/>
                        </a:lnTlToBr>
                      </a:tcPr>
                    </a:tc>
                    <a:tc>
                      <a:txBody>
                        <a:bodyPr/>
                        <a:lstStyle/>
                        <a:p>
                          <a:endParaRPr lang="zh-TW"/>
                        </a:p>
                      </a:txBody>
                      <a:tcPr anchor="ctr">
                        <a:blipFill>
                          <a:blip r:embed="rId2"/>
                          <a:stretch>
                            <a:fillRect l="-200000" t="-658" r="-504950" b="-387500"/>
                          </a:stretch>
                        </a:blipFill>
                      </a:tcPr>
                    </a:tc>
                    <a:tc>
                      <a:txBody>
                        <a:bodyPr/>
                        <a:lstStyle/>
                        <a:p>
                          <a:endParaRPr lang="zh-TW"/>
                        </a:p>
                      </a:txBody>
                      <a:tcPr anchor="ctr">
                        <a:blipFill>
                          <a:blip r:embed="rId2"/>
                          <a:stretch>
                            <a:fillRect l="-300000" t="-658" r="-404950" b="-387500"/>
                          </a:stretch>
                        </a:blipFill>
                      </a:tcPr>
                    </a:tc>
                    <a:tc>
                      <a:txBody>
                        <a:bodyPr/>
                        <a:lstStyle/>
                        <a:p>
                          <a:endParaRPr lang="zh-TW"/>
                        </a:p>
                      </a:txBody>
                      <a:tcPr anchor="ctr">
                        <a:blipFill>
                          <a:blip r:embed="rId2"/>
                          <a:stretch>
                            <a:fillRect l="-400000" t="-658" r="-304950" b="-387500"/>
                          </a:stretch>
                        </a:blipFill>
                      </a:tcPr>
                    </a:tc>
                    <a:tc>
                      <a:txBody>
                        <a:bodyPr/>
                        <a:lstStyle/>
                        <a:p>
                          <a:endParaRPr lang="zh-TW"/>
                        </a:p>
                      </a:txBody>
                      <a:tcPr anchor="ctr">
                        <a:blipFill>
                          <a:blip r:embed="rId2"/>
                          <a:stretch>
                            <a:fillRect l="-495098" t="-658" r="-201961" b="-387500"/>
                          </a:stretch>
                        </a:blipFill>
                      </a:tcPr>
                    </a:tc>
                    <a:tc>
                      <a:txBody>
                        <a:bodyPr/>
                        <a:lstStyle/>
                        <a:p>
                          <a:endParaRPr lang="zh-TW"/>
                        </a:p>
                      </a:txBody>
                      <a:tcPr anchor="ctr">
                        <a:blipFill>
                          <a:blip r:embed="rId2"/>
                          <a:stretch>
                            <a:fillRect l="-600990" t="-658" r="-103960" b="-387500"/>
                          </a:stretch>
                        </a:blipFill>
                      </a:tcPr>
                    </a:tc>
                    <a:tc>
                      <a:txBody>
                        <a:bodyPr/>
                        <a:lstStyle/>
                        <a:p>
                          <a:endParaRPr lang="zh-TW"/>
                        </a:p>
                      </a:txBody>
                      <a:tcPr anchor="ctr">
                        <a:blipFill>
                          <a:blip r:embed="rId2"/>
                          <a:stretch>
                            <a:fillRect l="-700990" t="-658" r="-3960" b="-387500"/>
                          </a:stretch>
                        </a:blipFill>
                      </a:tcPr>
                    </a:tc>
                    <a:extLst>
                      <a:ext uri="{0D108BD9-81ED-4DB2-BD59-A6C34878D82A}">
                        <a16:rowId xmlns:a16="http://schemas.microsoft.com/office/drawing/2014/main" val="1533151307"/>
                      </a:ext>
                    </a:extLst>
                  </a:tr>
                  <a:tr h="595579">
                    <a:tc>
                      <a:txBody>
                        <a:bodyPr/>
                        <a:lstStyle/>
                        <a:p>
                          <a:endParaRPr lang="zh-TW"/>
                        </a:p>
                      </a:txBody>
                      <a:tcPr anchor="ctr">
                        <a:blipFill>
                          <a:blip r:embed="rId2"/>
                          <a:stretch>
                            <a:fillRect l="-1000" t="-157732" r="-305500" b="-507216"/>
                          </a:stretch>
                        </a:blipFill>
                      </a:tcP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extLst>
                      <a:ext uri="{0D108BD9-81ED-4DB2-BD59-A6C34878D82A}">
                        <a16:rowId xmlns:a16="http://schemas.microsoft.com/office/drawing/2014/main" val="2091798075"/>
                      </a:ext>
                    </a:extLst>
                  </a:tr>
                  <a:tr h="595579">
                    <a:tc>
                      <a:txBody>
                        <a:bodyPr/>
                        <a:lstStyle/>
                        <a:p>
                          <a:endParaRPr lang="zh-TW"/>
                        </a:p>
                      </a:txBody>
                      <a:tcPr anchor="ctr">
                        <a:blipFill>
                          <a:blip r:embed="rId2"/>
                          <a:stretch>
                            <a:fillRect l="-1000" t="-255102" r="-305500" b="-402041"/>
                          </a:stretch>
                        </a:blipFill>
                      </a:tcP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3171656950"/>
                      </a:ext>
                    </a:extLst>
                  </a:tr>
                  <a:tr h="595579">
                    <a:tc>
                      <a:txBody>
                        <a:bodyPr/>
                        <a:lstStyle/>
                        <a:p>
                          <a:endParaRPr lang="zh-TW"/>
                        </a:p>
                      </a:txBody>
                      <a:tcPr anchor="ctr">
                        <a:blipFill>
                          <a:blip r:embed="rId2"/>
                          <a:stretch>
                            <a:fillRect l="-1000" t="-355102" r="-305500" b="-302041"/>
                          </a:stretch>
                        </a:blipFill>
                      </a:tcP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a:p>
                      </a:txBody>
                      <a:tcPr anchor="ctr"/>
                    </a:tc>
                    <a:extLst>
                      <a:ext uri="{0D108BD9-81ED-4DB2-BD59-A6C34878D82A}">
                        <a16:rowId xmlns:a16="http://schemas.microsoft.com/office/drawing/2014/main" val="1070481964"/>
                      </a:ext>
                    </a:extLst>
                  </a:tr>
                  <a:tr h="595579">
                    <a:tc>
                      <a:txBody>
                        <a:bodyPr/>
                        <a:lstStyle/>
                        <a:p>
                          <a:endParaRPr lang="zh-TW"/>
                        </a:p>
                      </a:txBody>
                      <a:tcPr anchor="ctr">
                        <a:blipFill>
                          <a:blip r:embed="rId2"/>
                          <a:stretch>
                            <a:fillRect l="-1000" t="-455102" r="-305500" b="-202041"/>
                          </a:stretch>
                        </a:blipFill>
                      </a:tcP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extLst>
                      <a:ext uri="{0D108BD9-81ED-4DB2-BD59-A6C34878D82A}">
                        <a16:rowId xmlns:a16="http://schemas.microsoft.com/office/drawing/2014/main" val="1498162284"/>
                      </a:ext>
                    </a:extLst>
                  </a:tr>
                  <a:tr h="595579">
                    <a:tc>
                      <a:txBody>
                        <a:bodyPr/>
                        <a:lstStyle/>
                        <a:p>
                          <a:endParaRPr lang="zh-TW"/>
                        </a:p>
                      </a:txBody>
                      <a:tcPr anchor="ctr">
                        <a:blipFill>
                          <a:blip r:embed="rId2"/>
                          <a:stretch>
                            <a:fillRect l="-1000" t="-555102" r="-305500" b="-102041"/>
                          </a:stretch>
                        </a:blipFill>
                      </a:tcP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228047511"/>
                      </a:ext>
                    </a:extLst>
                  </a:tr>
                  <a:tr h="595579">
                    <a:tc>
                      <a:txBody>
                        <a:bodyPr/>
                        <a:lstStyle/>
                        <a:p>
                          <a:endParaRPr lang="zh-TW"/>
                        </a:p>
                      </a:txBody>
                      <a:tcPr anchor="ctr">
                        <a:blipFill>
                          <a:blip r:embed="rId2"/>
                          <a:stretch>
                            <a:fillRect l="-1000" t="-655102" r="-305500" b="-2041"/>
                          </a:stretch>
                        </a:blipFill>
                      </a:tcP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a:p>
                      </a:txBody>
                      <a:tcPr anchor="ctr"/>
                    </a:tc>
                    <a:tc>
                      <a:txBody>
                        <a:bodyPr/>
                        <a:lstStyle/>
                        <a:p>
                          <a:pPr algn="ctr"/>
                          <a:endParaRPr lang="zh-TW" altLang="en-US" sz="2400" dirty="0"/>
                        </a:p>
                      </a:txBody>
                      <a:tcPr anchor="ctr"/>
                    </a:tc>
                    <a:extLst>
                      <a:ext uri="{0D108BD9-81ED-4DB2-BD59-A6C34878D82A}">
                        <a16:rowId xmlns:a16="http://schemas.microsoft.com/office/drawing/2014/main" val="1362795913"/>
                      </a:ext>
                    </a:extLst>
                  </a:tr>
                </a:tbl>
              </a:graphicData>
            </a:graphic>
          </p:graphicFrame>
        </mc:Fallback>
      </mc:AlternateContent>
      <p:grpSp>
        <p:nvGrpSpPr>
          <p:cNvPr id="14" name="群組 13"/>
          <p:cNvGrpSpPr/>
          <p:nvPr/>
        </p:nvGrpSpPr>
        <p:grpSpPr>
          <a:xfrm>
            <a:off x="189032" y="3657600"/>
            <a:ext cx="2743949" cy="1160388"/>
            <a:chOff x="189032" y="3657600"/>
            <a:chExt cx="2743949" cy="1160388"/>
          </a:xfrm>
        </p:grpSpPr>
        <mc:AlternateContent xmlns:mc="http://schemas.openxmlformats.org/markup-compatibility/2006" xmlns:a14="http://schemas.microsoft.com/office/drawing/2010/main">
          <mc:Choice Requires="a14">
            <p:sp>
              <p:nvSpPr>
                <p:cNvPr id="5" name="文字方塊 4"/>
                <p:cNvSpPr txBox="1"/>
                <p:nvPr/>
              </p:nvSpPr>
              <p:spPr>
                <a:xfrm>
                  <a:off x="189032" y="3894658"/>
                  <a:ext cx="969689"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5400" b="0" i="1" smtClean="0">
                            <a:solidFill>
                              <a:schemeClr val="tx1"/>
                            </a:solidFill>
                            <a:latin typeface="Cambria Math" panose="02040503050406030204" pitchFamily="18" charset="0"/>
                          </a:rPr>
                          <m:t>𝑎𝑖</m:t>
                        </m:r>
                      </m:oMath>
                    </m:oMathPara>
                  </a14:m>
                  <a:endParaRPr lang="zh-TW" altLang="en-US" sz="5400" dirty="0">
                    <a:solidFill>
                      <a:schemeClr val="tx1"/>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89032" y="3894658"/>
                  <a:ext cx="969689" cy="923330"/>
                </a:xfrm>
                <a:prstGeom prst="rect">
                  <a:avLst/>
                </a:prstGeom>
                <a:blipFill>
                  <a:blip r:embed="rId3"/>
                  <a:stretch>
                    <a:fillRect/>
                  </a:stretch>
                </a:blipFill>
              </p:spPr>
              <p:txBody>
                <a:bodyPr/>
                <a:lstStyle/>
                <a:p>
                  <a:r>
                    <a:rPr lang="zh-TW" altLang="en-US">
                      <a:noFill/>
                    </a:rPr>
                    <a:t> </a:t>
                  </a:r>
                </a:p>
              </p:txBody>
            </p:sp>
          </mc:Fallback>
        </mc:AlternateContent>
        <p:cxnSp>
          <p:nvCxnSpPr>
            <p:cNvPr id="8" name="直線單箭頭接點 7"/>
            <p:cNvCxnSpPr/>
            <p:nvPr/>
          </p:nvCxnSpPr>
          <p:spPr>
            <a:xfrm flipV="1">
              <a:off x="1067791" y="3657600"/>
              <a:ext cx="1865190" cy="572064"/>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 name="群組 2"/>
          <p:cNvGrpSpPr/>
          <p:nvPr/>
        </p:nvGrpSpPr>
        <p:grpSpPr>
          <a:xfrm>
            <a:off x="5532120" y="2612841"/>
            <a:ext cx="3314700" cy="1044759"/>
            <a:chOff x="5274125" y="1745987"/>
            <a:chExt cx="3314700" cy="1044759"/>
          </a:xfrm>
        </p:grpSpPr>
        <mc:AlternateContent xmlns:mc="http://schemas.openxmlformats.org/markup-compatibility/2006" xmlns:a14="http://schemas.microsoft.com/office/drawing/2010/main">
          <mc:Choice Requires="a14">
            <p:sp>
              <p:nvSpPr>
                <p:cNvPr id="11" name="文字方塊 10"/>
                <p:cNvSpPr txBox="1"/>
                <p:nvPr/>
              </p:nvSpPr>
              <p:spPr>
                <a:xfrm>
                  <a:off x="6516853" y="1745987"/>
                  <a:ext cx="2071972" cy="874663"/>
                </a:xfrm>
                <a:prstGeom prst="rect">
                  <a:avLst/>
                </a:prstGeom>
                <a:noFill/>
              </p:spPr>
              <p:txBody>
                <a:bodyPr wrap="square" rtlCol="0">
                  <a:spAutoFit/>
                </a:bodyPr>
                <a:lstStyle/>
                <a:p>
                  <a14:m>
                    <m:oMath xmlns:m="http://schemas.openxmlformats.org/officeDocument/2006/math">
                      <m:f>
                        <m:fPr>
                          <m:ctrlPr>
                            <a:rPr lang="en-US" altLang="zh-TW" sz="3600" b="0" i="1" smtClean="0">
                              <a:solidFill>
                                <a:schemeClr val="tx1"/>
                              </a:solidFill>
                              <a:latin typeface="Cambria Math" panose="02040503050406030204" pitchFamily="18" charset="0"/>
                            </a:rPr>
                          </m:ctrlPr>
                        </m:fPr>
                        <m:num>
                          <m:r>
                            <a:rPr lang="en-US" altLang="zh-TW" sz="3600" b="0" i="1" smtClean="0">
                              <a:solidFill>
                                <a:schemeClr val="tx1"/>
                              </a:solidFill>
                              <a:latin typeface="Cambria Math" panose="02040503050406030204" pitchFamily="18" charset="0"/>
                            </a:rPr>
                            <m:t>1</m:t>
                          </m:r>
                        </m:num>
                        <m:den>
                          <m:r>
                            <a:rPr lang="en-US" altLang="zh-TW" sz="3600" b="0" i="1" smtClean="0">
                              <a:solidFill>
                                <a:schemeClr val="tx1"/>
                              </a:solidFill>
                              <a:latin typeface="Cambria Math" panose="02040503050406030204" pitchFamily="18" charset="0"/>
                            </a:rPr>
                            <m:t>2</m:t>
                          </m:r>
                        </m:den>
                      </m:f>
                      <m:r>
                        <a:rPr lang="en-US" altLang="zh-TW" sz="3600" b="0" i="1" smtClean="0">
                          <a:solidFill>
                            <a:schemeClr val="tx1"/>
                          </a:solidFill>
                          <a:latin typeface="Cambria Math" panose="02040503050406030204" pitchFamily="18" charset="0"/>
                        </a:rPr>
                        <m:t>𝑎𝑏</m:t>
                      </m:r>
                    </m:oMath>
                  </a14:m>
                  <a:r>
                    <a:rPr lang="en-US" altLang="zh-TW" sz="3600" dirty="0" smtClean="0">
                      <a:solidFill>
                        <a:schemeClr val="tx1"/>
                      </a:solidFill>
                    </a:rPr>
                    <a:t> / </a:t>
                  </a:r>
                  <a14:m>
                    <m:oMath xmlns:m="http://schemas.openxmlformats.org/officeDocument/2006/math">
                      <m:f>
                        <m:fPr>
                          <m:ctrlPr>
                            <a:rPr lang="en-US" altLang="zh-TW" sz="3600" b="0" i="1" smtClean="0">
                              <a:solidFill>
                                <a:schemeClr val="tx1"/>
                              </a:solidFill>
                              <a:latin typeface="Cambria Math" panose="02040503050406030204" pitchFamily="18" charset="0"/>
                            </a:rPr>
                          </m:ctrlPr>
                        </m:fPr>
                        <m:num>
                          <m:r>
                            <a:rPr lang="en-US" altLang="zh-TW" sz="3600" b="0" i="1" smtClean="0">
                              <a:solidFill>
                                <a:schemeClr val="tx1"/>
                              </a:solidFill>
                              <a:latin typeface="Cambria Math" panose="02040503050406030204" pitchFamily="18" charset="0"/>
                            </a:rPr>
                            <m:t>1</m:t>
                          </m:r>
                        </m:num>
                        <m:den>
                          <m:r>
                            <a:rPr lang="en-US" altLang="zh-TW" sz="3600" b="0" i="1" smtClean="0">
                              <a:solidFill>
                                <a:schemeClr val="tx1"/>
                              </a:solidFill>
                              <a:latin typeface="Cambria Math" panose="02040503050406030204" pitchFamily="18" charset="0"/>
                            </a:rPr>
                            <m:t>2</m:t>
                          </m:r>
                        </m:den>
                      </m:f>
                      <m:r>
                        <a:rPr lang="en-US" altLang="zh-TW" sz="3600" b="0" i="1" smtClean="0">
                          <a:solidFill>
                            <a:schemeClr val="tx1"/>
                          </a:solidFill>
                          <a:latin typeface="Cambria Math" panose="02040503050406030204" pitchFamily="18" charset="0"/>
                        </a:rPr>
                        <m:t>𝑎𝑖</m:t>
                      </m:r>
                    </m:oMath>
                  </a14:m>
                  <a:endParaRPr lang="zh-TW" altLang="en-US" sz="3600" dirty="0">
                    <a:solidFill>
                      <a:schemeClr val="tx1"/>
                    </a:solidFill>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6516853" y="1745987"/>
                  <a:ext cx="2071972" cy="874663"/>
                </a:xfrm>
                <a:prstGeom prst="rect">
                  <a:avLst/>
                </a:prstGeom>
                <a:blipFill>
                  <a:blip r:embed="rId4"/>
                  <a:stretch>
                    <a:fillRect b="-13287"/>
                  </a:stretch>
                </a:blipFill>
              </p:spPr>
              <p:txBody>
                <a:bodyPr/>
                <a:lstStyle/>
                <a:p>
                  <a:r>
                    <a:rPr lang="zh-TW" altLang="en-US">
                      <a:noFill/>
                    </a:rPr>
                    <a:t> </a:t>
                  </a:r>
                </a:p>
              </p:txBody>
            </p:sp>
          </mc:Fallback>
        </mc:AlternateContent>
        <p:cxnSp>
          <p:nvCxnSpPr>
            <p:cNvPr id="12" name="直線單箭頭接點 11"/>
            <p:cNvCxnSpPr/>
            <p:nvPr/>
          </p:nvCxnSpPr>
          <p:spPr>
            <a:xfrm flipH="1">
              <a:off x="5274125" y="2453092"/>
              <a:ext cx="1151799" cy="337654"/>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群組 6"/>
          <p:cNvGrpSpPr/>
          <p:nvPr/>
        </p:nvGrpSpPr>
        <p:grpSpPr>
          <a:xfrm>
            <a:off x="4242168" y="4229663"/>
            <a:ext cx="4901832" cy="1629168"/>
            <a:chOff x="3921320" y="3914225"/>
            <a:chExt cx="4901832" cy="1629168"/>
          </a:xfrm>
        </p:grpSpPr>
        <p:cxnSp>
          <p:nvCxnSpPr>
            <p:cNvPr id="24" name="直線單箭頭接點 23"/>
            <p:cNvCxnSpPr/>
            <p:nvPr/>
          </p:nvCxnSpPr>
          <p:spPr>
            <a:xfrm flipH="1" flipV="1">
              <a:off x="3921320" y="3914225"/>
              <a:ext cx="2211830" cy="1006571"/>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6102842" y="4754651"/>
                  <a:ext cx="2720310" cy="788742"/>
                </a:xfrm>
                <a:prstGeom prst="rect">
                  <a:avLst/>
                </a:prstGeom>
                <a:noFill/>
              </p:spPr>
              <p:txBody>
                <a:bodyPr wrap="square" rtlCol="0">
                  <a:spAutoFit/>
                </a:bodyPr>
                <a:lstStyle/>
                <a:p>
                  <a14:m>
                    <m:oMath xmlns:m="http://schemas.openxmlformats.org/officeDocument/2006/math">
                      <m:f>
                        <m:fPr>
                          <m:ctrlPr>
                            <a:rPr lang="en-US" altLang="zh-TW" sz="3200" b="0" i="1" smtClean="0">
                              <a:solidFill>
                                <a:schemeClr val="tx1"/>
                              </a:solidFill>
                              <a:latin typeface="Cambria Math" panose="02040503050406030204" pitchFamily="18" charset="0"/>
                            </a:rPr>
                          </m:ctrlPr>
                        </m:fPr>
                        <m:num>
                          <m:r>
                            <a:rPr lang="en-US" altLang="zh-TW" sz="3200" b="0" i="1" smtClean="0">
                              <a:solidFill>
                                <a:schemeClr val="tx1"/>
                              </a:solidFill>
                              <a:latin typeface="Cambria Math" panose="02040503050406030204" pitchFamily="18" charset="0"/>
                            </a:rPr>
                            <m:t>1</m:t>
                          </m:r>
                        </m:num>
                        <m:den>
                          <m:r>
                            <a:rPr lang="en-US" altLang="zh-TW" sz="3200" b="0" i="1" smtClean="0">
                              <a:solidFill>
                                <a:schemeClr val="tx1"/>
                              </a:solidFill>
                              <a:latin typeface="Cambria Math" panose="02040503050406030204" pitchFamily="18" charset="0"/>
                            </a:rPr>
                            <m:t>4</m:t>
                          </m:r>
                        </m:den>
                      </m:f>
                      <m:r>
                        <a:rPr lang="en-US" altLang="zh-TW" sz="3200" b="0" i="1" smtClean="0">
                          <a:solidFill>
                            <a:schemeClr val="tx1"/>
                          </a:solidFill>
                          <a:latin typeface="Cambria Math" panose="02040503050406030204" pitchFamily="18" charset="0"/>
                        </a:rPr>
                        <m:t>𝑎𝑎</m:t>
                      </m:r>
                    </m:oMath>
                  </a14:m>
                  <a:r>
                    <a:rPr lang="en-US" altLang="zh-TW" sz="3200" dirty="0" smtClean="0">
                      <a:solidFill>
                        <a:schemeClr val="tx1"/>
                      </a:solidFill>
                    </a:rPr>
                    <a:t> / </a:t>
                  </a:r>
                  <a14:m>
                    <m:oMath xmlns:m="http://schemas.openxmlformats.org/officeDocument/2006/math">
                      <m:f>
                        <m:fPr>
                          <m:ctrlPr>
                            <a:rPr lang="en-US" altLang="zh-TW" sz="3200" b="0" i="1" smtClean="0">
                              <a:solidFill>
                                <a:schemeClr val="tx1"/>
                              </a:solidFill>
                              <a:latin typeface="Cambria Math" panose="02040503050406030204" pitchFamily="18" charset="0"/>
                            </a:rPr>
                          </m:ctrlPr>
                        </m:fPr>
                        <m:num>
                          <m:r>
                            <a:rPr lang="en-US" altLang="zh-TW" sz="3200" b="0" i="1" smtClean="0">
                              <a:solidFill>
                                <a:schemeClr val="tx1"/>
                              </a:solidFill>
                              <a:latin typeface="Cambria Math" panose="02040503050406030204" pitchFamily="18" charset="0"/>
                            </a:rPr>
                            <m:t>2</m:t>
                          </m:r>
                        </m:num>
                        <m:den>
                          <m:r>
                            <a:rPr lang="en-US" altLang="zh-TW" sz="3200" b="0" i="1" smtClean="0">
                              <a:solidFill>
                                <a:schemeClr val="tx1"/>
                              </a:solidFill>
                              <a:latin typeface="Cambria Math" panose="02040503050406030204" pitchFamily="18" charset="0"/>
                            </a:rPr>
                            <m:t>4</m:t>
                          </m:r>
                        </m:den>
                      </m:f>
                      <m:r>
                        <a:rPr lang="en-US" altLang="zh-TW" sz="3200" b="0" i="1" smtClean="0">
                          <a:solidFill>
                            <a:schemeClr val="tx1"/>
                          </a:solidFill>
                          <a:latin typeface="Cambria Math" panose="02040503050406030204" pitchFamily="18" charset="0"/>
                        </a:rPr>
                        <m:t>𝑎𝑖</m:t>
                      </m:r>
                    </m:oMath>
                  </a14:m>
                  <a:r>
                    <a:rPr lang="en-US" altLang="zh-TW" sz="3200" dirty="0"/>
                    <a:t> / </a:t>
                  </a:r>
                  <a14:m>
                    <m:oMath xmlns:m="http://schemas.openxmlformats.org/officeDocument/2006/math">
                      <m:f>
                        <m:fPr>
                          <m:ctrlPr>
                            <a:rPr lang="en-US" altLang="zh-TW" sz="3200" i="1">
                              <a:latin typeface="Cambria Math" panose="02040503050406030204" pitchFamily="18" charset="0"/>
                            </a:rPr>
                          </m:ctrlPr>
                        </m:fPr>
                        <m:num>
                          <m:r>
                            <a:rPr lang="en-US" altLang="zh-TW" sz="3200" b="0" i="1" smtClean="0">
                              <a:latin typeface="Cambria Math" panose="02040503050406030204" pitchFamily="18" charset="0"/>
                            </a:rPr>
                            <m:t>1</m:t>
                          </m:r>
                        </m:num>
                        <m:den>
                          <m:r>
                            <a:rPr lang="en-US" altLang="zh-TW" sz="3200" i="1">
                              <a:latin typeface="Cambria Math" panose="02040503050406030204" pitchFamily="18" charset="0"/>
                            </a:rPr>
                            <m:t>4</m:t>
                          </m:r>
                        </m:den>
                      </m:f>
                      <m:r>
                        <a:rPr lang="en-US" altLang="zh-TW" sz="3200" b="0" i="1" smtClean="0">
                          <a:latin typeface="Cambria Math" panose="02040503050406030204" pitchFamily="18" charset="0"/>
                        </a:rPr>
                        <m:t>𝑖</m:t>
                      </m:r>
                      <m:r>
                        <a:rPr lang="en-US" altLang="zh-TW" sz="3200" i="1">
                          <a:latin typeface="Cambria Math" panose="02040503050406030204" pitchFamily="18" charset="0"/>
                        </a:rPr>
                        <m:t>𝑖</m:t>
                      </m:r>
                    </m:oMath>
                  </a14:m>
                  <a:endParaRPr lang="zh-TW" altLang="en-US" sz="32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6102842" y="4754651"/>
                  <a:ext cx="2720310" cy="788742"/>
                </a:xfrm>
                <a:prstGeom prst="rect">
                  <a:avLst/>
                </a:prstGeom>
                <a:blipFill>
                  <a:blip r:embed="rId5"/>
                  <a:stretch>
                    <a:fillRect b="-13178"/>
                  </a:stretch>
                </a:blipFill>
              </p:spPr>
              <p:txBody>
                <a:bodyPr/>
                <a:lstStyle/>
                <a:p>
                  <a:r>
                    <a:rPr lang="zh-TW" altLang="en-US">
                      <a:noFill/>
                    </a:rPr>
                    <a:t> </a:t>
                  </a:r>
                </a:p>
              </p:txBody>
            </p:sp>
          </mc:Fallback>
        </mc:AlternateContent>
      </p:grpSp>
      <p:sp>
        <p:nvSpPr>
          <p:cNvPr id="21" name="文字方塊 20"/>
          <p:cNvSpPr txBox="1"/>
          <p:nvPr/>
        </p:nvSpPr>
        <p:spPr>
          <a:xfrm>
            <a:off x="2441137" y="709312"/>
            <a:ext cx="6790642" cy="523220"/>
          </a:xfrm>
          <a:prstGeom prst="rect">
            <a:avLst/>
          </a:prstGeom>
          <a:noFill/>
        </p:spPr>
        <p:txBody>
          <a:bodyPr wrap="none" rtlCol="0">
            <a:spAutoFit/>
          </a:bodyPr>
          <a:lstStyle/>
          <a:p>
            <a:r>
              <a:rPr lang="en-US" altLang="zh-TW" sz="2800" dirty="0" smtClean="0">
                <a:solidFill>
                  <a:srgbClr val="FF0000"/>
                </a:solidFill>
                <a:latin typeface="微軟正黑體" panose="020B0604030504040204" pitchFamily="34" charset="-120"/>
                <a:ea typeface="微軟正黑體" panose="020B0604030504040204" pitchFamily="34" charset="-120"/>
              </a:rPr>
              <a:t>notice: </a:t>
            </a:r>
            <a:r>
              <a:rPr lang="zh-TW" altLang="en-US" sz="2800" dirty="0" smtClean="0">
                <a:solidFill>
                  <a:srgbClr val="FF0000"/>
                </a:solidFill>
                <a:latin typeface="微軟正黑體" panose="020B0604030504040204" pitchFamily="34" charset="-120"/>
                <a:ea typeface="微軟正黑體" panose="020B0604030504040204" pitchFamily="34" charset="-120"/>
              </a:rPr>
              <a:t>表格的每一格的機率也都不一樣！</a:t>
            </a:r>
            <a:endParaRPr lang="zh-TW" altLang="en-US" sz="2800"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6460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zh-TW" altLang="en-US" dirty="0" smtClean="0"/>
                  <a:t>可以提供 </a:t>
                </a:r>
                <a14:m>
                  <m:oMath xmlns:m="http://schemas.openxmlformats.org/officeDocument/2006/math">
                    <m:r>
                      <a:rPr lang="en-US" altLang="zh-TW" b="0" i="1" smtClean="0">
                        <a:latin typeface="Cambria Math" panose="02040503050406030204" pitchFamily="18" charset="0"/>
                      </a:rPr>
                      <m:t>𝑎</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𝑏</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𝑖</m:t>
                    </m:r>
                  </m:oMath>
                </a14:m>
                <a:r>
                  <a:rPr lang="zh-TW" altLang="en-US" dirty="0" smtClean="0"/>
                  <a:t> 的血型</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3635" b="-2226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8" name="內容版面配置區 7"/>
              <p:cNvGraphicFramePr>
                <a:graphicFrameLocks noGrp="1"/>
              </p:cNvGraphicFramePr>
              <p:nvPr>
                <p:ph idx="1"/>
                <p:extLst>
                  <p:ext uri="{D42A27DB-BD31-4B8C-83A1-F6EECF244321}">
                    <p14:modId xmlns:p14="http://schemas.microsoft.com/office/powerpoint/2010/main" val="1543034505"/>
                  </p:ext>
                </p:extLst>
              </p:nvPr>
            </p:nvGraphicFramePr>
            <p:xfrm>
              <a:off x="3427554" y="3109983"/>
              <a:ext cx="2620122" cy="2376114"/>
            </p:xfrm>
            <a:graphic>
              <a:graphicData uri="http://schemas.openxmlformats.org/drawingml/2006/table">
                <a:tbl>
                  <a:tblPr firstRow="1" firstCol="1" bandRow="1">
                    <a:tableStyleId>{5C22544A-7EE6-4342-B048-85BDC9FD1C3A}</a:tableStyleId>
                  </a:tblPr>
                  <a:tblGrid>
                    <a:gridCol w="873374">
                      <a:extLst>
                        <a:ext uri="{9D8B030D-6E8A-4147-A177-3AD203B41FA5}">
                          <a16:colId xmlns:a16="http://schemas.microsoft.com/office/drawing/2014/main" val="1477154280"/>
                        </a:ext>
                      </a:extLst>
                    </a:gridCol>
                    <a:gridCol w="873374">
                      <a:extLst>
                        <a:ext uri="{9D8B030D-6E8A-4147-A177-3AD203B41FA5}">
                          <a16:colId xmlns:a16="http://schemas.microsoft.com/office/drawing/2014/main" val="2730927629"/>
                        </a:ext>
                      </a:extLst>
                    </a:gridCol>
                    <a:gridCol w="873374">
                      <a:extLst>
                        <a:ext uri="{9D8B030D-6E8A-4147-A177-3AD203B41FA5}">
                          <a16:colId xmlns:a16="http://schemas.microsoft.com/office/drawing/2014/main" val="2594989151"/>
                        </a:ext>
                      </a:extLst>
                    </a:gridCol>
                  </a:tblGrid>
                  <a:tr h="792038">
                    <a:tc>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3600" b="1" i="1" smtClean="0">
                                    <a:latin typeface="Cambria Math" panose="02040503050406030204" pitchFamily="18" charset="0"/>
                                    <a:ea typeface="微軟正黑體" panose="020B0604030504040204" pitchFamily="34" charset="-120"/>
                                  </a:rPr>
                                  <m:t>𝒃𝒊</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h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98604804"/>
                      </a:ext>
                    </a:extLst>
                  </a:tr>
                  <a:tr h="792038">
                    <a:tc rowSpan="2">
                      <a:txBody>
                        <a:bodyPr/>
                        <a:lstStyle/>
                        <a:p>
                          <a:pPr algn="ctr"/>
                          <a14:m>
                            <m:oMathPara xmlns:m="http://schemas.openxmlformats.org/officeDocument/2006/math">
                              <m:oMathParaPr>
                                <m:jc m:val="centerGroup"/>
                              </m:oMathParaPr>
                              <m:oMath xmlns:m="http://schemas.openxmlformats.org/officeDocument/2006/math">
                                <m:r>
                                  <a:rPr lang="en-US" altLang="zh-TW" sz="3600" b="1" i="1" smtClean="0">
                                    <a:latin typeface="Cambria Math" panose="02040503050406030204" pitchFamily="18" charset="0"/>
                                    <a:ea typeface="微軟正黑體" panose="020B0604030504040204" pitchFamily="34" charset="-120"/>
                                  </a:rPr>
                                  <m:t>𝒂𝒂</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𝑎𝑏</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𝑎𝑖</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771325268"/>
                      </a:ext>
                    </a:extLst>
                  </a:tr>
                  <a:tr h="792038">
                    <a:tc v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𝑎𝑏</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微軟正黑體" panose="020B0604030504040204" pitchFamily="34" charset="-120"/>
                                  </a:rPr>
                                  <m:t>𝑎𝑖</m:t>
                                </m:r>
                              </m:oMath>
                            </m:oMathPara>
                          </a14:m>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55496880"/>
                      </a:ext>
                    </a:extLst>
                  </a:tr>
                </a:tbl>
              </a:graphicData>
            </a:graphic>
          </p:graphicFrame>
        </mc:Choice>
        <mc:Fallback xmlns="">
          <p:graphicFrame>
            <p:nvGraphicFramePr>
              <p:cNvPr id="8" name="內容版面配置區 7"/>
              <p:cNvGraphicFramePr>
                <a:graphicFrameLocks noGrp="1"/>
              </p:cNvGraphicFramePr>
              <p:nvPr>
                <p:ph idx="1"/>
                <p:extLst>
                  <p:ext uri="{D42A27DB-BD31-4B8C-83A1-F6EECF244321}">
                    <p14:modId xmlns:p14="http://schemas.microsoft.com/office/powerpoint/2010/main" val="1543034505"/>
                  </p:ext>
                </p:extLst>
              </p:nvPr>
            </p:nvGraphicFramePr>
            <p:xfrm>
              <a:off x="3427554" y="3109983"/>
              <a:ext cx="2620122" cy="2376114"/>
            </p:xfrm>
            <a:graphic>
              <a:graphicData uri="http://schemas.openxmlformats.org/drawingml/2006/table">
                <a:tbl>
                  <a:tblPr firstRow="1" firstCol="1" bandRow="1">
                    <a:tableStyleId>{5C22544A-7EE6-4342-B048-85BDC9FD1C3A}</a:tableStyleId>
                  </a:tblPr>
                  <a:tblGrid>
                    <a:gridCol w="873374">
                      <a:extLst>
                        <a:ext uri="{9D8B030D-6E8A-4147-A177-3AD203B41FA5}">
                          <a16:colId xmlns:a16="http://schemas.microsoft.com/office/drawing/2014/main" val="1477154280"/>
                        </a:ext>
                      </a:extLst>
                    </a:gridCol>
                    <a:gridCol w="873374">
                      <a:extLst>
                        <a:ext uri="{9D8B030D-6E8A-4147-A177-3AD203B41FA5}">
                          <a16:colId xmlns:a16="http://schemas.microsoft.com/office/drawing/2014/main" val="2730927629"/>
                        </a:ext>
                      </a:extLst>
                    </a:gridCol>
                    <a:gridCol w="873374">
                      <a:extLst>
                        <a:ext uri="{9D8B030D-6E8A-4147-A177-3AD203B41FA5}">
                          <a16:colId xmlns:a16="http://schemas.microsoft.com/office/drawing/2014/main" val="2594989151"/>
                        </a:ext>
                      </a:extLst>
                    </a:gridCol>
                  </a:tblGrid>
                  <a:tr h="792038">
                    <a:tc>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anchor="ctr">
                        <a:blipFill>
                          <a:blip r:embed="rId3"/>
                          <a:stretch>
                            <a:fillRect l="-50523" t="-769" r="-1394" b="-202308"/>
                          </a:stretch>
                        </a:blipFill>
                      </a:tcPr>
                    </a:tc>
                    <a:tc h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98604804"/>
                      </a:ext>
                    </a:extLst>
                  </a:tr>
                  <a:tr h="792038">
                    <a:tc rowSpan="2">
                      <a:txBody>
                        <a:bodyPr/>
                        <a:lstStyle/>
                        <a:p>
                          <a:endParaRPr lang="zh-TW"/>
                        </a:p>
                      </a:txBody>
                      <a:tcPr anchor="ctr">
                        <a:blipFill>
                          <a:blip r:embed="rId3"/>
                          <a:stretch>
                            <a:fillRect l="-694" t="-50385" r="-202083" b="-1154"/>
                          </a:stretch>
                        </a:blipFill>
                      </a:tcPr>
                    </a:tc>
                    <a:tc>
                      <a:txBody>
                        <a:bodyPr/>
                        <a:lstStyle/>
                        <a:p>
                          <a:endParaRPr lang="zh-TW"/>
                        </a:p>
                      </a:txBody>
                      <a:tcPr anchor="ctr">
                        <a:blipFill>
                          <a:blip r:embed="rId3"/>
                          <a:stretch>
                            <a:fillRect l="-101399" t="-100769" r="-103497" b="-102308"/>
                          </a:stretch>
                        </a:blipFill>
                      </a:tcPr>
                    </a:tc>
                    <a:tc>
                      <a:txBody>
                        <a:bodyPr/>
                        <a:lstStyle/>
                        <a:p>
                          <a:endParaRPr lang="zh-TW"/>
                        </a:p>
                      </a:txBody>
                      <a:tcPr anchor="ctr">
                        <a:blipFill>
                          <a:blip r:embed="rId3"/>
                          <a:stretch>
                            <a:fillRect l="-200000" t="-100769" r="-2778" b="-102308"/>
                          </a:stretch>
                        </a:blipFill>
                      </a:tcPr>
                    </a:tc>
                    <a:extLst>
                      <a:ext uri="{0D108BD9-81ED-4DB2-BD59-A6C34878D82A}">
                        <a16:rowId xmlns:a16="http://schemas.microsoft.com/office/drawing/2014/main" val="1771325268"/>
                      </a:ext>
                    </a:extLst>
                  </a:tr>
                  <a:tr h="792038">
                    <a:tc vMerge="1">
                      <a:txBody>
                        <a:bodyPr/>
                        <a:lstStyle/>
                        <a:p>
                          <a:pPr algn="ctr"/>
                          <a:endParaRPr lang="zh-TW" altLang="en-US" sz="2800" dirty="0">
                            <a:latin typeface="微軟正黑體" panose="020B0604030504040204" pitchFamily="34" charset="-120"/>
                            <a:ea typeface="微軟正黑體" panose="020B0604030504040204" pitchFamily="34" charset="-120"/>
                          </a:endParaRPr>
                        </a:p>
                      </a:txBody>
                      <a:tcPr anchor="ctr"/>
                    </a:tc>
                    <a:tc>
                      <a:txBody>
                        <a:bodyPr/>
                        <a:lstStyle/>
                        <a:p>
                          <a:endParaRPr lang="zh-TW"/>
                        </a:p>
                      </a:txBody>
                      <a:tcPr anchor="ctr">
                        <a:blipFill>
                          <a:blip r:embed="rId3"/>
                          <a:stretch>
                            <a:fillRect l="-101399" t="-200769" r="-103497" b="-2308"/>
                          </a:stretch>
                        </a:blipFill>
                      </a:tcPr>
                    </a:tc>
                    <a:tc>
                      <a:txBody>
                        <a:bodyPr/>
                        <a:lstStyle/>
                        <a:p>
                          <a:endParaRPr lang="zh-TW"/>
                        </a:p>
                      </a:txBody>
                      <a:tcPr anchor="ctr">
                        <a:blipFill>
                          <a:blip r:embed="rId3"/>
                          <a:stretch>
                            <a:fillRect l="-200000" t="-200769" r="-2778" b="-2308"/>
                          </a:stretch>
                        </a:blipFill>
                      </a:tcPr>
                    </a:tc>
                    <a:extLst>
                      <a:ext uri="{0D108BD9-81ED-4DB2-BD59-A6C34878D82A}">
                        <a16:rowId xmlns:a16="http://schemas.microsoft.com/office/drawing/2014/main" val="3155496880"/>
                      </a:ext>
                    </a:extLst>
                  </a:tr>
                </a:tbl>
              </a:graphicData>
            </a:graphic>
          </p:graphicFrame>
        </mc:Fallback>
      </mc:AlternateContent>
      <mc:AlternateContent xmlns:mc="http://schemas.openxmlformats.org/markup-compatibility/2006" xmlns:a14="http://schemas.microsoft.com/office/drawing/2010/main">
        <mc:Choice Requires="a14">
          <p:sp>
            <p:nvSpPr>
              <p:cNvPr id="10" name="文字方塊 9"/>
              <p:cNvSpPr txBox="1"/>
              <p:nvPr/>
            </p:nvSpPr>
            <p:spPr>
              <a:xfrm>
                <a:off x="1701761" y="2206192"/>
                <a:ext cx="3494483" cy="584775"/>
              </a:xfrm>
              <a:prstGeom prst="rect">
                <a:avLst/>
              </a:prstGeom>
              <a:noFill/>
            </p:spPr>
            <p:txBody>
              <a:bodyPr wrap="none" rtlCol="0">
                <a:spAutoFit/>
              </a:bodyPr>
              <a:lstStyle/>
              <a:p>
                <a:r>
                  <a:rPr lang="zh-TW" altLang="en-US" sz="3200" dirty="0" smtClean="0">
                    <a:latin typeface="微軟正黑體" panose="020B0604030504040204" pitchFamily="34" charset="-120"/>
                    <a:ea typeface="微軟正黑體" panose="020B0604030504040204" pitchFamily="34" charset="-120"/>
                  </a:rPr>
                  <a:t>提供了</a:t>
                </a:r>
                <a:r>
                  <a:rPr lang="en-US" altLang="zh-TW" sz="3200" dirty="0" smtClean="0">
                    <a:latin typeface="微軟正黑體" panose="020B0604030504040204" pitchFamily="34" charset="-120"/>
                    <a:ea typeface="微軟正黑體" panose="020B0604030504040204" pitchFamily="34" charset="-120"/>
                  </a:rPr>
                  <a:t>1</a:t>
                </a:r>
                <a:r>
                  <a:rPr lang="zh-TW" altLang="en-US" sz="3200" dirty="0" smtClean="0">
                    <a:latin typeface="微軟正黑體" panose="020B0604030504040204" pitchFamily="34" charset="-120"/>
                    <a:ea typeface="微軟正黑體" panose="020B0604030504040204" pitchFamily="34" charset="-120"/>
                  </a:rPr>
                  <a:t>個</a:t>
                </a:r>
                <a14:m>
                  <m:oMath xmlns:m="http://schemas.openxmlformats.org/officeDocument/2006/math">
                    <m:r>
                      <a:rPr lang="en-US" altLang="zh-TW" sz="3200" b="0" i="1" dirty="0" smtClean="0">
                        <a:latin typeface="Cambria Math" panose="02040503050406030204" pitchFamily="18" charset="0"/>
                        <a:ea typeface="微軟正黑體" panose="020B0604030504040204" pitchFamily="34" charset="-120"/>
                      </a:rPr>
                      <m:t>𝑏</m:t>
                    </m:r>
                  </m:oMath>
                </a14:m>
                <a:r>
                  <a:rPr lang="zh-TW" altLang="en-US" sz="3200" dirty="0" smtClean="0">
                    <a:latin typeface="微軟正黑體" panose="020B0604030504040204" pitchFamily="34" charset="-120"/>
                    <a:ea typeface="微軟正黑體" panose="020B0604030504040204" pitchFamily="34" charset="-120"/>
                  </a:rPr>
                  <a:t>、</a:t>
                </a:r>
                <a:r>
                  <a:rPr lang="en-US" altLang="zh-TW" sz="3200" dirty="0" smtClean="0">
                    <a:latin typeface="微軟正黑體" panose="020B0604030504040204" pitchFamily="34" charset="-120"/>
                    <a:ea typeface="微軟正黑體" panose="020B0604030504040204" pitchFamily="34" charset="-120"/>
                  </a:rPr>
                  <a:t>1</a:t>
                </a:r>
                <a:r>
                  <a:rPr lang="zh-TW" altLang="en-US" sz="3200" dirty="0" smtClean="0">
                    <a:latin typeface="微軟正黑體" panose="020B0604030504040204" pitchFamily="34" charset="-120"/>
                    <a:ea typeface="微軟正黑體" panose="020B0604030504040204" pitchFamily="34" charset="-120"/>
                  </a:rPr>
                  <a:t>個</a:t>
                </a:r>
                <a14:m>
                  <m:oMath xmlns:m="http://schemas.openxmlformats.org/officeDocument/2006/math">
                    <m:r>
                      <a:rPr lang="en-US" altLang="zh-TW" sz="3200" i="1" dirty="0" smtClean="0">
                        <a:latin typeface="Cambria Math" panose="02040503050406030204" pitchFamily="18" charset="0"/>
                        <a:ea typeface="微軟正黑體" panose="020B0604030504040204" pitchFamily="34" charset="-120"/>
                      </a:rPr>
                      <m:t>𝑖</m:t>
                    </m:r>
                  </m:oMath>
                </a14:m>
                <a:endParaRPr lang="zh-TW" altLang="en-US" sz="3200" dirty="0">
                  <a:latin typeface="微軟正黑體" panose="020B0604030504040204" pitchFamily="34" charset="-120"/>
                  <a:ea typeface="微軟正黑體" panose="020B0604030504040204" pitchFamily="34"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1701761" y="2206192"/>
                <a:ext cx="3494483" cy="584775"/>
              </a:xfrm>
              <a:prstGeom prst="rect">
                <a:avLst/>
              </a:prstGeom>
              <a:blipFill>
                <a:blip r:embed="rId4"/>
                <a:stretch>
                  <a:fillRect l="-4363" t="-13542" b="-33333"/>
                </a:stretch>
              </a:blipFill>
            </p:spPr>
            <p:txBody>
              <a:bodyPr/>
              <a:lstStyle/>
              <a:p>
                <a:r>
                  <a:rPr lang="zh-TW" altLang="en-US">
                    <a:noFill/>
                  </a:rPr>
                  <a:t> </a:t>
                </a:r>
              </a:p>
            </p:txBody>
          </p:sp>
        </mc:Fallback>
      </mc:AlternateContent>
      <p:cxnSp>
        <p:nvCxnSpPr>
          <p:cNvPr id="11" name="直線單箭頭接點 10"/>
          <p:cNvCxnSpPr/>
          <p:nvPr/>
        </p:nvCxnSpPr>
        <p:spPr>
          <a:xfrm>
            <a:off x="4249271" y="2790967"/>
            <a:ext cx="573741" cy="560811"/>
          </a:xfrm>
          <a:prstGeom prst="straightConnector1">
            <a:avLst/>
          </a:prstGeom>
          <a:ln w="762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字方塊 13"/>
              <p:cNvSpPr txBox="1"/>
              <p:nvPr/>
            </p:nvSpPr>
            <p:spPr>
              <a:xfrm>
                <a:off x="278020" y="4536943"/>
                <a:ext cx="2287806" cy="584775"/>
              </a:xfrm>
              <a:prstGeom prst="rect">
                <a:avLst/>
              </a:prstGeom>
              <a:noFill/>
            </p:spPr>
            <p:txBody>
              <a:bodyPr wrap="none" rtlCol="0">
                <a:spAutoFit/>
              </a:bodyPr>
              <a:lstStyle/>
              <a:p>
                <a:r>
                  <a:rPr lang="zh-TW" altLang="en-US" sz="3200" dirty="0">
                    <a:latin typeface="微軟正黑體" panose="020B0604030504040204" pitchFamily="34" charset="-120"/>
                    <a:ea typeface="微軟正黑體" panose="020B0604030504040204" pitchFamily="34" charset="-120"/>
                  </a:rPr>
                  <a:t>提供</a:t>
                </a:r>
                <a:r>
                  <a:rPr lang="zh-TW" altLang="en-US" sz="3200" dirty="0" smtClean="0">
                    <a:latin typeface="微軟正黑體" panose="020B0604030504040204" pitchFamily="34" charset="-120"/>
                    <a:ea typeface="微軟正黑體" panose="020B0604030504040204" pitchFamily="34" charset="-120"/>
                  </a:rPr>
                  <a:t>了</a:t>
                </a:r>
                <a:r>
                  <a:rPr lang="en-US" altLang="zh-TW" sz="3200" dirty="0">
                    <a:latin typeface="微軟正黑體" panose="020B0604030504040204" pitchFamily="34" charset="-120"/>
                    <a:ea typeface="微軟正黑體" panose="020B0604030504040204" pitchFamily="34" charset="-120"/>
                  </a:rPr>
                  <a:t>2</a:t>
                </a:r>
                <a:r>
                  <a:rPr lang="zh-TW" altLang="en-US" sz="3200" dirty="0" smtClean="0">
                    <a:latin typeface="微軟正黑體" panose="020B0604030504040204" pitchFamily="34" charset="-120"/>
                    <a:ea typeface="微軟正黑體" panose="020B0604030504040204" pitchFamily="34" charset="-120"/>
                  </a:rPr>
                  <a:t>個</a:t>
                </a:r>
                <a14:m>
                  <m:oMath xmlns:m="http://schemas.openxmlformats.org/officeDocument/2006/math">
                    <m:r>
                      <a:rPr lang="en-US" altLang="zh-TW" sz="3200" i="1" dirty="0" smtClean="0">
                        <a:latin typeface="Cambria Math" panose="02040503050406030204" pitchFamily="18" charset="0"/>
                        <a:ea typeface="微軟正黑體" panose="020B0604030504040204" pitchFamily="34" charset="-120"/>
                      </a:rPr>
                      <m:t>𝑎</m:t>
                    </m:r>
                  </m:oMath>
                </a14:m>
                <a:endParaRPr lang="zh-TW" altLang="en-US" sz="3200" dirty="0">
                  <a:latin typeface="微軟正黑體" panose="020B0604030504040204" pitchFamily="34" charset="-120"/>
                  <a:ea typeface="微軟正黑體" panose="020B0604030504040204" pitchFamily="34" charset="-120"/>
                </a:endParaRPr>
              </a:p>
            </p:txBody>
          </p:sp>
        </mc:Choice>
        <mc:Fallback xmlns="">
          <p:sp>
            <p:nvSpPr>
              <p:cNvPr id="14" name="文字方塊 13"/>
              <p:cNvSpPr txBox="1">
                <a:spLocks noRot="1" noChangeAspect="1" noMove="1" noResize="1" noEditPoints="1" noAdjustHandles="1" noChangeArrowheads="1" noChangeShapeType="1" noTextEdit="1"/>
              </p:cNvSpPr>
              <p:nvPr/>
            </p:nvSpPr>
            <p:spPr>
              <a:xfrm>
                <a:off x="278020" y="4536943"/>
                <a:ext cx="2287806" cy="584775"/>
              </a:xfrm>
              <a:prstGeom prst="rect">
                <a:avLst/>
              </a:prstGeom>
              <a:blipFill>
                <a:blip r:embed="rId5"/>
                <a:stretch>
                  <a:fillRect l="-6933" t="-13542" b="-33333"/>
                </a:stretch>
              </a:blipFill>
            </p:spPr>
            <p:txBody>
              <a:bodyPr/>
              <a:lstStyle/>
              <a:p>
                <a:r>
                  <a:rPr lang="zh-TW" altLang="en-US">
                    <a:noFill/>
                  </a:rPr>
                  <a:t> </a:t>
                </a:r>
              </a:p>
            </p:txBody>
          </p:sp>
        </mc:Fallback>
      </mc:AlternateContent>
      <p:cxnSp>
        <p:nvCxnSpPr>
          <p:cNvPr id="15" name="直線單箭頭接點 14"/>
          <p:cNvCxnSpPr>
            <a:stCxn id="14" idx="3"/>
          </p:cNvCxnSpPr>
          <p:nvPr/>
        </p:nvCxnSpPr>
        <p:spPr>
          <a:xfrm flipV="1">
            <a:off x="2565826" y="4724400"/>
            <a:ext cx="957303" cy="104931"/>
          </a:xfrm>
          <a:prstGeom prst="straightConnector1">
            <a:avLst/>
          </a:prstGeom>
          <a:ln w="762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6235751" y="4044500"/>
                <a:ext cx="2646878" cy="1569660"/>
              </a:xfrm>
              <a:prstGeom prst="rect">
                <a:avLst/>
              </a:prstGeom>
              <a:noFill/>
            </p:spPr>
            <p:txBody>
              <a:bodyPr wrap="none" rtlCol="0">
                <a:spAutoFit/>
              </a:bodyPr>
              <a:lstStyle/>
              <a:p>
                <a:r>
                  <a:rPr lang="zh-TW" altLang="en-US" sz="3200" dirty="0" smtClean="0">
                    <a:latin typeface="微軟正黑體" panose="020B0604030504040204" pitchFamily="34" charset="-120"/>
                    <a:ea typeface="微軟正黑體" panose="020B0604030504040204" pitchFamily="34" charset="-120"/>
                  </a:rPr>
                  <a:t>所以結果是：</a:t>
                </a:r>
                <a:endParaRPr lang="en-US" altLang="zh-TW" sz="3200" dirty="0" smtClean="0">
                  <a:latin typeface="微軟正黑體" panose="020B0604030504040204" pitchFamily="34" charset="-120"/>
                  <a:ea typeface="微軟正黑體" panose="020B0604030504040204" pitchFamily="34" charset="-120"/>
                </a:endParaRPr>
              </a:p>
              <a:p>
                <a:r>
                  <a:rPr lang="en-US" altLang="zh-TW" sz="3200" b="0" dirty="0" smtClean="0">
                    <a:ea typeface="微軟正黑體" panose="020B0604030504040204" pitchFamily="34" charset="-120"/>
                  </a:rPr>
                  <a:t>	</a:t>
                </a:r>
                <a14:m>
                  <m:oMath xmlns:m="http://schemas.openxmlformats.org/officeDocument/2006/math">
                    <m:r>
                      <a:rPr lang="en-US" altLang="zh-TW" sz="3200" b="0" i="1" smtClean="0">
                        <a:latin typeface="Cambria Math" panose="02040503050406030204" pitchFamily="18" charset="0"/>
                        <a:ea typeface="微軟正黑體" panose="020B0604030504040204" pitchFamily="34" charset="-120"/>
                      </a:rPr>
                      <m:t>2</m:t>
                    </m:r>
                    <m:r>
                      <a:rPr lang="en-US" altLang="zh-TW" sz="3200" b="0" i="1" smtClean="0">
                        <a:latin typeface="Cambria Math" panose="02040503050406030204" pitchFamily="18" charset="0"/>
                        <a:ea typeface="Cambria Math" panose="02040503050406030204" pitchFamily="18" charset="0"/>
                      </a:rPr>
                      <m:t>×1</m:t>
                    </m:r>
                  </m:oMath>
                </a14:m>
                <a:r>
                  <a:rPr lang="zh-TW" altLang="en-US" sz="3200" dirty="0" smtClean="0">
                    <a:latin typeface="微軟正黑體" panose="020B0604030504040204" pitchFamily="34" charset="-120"/>
                    <a:ea typeface="微軟正黑體" panose="020B0604030504040204" pitchFamily="34" charset="-120"/>
                  </a:rPr>
                  <a:t> 個 </a:t>
                </a:r>
                <a14:m>
                  <m:oMath xmlns:m="http://schemas.openxmlformats.org/officeDocument/2006/math">
                    <m:r>
                      <a:rPr lang="en-US" altLang="zh-TW" sz="3200" b="0" i="1" dirty="0" smtClean="0">
                        <a:latin typeface="Cambria Math" panose="02040503050406030204" pitchFamily="18" charset="0"/>
                        <a:ea typeface="微軟正黑體" panose="020B0604030504040204" pitchFamily="34" charset="-120"/>
                      </a:rPr>
                      <m:t>𝑎𝑏</m:t>
                    </m:r>
                  </m:oMath>
                </a14:m>
                <a:endParaRPr lang="en-US" altLang="zh-TW" sz="3200" dirty="0" smtClean="0">
                  <a:latin typeface="微軟正黑體" panose="020B0604030504040204" pitchFamily="34" charset="-120"/>
                  <a:ea typeface="微軟正黑體" panose="020B0604030504040204" pitchFamily="34" charset="-120"/>
                </a:endParaRPr>
              </a:p>
              <a:p>
                <a:r>
                  <a:rPr lang="en-US" altLang="zh-TW" sz="3200" dirty="0" smtClean="0">
                    <a:ea typeface="微軟正黑體" panose="020B0604030504040204" pitchFamily="34" charset="-120"/>
                  </a:rPr>
                  <a:t>	</a:t>
                </a:r>
                <a14:m>
                  <m:oMath xmlns:m="http://schemas.openxmlformats.org/officeDocument/2006/math">
                    <m:r>
                      <a:rPr lang="en-US" altLang="zh-TW" sz="3200" i="1">
                        <a:latin typeface="Cambria Math" panose="02040503050406030204" pitchFamily="18" charset="0"/>
                        <a:ea typeface="微軟正黑體" panose="020B0604030504040204" pitchFamily="34" charset="-120"/>
                      </a:rPr>
                      <m:t>2</m:t>
                    </m:r>
                    <m:r>
                      <a:rPr lang="en-US" altLang="zh-TW" sz="3200" i="1">
                        <a:latin typeface="Cambria Math" panose="02040503050406030204" pitchFamily="18" charset="0"/>
                        <a:ea typeface="Cambria Math" panose="02040503050406030204" pitchFamily="18" charset="0"/>
                      </a:rPr>
                      <m:t>×1</m:t>
                    </m:r>
                  </m:oMath>
                </a14:m>
                <a:r>
                  <a:rPr lang="zh-TW" altLang="en-US" sz="3200" dirty="0" smtClean="0">
                    <a:latin typeface="微軟正黑體" panose="020B0604030504040204" pitchFamily="34" charset="-120"/>
                    <a:ea typeface="微軟正黑體" panose="020B0604030504040204" pitchFamily="34" charset="-120"/>
                  </a:rPr>
                  <a:t> 個 </a:t>
                </a:r>
                <a14:m>
                  <m:oMath xmlns:m="http://schemas.openxmlformats.org/officeDocument/2006/math">
                    <m:r>
                      <a:rPr lang="en-US" altLang="zh-TW" sz="3200" b="0" i="1" dirty="0" smtClean="0">
                        <a:latin typeface="Cambria Math" panose="02040503050406030204" pitchFamily="18" charset="0"/>
                        <a:ea typeface="微軟正黑體" panose="020B0604030504040204" pitchFamily="34" charset="-120"/>
                      </a:rPr>
                      <m:t>𝑎𝑖</m:t>
                    </m:r>
                  </m:oMath>
                </a14:m>
                <a:endParaRPr lang="zh-TW" altLang="en-US" sz="3200" dirty="0">
                  <a:latin typeface="微軟正黑體" panose="020B0604030504040204" pitchFamily="34" charset="-120"/>
                  <a:ea typeface="微軟正黑體" panose="020B0604030504040204" pitchFamily="34" charset="-120"/>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6235751" y="4044500"/>
                <a:ext cx="2646878" cy="1569660"/>
              </a:xfrm>
              <a:prstGeom prst="rect">
                <a:avLst/>
              </a:prstGeom>
              <a:blipFill>
                <a:blip r:embed="rId6"/>
                <a:stretch>
                  <a:fillRect l="-5991" t="-5039" r="-5300" b="-1085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59047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zh-TW" altLang="en-US" dirty="0" smtClean="0"/>
                  <a:t>挑出可以提供 </a:t>
                </a:r>
                <a14:m>
                  <m:oMath xmlns:m="http://schemas.openxmlformats.org/officeDocument/2006/math">
                    <m:r>
                      <a:rPr lang="en-US" altLang="zh-TW" b="0" i="1" smtClean="0">
                        <a:latin typeface="Cambria Math" panose="02040503050406030204" pitchFamily="18" charset="0"/>
                      </a:rPr>
                      <m:t>𝑎</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𝑏</m:t>
                    </m:r>
                  </m:oMath>
                </a14:m>
                <a:r>
                  <a:rPr lang="en-US" altLang="zh-TW" dirty="0" smtClean="0"/>
                  <a:t>/</a:t>
                </a:r>
                <a14:m>
                  <m:oMath xmlns:m="http://schemas.openxmlformats.org/officeDocument/2006/math">
                    <m:r>
                      <a:rPr lang="en-US" altLang="zh-TW" b="0" i="1" dirty="0" smtClean="0">
                        <a:latin typeface="Cambria Math" panose="02040503050406030204" pitchFamily="18" charset="0"/>
                      </a:rPr>
                      <m:t>𝑖</m:t>
                    </m:r>
                  </m:oMath>
                </a14:m>
                <a:r>
                  <a:rPr lang="zh-TW" altLang="en-US" dirty="0" smtClean="0"/>
                  <a:t> 的血型</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3635" r="-242" b="-2226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zh-TW" altLang="en-US" dirty="0" smtClean="0"/>
                  <a:t>所有提供血型</a:t>
                </a:r>
                <a14:m>
                  <m:oMath xmlns:m="http://schemas.openxmlformats.org/officeDocument/2006/math">
                    <m:r>
                      <a:rPr lang="en-US" altLang="zh-TW" b="0" i="1" smtClean="0">
                        <a:latin typeface="Cambria Math" panose="02040503050406030204" pitchFamily="18" charset="0"/>
                      </a:rPr>
                      <m:t>𝑎</m:t>
                    </m:r>
                  </m:oMath>
                </a14:m>
                <a:r>
                  <a:rPr lang="zh-TW" altLang="en-US" dirty="0" smtClean="0"/>
                  <a:t>的比例總和：</a:t>
                </a:r>
                <a:endParaRPr lang="en-US" altLang="zh-TW" dirty="0" smtClean="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rPr>
                        <m:t>=2</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𝑎𝑎</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𝑎𝑖</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𝑎𝑏</m:t>
                          </m:r>
                        </m:e>
                      </m:d>
                    </m:oMath>
                  </m:oMathPara>
                </a14:m>
                <a:endParaRPr lang="en-US" altLang="zh-TW" dirty="0" smtClean="0"/>
              </a:p>
              <a:p>
                <a:r>
                  <a:rPr lang="zh-TW" altLang="en-US" dirty="0"/>
                  <a:t>所有提供血型</a:t>
                </a:r>
                <a14:m>
                  <m:oMath xmlns:m="http://schemas.openxmlformats.org/officeDocument/2006/math">
                    <m:r>
                      <a:rPr lang="en-US" altLang="zh-TW" b="0" i="1" smtClean="0">
                        <a:latin typeface="Cambria Math" panose="02040503050406030204" pitchFamily="18" charset="0"/>
                      </a:rPr>
                      <m:t>𝑏</m:t>
                    </m:r>
                  </m:oMath>
                </a14:m>
                <a:r>
                  <a:rPr lang="zh-TW" altLang="en-US" dirty="0"/>
                  <a:t>的比例總和</a:t>
                </a:r>
                <a:r>
                  <a:rPr lang="zh-TW" altLang="en-US" dirty="0" smtClean="0"/>
                  <a:t>：</a:t>
                </a:r>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𝐵</m:t>
                      </m:r>
                      <m:r>
                        <a:rPr lang="en-US" altLang="zh-TW" i="1">
                          <a:latin typeface="Cambria Math" panose="02040503050406030204" pitchFamily="18" charset="0"/>
                        </a:rPr>
                        <m:t>=2</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m:t>
                          </m:r>
                          <m:r>
                            <a:rPr lang="en-US" altLang="zh-TW" i="1">
                              <a:latin typeface="Cambria Math" panose="02040503050406030204" pitchFamily="18" charset="0"/>
                            </a:rPr>
                            <m:t>𝑖</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𝑎𝑏</m:t>
                          </m:r>
                        </m:e>
                      </m:d>
                    </m:oMath>
                  </m:oMathPara>
                </a14:m>
                <a:endParaRPr lang="en-US" altLang="zh-TW" dirty="0" smtClean="0"/>
              </a:p>
              <a:p>
                <a:r>
                  <a:rPr lang="zh-TW" altLang="en-US" dirty="0"/>
                  <a:t>所有提供血型</a:t>
                </a:r>
                <a14:m>
                  <m:oMath xmlns:m="http://schemas.openxmlformats.org/officeDocument/2006/math">
                    <m:r>
                      <a:rPr lang="en-US" altLang="zh-TW" b="0" i="1" smtClean="0">
                        <a:latin typeface="Cambria Math" panose="02040503050406030204" pitchFamily="18" charset="0"/>
                      </a:rPr>
                      <m:t>𝑖</m:t>
                    </m:r>
                  </m:oMath>
                </a14:m>
                <a:r>
                  <a:rPr lang="zh-TW" altLang="en-US" dirty="0"/>
                  <a:t>的比例總和</a:t>
                </a:r>
                <a:r>
                  <a:rPr lang="zh-TW" altLang="en-US" dirty="0" smtClean="0"/>
                  <a:t>：</a:t>
                </a:r>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𝐼</m:t>
                      </m:r>
                      <m:r>
                        <a:rPr lang="en-US" altLang="zh-TW" i="1">
                          <a:latin typeface="Cambria Math" panose="02040503050406030204" pitchFamily="18" charset="0"/>
                        </a:rPr>
                        <m:t>=2</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𝑖𝑖</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𝑏</m:t>
                          </m:r>
                          <m:r>
                            <a:rPr lang="en-US" altLang="zh-TW" b="0" i="1" smtClean="0">
                              <a:latin typeface="Cambria Math" panose="02040503050406030204" pitchFamily="18" charset="0"/>
                            </a:rPr>
                            <m:t>𝑖</m:t>
                          </m:r>
                        </m:e>
                      </m:d>
                    </m:oMath>
                  </m:oMathPara>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858" t="-318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4997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下一年嬰兒的血型機率</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77500" lnSpcReduction="20000"/>
              </a:bodyPr>
              <a:lstStyle/>
              <a:p>
                <a:pPr algn="ct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i="1" smtClean="0">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𝑎𝑎</m:t>
                        </m:r>
                      </m:e>
                      <m:e>
                        <m:r>
                          <a:rPr lang="en-US" altLang="zh-TW" b="0" i="1" smtClean="0">
                            <a:latin typeface="Cambria Math" panose="02040503050406030204" pitchFamily="18" charset="0"/>
                            <a:ea typeface="Cambria Math" panose="02040503050406030204" pitchFamily="18" charset="0"/>
                          </a:rPr>
                          <m:t>𝑏𝑖𝑟𝑡h</m:t>
                        </m:r>
                      </m:e>
                    </m:d>
                    <m:r>
                      <a:rPr lang="en-US" altLang="zh-TW" b="0"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1</m:t>
                        </m:r>
                      </m:num>
                      <m:den>
                        <m:r>
                          <a:rPr lang="en-US" altLang="zh-TW" b="0" i="1" smtClean="0">
                            <a:latin typeface="Cambria Math" panose="02040503050406030204" pitchFamily="18" charset="0"/>
                            <a:ea typeface="Cambria Math" panose="02040503050406030204" pitchFamily="18" charset="0"/>
                          </a:rPr>
                          <m:t>4</m:t>
                        </m:r>
                      </m:den>
                    </m:f>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𝐴</m:t>
                        </m:r>
                      </m:e>
                      <m:sup>
                        <m:r>
                          <a:rPr lang="en-US" altLang="zh-TW" b="0" i="1" smtClean="0">
                            <a:latin typeface="Cambria Math" panose="02040503050406030204" pitchFamily="18" charset="0"/>
                          </a:rPr>
                          <m:t>2</m:t>
                        </m:r>
                      </m:sup>
                    </m:sSup>
                  </m:oMath>
                </a14:m>
                <a:endParaRPr lang="en-US" altLang="zh-TW" dirty="0" smtClean="0"/>
              </a:p>
              <a:p>
                <a:pPr algn="ct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4</m:t>
                        </m:r>
                      </m:den>
                    </m:f>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𝐵</m:t>
                        </m:r>
                      </m:e>
                      <m:sup>
                        <m:r>
                          <a:rPr lang="en-US" altLang="zh-TW" i="1">
                            <a:latin typeface="Cambria Math" panose="02040503050406030204" pitchFamily="18" charset="0"/>
                          </a:rPr>
                          <m:t>2</m:t>
                        </m:r>
                      </m:sup>
                    </m:sSup>
                  </m:oMath>
                </a14:m>
                <a:endParaRPr lang="zh-TW" altLang="en-US" dirty="0"/>
              </a:p>
              <a:p>
                <a:pPr algn="ct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𝑖𝑖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4</m:t>
                        </m:r>
                      </m:den>
                    </m:f>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𝐼</m:t>
                        </m:r>
                      </m:e>
                      <m:sup>
                        <m:r>
                          <a:rPr lang="en-US" altLang="zh-TW" i="1">
                            <a:latin typeface="Cambria Math" panose="02040503050406030204" pitchFamily="18" charset="0"/>
                          </a:rPr>
                          <m:t>2</m:t>
                        </m:r>
                      </m:sup>
                    </m:sSup>
                  </m:oMath>
                </a14:m>
                <a:endParaRPr lang="en-US" altLang="zh-TW" dirty="0" smtClean="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1" i="1">
                            <a:solidFill>
                              <a:srgbClr val="FF0000"/>
                            </a:solidFill>
                            <a:latin typeface="Cambria Math" panose="02040503050406030204" pitchFamily="18" charset="0"/>
                            <a:ea typeface="Cambria Math" panose="02040503050406030204" pitchFamily="18" charset="0"/>
                          </a:rPr>
                          <m:t>𝟐</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𝐴𝐼</m:t>
                    </m:r>
                  </m:oMath>
                </a14:m>
                <a:endParaRPr lang="en-US" altLang="zh-TW" dirty="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𝑏𝑖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1" i="1">
                            <a:solidFill>
                              <a:srgbClr val="FF0000"/>
                            </a:solidFill>
                            <a:latin typeface="Cambria Math" panose="02040503050406030204" pitchFamily="18" charset="0"/>
                            <a:ea typeface="Cambria Math" panose="02040503050406030204" pitchFamily="18" charset="0"/>
                          </a:rPr>
                          <m:t>𝟐</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𝐵𝐼</m:t>
                    </m:r>
                  </m:oMath>
                </a14:m>
                <a:endParaRPr lang="zh-TW" altLang="en-US" dirty="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1" i="1">
                            <a:solidFill>
                              <a:srgbClr val="FF0000"/>
                            </a:solidFill>
                            <a:latin typeface="Cambria Math" panose="02040503050406030204" pitchFamily="18" charset="0"/>
                            <a:ea typeface="Cambria Math" panose="02040503050406030204" pitchFamily="18" charset="0"/>
                          </a:rPr>
                          <m:t>𝟐</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𝐴𝐵</m:t>
                    </m:r>
                  </m:oMath>
                </a14:m>
                <a:endParaRPr lang="en-US" altLang="zh-TW" dirty="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00129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推算下一年的血型比例</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2959" y="1845734"/>
                <a:ext cx="7543801" cy="4201384"/>
              </a:xfrm>
            </p:spPr>
            <p:txBody>
              <a:bodyPr>
                <a:normAutofit/>
              </a:bodyPr>
              <a:lstStyle/>
              <a:p>
                <a:r>
                  <a:rPr lang="zh-TW" altLang="en-US" dirty="0" smtClean="0"/>
                  <a:t>已</a:t>
                </a:r>
                <a:r>
                  <a:rPr lang="zh-TW" altLang="en-US" dirty="0"/>
                  <a:t>知：</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r>
                      <a:rPr lang="en-US" altLang="zh-TW" i="1">
                        <a:latin typeface="Cambria Math" panose="02040503050406030204" pitchFamily="18" charset="0"/>
                      </a:rPr>
                      <m:t>(</m:t>
                    </m:r>
                    <m:r>
                      <a:rPr lang="en-US" altLang="zh-TW" i="1">
                        <a:latin typeface="Cambria Math" panose="02040503050406030204" pitchFamily="18" charset="0"/>
                      </a:rPr>
                      <m:t>𝑏𝑖𝑟𝑡h</m:t>
                    </m:r>
                    <m:r>
                      <a:rPr lang="en-US" altLang="zh-TW" i="1">
                        <a:latin typeface="Cambria Math" panose="02040503050406030204" pitchFamily="18" charset="0"/>
                      </a:rPr>
                      <m:t>)</m:t>
                    </m:r>
                  </m:oMath>
                </a14:m>
                <a:endParaRPr lang="en-US" altLang="zh-TW" dirty="0" smtClean="0"/>
              </a:p>
              <a:p>
                <a14:m>
                  <m:oMath xmlns:m="http://schemas.openxmlformats.org/officeDocument/2006/math">
                    <m:r>
                      <a:rPr lang="zh-TW" altLang="en-US" i="0" smtClean="0">
                        <a:latin typeface="Cambria Math" panose="02040503050406030204" pitchFamily="18" charset="0"/>
                      </a:rPr>
                      <m:t>下</m:t>
                    </m:r>
                  </m:oMath>
                </a14:m>
                <a:r>
                  <a:rPr lang="zh-TW" altLang="en-US" dirty="0" smtClean="0">
                    <a:latin typeface="Cambria Math" panose="02040503050406030204" pitchFamily="18" charset="0"/>
                  </a:rPr>
                  <a:t>一年血型是</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𝑖</m:t>
                    </m:r>
                  </m:oMath>
                </a14:m>
                <a:r>
                  <a:rPr lang="zh-TW" altLang="en-US" dirty="0" smtClean="0">
                    <a:latin typeface="Cambria Math" panose="02040503050406030204" pitchFamily="18" charset="0"/>
                  </a:rPr>
                  <a:t>的人數：</a:t>
                </a:r>
                <a:endParaRPr lang="en-US" altLang="zh-TW"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𝑁</m:t>
                          </m:r>
                        </m:e>
                        <m:sub>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𝑎𝑖</m:t>
                          </m:r>
                        </m:e>
                      </m:d>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𝑁</m:t>
                          </m:r>
                        </m:e>
                        <m:sub>
                          <m:r>
                            <a:rPr lang="en-US" altLang="zh-TW" sz="2400" b="0" i="1" smtClean="0">
                              <a:latin typeface="Cambria Math" panose="02040503050406030204" pitchFamily="18" charset="0"/>
                            </a:rPr>
                            <m:t>𝑘</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𝑎𝑖</m:t>
                          </m:r>
                        </m:e>
                      </m:d>
                      <m:r>
                        <a:rPr lang="en-US" altLang="zh-TW" sz="2400" i="1">
                          <a:latin typeface="Cambria Math" panose="02040503050406030204" pitchFamily="18" charset="0"/>
                          <a:ea typeface="Cambria Math" panose="02040503050406030204" pitchFamily="18" charset="0"/>
                        </a:rPr>
                        <m:t>∙</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𝑘</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𝑏𝑖𝑟𝑡h</m:t>
                              </m:r>
                            </m:e>
                          </m:d>
                          <m:r>
                            <a:rPr lang="en-US" altLang="zh-TW" sz="2400" i="1">
                              <a:latin typeface="Cambria Math" panose="02040503050406030204" pitchFamily="18" charset="0"/>
                              <a:ea typeface="Cambria Math" panose="02040503050406030204" pitchFamily="18" charset="0"/>
                            </a:rPr>
                            <m:t>×</m:t>
                          </m:r>
                          <m:sSub>
                            <m:sSubPr>
                              <m:ctrlPr>
                                <a:rPr lang="en-US" altLang="zh-TW" sz="2400" b="0" i="1" smtClean="0">
                                  <a:solidFill>
                                    <a:srgbClr val="FF0000"/>
                                  </a:solidFill>
                                  <a:latin typeface="Cambria Math" panose="02040503050406030204" pitchFamily="18" charset="0"/>
                                  <a:ea typeface="Cambria Math" panose="02040503050406030204" pitchFamily="18" charset="0"/>
                                </a:rPr>
                              </m:ctrlPr>
                            </m:sSubPr>
                            <m:e>
                              <m:r>
                                <a:rPr lang="en-US" altLang="zh-TW" sz="2400" b="0" i="1" smtClean="0">
                                  <a:solidFill>
                                    <a:srgbClr val="FF0000"/>
                                  </a:solidFill>
                                  <a:latin typeface="Cambria Math" panose="02040503050406030204" pitchFamily="18" charset="0"/>
                                  <a:ea typeface="Cambria Math" panose="02040503050406030204" pitchFamily="18" charset="0"/>
                                </a:rPr>
                                <m:t>𝑃</m:t>
                              </m:r>
                            </m:e>
                            <m:sub>
                              <m:r>
                                <a:rPr lang="en-US" altLang="zh-TW" sz="2400" b="0" i="1" smtClean="0">
                                  <a:solidFill>
                                    <a:srgbClr val="FF0000"/>
                                  </a:solidFill>
                                  <a:latin typeface="Cambria Math" panose="02040503050406030204" pitchFamily="18" charset="0"/>
                                  <a:ea typeface="Cambria Math" panose="02040503050406030204" pitchFamily="18" charset="0"/>
                                </a:rPr>
                                <m:t>𝑘</m:t>
                              </m:r>
                            </m:sub>
                          </m:sSub>
                          <m:d>
                            <m:dPr>
                              <m:ctrlPr>
                                <a:rPr lang="en-US" altLang="zh-TW" sz="2400" b="0" i="1" smtClean="0">
                                  <a:solidFill>
                                    <a:srgbClr val="FF0000"/>
                                  </a:solidFill>
                                  <a:latin typeface="Cambria Math" panose="02040503050406030204" pitchFamily="18" charset="0"/>
                                  <a:ea typeface="Cambria Math" panose="02040503050406030204" pitchFamily="18" charset="0"/>
                                </a:rPr>
                              </m:ctrlPr>
                            </m:dPr>
                            <m:e>
                              <m:r>
                                <a:rPr lang="en-US" altLang="zh-TW" sz="2400" b="0" i="1" smtClean="0">
                                  <a:solidFill>
                                    <a:srgbClr val="FF0000"/>
                                  </a:solidFill>
                                  <a:latin typeface="Cambria Math" panose="02040503050406030204" pitchFamily="18" charset="0"/>
                                  <a:ea typeface="Cambria Math" panose="02040503050406030204" pitchFamily="18" charset="0"/>
                                </a:rPr>
                                <m:t>𝑎𝑖</m:t>
                              </m:r>
                            </m:e>
                            <m:e>
                              <m:r>
                                <a:rPr lang="en-US" altLang="zh-TW" sz="2400" b="0" i="1" smtClean="0">
                                  <a:solidFill>
                                    <a:srgbClr val="FF0000"/>
                                  </a:solidFill>
                                  <a:latin typeface="Cambria Math" panose="02040503050406030204" pitchFamily="18" charset="0"/>
                                  <a:ea typeface="Cambria Math" panose="02040503050406030204" pitchFamily="18" charset="0"/>
                                </a:rPr>
                                <m:t>𝑏𝑖𝑟𝑡h</m:t>
                              </m:r>
                            </m:e>
                          </m:d>
                        </m:e>
                      </m:d>
                    </m:oMath>
                  </m:oMathPara>
                </a14:m>
                <a:endParaRPr lang="en-US" altLang="zh-TW" dirty="0" smtClean="0"/>
              </a:p>
              <a:p>
                <a:r>
                  <a:rPr lang="zh-TW" altLang="en-US" sz="2800" dirty="0" smtClean="0">
                    <a:latin typeface="Cambria Math" panose="02040503050406030204" pitchFamily="18" charset="0"/>
                  </a:rPr>
                  <a:t>其中 </a:t>
                </a:r>
                <a14:m>
                  <m:oMath xmlns:m="http://schemas.openxmlformats.org/officeDocument/2006/math">
                    <m:sSub>
                      <m:sSubPr>
                        <m:ctrlPr>
                          <a:rPr lang="en-US" altLang="zh-TW" sz="2600" i="1" smtClean="0">
                            <a:solidFill>
                              <a:srgbClr val="FF0000"/>
                            </a:solidFill>
                            <a:latin typeface="Cambria Math" panose="02040503050406030204" pitchFamily="18" charset="0"/>
                            <a:ea typeface="Cambria Math" panose="02040503050406030204" pitchFamily="18" charset="0"/>
                          </a:rPr>
                        </m:ctrlPr>
                      </m:sSubPr>
                      <m:e>
                        <m:r>
                          <a:rPr lang="en-US" altLang="zh-TW" sz="2600" i="1">
                            <a:solidFill>
                              <a:srgbClr val="FF0000"/>
                            </a:solidFill>
                            <a:latin typeface="Cambria Math" panose="02040503050406030204" pitchFamily="18" charset="0"/>
                            <a:ea typeface="Cambria Math" panose="02040503050406030204" pitchFamily="18" charset="0"/>
                          </a:rPr>
                          <m:t>𝑃</m:t>
                        </m:r>
                      </m:e>
                      <m:sub>
                        <m:r>
                          <a:rPr lang="en-US" altLang="zh-TW" sz="2600" i="1">
                            <a:solidFill>
                              <a:srgbClr val="FF0000"/>
                            </a:solidFill>
                            <a:latin typeface="Cambria Math" panose="02040503050406030204" pitchFamily="18" charset="0"/>
                            <a:ea typeface="Cambria Math" panose="02040503050406030204" pitchFamily="18" charset="0"/>
                          </a:rPr>
                          <m:t>𝑘</m:t>
                        </m:r>
                      </m:sub>
                    </m:sSub>
                    <m:d>
                      <m:dPr>
                        <m:ctrlPr>
                          <a:rPr lang="en-US" altLang="zh-TW" sz="2600" i="1">
                            <a:solidFill>
                              <a:srgbClr val="FF0000"/>
                            </a:solidFill>
                            <a:latin typeface="Cambria Math" panose="02040503050406030204" pitchFamily="18" charset="0"/>
                            <a:ea typeface="Cambria Math" panose="02040503050406030204" pitchFamily="18" charset="0"/>
                          </a:rPr>
                        </m:ctrlPr>
                      </m:dPr>
                      <m:e>
                        <m:r>
                          <a:rPr lang="en-US" altLang="zh-TW" sz="2600" i="1">
                            <a:solidFill>
                              <a:srgbClr val="FF0000"/>
                            </a:solidFill>
                            <a:latin typeface="Cambria Math" panose="02040503050406030204" pitchFamily="18" charset="0"/>
                            <a:ea typeface="Cambria Math" panose="02040503050406030204" pitchFamily="18" charset="0"/>
                          </a:rPr>
                          <m:t>𝑎𝑖</m:t>
                        </m:r>
                      </m:e>
                      <m:e>
                        <m:r>
                          <a:rPr lang="en-US" altLang="zh-TW" sz="2600" i="1">
                            <a:solidFill>
                              <a:srgbClr val="FF0000"/>
                            </a:solidFill>
                            <a:latin typeface="Cambria Math" panose="02040503050406030204" pitchFamily="18" charset="0"/>
                            <a:ea typeface="Cambria Math" panose="02040503050406030204" pitchFamily="18" charset="0"/>
                          </a:rPr>
                          <m:t>𝑏𝑖𝑟𝑡h</m:t>
                        </m:r>
                      </m:e>
                    </m:d>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zh-TW" sz="2600" i="1">
                            <a:latin typeface="Cambria Math" panose="02040503050406030204" pitchFamily="18" charset="0"/>
                            <a:ea typeface="Cambria Math" panose="02040503050406030204" pitchFamily="18" charset="0"/>
                          </a:rPr>
                        </m:ctrlPr>
                      </m:fPr>
                      <m:num>
                        <m:r>
                          <a:rPr lang="en-US" altLang="zh-TW" sz="2600" i="1">
                            <a:latin typeface="Cambria Math" panose="02040503050406030204" pitchFamily="18" charset="0"/>
                            <a:ea typeface="Cambria Math" panose="02040503050406030204" pitchFamily="18" charset="0"/>
                          </a:rPr>
                          <m:t>2</m:t>
                        </m:r>
                      </m:num>
                      <m:den>
                        <m:r>
                          <a:rPr lang="en-US" altLang="zh-TW" sz="2600" i="1">
                            <a:latin typeface="Cambria Math" panose="02040503050406030204" pitchFamily="18" charset="0"/>
                            <a:ea typeface="Cambria Math" panose="02040503050406030204" pitchFamily="18" charset="0"/>
                          </a:rPr>
                          <m:t>4</m:t>
                        </m:r>
                      </m:den>
                    </m:f>
                    <m:r>
                      <a:rPr lang="en-US" altLang="zh-TW" sz="2600" b="0" i="1" smtClean="0">
                        <a:latin typeface="Cambria Math" panose="02040503050406030204" pitchFamily="18" charset="0"/>
                        <a:ea typeface="Cambria Math" panose="02040503050406030204" pitchFamily="18" charset="0"/>
                      </a:rPr>
                      <m:t>𝐴𝐼</m:t>
                    </m:r>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2</m:t>
                        </m:r>
                      </m:num>
                      <m:den>
                        <m: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t>4</m:t>
                        </m:r>
                      </m:den>
                    </m:f>
                    <m:d>
                      <m:dPr>
                        <m:ctrlPr>
                          <a:rPr lang="en-US" altLang="zh-TW" sz="2600" b="0" i="1" smtClean="0">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zh-TW" sz="2600" i="1">
                            <a:latin typeface="Cambria Math" panose="02040503050406030204" pitchFamily="18" charset="0"/>
                          </a:rPr>
                          <m:t>2</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𝑎𝑎</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𝑎𝑏</m:t>
                            </m:r>
                          </m:e>
                        </m:d>
                      </m:e>
                    </m:d>
                    <m:d>
                      <m:dPr>
                        <m:ctrlPr>
                          <a:rPr lang="en-US" altLang="zh-TW" sz="2600" b="0" i="1" smtClean="0">
                            <a:latin typeface="Cambria Math" panose="02040503050406030204" pitchFamily="18" charset="0"/>
                          </a:rPr>
                        </m:ctrlPr>
                      </m:dPr>
                      <m:e>
                        <m:r>
                          <a:rPr lang="en-US" altLang="zh-TW" sz="2600" i="1">
                            <a:latin typeface="Cambria Math" panose="02040503050406030204" pitchFamily="18" charset="0"/>
                          </a:rPr>
                          <m:t>2</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𝑖𝑖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𝑎𝑖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𝑃</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i="1">
                                <a:latin typeface="Cambria Math" panose="02040503050406030204" pitchFamily="18" charset="0"/>
                              </a:rPr>
                              <m:t>𝑏𝑖</m:t>
                            </m:r>
                          </m:e>
                        </m:d>
                      </m:e>
                    </m:d>
                  </m:oMath>
                </a14:m>
                <a:endParaRPr lang="en-US" altLang="zh-TW" dirty="0" smtClean="0"/>
              </a:p>
              <a:p>
                <a:r>
                  <a:rPr lang="zh-TW" altLang="en-US" dirty="0" smtClean="0"/>
                  <a:t>使用</a:t>
                </a:r>
                <a:r>
                  <a:rPr lang="zh-TW" altLang="en-US" b="1" dirty="0" smtClean="0"/>
                  <a:t>數學歸納法</a:t>
                </a:r>
                <a:r>
                  <a:rPr lang="zh-TW" altLang="en-US" dirty="0" smtClean="0"/>
                  <a:t>，就可以從</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b="0" i="1" smtClean="0">
                            <a:latin typeface="Cambria Math" panose="02040503050406030204" pitchFamily="18" charset="0"/>
                          </a:rPr>
                          <m:t>0</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推得</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a:t>
                </a:r>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2959" y="1845734"/>
                <a:ext cx="7543801" cy="4201384"/>
              </a:xfrm>
              <a:blipFill>
                <a:blip r:embed="rId2"/>
                <a:stretch>
                  <a:fillRect l="-1858" t="-30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0796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計算什麼條件下血型會收斂</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fontScale="77500" lnSpcReduction="20000"/>
              </a:bodyPr>
              <a:lstStyle/>
              <a:p>
                <a:pPr algn="ct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𝑖𝑖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4</m:t>
                        </m:r>
                      </m:den>
                    </m:f>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𝐼</m:t>
                        </m:r>
                      </m:e>
                      <m:sup>
                        <m:r>
                          <a:rPr lang="en-US" altLang="zh-TW" i="1">
                            <a:latin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𝑃</m:t>
                        </m:r>
                      </m:e>
                      <m:sub>
                        <m:r>
                          <a:rPr lang="en-US" altLang="zh-TW" b="0" i="1" smtClean="0">
                            <a:latin typeface="Cambria Math" panose="02040503050406030204" pitchFamily="18" charset="0"/>
                            <a:ea typeface="Cambria Math" panose="02040503050406030204" pitchFamily="18" charset="0"/>
                          </a:rPr>
                          <m:t>𝑘</m:t>
                        </m:r>
                      </m:sub>
                    </m:sSub>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𝑖𝑖</m:t>
                        </m:r>
                      </m:e>
                    </m:d>
                  </m:oMath>
                </a14:m>
                <a:endParaRPr lang="en-US" altLang="zh-TW" dirty="0" smtClean="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𝑎𝑎</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4</m:t>
                        </m:r>
                      </m:den>
                    </m:f>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𝐴</m:t>
                        </m:r>
                      </m:e>
                      <m:sup>
                        <m:r>
                          <a:rPr lang="en-US" altLang="zh-TW" i="1">
                            <a:latin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𝑎𝑎</m:t>
                        </m:r>
                      </m:e>
                    </m:d>
                  </m:oMath>
                </a14:m>
                <a:endParaRPr lang="zh-TW" altLang="en-US" dirty="0" smtClean="0"/>
              </a:p>
              <a:p>
                <a:pPr algn="ct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4</m:t>
                        </m:r>
                      </m:den>
                    </m:f>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𝐵</m:t>
                        </m:r>
                      </m:e>
                      <m:sup>
                        <m:r>
                          <a:rPr lang="en-US" altLang="zh-TW" i="1">
                            <a:latin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𝑏𝑏</m:t>
                        </m:r>
                      </m:e>
                    </m:d>
                  </m:oMath>
                </a14:m>
                <a:endParaRPr lang="zh-TW" altLang="en-US" dirty="0"/>
              </a:p>
              <a:p>
                <a:pPr algn="ct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𝐴𝐼</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𝑖</m:t>
                        </m:r>
                      </m:e>
                    </m:d>
                  </m:oMath>
                </a14:m>
                <a:endParaRPr lang="en-US" altLang="zh-TW" dirty="0" smtClean="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𝑏𝑖</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𝐵𝐼</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𝑏𝑖</m:t>
                        </m:r>
                      </m:e>
                    </m:d>
                  </m:oMath>
                </a14:m>
                <a:endParaRPr lang="zh-TW" altLang="en-US" dirty="0"/>
              </a:p>
              <a:p>
                <a:pPr algn="ct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𝑏</m:t>
                        </m:r>
                      </m:e>
                      <m:e>
                        <m:r>
                          <a:rPr lang="en-US" altLang="zh-TW" i="1">
                            <a:latin typeface="Cambria Math" panose="02040503050406030204" pitchFamily="18" charset="0"/>
                            <a:ea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𝐴𝐵</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𝑏</m:t>
                        </m:r>
                      </m:e>
                    </m:d>
                  </m:oMath>
                </a14:m>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10256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解方程式</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化簡到最後，會得到四個聯立方程式：</a:t>
                </a:r>
                <a:endParaRPr lang="en-US" altLang="zh-TW" dirty="0" smtClean="0"/>
              </a:p>
              <a:p>
                <a:pPr lvl="1"/>
                <a14:m>
                  <m:oMath xmlns:m="http://schemas.openxmlformats.org/officeDocument/2006/math">
                    <m:rad>
                      <m:radPr>
                        <m:degHide m:val="on"/>
                        <m:ctrlPr>
                          <a:rPr lang="en-US" altLang="zh-TW" b="0" i="1" smtClean="0">
                            <a:latin typeface="Cambria Math" panose="02040503050406030204" pitchFamily="18" charset="0"/>
                          </a:rPr>
                        </m:ctrlPr>
                      </m:radPr>
                      <m:deg/>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𝑖𝑖</m:t>
                            </m:r>
                          </m:e>
                        </m:d>
                      </m:e>
                    </m:rad>
                    <m:r>
                      <a:rPr lang="en-US" altLang="zh-TW" b="0" i="1" smtClean="0">
                        <a:latin typeface="Cambria Math" panose="02040503050406030204" pitchFamily="18" charset="0"/>
                      </a:rPr>
                      <m:t>+</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𝑎𝑎</m:t>
                            </m:r>
                          </m:e>
                        </m:d>
                      </m:e>
                    </m:rad>
                    <m:r>
                      <a:rPr lang="en-US" altLang="zh-TW" i="1">
                        <a:latin typeface="Cambria Math" panose="02040503050406030204" pitchFamily="18" charset="0"/>
                      </a:rPr>
                      <m:t>+</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e>
                    </m:rad>
                    <m:r>
                      <a:rPr lang="en-US" altLang="zh-TW" b="0" i="1" smtClean="0">
                        <a:latin typeface="Cambria Math" panose="02040503050406030204" pitchFamily="18" charset="0"/>
                      </a:rPr>
                      <m:t>=1</m:t>
                    </m:r>
                  </m:oMath>
                </a14:m>
                <a:endParaRPr lang="en-US" altLang="zh-TW" b="0" dirty="0" smtClean="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r>
                      <a:rPr lang="en-US" altLang="zh-TW" b="0" i="1" smtClean="0">
                        <a:latin typeface="Cambria Math" panose="02040503050406030204" pitchFamily="18" charset="0"/>
                      </a:rPr>
                      <m:t>=2</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𝑎𝑎</m:t>
                            </m:r>
                          </m:e>
                        </m:d>
                      </m:e>
                    </m:rad>
                    <m:rad>
                      <m:radPr>
                        <m:degHide m:val="on"/>
                        <m:ctrlPr>
                          <a:rPr lang="en-US" altLang="zh-TW" i="1">
                            <a:latin typeface="Cambria Math" panose="02040503050406030204" pitchFamily="18" charset="0"/>
                          </a:rPr>
                        </m:ctrlPr>
                      </m:radPr>
                      <m:deg/>
                      <m:e>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𝑖𝑖</m:t>
                            </m:r>
                          </m:e>
                        </m:d>
                      </m:e>
                    </m:rad>
                  </m:oMath>
                </a14:m>
                <a:endParaRPr lang="en-US" altLang="zh-TW" dirty="0" smtClean="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𝑏𝑖</m:t>
                        </m:r>
                      </m:e>
                    </m:d>
                    <m:r>
                      <a:rPr lang="en-US" altLang="zh-TW" i="1">
                        <a:latin typeface="Cambria Math" panose="02040503050406030204" pitchFamily="18" charset="0"/>
                      </a:rPr>
                      <m:t>=2</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e>
                    </m:rad>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𝑖𝑖</m:t>
                            </m:r>
                          </m:e>
                        </m:d>
                      </m:e>
                    </m:rad>
                  </m:oMath>
                </a14:m>
                <a:endParaRPr lang="en-US" altLang="zh-TW" dirty="0" smtClean="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𝑎𝑏</m:t>
                        </m:r>
                      </m:e>
                    </m:d>
                    <m:r>
                      <a:rPr lang="en-US" altLang="zh-TW" i="1">
                        <a:latin typeface="Cambria Math" panose="02040503050406030204" pitchFamily="18" charset="0"/>
                      </a:rPr>
                      <m:t>=2</m:t>
                    </m:r>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𝑎𝑎</m:t>
                            </m:r>
                          </m:e>
                        </m:d>
                      </m:e>
                    </m:rad>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𝑏𝑏</m:t>
                            </m:r>
                          </m:e>
                        </m:d>
                      </m:e>
                    </m:rad>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858" t="-3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內容版面配置區 3"/>
              <p:cNvGraphicFramePr>
                <a:graphicFrameLocks/>
              </p:cNvGraphicFramePr>
              <p:nvPr>
                <p:extLst>
                  <p:ext uri="{D42A27DB-BD31-4B8C-83A1-F6EECF244321}">
                    <p14:modId xmlns:p14="http://schemas.microsoft.com/office/powerpoint/2010/main" val="2266815408"/>
                  </p:ext>
                </p:extLst>
              </p:nvPr>
            </p:nvGraphicFramePr>
            <p:xfrm>
              <a:off x="822324" y="4635181"/>
              <a:ext cx="7544436" cy="1647159"/>
            </p:xfrm>
            <a:graphic>
              <a:graphicData uri="http://schemas.openxmlformats.org/drawingml/2006/table">
                <a:tbl>
                  <a:tblPr firstRow="1" bandRow="1">
                    <a:tableStyleId>{5C22544A-7EE6-4342-B048-85BDC9FD1C3A}</a:tableStyleId>
                  </a:tblPr>
                  <a:tblGrid>
                    <a:gridCol w="1257406">
                      <a:extLst>
                        <a:ext uri="{9D8B030D-6E8A-4147-A177-3AD203B41FA5}">
                          <a16:colId xmlns:a16="http://schemas.microsoft.com/office/drawing/2014/main" val="1096204353"/>
                        </a:ext>
                      </a:extLst>
                    </a:gridCol>
                    <a:gridCol w="1257406">
                      <a:extLst>
                        <a:ext uri="{9D8B030D-6E8A-4147-A177-3AD203B41FA5}">
                          <a16:colId xmlns:a16="http://schemas.microsoft.com/office/drawing/2014/main" val="580506860"/>
                        </a:ext>
                      </a:extLst>
                    </a:gridCol>
                    <a:gridCol w="1257406">
                      <a:extLst>
                        <a:ext uri="{9D8B030D-6E8A-4147-A177-3AD203B41FA5}">
                          <a16:colId xmlns:a16="http://schemas.microsoft.com/office/drawing/2014/main" val="1817451699"/>
                        </a:ext>
                      </a:extLst>
                    </a:gridCol>
                    <a:gridCol w="1257406">
                      <a:extLst>
                        <a:ext uri="{9D8B030D-6E8A-4147-A177-3AD203B41FA5}">
                          <a16:colId xmlns:a16="http://schemas.microsoft.com/office/drawing/2014/main" val="1991573649"/>
                        </a:ext>
                      </a:extLst>
                    </a:gridCol>
                    <a:gridCol w="1257406">
                      <a:extLst>
                        <a:ext uri="{9D8B030D-6E8A-4147-A177-3AD203B41FA5}">
                          <a16:colId xmlns:a16="http://schemas.microsoft.com/office/drawing/2014/main" val="2073783738"/>
                        </a:ext>
                      </a:extLst>
                    </a:gridCol>
                    <a:gridCol w="1257406">
                      <a:extLst>
                        <a:ext uri="{9D8B030D-6E8A-4147-A177-3AD203B41FA5}">
                          <a16:colId xmlns:a16="http://schemas.microsoft.com/office/drawing/2014/main" val="2910982877"/>
                        </a:ext>
                      </a:extLst>
                    </a:gridCol>
                  </a:tblGrid>
                  <a:tr h="54905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𝑃</m:t>
                                    </m:r>
                                  </m:e>
                                  <m:sub>
                                    <m:r>
                                      <a:rPr lang="en-US" altLang="zh-TW" sz="2800" b="0" i="1" smtClean="0">
                                        <a:latin typeface="Cambria Math" panose="02040503050406030204" pitchFamily="18" charset="0"/>
                                      </a:rPr>
                                      <m:t>𝑘</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𝑖𝑖</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𝑎𝑎</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𝑏𝑏</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𝑎</m:t>
                                    </m:r>
                                    <m:r>
                                      <a:rPr lang="en-US" altLang="zh-TW" sz="2800" i="1" smtClean="0">
                                        <a:latin typeface="Cambria Math" panose="02040503050406030204" pitchFamily="18" charset="0"/>
                                      </a:rPr>
                                      <m:t>𝑖</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b="0" i="1" smtClean="0">
                                        <a:latin typeface="Cambria Math" panose="02040503050406030204" pitchFamily="18" charset="0"/>
                                      </a:rPr>
                                      <m:t>𝑏</m:t>
                                    </m:r>
                                    <m:r>
                                      <a:rPr lang="en-US" altLang="zh-TW" sz="2800" i="1">
                                        <a:latin typeface="Cambria Math" panose="02040503050406030204" pitchFamily="18" charset="0"/>
                                      </a:rPr>
                                      <m:t>𝑖</m:t>
                                    </m:r>
                                  </m:e>
                                </m:d>
                              </m:oMath>
                            </m:oMathPara>
                          </a14:m>
                          <a:endParaRPr lang="zh-TW" altLang="en-US" sz="2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𝑘</m:t>
                                    </m:r>
                                  </m:sub>
                                </m:sSub>
                                <m:d>
                                  <m:dPr>
                                    <m:ctrlPr>
                                      <a:rPr lang="en-US" altLang="zh-TW" sz="2800" i="1">
                                        <a:latin typeface="Cambria Math" panose="02040503050406030204" pitchFamily="18" charset="0"/>
                                      </a:rPr>
                                    </m:ctrlPr>
                                  </m:dPr>
                                  <m:e>
                                    <m:r>
                                      <a:rPr lang="en-US" altLang="zh-TW" sz="2800" i="1">
                                        <a:latin typeface="Cambria Math" panose="02040503050406030204" pitchFamily="18" charset="0"/>
                                      </a:rPr>
                                      <m:t>𝑎</m:t>
                                    </m:r>
                                    <m:r>
                                      <a:rPr lang="en-US" altLang="zh-TW" sz="2800" b="0" i="1" smtClean="0">
                                        <a:latin typeface="Cambria Math" panose="02040503050406030204" pitchFamily="18" charset="0"/>
                                      </a:rPr>
                                      <m:t>𝑏</m:t>
                                    </m:r>
                                  </m:e>
                                </m:d>
                              </m:oMath>
                            </m:oMathPara>
                          </a14:m>
                          <a:endParaRPr lang="zh-TW" altLang="en-US" sz="2800" dirty="0"/>
                        </a:p>
                      </a:txBody>
                      <a:tcPr/>
                    </a:tc>
                    <a:extLst>
                      <a:ext uri="{0D108BD9-81ED-4DB2-BD59-A6C34878D82A}">
                        <a16:rowId xmlns:a16="http://schemas.microsoft.com/office/drawing/2014/main" val="1658893805"/>
                      </a:ext>
                    </a:extLst>
                  </a:tr>
                  <a:tr h="549053">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p>
                      </a:txBody>
                      <a:tcPr/>
                    </a:tc>
                    <a:extLst>
                      <a:ext uri="{0D108BD9-81ED-4DB2-BD59-A6C34878D82A}">
                        <a16:rowId xmlns:a16="http://schemas.microsoft.com/office/drawing/2014/main" val="988776865"/>
                      </a:ext>
                    </a:extLst>
                  </a:tr>
                  <a:tr h="549053">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1/8</a:t>
                          </a:r>
                        </a:p>
                      </a:txBody>
                      <a:tcPr/>
                    </a:tc>
                    <a:extLst>
                      <a:ext uri="{0D108BD9-81ED-4DB2-BD59-A6C34878D82A}">
                        <a16:rowId xmlns:a16="http://schemas.microsoft.com/office/drawing/2014/main" val="2754868153"/>
                      </a:ext>
                    </a:extLst>
                  </a:tr>
                </a:tbl>
              </a:graphicData>
            </a:graphic>
          </p:graphicFrame>
        </mc:Choice>
        <mc:Fallback xmlns="">
          <p:graphicFrame>
            <p:nvGraphicFramePr>
              <p:cNvPr id="4" name="內容版面配置區 3"/>
              <p:cNvGraphicFramePr>
                <a:graphicFrameLocks/>
              </p:cNvGraphicFramePr>
              <p:nvPr>
                <p:extLst>
                  <p:ext uri="{D42A27DB-BD31-4B8C-83A1-F6EECF244321}">
                    <p14:modId xmlns:p14="http://schemas.microsoft.com/office/powerpoint/2010/main" val="2266815408"/>
                  </p:ext>
                </p:extLst>
              </p:nvPr>
            </p:nvGraphicFramePr>
            <p:xfrm>
              <a:off x="822324" y="4635181"/>
              <a:ext cx="7544436" cy="1647159"/>
            </p:xfrm>
            <a:graphic>
              <a:graphicData uri="http://schemas.openxmlformats.org/drawingml/2006/table">
                <a:tbl>
                  <a:tblPr firstRow="1" bandRow="1">
                    <a:tableStyleId>{5C22544A-7EE6-4342-B048-85BDC9FD1C3A}</a:tableStyleId>
                  </a:tblPr>
                  <a:tblGrid>
                    <a:gridCol w="1257406">
                      <a:extLst>
                        <a:ext uri="{9D8B030D-6E8A-4147-A177-3AD203B41FA5}">
                          <a16:colId xmlns:a16="http://schemas.microsoft.com/office/drawing/2014/main" val="1096204353"/>
                        </a:ext>
                      </a:extLst>
                    </a:gridCol>
                    <a:gridCol w="1257406">
                      <a:extLst>
                        <a:ext uri="{9D8B030D-6E8A-4147-A177-3AD203B41FA5}">
                          <a16:colId xmlns:a16="http://schemas.microsoft.com/office/drawing/2014/main" val="580506860"/>
                        </a:ext>
                      </a:extLst>
                    </a:gridCol>
                    <a:gridCol w="1257406">
                      <a:extLst>
                        <a:ext uri="{9D8B030D-6E8A-4147-A177-3AD203B41FA5}">
                          <a16:colId xmlns:a16="http://schemas.microsoft.com/office/drawing/2014/main" val="1817451699"/>
                        </a:ext>
                      </a:extLst>
                    </a:gridCol>
                    <a:gridCol w="1257406">
                      <a:extLst>
                        <a:ext uri="{9D8B030D-6E8A-4147-A177-3AD203B41FA5}">
                          <a16:colId xmlns:a16="http://schemas.microsoft.com/office/drawing/2014/main" val="1991573649"/>
                        </a:ext>
                      </a:extLst>
                    </a:gridCol>
                    <a:gridCol w="1257406">
                      <a:extLst>
                        <a:ext uri="{9D8B030D-6E8A-4147-A177-3AD203B41FA5}">
                          <a16:colId xmlns:a16="http://schemas.microsoft.com/office/drawing/2014/main" val="2073783738"/>
                        </a:ext>
                      </a:extLst>
                    </a:gridCol>
                    <a:gridCol w="1257406">
                      <a:extLst>
                        <a:ext uri="{9D8B030D-6E8A-4147-A177-3AD203B41FA5}">
                          <a16:colId xmlns:a16="http://schemas.microsoft.com/office/drawing/2014/main" val="2910982877"/>
                        </a:ext>
                      </a:extLst>
                    </a:gridCol>
                  </a:tblGrid>
                  <a:tr h="549053">
                    <a:tc>
                      <a:txBody>
                        <a:bodyPr/>
                        <a:lstStyle/>
                        <a:p>
                          <a:endParaRPr lang="zh-TW"/>
                        </a:p>
                      </a:txBody>
                      <a:tcPr>
                        <a:blipFill>
                          <a:blip r:embed="rId3"/>
                          <a:stretch>
                            <a:fillRect l="-483" t="-1111" r="-500483" b="-226667"/>
                          </a:stretch>
                        </a:blipFill>
                      </a:tcPr>
                    </a:tc>
                    <a:tc>
                      <a:txBody>
                        <a:bodyPr/>
                        <a:lstStyle/>
                        <a:p>
                          <a:endParaRPr lang="zh-TW"/>
                        </a:p>
                      </a:txBody>
                      <a:tcPr>
                        <a:blipFill>
                          <a:blip r:embed="rId3"/>
                          <a:stretch>
                            <a:fillRect l="-100971" t="-1111" r="-402913" b="-226667"/>
                          </a:stretch>
                        </a:blipFill>
                      </a:tcPr>
                    </a:tc>
                    <a:tc>
                      <a:txBody>
                        <a:bodyPr/>
                        <a:lstStyle/>
                        <a:p>
                          <a:endParaRPr lang="zh-TW"/>
                        </a:p>
                      </a:txBody>
                      <a:tcPr>
                        <a:blipFill>
                          <a:blip r:embed="rId3"/>
                          <a:stretch>
                            <a:fillRect l="-200000" t="-1111" r="-300966" b="-226667"/>
                          </a:stretch>
                        </a:blipFill>
                      </a:tcPr>
                    </a:tc>
                    <a:tc>
                      <a:txBody>
                        <a:bodyPr/>
                        <a:lstStyle/>
                        <a:p>
                          <a:endParaRPr lang="zh-TW"/>
                        </a:p>
                      </a:txBody>
                      <a:tcPr>
                        <a:blipFill>
                          <a:blip r:embed="rId3"/>
                          <a:stretch>
                            <a:fillRect l="-301456" t="-1111" r="-202427" b="-226667"/>
                          </a:stretch>
                        </a:blipFill>
                      </a:tcPr>
                    </a:tc>
                    <a:tc>
                      <a:txBody>
                        <a:bodyPr/>
                        <a:lstStyle/>
                        <a:p>
                          <a:endParaRPr lang="zh-TW"/>
                        </a:p>
                      </a:txBody>
                      <a:tcPr>
                        <a:blipFill>
                          <a:blip r:embed="rId3"/>
                          <a:stretch>
                            <a:fillRect l="-399517" t="-1111" r="-101449" b="-226667"/>
                          </a:stretch>
                        </a:blipFill>
                      </a:tcPr>
                    </a:tc>
                    <a:tc>
                      <a:txBody>
                        <a:bodyPr/>
                        <a:lstStyle/>
                        <a:p>
                          <a:endParaRPr lang="zh-TW"/>
                        </a:p>
                      </a:txBody>
                      <a:tcPr>
                        <a:blipFill>
                          <a:blip r:embed="rId3"/>
                          <a:stretch>
                            <a:fillRect l="-501942" t="-1111" r="-1942" b="-226667"/>
                          </a:stretch>
                        </a:blipFill>
                      </a:tcPr>
                    </a:tc>
                    <a:extLst>
                      <a:ext uri="{0D108BD9-81ED-4DB2-BD59-A6C34878D82A}">
                        <a16:rowId xmlns:a16="http://schemas.microsoft.com/office/drawing/2014/main" val="1658893805"/>
                      </a:ext>
                    </a:extLst>
                  </a:tr>
                  <a:tr h="549053">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1/9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endParaRPr lang="zh-TW" altLang="en-US" sz="2800" dirty="0"/>
                        </a:p>
                      </a:txBody>
                      <a:tcPr/>
                    </a:tc>
                    <a:tc>
                      <a:txBody>
                        <a:bodyPr/>
                        <a:lstStyle/>
                        <a:p>
                          <a:pPr algn="ctr"/>
                          <a:r>
                            <a:rPr lang="en-US" altLang="zh-TW" sz="2800" dirty="0" smtClean="0"/>
                            <a:t>2/9</a:t>
                          </a:r>
                        </a:p>
                      </a:txBody>
                      <a:tcPr/>
                    </a:tc>
                    <a:extLst>
                      <a:ext uri="{0D108BD9-81ED-4DB2-BD59-A6C34878D82A}">
                        <a16:rowId xmlns:a16="http://schemas.microsoft.com/office/drawing/2014/main" val="988776865"/>
                      </a:ext>
                    </a:extLst>
                  </a:tr>
                  <a:tr h="549053">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1/16</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1/4</a:t>
                          </a:r>
                          <a:endParaRPr lang="zh-TW" altLang="en-US" sz="2800" dirty="0"/>
                        </a:p>
                      </a:txBody>
                      <a:tcPr/>
                    </a:tc>
                    <a:tc>
                      <a:txBody>
                        <a:bodyPr/>
                        <a:lstStyle/>
                        <a:p>
                          <a:pPr algn="ctr"/>
                          <a:r>
                            <a:rPr lang="en-US" altLang="zh-TW" sz="2800" dirty="0" smtClean="0"/>
                            <a:t>1/8</a:t>
                          </a:r>
                        </a:p>
                      </a:txBody>
                      <a:tcPr/>
                    </a:tc>
                    <a:extLst>
                      <a:ext uri="{0D108BD9-81ED-4DB2-BD59-A6C34878D82A}">
                        <a16:rowId xmlns:a16="http://schemas.microsoft.com/office/drawing/2014/main" val="2754868153"/>
                      </a:ext>
                    </a:extLst>
                  </a:tr>
                </a:tbl>
              </a:graphicData>
            </a:graphic>
          </p:graphicFrame>
        </mc:Fallback>
      </mc:AlternateContent>
    </p:spTree>
    <p:extLst>
      <p:ext uri="{BB962C8B-B14F-4D97-AF65-F5344CB8AC3E}">
        <p14:creationId xmlns:p14="http://schemas.microsoft.com/office/powerpoint/2010/main" val="17859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Part2 </a:t>
            </a:r>
            <a:r>
              <a:rPr lang="zh-TW" altLang="en-US" dirty="0" smtClean="0"/>
              <a:t>程式模擬</a:t>
            </a:r>
            <a:endParaRPr lang="zh-TW" altLang="en-US" dirty="0"/>
          </a:p>
        </p:txBody>
      </p:sp>
      <p:sp>
        <p:nvSpPr>
          <p:cNvPr id="3" name="文字版面配置區 2"/>
          <p:cNvSpPr>
            <a:spLocks noGrp="1"/>
          </p:cNvSpPr>
          <p:nvPr>
            <p:ph type="body" idx="1"/>
          </p:nvPr>
        </p:nvSpPr>
        <p:spPr/>
        <p:txBody>
          <a:bodyPr/>
          <a:lstStyle/>
          <a:p>
            <a:r>
              <a:rPr lang="zh-TW" altLang="en-US" dirty="0" smtClean="0"/>
              <a:t>藉已知基因比例去推定數年後的基因比率</a:t>
            </a:r>
            <a:endParaRPr lang="zh-TW" altLang="en-US" dirty="0"/>
          </a:p>
        </p:txBody>
      </p:sp>
    </p:spTree>
    <p:extLst>
      <p:ext uri="{BB962C8B-B14F-4D97-AF65-F5344CB8AC3E}">
        <p14:creationId xmlns:p14="http://schemas.microsoft.com/office/powerpoint/2010/main" val="3938893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smtClean="0"/>
              <a:t>程式功能</a:t>
            </a:r>
            <a:endParaRPr lang="zh-TW" altLang="en-US" sz="3600" b="1" dirty="0"/>
          </a:p>
        </p:txBody>
      </p:sp>
      <p:sp>
        <p:nvSpPr>
          <p:cNvPr id="3" name="內容版面配置區 2"/>
          <p:cNvSpPr>
            <a:spLocks noGrp="1"/>
          </p:cNvSpPr>
          <p:nvPr>
            <p:ph idx="1"/>
          </p:nvPr>
        </p:nvSpPr>
        <p:spPr/>
        <p:txBody>
          <a:bodyPr/>
          <a:lstStyle/>
          <a:p>
            <a:r>
              <a:rPr lang="zh-TW" altLang="en-US" dirty="0" smtClean="0"/>
              <a:t>在已知出生率和死亡率，以及血型基因的機率分配的情況下由原先的血型機率去推出未來的血型分佈</a:t>
            </a:r>
            <a:endParaRPr lang="en-US" altLang="zh-TW" dirty="0" smtClean="0"/>
          </a:p>
          <a:p>
            <a:endParaRPr lang="zh-TW" altLang="en-US" dirty="0"/>
          </a:p>
        </p:txBody>
      </p:sp>
    </p:spTree>
    <p:extLst>
      <p:ext uri="{BB962C8B-B14F-4D97-AF65-F5344CB8AC3E}">
        <p14:creationId xmlns:p14="http://schemas.microsoft.com/office/powerpoint/2010/main" val="21024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2960" y="277896"/>
            <a:ext cx="7543800" cy="1450757"/>
          </a:xfrm>
        </p:spPr>
        <p:txBody>
          <a:bodyPr>
            <a:normAutofit/>
          </a:bodyPr>
          <a:lstStyle/>
          <a:p>
            <a:r>
              <a:rPr lang="zh-TW" altLang="en-US" sz="3600" b="1" dirty="0" smtClean="0"/>
              <a:t>基因型</a:t>
            </a:r>
            <a:r>
              <a:rPr lang="zh-TW" altLang="en-US" sz="3600" b="1" dirty="0"/>
              <a:t>相互組合的</a:t>
            </a:r>
            <a:r>
              <a:rPr lang="zh-TW" altLang="en-US" sz="3600" b="1" dirty="0" smtClean="0"/>
              <a:t>機率</a:t>
            </a:r>
            <a:endParaRPr lang="zh-TW" altLang="en-US" sz="36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分別儲存各基因型的男女基因機率，</a:t>
                </a:r>
                <a:endParaRPr lang="en-US" altLang="zh-TW" dirty="0" smtClean="0"/>
              </a:p>
              <a:p>
                <a:r>
                  <a:rPr lang="zh-TW" altLang="en-US" dirty="0" smtClean="0"/>
                  <a:t>並算各種基因型相互組合的機率</a:t>
                </a:r>
                <a:r>
                  <a:rPr lang="en-US" altLang="zh-TW" dirty="0" smtClean="0"/>
                  <a:t/>
                </a:r>
                <a:br>
                  <a:rPr lang="en-US" altLang="zh-TW" dirty="0" smtClean="0"/>
                </a:br>
                <a:r>
                  <a:rPr lang="en-US" altLang="zh-TW" dirty="0" smtClean="0"/>
                  <a:t>ex:</a:t>
                </a: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𝐴</m:t>
                        </m:r>
                      </m:sup>
                    </m:sSup>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𝐵</m:t>
                        </m:r>
                      </m:sup>
                    </m:sSup>
                    <m:r>
                      <a:rPr lang="zh-TW" altLang="en-US" i="1">
                        <a:latin typeface="Cambria Math" panose="02040503050406030204" pitchFamily="18" charset="0"/>
                      </a:rPr>
                      <m:t>機率</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男</m:t>
                        </m:r>
                      </m:e>
                    </m:d>
                    <m:r>
                      <a:rPr lang="en-US" altLang="zh-TW" i="1">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𝐴</m:t>
                        </m:r>
                      </m:sup>
                    </m:sSup>
                    <m:r>
                      <a:rPr lang="en-US" altLang="zh-TW" b="0" i="1" smtClean="0">
                        <a:latin typeface="Cambria Math" panose="02040503050406030204" pitchFamily="18" charset="0"/>
                      </a:rPr>
                      <m:t>𝑖</m:t>
                    </m:r>
                    <m:r>
                      <a:rPr lang="zh-TW" altLang="en-US" i="1">
                        <a:latin typeface="Cambria Math" panose="02040503050406030204" pitchFamily="18" charset="0"/>
                      </a:rPr>
                      <m:t>機率</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女</m:t>
                        </m:r>
                      </m:e>
                    </m:d>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出生</m:t>
                    </m:r>
                    <m:r>
                      <a:rPr lang="zh-TW" altLang="en-US" b="0" i="1" smtClean="0">
                        <a:latin typeface="Cambria Math" panose="02040503050406030204" pitchFamily="18" charset="0"/>
                        <a:ea typeface="Cambria Math" panose="02040503050406030204" pitchFamily="18" charset="0"/>
                      </a:rPr>
                      <m:t>率</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這</m:t>
                    </m:r>
                    <m:r>
                      <a:rPr lang="zh-TW" altLang="en-US" i="1">
                        <a:latin typeface="Cambria Math" panose="02040503050406030204" pitchFamily="18" charset="0"/>
                        <a:ea typeface="Cambria Math" panose="02040503050406030204" pitchFamily="18" charset="0"/>
                      </a:rPr>
                      <m:t>兩者</m:t>
                    </m:r>
                    <m:r>
                      <a:rPr lang="zh-TW" altLang="en-US" i="1" smtClean="0">
                        <a:latin typeface="Cambria Math" panose="02040503050406030204" pitchFamily="18" charset="0"/>
                        <a:ea typeface="Cambria Math" panose="02040503050406030204" pitchFamily="18" charset="0"/>
                      </a:rPr>
                      <m:t>組合</m:t>
                    </m:r>
                    <m:r>
                      <a:rPr lang="zh-TW" altLang="en-US" b="0" i="1" smtClean="0">
                        <a:latin typeface="Cambria Math" panose="02040503050406030204" pitchFamily="18" charset="0"/>
                        <a:ea typeface="Cambria Math" panose="02040503050406030204" pitchFamily="18" charset="0"/>
                      </a:rPr>
                      <m:t>的</m:t>
                    </m:r>
                    <m:r>
                      <a:rPr lang="zh-TW" altLang="en-US" i="1">
                        <a:latin typeface="Cambria Math" panose="02040503050406030204" pitchFamily="18" charset="0"/>
                        <a:ea typeface="Cambria Math" panose="02040503050406030204" pitchFamily="18" charset="0"/>
                      </a:rPr>
                      <m:t>機率</m:t>
                    </m:r>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2019" t="-318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10411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前備常識</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血型：</a:t>
                </a:r>
                <a:r>
                  <a:rPr lang="en-US" altLang="zh-TW" dirty="0"/>
                  <a:t> O</a:t>
                </a:r>
                <a:r>
                  <a:rPr lang="zh-TW" altLang="en-US" dirty="0"/>
                  <a:t>、 </a:t>
                </a:r>
                <a:r>
                  <a:rPr lang="en-US" altLang="zh-TW" dirty="0" smtClean="0"/>
                  <a:t>A</a:t>
                </a:r>
                <a:r>
                  <a:rPr lang="zh-TW" altLang="en-US" dirty="0" smtClean="0"/>
                  <a:t>、</a:t>
                </a:r>
                <a:r>
                  <a:rPr lang="en-US" altLang="zh-TW" dirty="0" smtClean="0"/>
                  <a:t>B</a:t>
                </a:r>
                <a:r>
                  <a:rPr lang="zh-TW" altLang="en-US" dirty="0" smtClean="0"/>
                  <a:t>、</a:t>
                </a:r>
                <a:r>
                  <a:rPr lang="en-US" altLang="zh-TW" dirty="0" smtClean="0"/>
                  <a:t>AB</a:t>
                </a:r>
              </a:p>
              <a:p>
                <a:r>
                  <a:rPr lang="zh-TW" altLang="en-US" b="0" dirty="0" smtClean="0">
                    <a:latin typeface="Cambria Math" panose="02040503050406030204" pitchFamily="18" charset="0"/>
                  </a:rPr>
                  <a:t>影響血型的基因：</a:t>
                </a: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𝐴</m:t>
                        </m:r>
                      </m:sup>
                    </m:sSup>
                  </m:oMath>
                </a14:m>
                <a:r>
                  <a:rPr lang="zh-TW" altLang="en-US" dirty="0" smtClean="0"/>
                  <a:t>、</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𝐼</m:t>
                        </m:r>
                      </m:e>
                      <m:sup>
                        <m:r>
                          <a:rPr lang="en-US" altLang="zh-TW" b="0" i="1" smtClean="0">
                            <a:latin typeface="Cambria Math" panose="02040503050406030204" pitchFamily="18" charset="0"/>
                          </a:rPr>
                          <m:t>𝐵</m:t>
                        </m:r>
                      </m:sup>
                    </m:sSup>
                  </m:oMath>
                </a14:m>
                <a:r>
                  <a:rPr lang="zh-TW" altLang="en-US" dirty="0" smtClean="0"/>
                  <a:t>、</a:t>
                </a:r>
                <a:r>
                  <a:rPr lang="en-US" altLang="zh-TW" dirty="0"/>
                  <a:t> </a:t>
                </a:r>
                <a14:m>
                  <m:oMath xmlns:m="http://schemas.openxmlformats.org/officeDocument/2006/math">
                    <m:r>
                      <a:rPr lang="en-US" altLang="zh-TW" i="1">
                        <a:latin typeface="Cambria Math" panose="02040503050406030204" pitchFamily="18" charset="0"/>
                      </a:rPr>
                      <m:t>𝑖</m:t>
                    </m:r>
                  </m:oMath>
                </a14:m>
                <a:endParaRPr lang="en-US" altLang="zh-TW" dirty="0" smtClean="0"/>
              </a:p>
              <a:p>
                <a:r>
                  <a:rPr lang="zh-TW" altLang="en-US" dirty="0" smtClean="0"/>
                  <a:t>血型 </a:t>
                </a:r>
                <a:r>
                  <a:rPr lang="en-US" altLang="zh-TW" dirty="0" smtClean="0"/>
                  <a:t>vs </a:t>
                </a:r>
                <a:r>
                  <a:rPr lang="zh-TW" altLang="en-US" dirty="0" smtClean="0"/>
                  <a:t>基因：</a:t>
                </a:r>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858" t="-3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903956240"/>
                  </p:ext>
                </p:extLst>
              </p:nvPr>
            </p:nvGraphicFramePr>
            <p:xfrm>
              <a:off x="1546859" y="3779182"/>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37084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extLst>
                      <a:ext uri="{0D108BD9-81ED-4DB2-BD59-A6C34878D82A}">
                        <a16:rowId xmlns:a16="http://schemas.microsoft.com/office/drawing/2014/main" val="4280428409"/>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903956240"/>
                  </p:ext>
                </p:extLst>
              </p:nvPr>
            </p:nvGraphicFramePr>
            <p:xfrm>
              <a:off x="1546859" y="3779182"/>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45720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458153">
                    <a:tc>
                      <a:txBody>
                        <a:bodyPr/>
                        <a:lstStyle/>
                        <a:p>
                          <a:endParaRPr lang="zh-TW"/>
                        </a:p>
                      </a:txBody>
                      <a:tcPr>
                        <a:blipFill>
                          <a:blip r:embed="rId4"/>
                          <a:stretch>
                            <a:fillRect l="-599" t="-109211" r="-501796" b="-2632"/>
                          </a:stretch>
                        </a:blipFill>
                      </a:tcPr>
                    </a:tc>
                    <a:tc>
                      <a:txBody>
                        <a:bodyPr/>
                        <a:lstStyle/>
                        <a:p>
                          <a:endParaRPr lang="zh-TW"/>
                        </a:p>
                      </a:txBody>
                      <a:tcPr>
                        <a:blipFill>
                          <a:blip r:embed="rId4"/>
                          <a:stretch>
                            <a:fillRect l="-100599" t="-109211" r="-401796" b="-2632"/>
                          </a:stretch>
                        </a:blipFill>
                      </a:tcPr>
                    </a:tc>
                    <a:tc>
                      <a:txBody>
                        <a:bodyPr/>
                        <a:lstStyle/>
                        <a:p>
                          <a:endParaRPr lang="zh-TW"/>
                        </a:p>
                      </a:txBody>
                      <a:tcPr>
                        <a:blipFill>
                          <a:blip r:embed="rId4"/>
                          <a:stretch>
                            <a:fillRect l="-200599" t="-109211" r="-301796" b="-2632"/>
                          </a:stretch>
                        </a:blipFill>
                      </a:tcPr>
                    </a:tc>
                    <a:tc>
                      <a:txBody>
                        <a:bodyPr/>
                        <a:lstStyle/>
                        <a:p>
                          <a:endParaRPr lang="zh-TW"/>
                        </a:p>
                      </a:txBody>
                      <a:tcPr>
                        <a:blipFill>
                          <a:blip r:embed="rId4"/>
                          <a:stretch>
                            <a:fillRect l="-302410" t="-109211" r="-203614" b="-2632"/>
                          </a:stretch>
                        </a:blipFill>
                      </a:tcPr>
                    </a:tc>
                    <a:tc>
                      <a:txBody>
                        <a:bodyPr/>
                        <a:lstStyle/>
                        <a:p>
                          <a:endParaRPr lang="zh-TW"/>
                        </a:p>
                      </a:txBody>
                      <a:tcPr>
                        <a:blipFill>
                          <a:blip r:embed="rId4"/>
                          <a:stretch>
                            <a:fillRect l="-400000" t="-109211" r="-102395" b="-2632"/>
                          </a:stretch>
                        </a:blipFill>
                      </a:tcPr>
                    </a:tc>
                    <a:tc>
                      <a:txBody>
                        <a:bodyPr/>
                        <a:lstStyle/>
                        <a:p>
                          <a:endParaRPr lang="zh-TW"/>
                        </a:p>
                      </a:txBody>
                      <a:tcPr>
                        <a:blipFill>
                          <a:blip r:embed="rId4"/>
                          <a:stretch>
                            <a:fillRect l="-500000" t="-109211" r="-2395" b="-2632"/>
                          </a:stretch>
                        </a:blipFill>
                      </a:tcPr>
                    </a:tc>
                    <a:extLst>
                      <a:ext uri="{0D108BD9-81ED-4DB2-BD59-A6C34878D82A}">
                        <a16:rowId xmlns:a16="http://schemas.microsoft.com/office/drawing/2014/main" val="4280428409"/>
                      </a:ext>
                    </a:extLst>
                  </a:tr>
                </a:tbl>
              </a:graphicData>
            </a:graphic>
          </p:graphicFrame>
        </mc:Fallback>
      </mc:AlternateContent>
    </p:spTree>
    <p:extLst>
      <p:ext uri="{BB962C8B-B14F-4D97-AF65-F5344CB8AC3E}">
        <p14:creationId xmlns:p14="http://schemas.microsoft.com/office/powerpoint/2010/main" val="3725851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2959" y="286604"/>
            <a:ext cx="8033657" cy="1450757"/>
          </a:xfrm>
        </p:spPr>
        <p:txBody>
          <a:bodyPr>
            <a:noAutofit/>
          </a:bodyPr>
          <a:lstStyle/>
          <a:p>
            <a:r>
              <a:rPr lang="zh-TW" altLang="en-US" sz="3600" b="1" dirty="0" smtClean="0"/>
              <a:t>該組合得出特定基因型的機率</a:t>
            </a:r>
            <a:endParaRPr lang="zh-TW" altLang="en-US" sz="36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zh-TW" altLang="en-US" dirty="0" smtClean="0"/>
                  <a:t>在將基因型相互組合的機率乘上出現特定基因型的機率</a:t>
                </a:r>
                <a:r>
                  <a:rPr lang="en-US" altLang="zh-TW" dirty="0" smtClean="0"/>
                  <a:t>(</a:t>
                </a:r>
                <a:r>
                  <a:rPr lang="zh-TW" altLang="en-US" dirty="0" smtClean="0"/>
                  <a:t>假定各基因型分配機率均等</a:t>
                </a:r>
                <a:r>
                  <a:rPr lang="en-US" altLang="zh-TW" dirty="0" smtClean="0"/>
                  <a:t>)</a:t>
                </a:r>
                <a:r>
                  <a:rPr lang="zh-TW" altLang="en-US" dirty="0" smtClean="0"/>
                  <a:t>，即得這個組合產生此型的機率</a:t>
                </a:r>
                <a:r>
                  <a:rPr lang="en-US" altLang="zh-TW" dirty="0" smtClean="0"/>
                  <a:t/>
                </a:r>
                <a:br>
                  <a:rPr lang="en-US" altLang="zh-TW" dirty="0" smtClean="0"/>
                </a:br>
                <a:r>
                  <a:rPr lang="en-US" altLang="zh-TW" dirty="0" smtClean="0"/>
                  <a:t>ex:</a:t>
                </a: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𝐴</m:t>
                        </m:r>
                      </m:sup>
                    </m:sSup>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𝐵</m:t>
                        </m:r>
                      </m:sup>
                    </m:sSup>
                    <m:r>
                      <a:rPr lang="zh-TW" altLang="en-US" i="1">
                        <a:latin typeface="Cambria Math" panose="02040503050406030204" pitchFamily="18" charset="0"/>
                      </a:rPr>
                      <m:t>機率</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男</m:t>
                        </m:r>
                      </m:e>
                    </m:d>
                    <m:r>
                      <a:rPr lang="en-US" altLang="zh-TW" i="1">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𝐴</m:t>
                        </m:r>
                      </m:sup>
                    </m:sSup>
                    <m:r>
                      <a:rPr lang="en-US" altLang="zh-TW" b="0" i="1" smtClean="0">
                        <a:latin typeface="Cambria Math" panose="02040503050406030204" pitchFamily="18" charset="0"/>
                      </a:rPr>
                      <m:t>𝑖</m:t>
                    </m:r>
                    <m:r>
                      <a:rPr lang="zh-TW" altLang="en-US" i="1">
                        <a:latin typeface="Cambria Math" panose="02040503050406030204" pitchFamily="18" charset="0"/>
                      </a:rPr>
                      <m:t>機率</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女</m:t>
                        </m:r>
                      </m:e>
                    </m:d>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出生</m:t>
                    </m:r>
                    <m:r>
                      <a:rPr lang="zh-TW" altLang="en-US" b="0" i="1" smtClean="0">
                        <a:latin typeface="Cambria Math" panose="02040503050406030204" pitchFamily="18" charset="0"/>
                        <a:ea typeface="Cambria Math" panose="02040503050406030204" pitchFamily="18" charset="0"/>
                      </a:rPr>
                      <m:t>率</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這</m:t>
                    </m:r>
                    <m:r>
                      <a:rPr lang="zh-TW" altLang="en-US" i="1">
                        <a:latin typeface="Cambria Math" panose="02040503050406030204" pitchFamily="18" charset="0"/>
                        <a:ea typeface="Cambria Math" panose="02040503050406030204" pitchFamily="18" charset="0"/>
                      </a:rPr>
                      <m:t>兩者</m:t>
                    </m:r>
                    <m:r>
                      <a:rPr lang="zh-TW" altLang="en-US" i="1" smtClean="0">
                        <a:latin typeface="Cambria Math" panose="02040503050406030204" pitchFamily="18" charset="0"/>
                        <a:ea typeface="Cambria Math" panose="02040503050406030204" pitchFamily="18" charset="0"/>
                      </a:rPr>
                      <m:t>組合</m:t>
                    </m:r>
                    <m:r>
                      <a:rPr lang="zh-TW" altLang="en-US" b="0" i="1" smtClean="0">
                        <a:latin typeface="Cambria Math" panose="02040503050406030204" pitchFamily="18" charset="0"/>
                        <a:ea typeface="Cambria Math" panose="02040503050406030204" pitchFamily="18" charset="0"/>
                      </a:rPr>
                      <m:t>的</m:t>
                    </m:r>
                    <m:r>
                      <a:rPr lang="zh-TW" altLang="en-US" i="1">
                        <a:latin typeface="Cambria Math" panose="02040503050406030204" pitchFamily="18" charset="0"/>
                        <a:ea typeface="Cambria Math" panose="02040503050406030204" pitchFamily="18" charset="0"/>
                      </a:rPr>
                      <m:t>機率</m:t>
                    </m:r>
                  </m:oMath>
                </a14:m>
                <a:r>
                  <a:rPr lang="zh-TW" altLang="en-US" dirty="0" smtClean="0">
                    <a:latin typeface="微軟正黑體" panose="020B0502040204020203" pitchFamily="34" charset="-120"/>
                    <a:ea typeface="微軟正黑體" panose="020B0502040204020203" pitchFamily="34" charset="-120"/>
                  </a:rPr>
                  <a:t>，這機率再除以四</a:t>
                </a:r>
                <a:r>
                  <a:rPr lang="zh-TW" altLang="en-US" dirty="0">
                    <a:latin typeface="微軟正黑體" panose="020B0502040204020203" pitchFamily="34" charset="-120"/>
                    <a:ea typeface="微軟正黑體" panose="020B0502040204020203" pitchFamily="34" charset="-120"/>
                  </a:rPr>
                  <a:t>即得此種組合得到</a:t>
                </a:r>
                <a14:m>
                  <m:oMath xmlns:m="http://schemas.openxmlformats.org/officeDocument/2006/math">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𝐼</m:t>
                        </m:r>
                      </m:e>
                      <m:sup>
                        <m:r>
                          <a:rPr lang="en-US" altLang="zh-TW" i="1">
                            <a:latin typeface="Cambria Math" panose="02040503050406030204" pitchFamily="18" charset="0"/>
                          </a:rPr>
                          <m:t>𝐴</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𝐼</m:t>
                        </m:r>
                      </m:e>
                      <m:sup>
                        <m:r>
                          <a:rPr lang="en-US" altLang="zh-TW" i="1">
                            <a:latin typeface="Cambria Math" panose="02040503050406030204" pitchFamily="18" charset="0"/>
                          </a:rPr>
                          <m:t>𝐴</m:t>
                        </m:r>
                      </m:sup>
                    </m:sSup>
                  </m:oMath>
                </a14:m>
                <a:r>
                  <a:rPr lang="zh-TW" altLang="en-US" dirty="0" smtClean="0">
                    <a:latin typeface="微軟正黑體" panose="020B0502040204020203" pitchFamily="34" charset="-120"/>
                    <a:ea typeface="微軟正黑體" panose="020B0502040204020203" pitchFamily="34" charset="-120"/>
                  </a:rPr>
                  <a:t>的機率</a:t>
                </a:r>
                <a:endParaRPr lang="en-US" altLang="zh-TW" dirty="0" smtClean="0">
                  <a:latin typeface="微軟正黑體" panose="020B0502040204020203" pitchFamily="34" charset="-120"/>
                  <a:ea typeface="微軟正黑體" panose="020B0502040204020203" pitchFamily="34" charset="-120"/>
                </a:endParaRP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2019" t="-3182" r="-18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37927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smtClean="0"/>
              <a:t>得出新生兒中擁有特定基因型的比率</a:t>
            </a:r>
            <a:endParaRPr lang="zh-TW" altLang="en-US" sz="3600" b="1" dirty="0"/>
          </a:p>
        </p:txBody>
      </p:sp>
      <p:sp>
        <p:nvSpPr>
          <p:cNvPr id="3" name="內容版面配置區 2"/>
          <p:cNvSpPr>
            <a:spLocks noGrp="1"/>
          </p:cNvSpPr>
          <p:nvPr>
            <p:ph idx="1"/>
          </p:nvPr>
        </p:nvSpPr>
        <p:spPr/>
        <p:txBody>
          <a:bodyPr>
            <a:normAutofit/>
          </a:bodyPr>
          <a:lstStyle/>
          <a:p>
            <a:r>
              <a:rPr lang="zh-TW" altLang="en-US" dirty="0" smtClean="0"/>
              <a:t>將各種組合中得出相同基因型者相加，即得新生兒中各基因型比率</a:t>
            </a:r>
            <a:endParaRPr lang="zh-TW" altLang="en-US" dirty="0"/>
          </a:p>
        </p:txBody>
      </p:sp>
    </p:spTree>
    <p:extLst>
      <p:ext uri="{BB962C8B-B14F-4D97-AF65-F5344CB8AC3E}">
        <p14:creationId xmlns:p14="http://schemas.microsoft.com/office/powerpoint/2010/main" val="282720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2960" y="286604"/>
            <a:ext cx="7920446" cy="1450757"/>
          </a:xfrm>
        </p:spPr>
        <p:txBody>
          <a:bodyPr>
            <a:normAutofit/>
          </a:bodyPr>
          <a:lstStyle/>
          <a:p>
            <a:r>
              <a:rPr lang="zh-TW" altLang="en-US" sz="3600" b="1" dirty="0" smtClean="0"/>
              <a:t>由新生兒比率和死亡率推出隔年的分佈</a:t>
            </a:r>
            <a:endParaRPr lang="zh-TW" altLang="en-US" sz="36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92500"/>
              </a:bodyPr>
              <a:lstStyle/>
              <a:p>
                <a:r>
                  <a:rPr lang="zh-TW" altLang="en-US" dirty="0" smtClean="0"/>
                  <a:t>將各個基因型的機率都做</a:t>
                </a:r>
                <a:endParaRPr lang="en-US" altLang="zh-TW" dirty="0" smtClean="0"/>
              </a:p>
              <a:p>
                <a14:m>
                  <m:oMath xmlns:m="http://schemas.openxmlformats.org/officeDocument/2006/math">
                    <m:r>
                      <a:rPr lang="zh-TW" altLang="en-US" dirty="0">
                        <a:latin typeface="Cambria Math" panose="02040503050406030204" pitchFamily="18" charset="0"/>
                      </a:rPr>
                      <m:t>明年</m:t>
                    </m:r>
                    <m:r>
                      <a:rPr lang="zh-TW" altLang="en-US" i="1" dirty="0" smtClean="0">
                        <a:latin typeface="Cambria Math" panose="02040503050406030204" pitchFamily="18" charset="0"/>
                      </a:rPr>
                      <m:t>比率</m:t>
                    </m:r>
                    <m:r>
                      <a:rPr lang="en-US" altLang="zh-TW"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                     </m:t>
                    </m:r>
                    <m:f>
                      <m:fPr>
                        <m:ctrlPr>
                          <a:rPr lang="en-US" altLang="zh-TW" i="1" dirty="0" smtClean="0">
                            <a:latin typeface="Cambria Math" panose="02040503050406030204" pitchFamily="18" charset="0"/>
                            <a:ea typeface="Cambria Math" panose="02040503050406030204" pitchFamily="18" charset="0"/>
                          </a:rPr>
                        </m:ctrlPr>
                      </m:fPr>
                      <m:num>
                        <m:r>
                          <a:rPr lang="zh-TW" altLang="en-US" i="1" dirty="0">
                            <a:latin typeface="Cambria Math" panose="02040503050406030204" pitchFamily="18" charset="0"/>
                            <a:ea typeface="Cambria Math" panose="02040503050406030204" pitchFamily="18" charset="0"/>
                          </a:rPr>
                          <m:t>新生</m:t>
                        </m:r>
                        <m:r>
                          <a:rPr lang="zh-TW" altLang="en-US" b="0" i="1" dirty="0" smtClean="0">
                            <a:latin typeface="Cambria Math" panose="02040503050406030204" pitchFamily="18" charset="0"/>
                            <a:ea typeface="Cambria Math" panose="02040503050406030204" pitchFamily="18" charset="0"/>
                          </a:rPr>
                          <m:t>兒</m:t>
                        </m:r>
                        <m:r>
                          <a:rPr lang="zh-TW" altLang="en-US" i="1" dirty="0">
                            <a:latin typeface="Cambria Math" panose="02040503050406030204" pitchFamily="18" charset="0"/>
                            <a:ea typeface="Cambria Math" panose="02040503050406030204" pitchFamily="18" charset="0"/>
                          </a:rPr>
                          <m:t>比率</m:t>
                        </m:r>
                        <m:r>
                          <a:rPr lang="en-US" altLang="zh-TW" b="0" i="1" dirty="0" smtClean="0">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ea typeface="Cambria Math" panose="02040503050406030204" pitchFamily="18" charset="0"/>
                          </a:rPr>
                          <m:t>今年</m:t>
                        </m:r>
                        <m:r>
                          <a:rPr lang="zh-TW" altLang="en-US" i="1" dirty="0" smtClean="0">
                            <a:latin typeface="Cambria Math" panose="02040503050406030204" pitchFamily="18" charset="0"/>
                            <a:ea typeface="Cambria Math" panose="02040503050406030204" pitchFamily="18" charset="0"/>
                          </a:rPr>
                          <m:t>比率</m:t>
                        </m:r>
                        <m:r>
                          <a:rPr lang="en-US" altLang="zh-TW"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(1−</m:t>
                        </m:r>
                        <m:r>
                          <a:rPr lang="zh-TW" altLang="en-US" i="1" dirty="0">
                            <a:latin typeface="Cambria Math" panose="02040503050406030204" pitchFamily="18" charset="0"/>
                            <a:ea typeface="Cambria Math" panose="02040503050406030204" pitchFamily="18" charset="0"/>
                          </a:rPr>
                          <m:t>死亡</m:t>
                        </m:r>
                        <m:r>
                          <a:rPr lang="zh-TW" altLang="en-US" b="0" i="1" dirty="0" smtClean="0">
                            <a:latin typeface="Cambria Math" panose="02040503050406030204" pitchFamily="18" charset="0"/>
                            <a:ea typeface="Cambria Math" panose="02040503050406030204" pitchFamily="18" charset="0"/>
                          </a:rPr>
                          <m:t>率</m:t>
                        </m:r>
                        <m:r>
                          <a:rPr lang="en-US" altLang="zh-TW" b="0" i="1" dirty="0" smtClean="0">
                            <a:latin typeface="Cambria Math" panose="02040503050406030204" pitchFamily="18" charset="0"/>
                            <a:ea typeface="Cambria Math" panose="02040503050406030204" pitchFamily="18" charset="0"/>
                          </a:rPr>
                          <m:t>)</m:t>
                        </m:r>
                      </m:num>
                      <m:den>
                        <m:r>
                          <a:rPr lang="en-US" altLang="zh-TW" b="0" i="1" dirty="0" smtClean="0">
                            <a:latin typeface="Cambria Math" panose="02040503050406030204" pitchFamily="18" charset="0"/>
                            <a:ea typeface="Cambria Math" panose="02040503050406030204" pitchFamily="18" charset="0"/>
                          </a:rPr>
                          <m:t>(1−</m:t>
                        </m:r>
                        <m:r>
                          <a:rPr lang="zh-TW" altLang="en-US" i="1" dirty="0">
                            <a:latin typeface="Cambria Math" panose="02040503050406030204" pitchFamily="18" charset="0"/>
                            <a:ea typeface="Cambria Math" panose="02040503050406030204" pitchFamily="18" charset="0"/>
                          </a:rPr>
                          <m:t>死亡</m:t>
                        </m:r>
                        <m:r>
                          <a:rPr lang="zh-TW" altLang="en-US" b="0" i="1" dirty="0" smtClean="0">
                            <a:latin typeface="Cambria Math" panose="02040503050406030204" pitchFamily="18" charset="0"/>
                            <a:ea typeface="Cambria Math" panose="02040503050406030204" pitchFamily="18" charset="0"/>
                          </a:rPr>
                          <m:t>率</m:t>
                        </m:r>
                        <m:r>
                          <a:rPr lang="en-US" altLang="zh-TW" b="0" i="1" dirty="0" smtClean="0">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ea typeface="Cambria Math" panose="02040503050406030204" pitchFamily="18" charset="0"/>
                          </a:rPr>
                          <m:t>出生</m:t>
                        </m:r>
                        <m:r>
                          <a:rPr lang="zh-TW" altLang="en-US" b="0" i="1" dirty="0" smtClean="0">
                            <a:latin typeface="Cambria Math" panose="02040503050406030204" pitchFamily="18" charset="0"/>
                            <a:ea typeface="Cambria Math" panose="02040503050406030204" pitchFamily="18" charset="0"/>
                          </a:rPr>
                          <m:t>率</m:t>
                        </m:r>
                        <m:r>
                          <a:rPr lang="en-US" altLang="zh-TW" b="0" i="1" dirty="0" smtClean="0">
                            <a:latin typeface="Cambria Math" panose="02040503050406030204" pitchFamily="18" charset="0"/>
                            <a:ea typeface="Cambria Math" panose="02040503050406030204" pitchFamily="18" charset="0"/>
                          </a:rPr>
                          <m:t>)</m:t>
                        </m:r>
                      </m:den>
                    </m:f>
                  </m:oMath>
                </a14:m>
                <a:endParaRPr lang="en-US" altLang="zh-TW" sz="2800" dirty="0" smtClean="0"/>
              </a:p>
              <a:p>
                <a:r>
                  <a:rPr lang="zh-TW" altLang="en-US" sz="2800" dirty="0" smtClean="0"/>
                  <a:t>即可得到明年的血型分佈</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696" t="-318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41561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pPr algn="r"/>
            <a:r>
              <a:rPr lang="en-US" altLang="zh-TW" dirty="0" smtClean="0"/>
              <a:t>or die !</a:t>
            </a:r>
            <a:endParaRPr lang="zh-TW" altLang="en-US" dirty="0"/>
          </a:p>
        </p:txBody>
      </p:sp>
    </p:spTree>
    <p:extLst>
      <p:ext uri="{BB962C8B-B14F-4D97-AF65-F5344CB8AC3E}">
        <p14:creationId xmlns:p14="http://schemas.microsoft.com/office/powerpoint/2010/main" val="3891050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實驗數據：會收斂嗎</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（出生率：</a:t>
            </a:r>
            <a:r>
              <a:rPr lang="en-US" altLang="zh-TW" dirty="0" smtClean="0"/>
              <a:t>0.006</a:t>
            </a:r>
            <a:r>
              <a:rPr lang="zh-TW" altLang="en-US" dirty="0" smtClean="0"/>
              <a:t>，</a:t>
            </a:r>
            <a:r>
              <a:rPr lang="en-US" altLang="zh-TW" dirty="0" smtClean="0"/>
              <a:t>1000</a:t>
            </a:r>
            <a:r>
              <a:rPr lang="zh-TW" altLang="en-US" dirty="0" smtClean="0"/>
              <a:t>年以後）</a:t>
            </a:r>
            <a:endParaRPr lang="en-US" altLang="zh-TW" dirty="0" smtClean="0"/>
          </a:p>
          <a:p>
            <a:pPr marL="0" indent="0">
              <a:buNone/>
            </a:pPr>
            <a:endParaRPr lang="zh-TW" altLang="en-US" dirty="0"/>
          </a:p>
        </p:txBody>
      </p:sp>
      <mc:AlternateContent xmlns:mc="http://schemas.openxmlformats.org/markup-compatibility/2006" xmlns:a14="http://schemas.microsoft.com/office/drawing/2010/main">
        <mc:Choice Requires="a14">
          <p:graphicFrame>
            <p:nvGraphicFramePr>
              <p:cNvPr id="4" name="內容版面配置區 3"/>
              <p:cNvGraphicFramePr>
                <a:graphicFrameLocks/>
              </p:cNvGraphicFramePr>
              <p:nvPr>
                <p:extLst>
                  <p:ext uri="{D42A27DB-BD31-4B8C-83A1-F6EECF244321}">
                    <p14:modId xmlns:p14="http://schemas.microsoft.com/office/powerpoint/2010/main" val="2619156917"/>
                  </p:ext>
                </p:extLst>
              </p:nvPr>
            </p:nvGraphicFramePr>
            <p:xfrm>
              <a:off x="822958" y="2486341"/>
              <a:ext cx="7543802" cy="1584960"/>
            </p:xfrm>
            <a:graphic>
              <a:graphicData uri="http://schemas.openxmlformats.org/drawingml/2006/table">
                <a:tbl>
                  <a:tblPr firstRow="1" bandRow="1">
                    <a:tableStyleId>{5C22544A-7EE6-4342-B048-85BDC9FD1C3A}</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56892">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𝑘</m:t>
                                    </m:r>
                                  </m:sub>
                                </m:sSub>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𝑖𝑖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𝑎𝑎</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𝑏𝑏</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𝑎</m:t>
                                    </m:r>
                                    <m:r>
                                      <a:rPr lang="en-US" altLang="zh-TW" sz="2000" i="1" smtClean="0">
                                        <a:latin typeface="Cambria Math" panose="02040503050406030204" pitchFamily="18" charset="0"/>
                                      </a:rPr>
                                      <m:t>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𝑏</m:t>
                                    </m:r>
                                    <m:r>
                                      <a:rPr lang="en-US" altLang="zh-TW" sz="2000" i="1">
                                        <a:latin typeface="Cambria Math" panose="02040503050406030204" pitchFamily="18" charset="0"/>
                                      </a:rPr>
                                      <m:t>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i="1">
                                        <a:latin typeface="Cambria Math" panose="02040503050406030204" pitchFamily="18" charset="0"/>
                                      </a:rPr>
                                      <m:t>𝑃</m:t>
                                    </m:r>
                                  </m:e>
                                  <m:sub>
                                    <m:r>
                                      <a:rPr lang="en-US" altLang="zh-TW" sz="2000" i="1">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i="1">
                                        <a:latin typeface="Cambria Math" panose="02040503050406030204" pitchFamily="18" charset="0"/>
                                      </a:rPr>
                                      <m:t>𝑎</m:t>
                                    </m:r>
                                    <m:r>
                                      <a:rPr lang="en-US" altLang="zh-TW" sz="2000" b="0" i="1" smtClean="0">
                                        <a:latin typeface="Cambria Math" panose="02040503050406030204" pitchFamily="18" charset="0"/>
                                      </a:rPr>
                                      <m:t>𝑏</m:t>
                                    </m:r>
                                  </m:e>
                                </m:d>
                              </m:oMath>
                            </m:oMathPara>
                          </a14:m>
                          <a:endParaRPr lang="zh-TW" altLang="en-US" sz="2000" dirty="0"/>
                        </a:p>
                      </a:txBody>
                      <a:tcPr/>
                    </a:tc>
                    <a:extLst>
                      <a:ext uri="{0D108BD9-81ED-4DB2-BD59-A6C34878D82A}">
                        <a16:rowId xmlns:a16="http://schemas.microsoft.com/office/drawing/2014/main" val="165889380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p>
                      </a:txBody>
                      <a:tcPr/>
                    </a:tc>
                    <a:extLst>
                      <a:ext uri="{0D108BD9-81ED-4DB2-BD59-A6C34878D82A}">
                        <a16:rowId xmlns:a16="http://schemas.microsoft.com/office/drawing/2014/main" val="98877686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0.2223</a:t>
                          </a:r>
                        </a:p>
                      </a:txBody>
                      <a:tcPr/>
                    </a:tc>
                    <a:extLst>
                      <a:ext uri="{0D108BD9-81ED-4DB2-BD59-A6C34878D82A}">
                        <a16:rowId xmlns:a16="http://schemas.microsoft.com/office/drawing/2014/main" val="2754868153"/>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0.2223</a:t>
                          </a:r>
                          <a:endParaRPr lang="zh-TW" altLang="en-US" sz="2000" dirty="0"/>
                        </a:p>
                      </a:txBody>
                      <a:tcPr/>
                    </a:tc>
                    <a:tc>
                      <a:txBody>
                        <a:bodyPr/>
                        <a:lstStyle/>
                        <a:p>
                          <a:pPr algn="ctr"/>
                          <a:r>
                            <a:rPr lang="en-US" altLang="zh-TW" sz="2000" dirty="0" smtClean="0"/>
                            <a:t>0.2222</a:t>
                          </a:r>
                        </a:p>
                      </a:txBody>
                      <a:tcPr/>
                    </a:tc>
                    <a:extLst>
                      <a:ext uri="{0D108BD9-81ED-4DB2-BD59-A6C34878D82A}">
                        <a16:rowId xmlns:a16="http://schemas.microsoft.com/office/drawing/2014/main" val="3504970634"/>
                      </a:ext>
                    </a:extLst>
                  </a:tr>
                </a:tbl>
              </a:graphicData>
            </a:graphic>
          </p:graphicFrame>
        </mc:Choice>
        <mc:Fallback xmlns="">
          <p:graphicFrame>
            <p:nvGraphicFramePr>
              <p:cNvPr id="4" name="內容版面配置區 3"/>
              <p:cNvGraphicFramePr>
                <a:graphicFrameLocks/>
              </p:cNvGraphicFramePr>
              <p:nvPr>
                <p:extLst>
                  <p:ext uri="{D42A27DB-BD31-4B8C-83A1-F6EECF244321}">
                    <p14:modId xmlns:p14="http://schemas.microsoft.com/office/powerpoint/2010/main" val="2619156917"/>
                  </p:ext>
                </p:extLst>
              </p:nvPr>
            </p:nvGraphicFramePr>
            <p:xfrm>
              <a:off x="822958" y="2486341"/>
              <a:ext cx="7543802" cy="1584960"/>
            </p:xfrm>
            <a:graphic>
              <a:graphicData uri="http://schemas.openxmlformats.org/drawingml/2006/table">
                <a:tbl>
                  <a:tblPr firstRow="1" bandRow="1">
                    <a:tableStyleId>{5C22544A-7EE6-4342-B048-85BDC9FD1C3A}</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96240">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endParaRPr lang="zh-TW"/>
                        </a:p>
                      </a:txBody>
                      <a:tcPr>
                        <a:blipFill>
                          <a:blip r:embed="rId2"/>
                          <a:stretch>
                            <a:fillRect l="-100565" t="-1538" r="-502260" b="-329231"/>
                          </a:stretch>
                        </a:blipFill>
                      </a:tcPr>
                    </a:tc>
                    <a:tc>
                      <a:txBody>
                        <a:bodyPr/>
                        <a:lstStyle/>
                        <a:p>
                          <a:endParaRPr lang="zh-TW"/>
                        </a:p>
                      </a:txBody>
                      <a:tcPr>
                        <a:blipFill>
                          <a:blip r:embed="rId2"/>
                          <a:stretch>
                            <a:fillRect l="-200565" t="-1538" r="-402260" b="-329231"/>
                          </a:stretch>
                        </a:blipFill>
                      </a:tcPr>
                    </a:tc>
                    <a:tc>
                      <a:txBody>
                        <a:bodyPr/>
                        <a:lstStyle/>
                        <a:p>
                          <a:endParaRPr lang="zh-TW"/>
                        </a:p>
                      </a:txBody>
                      <a:tcPr>
                        <a:blipFill>
                          <a:blip r:embed="rId2"/>
                          <a:stretch>
                            <a:fillRect l="-300565" t="-1538" r="-302260" b="-329231"/>
                          </a:stretch>
                        </a:blipFill>
                      </a:tcPr>
                    </a:tc>
                    <a:tc>
                      <a:txBody>
                        <a:bodyPr/>
                        <a:lstStyle/>
                        <a:p>
                          <a:endParaRPr lang="zh-TW"/>
                        </a:p>
                      </a:txBody>
                      <a:tcPr>
                        <a:blipFill>
                          <a:blip r:embed="rId2"/>
                          <a:stretch>
                            <a:fillRect l="-400565" t="-1538" r="-202260" b="-329231"/>
                          </a:stretch>
                        </a:blipFill>
                      </a:tcPr>
                    </a:tc>
                    <a:tc>
                      <a:txBody>
                        <a:bodyPr/>
                        <a:lstStyle/>
                        <a:p>
                          <a:endParaRPr lang="zh-TW"/>
                        </a:p>
                      </a:txBody>
                      <a:tcPr>
                        <a:blipFill>
                          <a:blip r:embed="rId2"/>
                          <a:stretch>
                            <a:fillRect l="-500565" t="-1538" r="-102260" b="-329231"/>
                          </a:stretch>
                        </a:blipFill>
                      </a:tcPr>
                    </a:tc>
                    <a:tc>
                      <a:txBody>
                        <a:bodyPr/>
                        <a:lstStyle/>
                        <a:p>
                          <a:endParaRPr lang="zh-TW"/>
                        </a:p>
                      </a:txBody>
                      <a:tcPr>
                        <a:blipFill>
                          <a:blip r:embed="rId2"/>
                          <a:stretch>
                            <a:fillRect l="-600565" t="-1538" r="-2260" b="-329231"/>
                          </a:stretch>
                        </a:blipFill>
                      </a:tcPr>
                    </a:tc>
                    <a:extLst>
                      <a:ext uri="{0D108BD9-81ED-4DB2-BD59-A6C34878D82A}">
                        <a16:rowId xmlns:a16="http://schemas.microsoft.com/office/drawing/2014/main" val="165889380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1/9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endParaRPr lang="zh-TW" altLang="en-US" sz="2000" dirty="0"/>
                        </a:p>
                      </a:txBody>
                      <a:tcPr/>
                    </a:tc>
                    <a:tc>
                      <a:txBody>
                        <a:bodyPr/>
                        <a:lstStyle/>
                        <a:p>
                          <a:pPr algn="ctr"/>
                          <a:r>
                            <a:rPr lang="en-US" altLang="zh-TW" sz="2000" dirty="0" smtClean="0"/>
                            <a:t>2/9</a:t>
                          </a:r>
                        </a:p>
                      </a:txBody>
                      <a:tcPr/>
                    </a:tc>
                    <a:extLst>
                      <a:ext uri="{0D108BD9-81ED-4DB2-BD59-A6C34878D82A}">
                        <a16:rowId xmlns:a16="http://schemas.microsoft.com/office/drawing/2014/main" val="98877686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0.2223</a:t>
                          </a:r>
                        </a:p>
                      </a:txBody>
                      <a:tcPr/>
                    </a:tc>
                    <a:extLst>
                      <a:ext uri="{0D108BD9-81ED-4DB2-BD59-A6C34878D82A}">
                        <a16:rowId xmlns:a16="http://schemas.microsoft.com/office/drawing/2014/main" val="2754868153"/>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0.1111</a:t>
                          </a:r>
                          <a:endParaRPr lang="zh-TW" altLang="en-US" sz="2000" dirty="0"/>
                        </a:p>
                      </a:txBody>
                      <a:tcPr/>
                    </a:tc>
                    <a:tc>
                      <a:txBody>
                        <a:bodyPr/>
                        <a:lstStyle/>
                        <a:p>
                          <a:pPr algn="ctr"/>
                          <a:r>
                            <a:rPr lang="en-US" altLang="zh-TW" sz="2000" dirty="0" smtClean="0"/>
                            <a:t>0.2222</a:t>
                          </a:r>
                          <a:endParaRPr lang="zh-TW" altLang="en-US" sz="2000" dirty="0"/>
                        </a:p>
                      </a:txBody>
                      <a:tcPr/>
                    </a:tc>
                    <a:tc>
                      <a:txBody>
                        <a:bodyPr/>
                        <a:lstStyle/>
                        <a:p>
                          <a:pPr algn="ctr"/>
                          <a:r>
                            <a:rPr lang="en-US" altLang="zh-TW" sz="2000" dirty="0" smtClean="0"/>
                            <a:t>0.2223</a:t>
                          </a:r>
                          <a:endParaRPr lang="zh-TW" altLang="en-US" sz="2000" dirty="0"/>
                        </a:p>
                      </a:txBody>
                      <a:tcPr/>
                    </a:tc>
                    <a:tc>
                      <a:txBody>
                        <a:bodyPr/>
                        <a:lstStyle/>
                        <a:p>
                          <a:pPr algn="ctr"/>
                          <a:r>
                            <a:rPr lang="en-US" altLang="zh-TW" sz="2000" dirty="0" smtClean="0"/>
                            <a:t>0.2222</a:t>
                          </a:r>
                          <a:endParaRPr lang="en-US" altLang="zh-TW" sz="2000" dirty="0" smtClean="0"/>
                        </a:p>
                      </a:txBody>
                      <a:tcPr/>
                    </a:tc>
                    <a:extLst>
                      <a:ext uri="{0D108BD9-81ED-4DB2-BD59-A6C34878D82A}">
                        <a16:rowId xmlns:a16="http://schemas.microsoft.com/office/drawing/2014/main" val="350497063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內容版面配置區 3"/>
              <p:cNvGraphicFramePr>
                <a:graphicFrameLocks/>
              </p:cNvGraphicFramePr>
              <p:nvPr>
                <p:extLst>
                  <p:ext uri="{D42A27DB-BD31-4B8C-83A1-F6EECF244321}">
                    <p14:modId xmlns:p14="http://schemas.microsoft.com/office/powerpoint/2010/main" val="2744922643"/>
                  </p:ext>
                </p:extLst>
              </p:nvPr>
            </p:nvGraphicFramePr>
            <p:xfrm>
              <a:off x="822958" y="4284134"/>
              <a:ext cx="7543802" cy="1584960"/>
            </p:xfrm>
            <a:graphic>
              <a:graphicData uri="http://schemas.openxmlformats.org/drawingml/2006/table">
                <a:tbl>
                  <a:tblPr firstRow="1" bandRow="1">
                    <a:tableStyleId>{21E4AEA4-8DFA-4A89-87EB-49C32662AFE0}</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56892">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smtClean="0">
                                        <a:latin typeface="Cambria Math" panose="02040503050406030204" pitchFamily="18" charset="0"/>
                                      </a:rPr>
                                      <m:t>𝑃</m:t>
                                    </m:r>
                                  </m:e>
                                  <m:sub>
                                    <m:r>
                                      <a:rPr lang="en-US" altLang="zh-TW" sz="2000" smtClean="0">
                                        <a:latin typeface="Cambria Math" panose="02040503050406030204" pitchFamily="18" charset="0"/>
                                      </a:rPr>
                                      <m:t>𝑘</m:t>
                                    </m:r>
                                  </m:sub>
                                </m:sSub>
                                <m:d>
                                  <m:dPr>
                                    <m:ctrlPr>
                                      <a:rPr lang="en-US" altLang="zh-TW" sz="2000" i="1" smtClean="0">
                                        <a:latin typeface="Cambria Math" panose="02040503050406030204" pitchFamily="18" charset="0"/>
                                      </a:rPr>
                                    </m:ctrlPr>
                                  </m:dPr>
                                  <m:e>
                                    <m:r>
                                      <a:rPr lang="en-US" altLang="zh-TW" sz="2000" smtClean="0">
                                        <a:latin typeface="Cambria Math" panose="02040503050406030204" pitchFamily="18" charset="0"/>
                                      </a:rPr>
                                      <m:t>𝑖𝑖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𝑎𝑎</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𝑏𝑏</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𝑎𝑖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smtClean="0">
                                        <a:latin typeface="Cambria Math" panose="02040503050406030204" pitchFamily="18" charset="0"/>
                                      </a:rPr>
                                      <m:t>𝑏</m:t>
                                    </m:r>
                                    <m:r>
                                      <a:rPr lang="en-US" altLang="zh-TW" sz="2000">
                                        <a:latin typeface="Cambria Math" panose="02040503050406030204" pitchFamily="18" charset="0"/>
                                      </a:rPr>
                                      <m:t>𝑖</m:t>
                                    </m:r>
                                  </m:e>
                                </m:d>
                              </m:oMath>
                            </m:oMathPara>
                          </a14:m>
                          <a:endParaRPr lang="zh-TW"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a:latin typeface="Cambria Math" panose="02040503050406030204" pitchFamily="18" charset="0"/>
                                      </a:rPr>
                                      <m:t>𝑃</m:t>
                                    </m:r>
                                  </m:e>
                                  <m:sub>
                                    <m:r>
                                      <a:rPr lang="en-US" altLang="zh-TW" sz="2000">
                                        <a:latin typeface="Cambria Math" panose="02040503050406030204" pitchFamily="18" charset="0"/>
                                      </a:rPr>
                                      <m:t>𝑘</m:t>
                                    </m:r>
                                  </m:sub>
                                </m:sSub>
                                <m:d>
                                  <m:dPr>
                                    <m:ctrlPr>
                                      <a:rPr lang="en-US" altLang="zh-TW" sz="2000" i="1">
                                        <a:latin typeface="Cambria Math" panose="02040503050406030204" pitchFamily="18" charset="0"/>
                                      </a:rPr>
                                    </m:ctrlPr>
                                  </m:dPr>
                                  <m:e>
                                    <m:r>
                                      <a:rPr lang="en-US" altLang="zh-TW" sz="2000">
                                        <a:latin typeface="Cambria Math" panose="02040503050406030204" pitchFamily="18" charset="0"/>
                                      </a:rPr>
                                      <m:t>𝑎</m:t>
                                    </m:r>
                                    <m:r>
                                      <a:rPr lang="en-US" altLang="zh-TW" sz="2000" smtClean="0">
                                        <a:latin typeface="Cambria Math" panose="02040503050406030204" pitchFamily="18" charset="0"/>
                                      </a:rPr>
                                      <m:t>𝑏</m:t>
                                    </m:r>
                                  </m:e>
                                </m:d>
                              </m:oMath>
                            </m:oMathPara>
                          </a14:m>
                          <a:endParaRPr lang="zh-TW" altLang="en-US" sz="2000" dirty="0"/>
                        </a:p>
                      </a:txBody>
                      <a:tcPr/>
                    </a:tc>
                    <a:extLst>
                      <a:ext uri="{0D108BD9-81ED-4DB2-BD59-A6C34878D82A}">
                        <a16:rowId xmlns:a16="http://schemas.microsoft.com/office/drawing/2014/main" val="165889380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1/8</a:t>
                          </a:r>
                        </a:p>
                      </a:txBody>
                      <a:tcPr/>
                    </a:tc>
                    <a:extLst>
                      <a:ext uri="{0D108BD9-81ED-4DB2-BD59-A6C34878D82A}">
                        <a16:rowId xmlns:a16="http://schemas.microsoft.com/office/drawing/2014/main" val="988776865"/>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0.125</a:t>
                          </a:r>
                        </a:p>
                      </a:txBody>
                      <a:tcPr/>
                    </a:tc>
                    <a:extLst>
                      <a:ext uri="{0D108BD9-81ED-4DB2-BD59-A6C34878D82A}">
                        <a16:rowId xmlns:a16="http://schemas.microsoft.com/office/drawing/2014/main" val="2754868153"/>
                      </a:ext>
                    </a:extLst>
                  </a:tr>
                  <a:tr h="356892">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0.125</a:t>
                          </a:r>
                        </a:p>
                      </a:txBody>
                      <a:tcPr/>
                    </a:tc>
                    <a:extLst>
                      <a:ext uri="{0D108BD9-81ED-4DB2-BD59-A6C34878D82A}">
                        <a16:rowId xmlns:a16="http://schemas.microsoft.com/office/drawing/2014/main" val="3504970634"/>
                      </a:ext>
                    </a:extLst>
                  </a:tr>
                </a:tbl>
              </a:graphicData>
            </a:graphic>
          </p:graphicFrame>
        </mc:Choice>
        <mc:Fallback xmlns="">
          <p:graphicFrame>
            <p:nvGraphicFramePr>
              <p:cNvPr id="6" name="內容版面配置區 3"/>
              <p:cNvGraphicFramePr>
                <a:graphicFrameLocks/>
              </p:cNvGraphicFramePr>
              <p:nvPr>
                <p:extLst>
                  <p:ext uri="{D42A27DB-BD31-4B8C-83A1-F6EECF244321}">
                    <p14:modId xmlns:p14="http://schemas.microsoft.com/office/powerpoint/2010/main" val="2744922643"/>
                  </p:ext>
                </p:extLst>
              </p:nvPr>
            </p:nvGraphicFramePr>
            <p:xfrm>
              <a:off x="822958" y="4284134"/>
              <a:ext cx="7543802" cy="1584960"/>
            </p:xfrm>
            <a:graphic>
              <a:graphicData uri="http://schemas.openxmlformats.org/drawingml/2006/table">
                <a:tbl>
                  <a:tblPr firstRow="1" bandRow="1">
                    <a:tableStyleId>{21E4AEA4-8DFA-4A89-87EB-49C32662AFE0}</a:tableStyleId>
                  </a:tblPr>
                  <a:tblGrid>
                    <a:gridCol w="1077686">
                      <a:extLst>
                        <a:ext uri="{9D8B030D-6E8A-4147-A177-3AD203B41FA5}">
                          <a16:colId xmlns:a16="http://schemas.microsoft.com/office/drawing/2014/main" val="2301894805"/>
                        </a:ext>
                      </a:extLst>
                    </a:gridCol>
                    <a:gridCol w="1077686">
                      <a:extLst>
                        <a:ext uri="{9D8B030D-6E8A-4147-A177-3AD203B41FA5}">
                          <a16:colId xmlns:a16="http://schemas.microsoft.com/office/drawing/2014/main" val="1096204353"/>
                        </a:ext>
                      </a:extLst>
                    </a:gridCol>
                    <a:gridCol w="1077686">
                      <a:extLst>
                        <a:ext uri="{9D8B030D-6E8A-4147-A177-3AD203B41FA5}">
                          <a16:colId xmlns:a16="http://schemas.microsoft.com/office/drawing/2014/main" val="580506860"/>
                        </a:ext>
                      </a:extLst>
                    </a:gridCol>
                    <a:gridCol w="1077686">
                      <a:extLst>
                        <a:ext uri="{9D8B030D-6E8A-4147-A177-3AD203B41FA5}">
                          <a16:colId xmlns:a16="http://schemas.microsoft.com/office/drawing/2014/main" val="1817451699"/>
                        </a:ext>
                      </a:extLst>
                    </a:gridCol>
                    <a:gridCol w="1077686">
                      <a:extLst>
                        <a:ext uri="{9D8B030D-6E8A-4147-A177-3AD203B41FA5}">
                          <a16:colId xmlns:a16="http://schemas.microsoft.com/office/drawing/2014/main" val="1991573649"/>
                        </a:ext>
                      </a:extLst>
                    </a:gridCol>
                    <a:gridCol w="1077686">
                      <a:extLst>
                        <a:ext uri="{9D8B030D-6E8A-4147-A177-3AD203B41FA5}">
                          <a16:colId xmlns:a16="http://schemas.microsoft.com/office/drawing/2014/main" val="2073783738"/>
                        </a:ext>
                      </a:extLst>
                    </a:gridCol>
                    <a:gridCol w="1077686">
                      <a:extLst>
                        <a:ext uri="{9D8B030D-6E8A-4147-A177-3AD203B41FA5}">
                          <a16:colId xmlns:a16="http://schemas.microsoft.com/office/drawing/2014/main" val="2910982877"/>
                        </a:ext>
                      </a:extLst>
                    </a:gridCol>
                  </a:tblGrid>
                  <a:tr h="396240">
                    <a:tc>
                      <a:txBody>
                        <a:bodyPr/>
                        <a:lstStyle/>
                        <a:p>
                          <a:pPr algn="ctr"/>
                          <a:endParaRPr lang="zh-TW" altLang="en-US" sz="2000" dirty="0">
                            <a:latin typeface="微軟正黑體" panose="020B0604030504040204" pitchFamily="34" charset="-120"/>
                            <a:ea typeface="微軟正黑體" panose="020B0604030504040204" pitchFamily="34" charset="-120"/>
                          </a:endParaRPr>
                        </a:p>
                      </a:txBody>
                      <a:tcPr/>
                    </a:tc>
                    <a:tc>
                      <a:txBody>
                        <a:bodyPr/>
                        <a:lstStyle/>
                        <a:p>
                          <a:endParaRPr lang="zh-TW"/>
                        </a:p>
                      </a:txBody>
                      <a:tcPr>
                        <a:blipFill>
                          <a:blip r:embed="rId3"/>
                          <a:stretch>
                            <a:fillRect l="-100565" t="-1538" r="-502260" b="-329231"/>
                          </a:stretch>
                        </a:blipFill>
                      </a:tcPr>
                    </a:tc>
                    <a:tc>
                      <a:txBody>
                        <a:bodyPr/>
                        <a:lstStyle/>
                        <a:p>
                          <a:endParaRPr lang="zh-TW"/>
                        </a:p>
                      </a:txBody>
                      <a:tcPr>
                        <a:blipFill>
                          <a:blip r:embed="rId3"/>
                          <a:stretch>
                            <a:fillRect l="-200565" t="-1538" r="-402260" b="-329231"/>
                          </a:stretch>
                        </a:blipFill>
                      </a:tcPr>
                    </a:tc>
                    <a:tc>
                      <a:txBody>
                        <a:bodyPr/>
                        <a:lstStyle/>
                        <a:p>
                          <a:endParaRPr lang="zh-TW"/>
                        </a:p>
                      </a:txBody>
                      <a:tcPr>
                        <a:blipFill>
                          <a:blip r:embed="rId3"/>
                          <a:stretch>
                            <a:fillRect l="-300565" t="-1538" r="-302260" b="-329231"/>
                          </a:stretch>
                        </a:blipFill>
                      </a:tcPr>
                    </a:tc>
                    <a:tc>
                      <a:txBody>
                        <a:bodyPr/>
                        <a:lstStyle/>
                        <a:p>
                          <a:endParaRPr lang="zh-TW"/>
                        </a:p>
                      </a:txBody>
                      <a:tcPr>
                        <a:blipFill>
                          <a:blip r:embed="rId3"/>
                          <a:stretch>
                            <a:fillRect l="-400565" t="-1538" r="-202260" b="-329231"/>
                          </a:stretch>
                        </a:blipFill>
                      </a:tcPr>
                    </a:tc>
                    <a:tc>
                      <a:txBody>
                        <a:bodyPr/>
                        <a:lstStyle/>
                        <a:p>
                          <a:endParaRPr lang="zh-TW"/>
                        </a:p>
                      </a:txBody>
                      <a:tcPr>
                        <a:blipFill>
                          <a:blip r:embed="rId3"/>
                          <a:stretch>
                            <a:fillRect l="-500565" t="-1538" r="-102260" b="-329231"/>
                          </a:stretch>
                        </a:blipFill>
                      </a:tcPr>
                    </a:tc>
                    <a:tc>
                      <a:txBody>
                        <a:bodyPr/>
                        <a:lstStyle/>
                        <a:p>
                          <a:endParaRPr lang="zh-TW"/>
                        </a:p>
                      </a:txBody>
                      <a:tcPr>
                        <a:blipFill>
                          <a:blip r:embed="rId3"/>
                          <a:stretch>
                            <a:fillRect l="-600565" t="-1538" r="-2260" b="-329231"/>
                          </a:stretch>
                        </a:blipFill>
                      </a:tcPr>
                    </a:tc>
                    <a:extLst>
                      <a:ext uri="{0D108BD9-81ED-4DB2-BD59-A6C34878D82A}">
                        <a16:rowId xmlns:a16="http://schemas.microsoft.com/office/drawing/2014/main" val="165889380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機率</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1/16</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1/4</a:t>
                          </a:r>
                          <a:endParaRPr lang="zh-TW" altLang="en-US" sz="2000" dirty="0"/>
                        </a:p>
                      </a:txBody>
                      <a:tcPr/>
                    </a:tc>
                    <a:tc>
                      <a:txBody>
                        <a:bodyPr/>
                        <a:lstStyle/>
                        <a:p>
                          <a:pPr algn="ctr"/>
                          <a:r>
                            <a:rPr lang="en-US" altLang="zh-TW" sz="2000" dirty="0" smtClean="0"/>
                            <a:t>1/8</a:t>
                          </a:r>
                        </a:p>
                      </a:txBody>
                      <a:tcPr/>
                    </a:tc>
                    <a:extLst>
                      <a:ext uri="{0D108BD9-81ED-4DB2-BD59-A6C34878D82A}">
                        <a16:rowId xmlns:a16="http://schemas.microsoft.com/office/drawing/2014/main" val="988776865"/>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輸入</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0.125</a:t>
                          </a:r>
                        </a:p>
                      </a:txBody>
                      <a:tcPr/>
                    </a:tc>
                    <a:extLst>
                      <a:ext uri="{0D108BD9-81ED-4DB2-BD59-A6C34878D82A}">
                        <a16:rowId xmlns:a16="http://schemas.microsoft.com/office/drawing/2014/main" val="2754868153"/>
                      </a:ext>
                    </a:extLst>
                  </a:tr>
                  <a:tr h="396240">
                    <a:tc>
                      <a:txBody>
                        <a:bodyPr/>
                        <a:lstStyle/>
                        <a:p>
                          <a:pPr algn="ctr"/>
                          <a:r>
                            <a:rPr lang="zh-TW" altLang="en-US" sz="2000" dirty="0" smtClean="0">
                              <a:latin typeface="微軟正黑體" panose="020B0604030504040204" pitchFamily="34" charset="-120"/>
                              <a:ea typeface="微軟正黑體" panose="020B0604030504040204" pitchFamily="34" charset="-120"/>
                            </a:rPr>
                            <a:t>結果</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0.0625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0.25</a:t>
                          </a:r>
                          <a:endParaRPr lang="zh-TW" altLang="en-US" sz="2000" dirty="0"/>
                        </a:p>
                      </a:txBody>
                      <a:tcPr/>
                    </a:tc>
                    <a:tc>
                      <a:txBody>
                        <a:bodyPr/>
                        <a:lstStyle/>
                        <a:p>
                          <a:pPr algn="ctr"/>
                          <a:r>
                            <a:rPr lang="en-US" altLang="zh-TW" sz="2000" dirty="0" smtClean="0"/>
                            <a:t>0.125</a:t>
                          </a:r>
                        </a:p>
                      </a:txBody>
                      <a:tcPr/>
                    </a:tc>
                    <a:extLst>
                      <a:ext uri="{0D108BD9-81ED-4DB2-BD59-A6C34878D82A}">
                        <a16:rowId xmlns:a16="http://schemas.microsoft.com/office/drawing/2014/main" val="3504970634"/>
                      </a:ext>
                    </a:extLst>
                  </a:tr>
                </a:tbl>
              </a:graphicData>
            </a:graphic>
          </p:graphicFrame>
        </mc:Fallback>
      </mc:AlternateContent>
    </p:spTree>
    <p:extLst>
      <p:ext uri="{BB962C8B-B14F-4D97-AF65-F5344CB8AC3E}">
        <p14:creationId xmlns:p14="http://schemas.microsoft.com/office/powerpoint/2010/main" val="1336761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未來展望</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zh-TW" altLang="en-US" dirty="0" smtClean="0"/>
              <a:t>考慮</a:t>
            </a:r>
            <a:r>
              <a:rPr lang="zh-TW" altLang="en-US" dirty="0" smtClean="0"/>
              <a:t>男女</a:t>
            </a:r>
            <a:r>
              <a:rPr lang="zh-TW" altLang="en-US" b="1" dirty="0" smtClean="0"/>
              <a:t>人數</a:t>
            </a:r>
            <a:r>
              <a:rPr lang="zh-TW" altLang="en-US" dirty="0" smtClean="0"/>
              <a:t>不等，以及</a:t>
            </a:r>
            <a:r>
              <a:rPr lang="zh-TW" altLang="en-US" dirty="0" smtClean="0"/>
              <a:t>男女</a:t>
            </a:r>
            <a:r>
              <a:rPr lang="zh-TW" altLang="en-US" b="1" dirty="0" smtClean="0"/>
              <a:t>血型分布</a:t>
            </a:r>
            <a:r>
              <a:rPr lang="zh-TW" altLang="en-US" dirty="0" smtClean="0"/>
              <a:t>不等的</a:t>
            </a:r>
            <a:r>
              <a:rPr lang="zh-TW" altLang="en-US" dirty="0" smtClean="0"/>
              <a:t>前提</a:t>
            </a:r>
            <a:r>
              <a:rPr lang="zh-TW" altLang="en-US" dirty="0" smtClean="0"/>
              <a:t>下的血型分布</a:t>
            </a:r>
            <a:endParaRPr lang="en-US" altLang="zh-TW" dirty="0" smtClean="0"/>
          </a:p>
          <a:p>
            <a:pPr marL="514350" indent="-514350">
              <a:buFont typeface="+mj-lt"/>
              <a:buAutoNum type="arabicPeriod"/>
            </a:pPr>
            <a:r>
              <a:rPr lang="zh-TW" altLang="en-US" dirty="0" smtClean="0"/>
              <a:t>寫一個全部都使用</a:t>
            </a:r>
            <a:r>
              <a:rPr lang="zh-TW" altLang="en-US" b="1" dirty="0" smtClean="0"/>
              <a:t>亂數</a:t>
            </a:r>
            <a:r>
              <a:rPr lang="zh-TW" altLang="en-US" dirty="0" smtClean="0"/>
              <a:t>來模擬血型變化的程式</a:t>
            </a:r>
            <a:endParaRPr lang="en-US" altLang="zh-TW" dirty="0" smtClean="0"/>
          </a:p>
        </p:txBody>
      </p:sp>
    </p:spTree>
    <p:extLst>
      <p:ext uri="{BB962C8B-B14F-4D97-AF65-F5344CB8AC3E}">
        <p14:creationId xmlns:p14="http://schemas.microsoft.com/office/powerpoint/2010/main" val="2891934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Q A Q</a:t>
            </a:r>
            <a:endParaRPr lang="zh-TW" altLang="en-US" dirty="0"/>
          </a:p>
        </p:txBody>
      </p:sp>
      <p:sp>
        <p:nvSpPr>
          <p:cNvPr id="3" name="文字版面配置區 2"/>
          <p:cNvSpPr>
            <a:spLocks noGrp="1"/>
          </p:cNvSpPr>
          <p:nvPr>
            <p:ph type="body" idx="1"/>
          </p:nvPr>
        </p:nvSpPr>
        <p:spPr/>
        <p:txBody>
          <a:bodyPr/>
          <a:lstStyle/>
          <a:p>
            <a:pPr algn="ctr"/>
            <a:r>
              <a:rPr lang="en-US" altLang="zh-TW" dirty="0" err="1" smtClean="0"/>
              <a:t>QuestionS</a:t>
            </a:r>
            <a:r>
              <a:rPr lang="en-US" altLang="zh-TW" dirty="0" smtClean="0"/>
              <a:t> &amp; </a:t>
            </a:r>
            <a:r>
              <a:rPr lang="en-US" altLang="zh-TW" dirty="0" err="1" smtClean="0"/>
              <a:t>QuestionS</a:t>
            </a:r>
            <a:endParaRPr lang="zh-TW" altLang="en-US" dirty="0"/>
          </a:p>
        </p:txBody>
      </p:sp>
    </p:spTree>
    <p:extLst>
      <p:ext uri="{BB962C8B-B14F-4D97-AF65-F5344CB8AC3E}">
        <p14:creationId xmlns:p14="http://schemas.microsoft.com/office/powerpoint/2010/main" val="2036027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謝謝大家</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03202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內容版面配置區 3"/>
              <p:cNvGraphicFramePr>
                <a:graphicFrameLocks/>
              </p:cNvGraphicFramePr>
              <p:nvPr>
                <p:extLst>
                  <p:ext uri="{D42A27DB-BD31-4B8C-83A1-F6EECF244321}">
                    <p14:modId xmlns:p14="http://schemas.microsoft.com/office/powerpoint/2010/main" val="47212680"/>
                  </p:ext>
                </p:extLst>
              </p:nvPr>
            </p:nvGraphicFramePr>
            <p:xfrm>
              <a:off x="1075765" y="250603"/>
              <a:ext cx="6992466" cy="6356792"/>
            </p:xfrm>
            <a:graphic>
              <a:graphicData uri="http://schemas.openxmlformats.org/drawingml/2006/table">
                <a:tbl>
                  <a:tblPr firstRow="1" firstCol="1" bandRow="1">
                    <a:tableStyleId>{5C22544A-7EE6-4342-B048-85BDC9FD1C3A}</a:tableStyleId>
                  </a:tblPr>
                  <a:tblGrid>
                    <a:gridCol w="537882">
                      <a:extLst>
                        <a:ext uri="{9D8B030D-6E8A-4147-A177-3AD203B41FA5}">
                          <a16:colId xmlns:a16="http://schemas.microsoft.com/office/drawing/2014/main" val="265091665"/>
                        </a:ext>
                      </a:extLst>
                    </a:gridCol>
                    <a:gridCol w="537882">
                      <a:extLst>
                        <a:ext uri="{9D8B030D-6E8A-4147-A177-3AD203B41FA5}">
                          <a16:colId xmlns:a16="http://schemas.microsoft.com/office/drawing/2014/main" val="1558359687"/>
                        </a:ext>
                      </a:extLst>
                    </a:gridCol>
                    <a:gridCol w="537882">
                      <a:extLst>
                        <a:ext uri="{9D8B030D-6E8A-4147-A177-3AD203B41FA5}">
                          <a16:colId xmlns:a16="http://schemas.microsoft.com/office/drawing/2014/main" val="543228287"/>
                        </a:ext>
                      </a:extLst>
                    </a:gridCol>
                    <a:gridCol w="537882">
                      <a:extLst>
                        <a:ext uri="{9D8B030D-6E8A-4147-A177-3AD203B41FA5}">
                          <a16:colId xmlns:a16="http://schemas.microsoft.com/office/drawing/2014/main" val="3601402539"/>
                        </a:ext>
                      </a:extLst>
                    </a:gridCol>
                    <a:gridCol w="537882">
                      <a:extLst>
                        <a:ext uri="{9D8B030D-6E8A-4147-A177-3AD203B41FA5}">
                          <a16:colId xmlns:a16="http://schemas.microsoft.com/office/drawing/2014/main" val="2433198317"/>
                        </a:ext>
                      </a:extLst>
                    </a:gridCol>
                    <a:gridCol w="537882">
                      <a:extLst>
                        <a:ext uri="{9D8B030D-6E8A-4147-A177-3AD203B41FA5}">
                          <a16:colId xmlns:a16="http://schemas.microsoft.com/office/drawing/2014/main" val="4209165214"/>
                        </a:ext>
                      </a:extLst>
                    </a:gridCol>
                    <a:gridCol w="537882">
                      <a:extLst>
                        <a:ext uri="{9D8B030D-6E8A-4147-A177-3AD203B41FA5}">
                          <a16:colId xmlns:a16="http://schemas.microsoft.com/office/drawing/2014/main" val="2255508162"/>
                        </a:ext>
                      </a:extLst>
                    </a:gridCol>
                    <a:gridCol w="537882">
                      <a:extLst>
                        <a:ext uri="{9D8B030D-6E8A-4147-A177-3AD203B41FA5}">
                          <a16:colId xmlns:a16="http://schemas.microsoft.com/office/drawing/2014/main" val="40701961"/>
                        </a:ext>
                      </a:extLst>
                    </a:gridCol>
                    <a:gridCol w="537882">
                      <a:extLst>
                        <a:ext uri="{9D8B030D-6E8A-4147-A177-3AD203B41FA5}">
                          <a16:colId xmlns:a16="http://schemas.microsoft.com/office/drawing/2014/main" val="2504199581"/>
                        </a:ext>
                      </a:extLst>
                    </a:gridCol>
                    <a:gridCol w="537882">
                      <a:extLst>
                        <a:ext uri="{9D8B030D-6E8A-4147-A177-3AD203B41FA5}">
                          <a16:colId xmlns:a16="http://schemas.microsoft.com/office/drawing/2014/main" val="3928536723"/>
                        </a:ext>
                      </a:extLst>
                    </a:gridCol>
                    <a:gridCol w="537882">
                      <a:extLst>
                        <a:ext uri="{9D8B030D-6E8A-4147-A177-3AD203B41FA5}">
                          <a16:colId xmlns:a16="http://schemas.microsoft.com/office/drawing/2014/main" val="1344713135"/>
                        </a:ext>
                      </a:extLst>
                    </a:gridCol>
                    <a:gridCol w="537882">
                      <a:extLst>
                        <a:ext uri="{9D8B030D-6E8A-4147-A177-3AD203B41FA5}">
                          <a16:colId xmlns:a16="http://schemas.microsoft.com/office/drawing/2014/main" val="2134892134"/>
                        </a:ext>
                      </a:extLst>
                    </a:gridCol>
                    <a:gridCol w="537882">
                      <a:extLst>
                        <a:ext uri="{9D8B030D-6E8A-4147-A177-3AD203B41FA5}">
                          <a16:colId xmlns:a16="http://schemas.microsoft.com/office/drawing/2014/main" val="83300689"/>
                        </a:ext>
                      </a:extLst>
                    </a:gridCol>
                  </a:tblGrid>
                  <a:tr h="488984">
                    <a:tc>
                      <a:txBody>
                        <a:bodyPr/>
                        <a:lstStyle/>
                        <a:p>
                          <a:pPr algn="ctr"/>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𝒊𝒊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𝒂𝒂</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002336"/>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𝒊𝒊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3302195756"/>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95559080"/>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𝒂𝒂</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2789413783"/>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3597540216"/>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495023221"/>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790667231"/>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81705781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575033157"/>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𝒃𝒊</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316021298"/>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1075355274"/>
                      </a:ext>
                    </a:extLst>
                  </a:tr>
                  <a:tr h="488984">
                    <a:tc rowSpan="2">
                      <a:txBody>
                        <a:bodyPr/>
                        <a:lstStyle/>
                        <a:p>
                          <a:pPr algn="ctr"/>
                          <a14:m>
                            <m:oMathPara xmlns:m="http://schemas.openxmlformats.org/officeDocument/2006/math">
                              <m:oMathParaPr>
                                <m:jc m:val="centerGroup"/>
                              </m:oMathParaPr>
                              <m:oMath xmlns:m="http://schemas.openxmlformats.org/officeDocument/2006/math">
                                <m:r>
                                  <a:rPr lang="en-US" altLang="zh-TW" sz="2200" b="1" i="1" smtClean="0">
                                    <a:latin typeface="Cambria Math" panose="02040503050406030204" pitchFamily="18" charset="0"/>
                                    <a:ea typeface="微軟正黑體" panose="020B0604030504040204" pitchFamily="34" charset="-120"/>
                                  </a:rPr>
                                  <m:t>𝒂𝒃</m:t>
                                </m:r>
                              </m:oMath>
                            </m:oMathPara>
                          </a14:m>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82166184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468334105"/>
                      </a:ext>
                    </a:extLst>
                  </a:tr>
                </a:tbl>
              </a:graphicData>
            </a:graphic>
          </p:graphicFrame>
        </mc:Choice>
        <mc:Fallback xmlns="">
          <p:graphicFrame>
            <p:nvGraphicFramePr>
              <p:cNvPr id="2" name="內容版面配置區 3"/>
              <p:cNvGraphicFramePr>
                <a:graphicFrameLocks/>
              </p:cNvGraphicFramePr>
              <p:nvPr>
                <p:extLst>
                  <p:ext uri="{D42A27DB-BD31-4B8C-83A1-F6EECF244321}">
                    <p14:modId xmlns:p14="http://schemas.microsoft.com/office/powerpoint/2010/main" val="47212680"/>
                  </p:ext>
                </p:extLst>
              </p:nvPr>
            </p:nvGraphicFramePr>
            <p:xfrm>
              <a:off x="1075765" y="250603"/>
              <a:ext cx="6992466" cy="6356792"/>
            </p:xfrm>
            <a:graphic>
              <a:graphicData uri="http://schemas.openxmlformats.org/drawingml/2006/table">
                <a:tbl>
                  <a:tblPr firstRow="1" firstCol="1" bandRow="1">
                    <a:tableStyleId>{5C22544A-7EE6-4342-B048-85BDC9FD1C3A}</a:tableStyleId>
                  </a:tblPr>
                  <a:tblGrid>
                    <a:gridCol w="537882">
                      <a:extLst>
                        <a:ext uri="{9D8B030D-6E8A-4147-A177-3AD203B41FA5}">
                          <a16:colId xmlns:a16="http://schemas.microsoft.com/office/drawing/2014/main" val="265091665"/>
                        </a:ext>
                      </a:extLst>
                    </a:gridCol>
                    <a:gridCol w="537882">
                      <a:extLst>
                        <a:ext uri="{9D8B030D-6E8A-4147-A177-3AD203B41FA5}">
                          <a16:colId xmlns:a16="http://schemas.microsoft.com/office/drawing/2014/main" val="1558359687"/>
                        </a:ext>
                      </a:extLst>
                    </a:gridCol>
                    <a:gridCol w="537882">
                      <a:extLst>
                        <a:ext uri="{9D8B030D-6E8A-4147-A177-3AD203B41FA5}">
                          <a16:colId xmlns:a16="http://schemas.microsoft.com/office/drawing/2014/main" val="543228287"/>
                        </a:ext>
                      </a:extLst>
                    </a:gridCol>
                    <a:gridCol w="537882">
                      <a:extLst>
                        <a:ext uri="{9D8B030D-6E8A-4147-A177-3AD203B41FA5}">
                          <a16:colId xmlns:a16="http://schemas.microsoft.com/office/drawing/2014/main" val="3601402539"/>
                        </a:ext>
                      </a:extLst>
                    </a:gridCol>
                    <a:gridCol w="537882">
                      <a:extLst>
                        <a:ext uri="{9D8B030D-6E8A-4147-A177-3AD203B41FA5}">
                          <a16:colId xmlns:a16="http://schemas.microsoft.com/office/drawing/2014/main" val="2433198317"/>
                        </a:ext>
                      </a:extLst>
                    </a:gridCol>
                    <a:gridCol w="537882">
                      <a:extLst>
                        <a:ext uri="{9D8B030D-6E8A-4147-A177-3AD203B41FA5}">
                          <a16:colId xmlns:a16="http://schemas.microsoft.com/office/drawing/2014/main" val="4209165214"/>
                        </a:ext>
                      </a:extLst>
                    </a:gridCol>
                    <a:gridCol w="537882">
                      <a:extLst>
                        <a:ext uri="{9D8B030D-6E8A-4147-A177-3AD203B41FA5}">
                          <a16:colId xmlns:a16="http://schemas.microsoft.com/office/drawing/2014/main" val="2255508162"/>
                        </a:ext>
                      </a:extLst>
                    </a:gridCol>
                    <a:gridCol w="537882">
                      <a:extLst>
                        <a:ext uri="{9D8B030D-6E8A-4147-A177-3AD203B41FA5}">
                          <a16:colId xmlns:a16="http://schemas.microsoft.com/office/drawing/2014/main" val="40701961"/>
                        </a:ext>
                      </a:extLst>
                    </a:gridCol>
                    <a:gridCol w="537882">
                      <a:extLst>
                        <a:ext uri="{9D8B030D-6E8A-4147-A177-3AD203B41FA5}">
                          <a16:colId xmlns:a16="http://schemas.microsoft.com/office/drawing/2014/main" val="2504199581"/>
                        </a:ext>
                      </a:extLst>
                    </a:gridCol>
                    <a:gridCol w="537882">
                      <a:extLst>
                        <a:ext uri="{9D8B030D-6E8A-4147-A177-3AD203B41FA5}">
                          <a16:colId xmlns:a16="http://schemas.microsoft.com/office/drawing/2014/main" val="3928536723"/>
                        </a:ext>
                      </a:extLst>
                    </a:gridCol>
                    <a:gridCol w="537882">
                      <a:extLst>
                        <a:ext uri="{9D8B030D-6E8A-4147-A177-3AD203B41FA5}">
                          <a16:colId xmlns:a16="http://schemas.microsoft.com/office/drawing/2014/main" val="1344713135"/>
                        </a:ext>
                      </a:extLst>
                    </a:gridCol>
                    <a:gridCol w="537882">
                      <a:extLst>
                        <a:ext uri="{9D8B030D-6E8A-4147-A177-3AD203B41FA5}">
                          <a16:colId xmlns:a16="http://schemas.microsoft.com/office/drawing/2014/main" val="2134892134"/>
                        </a:ext>
                      </a:extLst>
                    </a:gridCol>
                    <a:gridCol w="537882">
                      <a:extLst>
                        <a:ext uri="{9D8B030D-6E8A-4147-A177-3AD203B41FA5}">
                          <a16:colId xmlns:a16="http://schemas.microsoft.com/office/drawing/2014/main" val="83300689"/>
                        </a:ext>
                      </a:extLst>
                    </a:gridCol>
                  </a:tblGrid>
                  <a:tr h="488984">
                    <a:tc>
                      <a:txBody>
                        <a:bodyPr/>
                        <a:lstStyle/>
                        <a:p>
                          <a:pPr algn="ctr"/>
                          <a:endParaRPr lang="zh-TW" altLang="en-US" sz="2200" dirty="0">
                            <a:latin typeface="微軟正黑體" panose="020B0604030504040204" pitchFamily="34" charset="-120"/>
                            <a:ea typeface="微軟正黑體" panose="020B0604030504040204" pitchFamily="34" charset="-120"/>
                          </a:endParaRPr>
                        </a:p>
                      </a:txBody>
                      <a:tcPr marL="84757" marR="84757" marT="42379" marB="42379" anchor="ctr"/>
                    </a:tc>
                    <a:tc gridSpan="2">
                      <a:txBody>
                        <a:bodyPr/>
                        <a:lstStyle/>
                        <a:p>
                          <a:endParaRPr lang="zh-TW"/>
                        </a:p>
                      </a:txBody>
                      <a:tcPr marL="84757" marR="84757" marT="42379" marB="42379" anchor="ctr">
                        <a:blipFill>
                          <a:blip r:embed="rId3"/>
                          <a:stretch>
                            <a:fillRect l="-50282" t="-1250" r="-501130"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150282" t="-1250" r="-401130"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251705" t="-1250" r="-303409"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349718" t="-1250" r="-201695"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452273" t="-1250" r="-102841"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gridSpan="2">
                      <a:txBody>
                        <a:bodyPr/>
                        <a:lstStyle/>
                        <a:p>
                          <a:endParaRPr lang="zh-TW"/>
                        </a:p>
                      </a:txBody>
                      <a:tcPr marL="84757" marR="84757" marT="42379" marB="42379" anchor="ctr">
                        <a:blipFill>
                          <a:blip r:embed="rId3"/>
                          <a:stretch>
                            <a:fillRect l="-549153" t="-1250" r="-2260" b="-1217500"/>
                          </a:stretch>
                        </a:blipFill>
                      </a:tcPr>
                    </a:tc>
                    <a:tc h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002336"/>
                      </a:ext>
                    </a:extLst>
                  </a:tr>
                  <a:tr h="488984">
                    <a:tc rowSpan="2">
                      <a:txBody>
                        <a:bodyPr/>
                        <a:lstStyle/>
                        <a:p>
                          <a:endParaRPr lang="zh-TW"/>
                        </a:p>
                      </a:txBody>
                      <a:tcPr marL="84757" marR="84757" marT="42379" marB="42379" anchor="ctr">
                        <a:blipFill>
                          <a:blip r:embed="rId3"/>
                          <a:stretch>
                            <a:fillRect l="-1136" t="-50311" r="-1209091" b="-504969"/>
                          </a:stretch>
                        </a:blipFill>
                      </a:tcP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3302195756"/>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95559080"/>
                      </a:ext>
                    </a:extLst>
                  </a:tr>
                  <a:tr h="488984">
                    <a:tc rowSpan="2">
                      <a:txBody>
                        <a:bodyPr/>
                        <a:lstStyle/>
                        <a:p>
                          <a:endParaRPr lang="zh-TW"/>
                        </a:p>
                      </a:txBody>
                      <a:tcPr marL="84757" marR="84757" marT="42379" marB="42379" anchor="ctr">
                        <a:blipFill>
                          <a:blip r:embed="rId3"/>
                          <a:stretch>
                            <a:fillRect l="-1136" t="-151250" r="-1209091" b="-408125"/>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2789413783"/>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3597540216"/>
                      </a:ext>
                    </a:extLst>
                  </a:tr>
                  <a:tr h="488984">
                    <a:tc rowSpan="2">
                      <a:txBody>
                        <a:bodyPr/>
                        <a:lstStyle/>
                        <a:p>
                          <a:endParaRPr lang="zh-TW"/>
                        </a:p>
                      </a:txBody>
                      <a:tcPr marL="84757" marR="84757" marT="42379" marB="42379" anchor="ctr">
                        <a:blipFill>
                          <a:blip r:embed="rId3"/>
                          <a:stretch>
                            <a:fillRect l="-1136" t="-249689" r="-1209091" b="-305590"/>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495023221"/>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2790667231"/>
                      </a:ext>
                    </a:extLst>
                  </a:tr>
                  <a:tr h="488984">
                    <a:tc rowSpan="2">
                      <a:txBody>
                        <a:bodyPr/>
                        <a:lstStyle/>
                        <a:p>
                          <a:endParaRPr lang="zh-TW"/>
                        </a:p>
                      </a:txBody>
                      <a:tcPr marL="84757" marR="84757" marT="42379" marB="42379" anchor="ctr">
                        <a:blipFill>
                          <a:blip r:embed="rId3"/>
                          <a:stretch>
                            <a:fillRect l="-1136" t="-351875" r="-1209091" b="-207500"/>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81705781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575033157"/>
                      </a:ext>
                    </a:extLst>
                  </a:tr>
                  <a:tr h="488984">
                    <a:tc rowSpan="2">
                      <a:txBody>
                        <a:bodyPr/>
                        <a:lstStyle/>
                        <a:p>
                          <a:endParaRPr lang="zh-TW"/>
                        </a:p>
                      </a:txBody>
                      <a:tcPr marL="84757" marR="84757" marT="42379" marB="42379" anchor="ctr">
                        <a:blipFill>
                          <a:blip r:embed="rId3"/>
                          <a:stretch>
                            <a:fillRect l="-1136" t="-449068" r="-1209091" b="-106211"/>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316021298"/>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ii</a:t>
                          </a:r>
                        </a:p>
                      </a:txBody>
                      <a:tcPr marL="7063" marR="7063" marT="7063" marB="0" anchor="ctr"/>
                    </a:tc>
                    <a:tc>
                      <a:txBody>
                        <a:bodyPr/>
                        <a:lstStyle/>
                        <a:p>
                          <a:pPr algn="ctr" fontAlgn="ctr"/>
                          <a:r>
                            <a:rPr lang="en-US" sz="2000" b="0" i="0" u="none" strike="noStrike" dirty="0" err="1">
                              <a:solidFill>
                                <a:srgbClr val="000000"/>
                              </a:solidFill>
                              <a:effectLst/>
                              <a:latin typeface="微軟正黑體" panose="020B0604030504040204" pitchFamily="34" charset="-120"/>
                              <a:ea typeface="微軟正黑體" panose="020B0604030504040204" pitchFamily="34" charset="-120"/>
                            </a:rPr>
                            <a:t>ai</a:t>
                          </a:r>
                          <a:endParaRPr lang="en-US" sz="2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extLst>
                      <a:ext uri="{0D108BD9-81ED-4DB2-BD59-A6C34878D82A}">
                        <a16:rowId xmlns:a16="http://schemas.microsoft.com/office/drawing/2014/main" val="1075355274"/>
                      </a:ext>
                    </a:extLst>
                  </a:tr>
                  <a:tr h="488984">
                    <a:tc rowSpan="2">
                      <a:txBody>
                        <a:bodyPr/>
                        <a:lstStyle/>
                        <a:p>
                          <a:endParaRPr lang="zh-TW"/>
                        </a:p>
                      </a:txBody>
                      <a:tcPr marL="84757" marR="84757" marT="42379" marB="42379" anchor="ctr">
                        <a:blipFill>
                          <a:blip r:embed="rId3"/>
                          <a:stretch>
                            <a:fillRect l="-1136" t="-552500" r="-1209091" b="-6875"/>
                          </a:stretch>
                        </a:blipFill>
                      </a:tcP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aa</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extLst>
                      <a:ext uri="{0D108BD9-81ED-4DB2-BD59-A6C34878D82A}">
                        <a16:rowId xmlns:a16="http://schemas.microsoft.com/office/drawing/2014/main" val="821661849"/>
                      </a:ext>
                    </a:extLst>
                  </a:tr>
                  <a:tr h="488984">
                    <a:tc vMerge="1">
                      <a:txBody>
                        <a:bodyPr/>
                        <a:lstStyle/>
                        <a:p>
                          <a:pPr algn="ctr"/>
                          <a:endParaRPr lang="zh-TW" altLang="en-US" sz="2400" dirty="0">
                            <a:latin typeface="微軟正黑體" panose="020B0604030504040204" pitchFamily="34" charset="-120"/>
                            <a:ea typeface="微軟正黑體" panose="020B0604030504040204" pitchFamily="34" charset="-120"/>
                          </a:endParaRPr>
                        </a:p>
                      </a:txBody>
                      <a:tcPr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bi</a:t>
                          </a:r>
                        </a:p>
                      </a:txBody>
                      <a:tcPr marL="7063" marR="7063" marT="7063" marB="0" anchor="ctr"/>
                    </a:tc>
                    <a:tc>
                      <a:txBody>
                        <a:bodyPr/>
                        <a:lstStyle/>
                        <a:p>
                          <a:pPr algn="ctr" fontAlgn="ctr"/>
                          <a:r>
                            <a:rPr lang="en-US" sz="2000" b="0" i="0" u="none" strike="noStrike">
                              <a:solidFill>
                                <a:srgbClr val="000000"/>
                              </a:solidFill>
                              <a:effectLst/>
                              <a:latin typeface="微軟正黑體" panose="020B0604030504040204" pitchFamily="34" charset="-120"/>
                              <a:ea typeface="微軟正黑體" panose="020B0604030504040204" pitchFamily="34" charset="-120"/>
                            </a:rPr>
                            <a:t>ab</a:t>
                          </a:r>
                        </a:p>
                      </a:txBody>
                      <a:tcPr marL="7063" marR="7063" marT="7063" marB="0" anchor="ctr"/>
                    </a:tc>
                    <a:tc>
                      <a:txBody>
                        <a:bodyPr/>
                        <a:lstStyle/>
                        <a:p>
                          <a:pPr algn="ctr" fontAlgn="ctr"/>
                          <a:r>
                            <a:rPr lang="en-US" sz="2000" b="0" i="0" u="none" strike="noStrike" dirty="0">
                              <a:solidFill>
                                <a:srgbClr val="000000"/>
                              </a:solidFill>
                              <a:effectLst/>
                              <a:latin typeface="微軟正黑體" panose="020B0604030504040204" pitchFamily="34" charset="-120"/>
                              <a:ea typeface="微軟正黑體" panose="020B0604030504040204" pitchFamily="34" charset="-120"/>
                            </a:rPr>
                            <a:t>bb</a:t>
                          </a:r>
                        </a:p>
                      </a:txBody>
                      <a:tcPr marL="7063" marR="7063" marT="7063" marB="0" anchor="ctr"/>
                    </a:tc>
                    <a:extLst>
                      <a:ext uri="{0D108BD9-81ED-4DB2-BD59-A6C34878D82A}">
                        <a16:rowId xmlns:a16="http://schemas.microsoft.com/office/drawing/2014/main" val="1468334105"/>
                      </a:ext>
                    </a:extLst>
                  </a:tr>
                </a:tbl>
              </a:graphicData>
            </a:graphic>
          </p:graphicFrame>
        </mc:Fallback>
      </mc:AlternateContent>
      <p:sp>
        <p:nvSpPr>
          <p:cNvPr id="3" name="矩形 2"/>
          <p:cNvSpPr/>
          <p:nvPr/>
        </p:nvSpPr>
        <p:spPr>
          <a:xfrm>
            <a:off x="5782235" y="1604682"/>
            <a:ext cx="1335741" cy="1246094"/>
          </a:xfrm>
          <a:prstGeom prst="rect">
            <a:avLst/>
          </a:prstGeom>
          <a:noFill/>
          <a:ln w="762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4" name="矩形 3"/>
          <p:cNvSpPr/>
          <p:nvPr/>
        </p:nvSpPr>
        <p:spPr>
          <a:xfrm>
            <a:off x="5782235" y="116540"/>
            <a:ext cx="1335741" cy="717178"/>
          </a:xfrm>
          <a:prstGeom prst="rect">
            <a:avLst/>
          </a:prstGeom>
          <a:noFill/>
          <a:ln w="762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5" name="矩形 4"/>
          <p:cNvSpPr/>
          <p:nvPr/>
        </p:nvSpPr>
        <p:spPr>
          <a:xfrm>
            <a:off x="954739" y="1604682"/>
            <a:ext cx="766485" cy="1246094"/>
          </a:xfrm>
          <a:prstGeom prst="rect">
            <a:avLst/>
          </a:prstGeom>
          <a:noFill/>
          <a:ln w="76200">
            <a:solidFill>
              <a:srgbClr val="0070C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5084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題目：輸入</a:t>
            </a:r>
            <a:r>
              <a:rPr lang="en-US" altLang="zh-TW" dirty="0" smtClean="0"/>
              <a:t>&amp;</a:t>
            </a:r>
            <a:r>
              <a:rPr lang="zh-TW" altLang="en-US" dirty="0" smtClean="0"/>
              <a:t>輸出</a:t>
            </a:r>
            <a:endParaRPr lang="zh-TW" altLang="en-US" dirty="0"/>
          </a:p>
        </p:txBody>
      </p:sp>
      <p:sp>
        <p:nvSpPr>
          <p:cNvPr id="3" name="內容版面配置區 2"/>
          <p:cNvSpPr>
            <a:spLocks noGrp="1"/>
          </p:cNvSpPr>
          <p:nvPr>
            <p:ph idx="1"/>
          </p:nvPr>
        </p:nvSpPr>
        <p:spPr/>
        <p:txBody>
          <a:bodyPr/>
          <a:lstStyle/>
          <a:p>
            <a:r>
              <a:rPr lang="zh-TW" altLang="en-US" dirty="0" smtClean="0"/>
              <a:t>輸入：血型的基因分布、出生率</a:t>
            </a:r>
            <a:endParaRPr lang="en-US" altLang="zh-TW" dirty="0" smtClean="0"/>
          </a:p>
          <a:p>
            <a:r>
              <a:rPr lang="zh-TW" altLang="en-US" dirty="0" smtClean="0"/>
              <a:t>輸出：</a:t>
            </a:r>
            <a:endParaRPr lang="en-US" altLang="zh-TW" dirty="0" smtClean="0"/>
          </a:p>
          <a:p>
            <a:pPr lvl="1"/>
            <a:r>
              <a:rPr lang="en-US" altLang="zh-TW" dirty="0" smtClean="0"/>
              <a:t>n</a:t>
            </a:r>
            <a:r>
              <a:rPr lang="zh-TW" altLang="en-US" dirty="0" smtClean="0"/>
              <a:t>年後的血型分布</a:t>
            </a:r>
            <a:endParaRPr lang="en-US" altLang="zh-TW" dirty="0" smtClean="0"/>
          </a:p>
          <a:p>
            <a:pPr lvl="1"/>
            <a:r>
              <a:rPr lang="zh-TW" altLang="en-US" dirty="0" smtClean="0"/>
              <a:t>∞年後的血型分布（觀察是否收斂）</a:t>
            </a:r>
            <a:endParaRPr lang="en-US" altLang="zh-TW" dirty="0" smtClean="0"/>
          </a:p>
        </p:txBody>
      </p:sp>
    </p:spTree>
    <p:extLst>
      <p:ext uri="{BB962C8B-B14F-4D97-AF65-F5344CB8AC3E}">
        <p14:creationId xmlns:p14="http://schemas.microsoft.com/office/powerpoint/2010/main" val="9792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簡化要素</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假設</a:t>
            </a:r>
            <a:endParaRPr lang="en-US" altLang="zh-TW" dirty="0" smtClean="0"/>
          </a:p>
          <a:p>
            <a:r>
              <a:rPr lang="zh-TW" altLang="en-US" dirty="0" smtClean="0"/>
              <a:t>男女的</a:t>
            </a:r>
            <a:r>
              <a:rPr lang="zh-TW" altLang="en-US" b="1" dirty="0" smtClean="0"/>
              <a:t>人數</a:t>
            </a:r>
            <a:r>
              <a:rPr lang="zh-TW" altLang="en-US" dirty="0" smtClean="0"/>
              <a:t>相同</a:t>
            </a:r>
            <a:endParaRPr lang="en-US" altLang="zh-TW" dirty="0" smtClean="0"/>
          </a:p>
          <a:p>
            <a:r>
              <a:rPr lang="zh-TW" altLang="en-US" dirty="0" smtClean="0"/>
              <a:t>男女的</a:t>
            </a:r>
            <a:r>
              <a:rPr lang="zh-TW" altLang="en-US" b="1" dirty="0" smtClean="0"/>
              <a:t>血型分布</a:t>
            </a:r>
            <a:r>
              <a:rPr lang="zh-TW" altLang="en-US" dirty="0" smtClean="0"/>
              <a:t>相同</a:t>
            </a:r>
            <a:endParaRPr lang="zh-TW" altLang="en-US" dirty="0"/>
          </a:p>
        </p:txBody>
      </p:sp>
    </p:spTree>
    <p:extLst>
      <p:ext uri="{BB962C8B-B14F-4D97-AF65-F5344CB8AC3E}">
        <p14:creationId xmlns:p14="http://schemas.microsoft.com/office/powerpoint/2010/main" val="260542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實作方法</a:t>
            </a:r>
            <a:endParaRPr lang="zh-TW" altLang="en-US" dirty="0"/>
          </a:p>
        </p:txBody>
      </p:sp>
      <p:sp>
        <p:nvSpPr>
          <p:cNvPr id="3" name="內容版面配置區 2"/>
          <p:cNvSpPr>
            <a:spLocks noGrp="1"/>
          </p:cNvSpPr>
          <p:nvPr>
            <p:ph idx="1"/>
          </p:nvPr>
        </p:nvSpPr>
        <p:spPr/>
        <p:txBody>
          <a:bodyPr/>
          <a:lstStyle/>
          <a:p>
            <a:r>
              <a:rPr lang="en-US" altLang="zh-TW" dirty="0" smtClean="0"/>
              <a:t>Part1 </a:t>
            </a:r>
            <a:r>
              <a:rPr lang="zh-TW" altLang="en-US" dirty="0" smtClean="0"/>
              <a:t>手算機率</a:t>
            </a:r>
            <a:endParaRPr lang="en-US" altLang="zh-TW" dirty="0" smtClean="0"/>
          </a:p>
          <a:p>
            <a:r>
              <a:rPr lang="en-US" altLang="zh-TW" dirty="0" smtClean="0"/>
              <a:t>Part2 </a:t>
            </a:r>
            <a:r>
              <a:rPr lang="zh-TW" altLang="en-US" dirty="0" smtClean="0"/>
              <a:t>程式模擬</a:t>
            </a:r>
            <a:endParaRPr lang="zh-TW" altLang="en-US" dirty="0"/>
          </a:p>
        </p:txBody>
      </p:sp>
    </p:spTree>
    <p:extLst>
      <p:ext uri="{BB962C8B-B14F-4D97-AF65-F5344CB8AC3E}">
        <p14:creationId xmlns:p14="http://schemas.microsoft.com/office/powerpoint/2010/main" val="3201347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Part1 </a:t>
            </a:r>
            <a:r>
              <a:rPr lang="zh-TW" altLang="en-US" dirty="0" smtClean="0"/>
              <a:t>手算機率</a:t>
            </a:r>
            <a:endParaRPr lang="zh-TW" altLang="en-US" dirty="0"/>
          </a:p>
        </p:txBody>
      </p:sp>
      <p:sp>
        <p:nvSpPr>
          <p:cNvPr id="3" name="文字版面配置區 2"/>
          <p:cNvSpPr>
            <a:spLocks noGrp="1"/>
          </p:cNvSpPr>
          <p:nvPr>
            <p:ph type="body" idx="1"/>
          </p:nvPr>
        </p:nvSpPr>
        <p:spPr/>
        <p:txBody>
          <a:bodyPr/>
          <a:lstStyle/>
          <a:p>
            <a:r>
              <a:rPr lang="zh-TW" altLang="en-US" dirty="0" smtClean="0"/>
              <a:t>以機率</a:t>
            </a:r>
            <a:r>
              <a:rPr lang="en-US" altLang="zh-TW" dirty="0" smtClean="0"/>
              <a:t>&amp;</a:t>
            </a:r>
            <a:r>
              <a:rPr lang="zh-TW" altLang="en-US" dirty="0" smtClean="0"/>
              <a:t>數學來</a:t>
            </a:r>
            <a:r>
              <a:rPr lang="zh-TW" altLang="en-US" dirty="0"/>
              <a:t>算</a:t>
            </a:r>
            <a:r>
              <a:rPr lang="zh-TW" altLang="en-US" dirty="0" smtClean="0"/>
              <a:t>出：給定某一年的血型分布，第</a:t>
            </a:r>
            <a:r>
              <a:rPr lang="en-US" altLang="zh-TW" dirty="0" smtClean="0"/>
              <a:t>k</a:t>
            </a:r>
            <a:r>
              <a:rPr lang="zh-TW" altLang="en-US" dirty="0" smtClean="0"/>
              <a:t>年的血型分布的情況</a:t>
            </a:r>
            <a:endParaRPr lang="zh-TW" altLang="en-US" dirty="0"/>
          </a:p>
        </p:txBody>
      </p:sp>
    </p:spTree>
    <p:extLst>
      <p:ext uri="{BB962C8B-B14F-4D97-AF65-F5344CB8AC3E}">
        <p14:creationId xmlns:p14="http://schemas.microsoft.com/office/powerpoint/2010/main" val="3296786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縮寫</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latin typeface="Cambria Math" panose="02040503050406030204" pitchFamily="18" charset="0"/>
                  </a:rPr>
                  <a:t>影響</a:t>
                </a:r>
                <a:r>
                  <a:rPr lang="zh-TW" altLang="en-US" dirty="0">
                    <a:latin typeface="Cambria Math" panose="02040503050406030204" pitchFamily="18" charset="0"/>
                  </a:rPr>
                  <a:t>血型的基因</a:t>
                </a:r>
                <a:r>
                  <a:rPr lang="zh-TW" altLang="en-US" dirty="0" smtClean="0">
                    <a:latin typeface="Cambria Math" panose="02040503050406030204" pitchFamily="18" charset="0"/>
                  </a:rPr>
                  <a:t>：</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𝐼</m:t>
                        </m:r>
                      </m:e>
                      <m:sup>
                        <m:r>
                          <a:rPr lang="en-US" altLang="zh-TW" i="1">
                            <a:latin typeface="Cambria Math" panose="02040503050406030204" pitchFamily="18" charset="0"/>
                          </a:rPr>
                          <m:t>𝐴</m:t>
                        </m:r>
                      </m:sup>
                    </m:sSup>
                  </m:oMath>
                </a14:m>
                <a:r>
                  <a:rPr lang="zh-TW" altLang="en-US" dirty="0" smtClean="0"/>
                  <a:t>→</a:t>
                </a:r>
                <a14:m>
                  <m:oMath xmlns:m="http://schemas.openxmlformats.org/officeDocument/2006/math">
                    <m:r>
                      <a:rPr lang="en-US" altLang="zh-TW" b="0" i="1" dirty="0" smtClean="0">
                        <a:latin typeface="Cambria Math" panose="02040503050406030204" pitchFamily="18" charset="0"/>
                      </a:rPr>
                      <m:t>𝑎</m:t>
                    </m:r>
                  </m:oMath>
                </a14:m>
                <a:r>
                  <a:rPr lang="zh-TW" altLang="en-US" dirty="0" smtClean="0"/>
                  <a:t>、</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𝐼</m:t>
                        </m:r>
                      </m:e>
                      <m:sup>
                        <m:r>
                          <a:rPr lang="en-US" altLang="zh-TW" i="1">
                            <a:latin typeface="Cambria Math" panose="02040503050406030204" pitchFamily="18" charset="0"/>
                          </a:rPr>
                          <m:t>𝐵</m:t>
                        </m:r>
                      </m:sup>
                    </m:sSup>
                  </m:oMath>
                </a14:m>
                <a:r>
                  <a:rPr lang="zh-TW" altLang="en-US" dirty="0" smtClean="0"/>
                  <a:t>→</a:t>
                </a:r>
                <a14:m>
                  <m:oMath xmlns:m="http://schemas.openxmlformats.org/officeDocument/2006/math">
                    <m:r>
                      <a:rPr lang="en-US" altLang="zh-TW" b="0" i="1" dirty="0" smtClean="0">
                        <a:latin typeface="Cambria Math" panose="02040503050406030204" pitchFamily="18" charset="0"/>
                      </a:rPr>
                      <m:t>𝑏</m:t>
                    </m:r>
                  </m:oMath>
                </a14:m>
                <a:r>
                  <a:rPr lang="zh-TW" altLang="en-US" dirty="0" smtClean="0"/>
                  <a:t>、</a:t>
                </a:r>
                <a14:m>
                  <m:oMath xmlns:m="http://schemas.openxmlformats.org/officeDocument/2006/math">
                    <m:r>
                      <a:rPr lang="en-US" altLang="zh-TW" i="1">
                        <a:latin typeface="Cambria Math" panose="02040503050406030204" pitchFamily="18" charset="0"/>
                      </a:rPr>
                      <m:t>𝑖</m:t>
                    </m:r>
                  </m:oMath>
                </a14:m>
                <a:r>
                  <a:rPr lang="zh-TW" altLang="en-US" dirty="0" smtClean="0"/>
                  <a:t>→</a:t>
                </a:r>
                <a14:m>
                  <m:oMath xmlns:m="http://schemas.openxmlformats.org/officeDocument/2006/math">
                    <m:r>
                      <a:rPr lang="en-US" altLang="zh-TW" b="0" i="1" dirty="0" smtClean="0">
                        <a:latin typeface="Cambria Math" panose="02040503050406030204" pitchFamily="18" charset="0"/>
                      </a:rPr>
                      <m:t>𝑖</m:t>
                    </m:r>
                  </m:oMath>
                </a14:m>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858" t="-3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46573787"/>
                  </p:ext>
                </p:extLst>
              </p:nvPr>
            </p:nvGraphicFramePr>
            <p:xfrm>
              <a:off x="1524000" y="2791699"/>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37084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r>
                                  <a:rPr lang="en-US" altLang="zh-TW" sz="2400" b="0" i="1" smtClean="0">
                                    <a:latin typeface="Cambria Math" panose="02040503050406030204" pitchFamily="18" charset="0"/>
                                  </a:rPr>
                                  <m:t>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𝐴</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𝐼</m:t>
                                    </m:r>
                                  </m:e>
                                  <m:sup>
                                    <m:r>
                                      <a:rPr lang="en-US" altLang="zh-TW" sz="2400" b="0" i="1" smtClean="0">
                                        <a:latin typeface="Cambria Math" panose="02040503050406030204" pitchFamily="18" charset="0"/>
                                      </a:rPr>
                                      <m:t>𝐵</m:t>
                                    </m:r>
                                  </m:sup>
                                </m:sSup>
                              </m:oMath>
                            </m:oMathPara>
                          </a14:m>
                          <a:endParaRPr lang="zh-TW" altLang="en-US" sz="2400" dirty="0"/>
                        </a:p>
                      </a:txBody>
                      <a:tcPr/>
                    </a:tc>
                    <a:extLst>
                      <a:ext uri="{0D108BD9-81ED-4DB2-BD59-A6C34878D82A}">
                        <a16:rowId xmlns:a16="http://schemas.microsoft.com/office/drawing/2014/main" val="4280428409"/>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446573787"/>
                  </p:ext>
                </p:extLst>
              </p:nvPr>
            </p:nvGraphicFramePr>
            <p:xfrm>
              <a:off x="1524000" y="2791699"/>
              <a:ext cx="6096000" cy="91535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81685818"/>
                        </a:ext>
                      </a:extLst>
                    </a:gridCol>
                    <a:gridCol w="1016000">
                      <a:extLst>
                        <a:ext uri="{9D8B030D-6E8A-4147-A177-3AD203B41FA5}">
                          <a16:colId xmlns:a16="http://schemas.microsoft.com/office/drawing/2014/main" val="817643251"/>
                        </a:ext>
                      </a:extLst>
                    </a:gridCol>
                    <a:gridCol w="1016000">
                      <a:extLst>
                        <a:ext uri="{9D8B030D-6E8A-4147-A177-3AD203B41FA5}">
                          <a16:colId xmlns:a16="http://schemas.microsoft.com/office/drawing/2014/main" val="2443151557"/>
                        </a:ext>
                      </a:extLst>
                    </a:gridCol>
                    <a:gridCol w="1016000">
                      <a:extLst>
                        <a:ext uri="{9D8B030D-6E8A-4147-A177-3AD203B41FA5}">
                          <a16:colId xmlns:a16="http://schemas.microsoft.com/office/drawing/2014/main" val="2391454968"/>
                        </a:ext>
                      </a:extLst>
                    </a:gridCol>
                    <a:gridCol w="1016000">
                      <a:extLst>
                        <a:ext uri="{9D8B030D-6E8A-4147-A177-3AD203B41FA5}">
                          <a16:colId xmlns:a16="http://schemas.microsoft.com/office/drawing/2014/main" val="1670520293"/>
                        </a:ext>
                      </a:extLst>
                    </a:gridCol>
                    <a:gridCol w="1016000">
                      <a:extLst>
                        <a:ext uri="{9D8B030D-6E8A-4147-A177-3AD203B41FA5}">
                          <a16:colId xmlns:a16="http://schemas.microsoft.com/office/drawing/2014/main" val="2416612164"/>
                        </a:ext>
                      </a:extLst>
                    </a:gridCol>
                  </a:tblGrid>
                  <a:tr h="457200">
                    <a:tc>
                      <a:txBody>
                        <a:bodyPr/>
                        <a:lstStyle/>
                        <a:p>
                          <a:pPr algn="ctr"/>
                          <a:r>
                            <a:rPr lang="en-US" altLang="zh-TW" sz="2400" dirty="0" smtClean="0"/>
                            <a:t>O</a:t>
                          </a:r>
                          <a:endParaRPr lang="zh-TW" altLang="en-US" sz="2400" dirty="0"/>
                        </a:p>
                      </a:txBody>
                      <a:tcPr/>
                    </a:tc>
                    <a:tc gridSpan="2">
                      <a:txBody>
                        <a:bodyPr/>
                        <a:lstStyle/>
                        <a:p>
                          <a:pPr algn="ctr"/>
                          <a:r>
                            <a:rPr lang="en-US" altLang="zh-TW" sz="2400" dirty="0" smtClean="0"/>
                            <a:t>A</a:t>
                          </a:r>
                          <a:endParaRPr lang="zh-TW" altLang="en-US" sz="2400" dirty="0"/>
                        </a:p>
                      </a:txBody>
                      <a:tcPr/>
                    </a:tc>
                    <a:tc hMerge="1">
                      <a:txBody>
                        <a:bodyPr/>
                        <a:lstStyle/>
                        <a:p>
                          <a:endParaRPr lang="zh-TW" altLang="en-US" dirty="0"/>
                        </a:p>
                      </a:txBody>
                      <a:tcPr/>
                    </a:tc>
                    <a:tc gridSpan="2">
                      <a:txBody>
                        <a:bodyPr/>
                        <a:lstStyle/>
                        <a:p>
                          <a:pPr algn="ctr"/>
                          <a:r>
                            <a:rPr lang="en-US" altLang="zh-TW" sz="2400" dirty="0" smtClean="0"/>
                            <a:t>B</a:t>
                          </a:r>
                          <a:endParaRPr lang="zh-TW" altLang="en-US" sz="2400" dirty="0"/>
                        </a:p>
                      </a:txBody>
                      <a:tcPr/>
                    </a:tc>
                    <a:tc hMerge="1">
                      <a:txBody>
                        <a:bodyPr/>
                        <a:lstStyle/>
                        <a:p>
                          <a:endParaRPr lang="zh-TW" altLang="en-US" dirty="0"/>
                        </a:p>
                      </a:txBody>
                      <a:tcPr/>
                    </a:tc>
                    <a:tc>
                      <a:txBody>
                        <a:bodyPr/>
                        <a:lstStyle/>
                        <a:p>
                          <a:pPr algn="ctr"/>
                          <a:r>
                            <a:rPr lang="en-US" altLang="zh-TW" sz="2400" dirty="0" smtClean="0"/>
                            <a:t>AB</a:t>
                          </a:r>
                          <a:endParaRPr lang="zh-TW" altLang="en-US" sz="2400" dirty="0"/>
                        </a:p>
                      </a:txBody>
                      <a:tcPr/>
                    </a:tc>
                    <a:extLst>
                      <a:ext uri="{0D108BD9-81ED-4DB2-BD59-A6C34878D82A}">
                        <a16:rowId xmlns:a16="http://schemas.microsoft.com/office/drawing/2014/main" val="3220705661"/>
                      </a:ext>
                    </a:extLst>
                  </a:tr>
                  <a:tr h="458153">
                    <a:tc>
                      <a:txBody>
                        <a:bodyPr/>
                        <a:lstStyle/>
                        <a:p>
                          <a:endParaRPr lang="zh-TW"/>
                        </a:p>
                      </a:txBody>
                      <a:tcPr>
                        <a:blipFill>
                          <a:blip r:embed="rId3"/>
                          <a:stretch>
                            <a:fillRect l="-1198" t="-109211" r="-501796" b="-2632"/>
                          </a:stretch>
                        </a:blipFill>
                      </a:tcPr>
                    </a:tc>
                    <a:tc>
                      <a:txBody>
                        <a:bodyPr/>
                        <a:lstStyle/>
                        <a:p>
                          <a:endParaRPr lang="zh-TW"/>
                        </a:p>
                      </a:txBody>
                      <a:tcPr>
                        <a:blipFill>
                          <a:blip r:embed="rId3"/>
                          <a:stretch>
                            <a:fillRect l="-101807" t="-109211" r="-404819" b="-2632"/>
                          </a:stretch>
                        </a:blipFill>
                      </a:tcPr>
                    </a:tc>
                    <a:tc>
                      <a:txBody>
                        <a:bodyPr/>
                        <a:lstStyle/>
                        <a:p>
                          <a:endParaRPr lang="zh-TW"/>
                        </a:p>
                      </a:txBody>
                      <a:tcPr>
                        <a:blipFill>
                          <a:blip r:embed="rId3"/>
                          <a:stretch>
                            <a:fillRect l="-200599" t="-109211" r="-302395" b="-2632"/>
                          </a:stretch>
                        </a:blipFill>
                      </a:tcPr>
                    </a:tc>
                    <a:tc>
                      <a:txBody>
                        <a:bodyPr/>
                        <a:lstStyle/>
                        <a:p>
                          <a:endParaRPr lang="zh-TW"/>
                        </a:p>
                      </a:txBody>
                      <a:tcPr>
                        <a:blipFill>
                          <a:blip r:embed="rId3"/>
                          <a:stretch>
                            <a:fillRect l="-300599" t="-109211" r="-202395" b="-2632"/>
                          </a:stretch>
                        </a:blipFill>
                      </a:tcPr>
                    </a:tc>
                    <a:tc>
                      <a:txBody>
                        <a:bodyPr/>
                        <a:lstStyle/>
                        <a:p>
                          <a:endParaRPr lang="zh-TW"/>
                        </a:p>
                      </a:txBody>
                      <a:tcPr>
                        <a:blipFill>
                          <a:blip r:embed="rId3"/>
                          <a:stretch>
                            <a:fillRect l="-403012" t="-109211" r="-103614" b="-2632"/>
                          </a:stretch>
                        </a:blipFill>
                      </a:tcPr>
                    </a:tc>
                    <a:tc>
                      <a:txBody>
                        <a:bodyPr/>
                        <a:lstStyle/>
                        <a:p>
                          <a:endParaRPr lang="zh-TW"/>
                        </a:p>
                      </a:txBody>
                      <a:tcPr>
                        <a:blipFill>
                          <a:blip r:embed="rId3"/>
                          <a:stretch>
                            <a:fillRect l="-500000" t="-109211" r="-2994" b="-2632"/>
                          </a:stretch>
                        </a:blipFill>
                      </a:tcPr>
                    </a:tc>
                    <a:extLst>
                      <a:ext uri="{0D108BD9-81ED-4DB2-BD59-A6C34878D82A}">
                        <a16:rowId xmlns:a16="http://schemas.microsoft.com/office/drawing/2014/main" val="428042840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640592230"/>
                  </p:ext>
                </p:extLst>
              </p:nvPr>
            </p:nvGraphicFramePr>
            <p:xfrm>
              <a:off x="1524000" y="3961793"/>
              <a:ext cx="6096000" cy="45720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510013555"/>
                        </a:ext>
                      </a:extLst>
                    </a:gridCol>
                    <a:gridCol w="1016000">
                      <a:extLst>
                        <a:ext uri="{9D8B030D-6E8A-4147-A177-3AD203B41FA5}">
                          <a16:colId xmlns:a16="http://schemas.microsoft.com/office/drawing/2014/main" val="1920044342"/>
                        </a:ext>
                      </a:extLst>
                    </a:gridCol>
                    <a:gridCol w="1016000">
                      <a:extLst>
                        <a:ext uri="{9D8B030D-6E8A-4147-A177-3AD203B41FA5}">
                          <a16:colId xmlns:a16="http://schemas.microsoft.com/office/drawing/2014/main" val="4051626924"/>
                        </a:ext>
                      </a:extLst>
                    </a:gridCol>
                    <a:gridCol w="1016000">
                      <a:extLst>
                        <a:ext uri="{9D8B030D-6E8A-4147-A177-3AD203B41FA5}">
                          <a16:colId xmlns:a16="http://schemas.microsoft.com/office/drawing/2014/main" val="1643524788"/>
                        </a:ext>
                      </a:extLst>
                    </a:gridCol>
                    <a:gridCol w="1016000">
                      <a:extLst>
                        <a:ext uri="{9D8B030D-6E8A-4147-A177-3AD203B41FA5}">
                          <a16:colId xmlns:a16="http://schemas.microsoft.com/office/drawing/2014/main" val="3009342249"/>
                        </a:ext>
                      </a:extLst>
                    </a:gridCol>
                    <a:gridCol w="1016000">
                      <a:extLst>
                        <a:ext uri="{9D8B030D-6E8A-4147-A177-3AD203B41FA5}">
                          <a16:colId xmlns:a16="http://schemas.microsoft.com/office/drawing/2014/main" val="164566878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𝑎𝑎</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𝑏𝑏</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𝑏𝑖</m:t>
                                </m:r>
                              </m:oMath>
                            </m:oMathPara>
                          </a14:m>
                          <a:endParaRPr lang="zh-TW"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𝑎𝑏</m:t>
                                </m:r>
                              </m:oMath>
                            </m:oMathPara>
                          </a14:m>
                          <a:endParaRPr lang="zh-TW" altLang="en-US" sz="2400" dirty="0"/>
                        </a:p>
                      </a:txBody>
                      <a:tcPr/>
                    </a:tc>
                    <a:extLst>
                      <a:ext uri="{0D108BD9-81ED-4DB2-BD59-A6C34878D82A}">
                        <a16:rowId xmlns:a16="http://schemas.microsoft.com/office/drawing/2014/main" val="3722681667"/>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640592230"/>
                  </p:ext>
                </p:extLst>
              </p:nvPr>
            </p:nvGraphicFramePr>
            <p:xfrm>
              <a:off x="1524000" y="3961793"/>
              <a:ext cx="6096000" cy="45720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510013555"/>
                        </a:ext>
                      </a:extLst>
                    </a:gridCol>
                    <a:gridCol w="1016000">
                      <a:extLst>
                        <a:ext uri="{9D8B030D-6E8A-4147-A177-3AD203B41FA5}">
                          <a16:colId xmlns:a16="http://schemas.microsoft.com/office/drawing/2014/main" val="1920044342"/>
                        </a:ext>
                      </a:extLst>
                    </a:gridCol>
                    <a:gridCol w="1016000">
                      <a:extLst>
                        <a:ext uri="{9D8B030D-6E8A-4147-A177-3AD203B41FA5}">
                          <a16:colId xmlns:a16="http://schemas.microsoft.com/office/drawing/2014/main" val="4051626924"/>
                        </a:ext>
                      </a:extLst>
                    </a:gridCol>
                    <a:gridCol w="1016000">
                      <a:extLst>
                        <a:ext uri="{9D8B030D-6E8A-4147-A177-3AD203B41FA5}">
                          <a16:colId xmlns:a16="http://schemas.microsoft.com/office/drawing/2014/main" val="1643524788"/>
                        </a:ext>
                      </a:extLst>
                    </a:gridCol>
                    <a:gridCol w="1016000">
                      <a:extLst>
                        <a:ext uri="{9D8B030D-6E8A-4147-A177-3AD203B41FA5}">
                          <a16:colId xmlns:a16="http://schemas.microsoft.com/office/drawing/2014/main" val="3009342249"/>
                        </a:ext>
                      </a:extLst>
                    </a:gridCol>
                    <a:gridCol w="1016000">
                      <a:extLst>
                        <a:ext uri="{9D8B030D-6E8A-4147-A177-3AD203B41FA5}">
                          <a16:colId xmlns:a16="http://schemas.microsoft.com/office/drawing/2014/main" val="1645668787"/>
                        </a:ext>
                      </a:extLst>
                    </a:gridCol>
                  </a:tblGrid>
                  <a:tr h="457200">
                    <a:tc>
                      <a:txBody>
                        <a:bodyPr/>
                        <a:lstStyle/>
                        <a:p>
                          <a:endParaRPr lang="zh-TW"/>
                        </a:p>
                      </a:txBody>
                      <a:tcPr>
                        <a:blipFill>
                          <a:blip r:embed="rId4"/>
                          <a:stretch>
                            <a:fillRect l="-1198" t="-1316" r="-500599" b="-2632"/>
                          </a:stretch>
                        </a:blipFill>
                      </a:tcPr>
                    </a:tc>
                    <a:tc>
                      <a:txBody>
                        <a:bodyPr/>
                        <a:lstStyle/>
                        <a:p>
                          <a:endParaRPr lang="zh-TW"/>
                        </a:p>
                      </a:txBody>
                      <a:tcPr>
                        <a:blipFill>
                          <a:blip r:embed="rId4"/>
                          <a:stretch>
                            <a:fillRect l="-101807" t="-1316" r="-403614" b="-2632"/>
                          </a:stretch>
                        </a:blipFill>
                      </a:tcPr>
                    </a:tc>
                    <a:tc>
                      <a:txBody>
                        <a:bodyPr/>
                        <a:lstStyle/>
                        <a:p>
                          <a:endParaRPr lang="zh-TW"/>
                        </a:p>
                      </a:txBody>
                      <a:tcPr>
                        <a:blipFill>
                          <a:blip r:embed="rId4"/>
                          <a:stretch>
                            <a:fillRect l="-200599" t="-1316" r="-301198" b="-2632"/>
                          </a:stretch>
                        </a:blipFill>
                      </a:tcPr>
                    </a:tc>
                    <a:tc>
                      <a:txBody>
                        <a:bodyPr/>
                        <a:lstStyle/>
                        <a:p>
                          <a:endParaRPr lang="zh-TW"/>
                        </a:p>
                      </a:txBody>
                      <a:tcPr>
                        <a:blipFill>
                          <a:blip r:embed="rId4"/>
                          <a:stretch>
                            <a:fillRect l="-300599" t="-1316" r="-201198" b="-2632"/>
                          </a:stretch>
                        </a:blipFill>
                      </a:tcPr>
                    </a:tc>
                    <a:tc>
                      <a:txBody>
                        <a:bodyPr/>
                        <a:lstStyle/>
                        <a:p>
                          <a:endParaRPr lang="zh-TW"/>
                        </a:p>
                      </a:txBody>
                      <a:tcPr>
                        <a:blipFill>
                          <a:blip r:embed="rId4"/>
                          <a:stretch>
                            <a:fillRect l="-403012" t="-1316" r="-102410" b="-2632"/>
                          </a:stretch>
                        </a:blipFill>
                      </a:tcPr>
                    </a:tc>
                    <a:tc>
                      <a:txBody>
                        <a:bodyPr/>
                        <a:lstStyle/>
                        <a:p>
                          <a:endParaRPr lang="zh-TW"/>
                        </a:p>
                      </a:txBody>
                      <a:tcPr>
                        <a:blipFill>
                          <a:blip r:embed="rId4"/>
                          <a:stretch>
                            <a:fillRect l="-500000" t="-1316" r="-1796" b="-2632"/>
                          </a:stretch>
                        </a:blipFill>
                      </a:tcPr>
                    </a:tc>
                    <a:extLst>
                      <a:ext uri="{0D108BD9-81ED-4DB2-BD59-A6C34878D82A}">
                        <a16:rowId xmlns:a16="http://schemas.microsoft.com/office/drawing/2014/main" val="3722681667"/>
                      </a:ext>
                    </a:extLst>
                  </a:tr>
                </a:tbl>
              </a:graphicData>
            </a:graphic>
          </p:graphicFrame>
        </mc:Fallback>
      </mc:AlternateContent>
    </p:spTree>
    <p:extLst>
      <p:ext uri="{BB962C8B-B14F-4D97-AF65-F5344CB8AC3E}">
        <p14:creationId xmlns:p14="http://schemas.microsoft.com/office/powerpoint/2010/main" val="2161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符號說明</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𝑁</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𝑎𝑎</m:t>
                        </m:r>
                      </m:e>
                    </m:d>
                  </m:oMath>
                </a14:m>
                <a:r>
                  <a:rPr lang="zh-TW" altLang="en-US" dirty="0" smtClean="0"/>
                  <a:t>：</a:t>
                </a:r>
                <a:r>
                  <a:rPr lang="zh-TW" altLang="en-US" dirty="0"/>
                  <a:t>第</a:t>
                </a:r>
                <a14:m>
                  <m:oMath xmlns:m="http://schemas.openxmlformats.org/officeDocument/2006/math">
                    <m:r>
                      <a:rPr lang="en-US" altLang="zh-TW" i="1">
                        <a:latin typeface="Cambria Math" panose="02040503050406030204" pitchFamily="18" charset="0"/>
                      </a:rPr>
                      <m:t>𝑘</m:t>
                    </m:r>
                  </m:oMath>
                </a14:m>
                <a:r>
                  <a:rPr lang="zh-TW" altLang="en-US" dirty="0" smtClean="0"/>
                  <a:t>年時，血型</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𝑎</m:t>
                    </m:r>
                  </m:oMath>
                </a14:m>
                <a:r>
                  <a:rPr lang="zh-TW" altLang="en-US" dirty="0" smtClean="0"/>
                  <a:t>的</a:t>
                </a:r>
                <a:r>
                  <a:rPr lang="zh-TW" altLang="en-US" b="1" dirty="0" smtClean="0"/>
                  <a:t>總人數</a:t>
                </a:r>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𝑎𝑎</m:t>
                        </m:r>
                      </m:e>
                    </m:d>
                  </m:oMath>
                </a14:m>
                <a:r>
                  <a:rPr lang="zh-TW" altLang="en-US" dirty="0" smtClean="0"/>
                  <a:t>：第</a:t>
                </a:r>
                <a14:m>
                  <m:oMath xmlns:m="http://schemas.openxmlformats.org/officeDocument/2006/math">
                    <m:r>
                      <a:rPr lang="en-US" altLang="zh-TW" i="1" dirty="0" smtClean="0">
                        <a:latin typeface="Cambria Math" panose="02040503050406030204" pitchFamily="18" charset="0"/>
                      </a:rPr>
                      <m:t>𝑘</m:t>
                    </m:r>
                  </m:oMath>
                </a14:m>
                <a:r>
                  <a:rPr lang="zh-TW" altLang="en-US" dirty="0" smtClean="0"/>
                  <a:t>年時，血型</a:t>
                </a:r>
                <a14:m>
                  <m:oMath xmlns:m="http://schemas.openxmlformats.org/officeDocument/2006/math">
                    <m:r>
                      <a:rPr lang="en-US" altLang="zh-TW" i="1" dirty="0" smtClean="0">
                        <a:latin typeface="Cambria Math" panose="02040503050406030204" pitchFamily="18" charset="0"/>
                      </a:rPr>
                      <m:t>𝑎𝑎</m:t>
                    </m:r>
                  </m:oMath>
                </a14:m>
                <a:r>
                  <a:rPr lang="zh-TW" altLang="en-US" dirty="0" smtClean="0"/>
                  <a:t>占所有血型的</a:t>
                </a:r>
                <a:r>
                  <a:rPr lang="zh-TW" altLang="en-US" b="1" dirty="0" smtClean="0"/>
                  <a:t>比例</a:t>
                </a:r>
                <a:endParaRPr lang="en-US" altLang="zh-TW" b="1" dirty="0" smtClean="0"/>
              </a:p>
              <a:p>
                <a:pPr lvl="1"/>
                <a14:m>
                  <m:oMath xmlns:m="http://schemas.openxmlformats.org/officeDocument/2006/math">
                    <m:sSub>
                      <m:sSubPr>
                        <m:ctrlPr>
                          <a:rPr lang="en-US" altLang="zh-TW" sz="2600" b="0" i="1" smtClean="0">
                            <a:latin typeface="Cambria Math" panose="02040503050406030204" pitchFamily="18" charset="0"/>
                          </a:rPr>
                        </m:ctrlPr>
                      </m:sSubPr>
                      <m:e>
                        <m:r>
                          <a:rPr lang="en-US" altLang="zh-TW" sz="2600" b="0" i="1" smtClean="0">
                            <a:latin typeface="Cambria Math" panose="02040503050406030204" pitchFamily="18" charset="0"/>
                          </a:rPr>
                          <m:t>𝑃</m:t>
                        </m:r>
                      </m:e>
                      <m:sub>
                        <m:r>
                          <a:rPr lang="en-US" altLang="zh-TW" sz="2600" b="0" i="1" smtClean="0">
                            <a:latin typeface="Cambria Math" panose="02040503050406030204" pitchFamily="18" charset="0"/>
                          </a:rPr>
                          <m:t>𝑘</m:t>
                        </m:r>
                      </m:sub>
                    </m:sSub>
                    <m:d>
                      <m:dPr>
                        <m:ctrlPr>
                          <a:rPr lang="en-US" altLang="zh-TW" sz="2600" b="0" i="1" smtClean="0">
                            <a:latin typeface="Cambria Math" panose="02040503050406030204" pitchFamily="18" charset="0"/>
                          </a:rPr>
                        </m:ctrlPr>
                      </m:dPr>
                      <m:e>
                        <m:r>
                          <a:rPr lang="en-US" altLang="zh-TW" sz="2600" b="0" i="1" smtClean="0">
                            <a:latin typeface="Cambria Math" panose="02040503050406030204" pitchFamily="18" charset="0"/>
                          </a:rPr>
                          <m:t>𝑎𝑎</m:t>
                        </m:r>
                      </m:e>
                    </m:d>
                    <m:r>
                      <a:rPr lang="en-US" altLang="zh-TW" sz="2600" b="0" i="1" smtClean="0">
                        <a:latin typeface="Cambria Math" panose="02040503050406030204" pitchFamily="18" charset="0"/>
                      </a:rPr>
                      <m:t>=</m:t>
                    </m:r>
                    <m:f>
                      <m:fPr>
                        <m:ctrlPr>
                          <a:rPr lang="en-US" altLang="zh-TW" sz="2600" b="0" i="1" smtClean="0">
                            <a:latin typeface="Cambria Math" panose="02040503050406030204" pitchFamily="18" charset="0"/>
                          </a:rPr>
                        </m:ctrlPr>
                      </m:fPr>
                      <m:num>
                        <m:sSub>
                          <m:sSubPr>
                            <m:ctrlPr>
                              <a:rPr lang="en-US" altLang="zh-TW" sz="2600" b="0" i="1" smtClean="0">
                                <a:latin typeface="Cambria Math" panose="02040503050406030204" pitchFamily="18" charset="0"/>
                              </a:rPr>
                            </m:ctrlPr>
                          </m:sSubPr>
                          <m:e>
                            <m:r>
                              <a:rPr lang="en-US" altLang="zh-TW" sz="2600" b="0" i="1" smtClean="0">
                                <a:latin typeface="Cambria Math" panose="02040503050406030204" pitchFamily="18" charset="0"/>
                              </a:rPr>
                              <m:t>𝑁</m:t>
                            </m:r>
                          </m:e>
                          <m:sub>
                            <m:r>
                              <a:rPr lang="en-US" altLang="zh-TW" sz="2600" b="0" i="1" smtClean="0">
                                <a:latin typeface="Cambria Math" panose="02040503050406030204" pitchFamily="18" charset="0"/>
                              </a:rPr>
                              <m:t>𝑘</m:t>
                            </m:r>
                          </m:sub>
                        </m:sSub>
                        <m:r>
                          <a:rPr lang="en-US" altLang="zh-TW" sz="2600" b="0" i="1" smtClean="0">
                            <a:latin typeface="Cambria Math" panose="02040503050406030204" pitchFamily="18" charset="0"/>
                          </a:rPr>
                          <m:t>(</m:t>
                        </m:r>
                        <m:r>
                          <a:rPr lang="en-US" altLang="zh-TW" sz="2600" b="0" i="1" smtClean="0">
                            <a:latin typeface="Cambria Math" panose="02040503050406030204" pitchFamily="18" charset="0"/>
                          </a:rPr>
                          <m:t>𝑎𝑎</m:t>
                        </m:r>
                        <m:r>
                          <a:rPr lang="en-US" altLang="zh-TW" sz="2600" b="0" i="1" smtClean="0">
                            <a:latin typeface="Cambria Math" panose="02040503050406030204" pitchFamily="18" charset="0"/>
                          </a:rPr>
                          <m:t>)</m:t>
                        </m:r>
                      </m:num>
                      <m:den>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d>
                          <m:dPr>
                            <m:ctrlPr>
                              <a:rPr lang="en-US" altLang="zh-TW" sz="2600" i="1">
                                <a:latin typeface="Cambria Math" panose="02040503050406030204" pitchFamily="18" charset="0"/>
                              </a:rPr>
                            </m:ctrlPr>
                          </m:dPr>
                          <m:e>
                            <m:r>
                              <a:rPr lang="en-US" altLang="zh-TW" sz="2600" b="0" i="1" smtClean="0">
                                <a:latin typeface="Cambria Math" panose="02040503050406030204" pitchFamily="18" charset="0"/>
                              </a:rPr>
                              <m:t>𝑖𝑖</m:t>
                            </m:r>
                          </m:e>
                        </m:d>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i="1">
                            <a:latin typeface="Cambria Math" panose="02040503050406030204" pitchFamily="18" charset="0"/>
                          </a:rPr>
                          <m:t>𝑎𝑎</m:t>
                        </m:r>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i="1">
                            <a:latin typeface="Cambria Math" panose="02040503050406030204" pitchFamily="18" charset="0"/>
                          </a:rPr>
                          <m:t>𝑎𝑖</m:t>
                        </m:r>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b="0" i="1" smtClean="0">
                            <a:latin typeface="Cambria Math" panose="02040503050406030204" pitchFamily="18" charset="0"/>
                          </a:rPr>
                          <m:t>𝑏𝑏</m:t>
                        </m:r>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b="0" i="1" smtClean="0">
                            <a:latin typeface="Cambria Math" panose="02040503050406030204" pitchFamily="18" charset="0"/>
                          </a:rPr>
                          <m:t>𝑏𝑖</m:t>
                        </m:r>
                        <m:r>
                          <a:rPr lang="en-US" altLang="zh-TW" sz="2600" i="1">
                            <a:latin typeface="Cambria Math" panose="02040503050406030204" pitchFamily="18" charset="0"/>
                          </a:rPr>
                          <m:t>)</m:t>
                        </m:r>
                        <m:r>
                          <a:rPr lang="en-US" altLang="zh-TW" sz="2600" b="0" i="1" smtClean="0">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𝑁</m:t>
                            </m:r>
                          </m:e>
                          <m:sub>
                            <m:r>
                              <a:rPr lang="en-US" altLang="zh-TW" sz="2600" i="1">
                                <a:latin typeface="Cambria Math" panose="02040503050406030204" pitchFamily="18" charset="0"/>
                              </a:rPr>
                              <m:t>𝑘</m:t>
                            </m:r>
                          </m:sub>
                        </m:sSub>
                        <m:r>
                          <a:rPr lang="en-US" altLang="zh-TW" sz="2600" i="1">
                            <a:latin typeface="Cambria Math" panose="02040503050406030204" pitchFamily="18" charset="0"/>
                          </a:rPr>
                          <m:t>(</m:t>
                        </m:r>
                        <m:r>
                          <a:rPr lang="en-US" altLang="zh-TW" sz="2600" i="1">
                            <a:latin typeface="Cambria Math" panose="02040503050406030204" pitchFamily="18" charset="0"/>
                          </a:rPr>
                          <m:t>𝑎𝑏</m:t>
                        </m:r>
                        <m:r>
                          <a:rPr lang="en-US" altLang="zh-TW" sz="2600" i="1">
                            <a:latin typeface="Cambria Math" panose="02040503050406030204" pitchFamily="18" charset="0"/>
                          </a:rPr>
                          <m:t>)</m:t>
                        </m:r>
                      </m:den>
                    </m:f>
                  </m:oMath>
                </a14:m>
                <a:endParaRPr lang="en-US" altLang="zh-TW" sz="1600" dirty="0" smtClean="0"/>
              </a:p>
              <a:p>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𝑃</m:t>
                        </m:r>
                      </m:e>
                      <m:sub>
                        <m:r>
                          <a:rPr lang="en-US" altLang="zh-TW" i="1">
                            <a:latin typeface="Cambria Math" panose="02040503050406030204" pitchFamily="18" charset="0"/>
                            <a:ea typeface="Cambria Math" panose="02040503050406030204" pitchFamily="18" charset="0"/>
                          </a:rPr>
                          <m:t>𝑘</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𝑎</m:t>
                        </m:r>
                      </m:e>
                      <m:e>
                        <m:r>
                          <a:rPr lang="en-US" altLang="zh-TW" b="0" i="1" smtClean="0">
                            <a:latin typeface="Cambria Math" panose="02040503050406030204" pitchFamily="18" charset="0"/>
                            <a:ea typeface="Cambria Math" panose="02040503050406030204" pitchFamily="18" charset="0"/>
                          </a:rPr>
                          <m:t>𝑏𝑖𝑟𝑡h</m:t>
                        </m:r>
                      </m:e>
                    </m:d>
                  </m:oMath>
                </a14:m>
                <a:r>
                  <a:rPr lang="zh-TW" altLang="en-US" dirty="0" smtClean="0"/>
                  <a:t>：</a:t>
                </a:r>
                <a:r>
                  <a:rPr lang="zh-TW" altLang="en-US" dirty="0"/>
                  <a:t>第</a:t>
                </a:r>
                <a14:m>
                  <m:oMath xmlns:m="http://schemas.openxmlformats.org/officeDocument/2006/math">
                    <m:r>
                      <a:rPr lang="en-US" altLang="zh-TW" i="1">
                        <a:latin typeface="Cambria Math" panose="02040503050406030204" pitchFamily="18" charset="0"/>
                      </a:rPr>
                      <m:t>𝑘</m:t>
                    </m:r>
                  </m:oMath>
                </a14:m>
                <a:r>
                  <a:rPr lang="zh-TW" altLang="en-US" dirty="0"/>
                  <a:t>年出生的</a:t>
                </a:r>
                <a:r>
                  <a:rPr lang="zh-TW" altLang="en-US" b="1" dirty="0"/>
                  <a:t>嬰兒</a:t>
                </a:r>
                <a:r>
                  <a:rPr lang="zh-TW" altLang="en-US" dirty="0" smtClean="0"/>
                  <a:t>當中，血型</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𝑎</m:t>
                    </m:r>
                  </m:oMath>
                </a14:m>
                <a:r>
                  <a:rPr lang="zh-TW" altLang="en-US" dirty="0" smtClean="0"/>
                  <a:t>占所有血型的比例</a:t>
                </a:r>
                <a:endParaRPr lang="en-US" altLang="zh-TW" dirty="0" smtClean="0"/>
              </a:p>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𝑏𝑖𝑟𝑡h</m:t>
                    </m:r>
                    <m:r>
                      <a:rPr lang="en-US" altLang="zh-TW" b="0" i="1" smtClean="0">
                        <a:latin typeface="Cambria Math" panose="02040503050406030204" pitchFamily="18" charset="0"/>
                      </a:rPr>
                      <m:t>)</m:t>
                    </m:r>
                  </m:oMath>
                </a14:m>
                <a:r>
                  <a:rPr lang="zh-TW" altLang="en-US" dirty="0" smtClean="0"/>
                  <a:t>：第</a:t>
                </a:r>
                <a14:m>
                  <m:oMath xmlns:m="http://schemas.openxmlformats.org/officeDocument/2006/math">
                    <m:r>
                      <a:rPr lang="en-US" altLang="zh-TW" i="1">
                        <a:latin typeface="Cambria Math" panose="02040503050406030204" pitchFamily="18" charset="0"/>
                      </a:rPr>
                      <m:t>𝑘</m:t>
                    </m:r>
                  </m:oMath>
                </a14:m>
                <a:r>
                  <a:rPr lang="zh-TW" altLang="en-US" dirty="0" smtClean="0"/>
                  <a:t>年的</a:t>
                </a:r>
                <a:r>
                  <a:rPr lang="zh-TW" altLang="en-US" b="1" dirty="0" smtClean="0"/>
                  <a:t>出生率</a:t>
                </a:r>
                <a:endParaRPr lang="en-US" altLang="zh-TW" b="1"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2019" t="-3182" r="-2666" b="-197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7608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推算下一年的血型比例</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2959" y="1845734"/>
                <a:ext cx="7543801" cy="4201384"/>
              </a:xfrm>
            </p:spPr>
            <p:txBody>
              <a:bodyPr>
                <a:normAutofit/>
              </a:bodyPr>
              <a:lstStyle/>
              <a:p>
                <a:r>
                  <a:rPr lang="zh-TW" altLang="en-US" dirty="0" smtClean="0"/>
                  <a:t>已</a:t>
                </a:r>
                <a:r>
                  <a:rPr lang="zh-TW" altLang="en-US" dirty="0"/>
                  <a:t>知：</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𝑁</m:t>
                        </m:r>
                      </m:e>
                      <m:sub>
                        <m:r>
                          <a:rPr lang="en-US" altLang="zh-TW" i="1">
                            <a:latin typeface="Cambria Math" panose="02040503050406030204" pitchFamily="18" charset="0"/>
                          </a:rPr>
                          <m:t>𝑘</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𝑎𝑖</m:t>
                        </m:r>
                      </m:e>
                    </m:d>
                  </m:oMath>
                </a14:m>
                <a:r>
                  <a:rPr lang="zh-TW" altLang="en-US" dirty="0" smtClean="0"/>
                  <a:t>、</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𝑘</m:t>
                        </m:r>
                      </m:sub>
                    </m:sSub>
                    <m:r>
                      <a:rPr lang="en-US" altLang="zh-TW" i="1">
                        <a:latin typeface="Cambria Math" panose="02040503050406030204" pitchFamily="18" charset="0"/>
                      </a:rPr>
                      <m:t>(</m:t>
                    </m:r>
                    <m:r>
                      <a:rPr lang="en-US" altLang="zh-TW" i="1">
                        <a:latin typeface="Cambria Math" panose="02040503050406030204" pitchFamily="18" charset="0"/>
                      </a:rPr>
                      <m:t>𝑏𝑖𝑟𝑡h</m:t>
                    </m:r>
                    <m:r>
                      <a:rPr lang="en-US" altLang="zh-TW" i="1">
                        <a:latin typeface="Cambria Math" panose="02040503050406030204" pitchFamily="18" charset="0"/>
                      </a:rPr>
                      <m:t>)</m:t>
                    </m:r>
                  </m:oMath>
                </a14:m>
                <a:endParaRPr lang="en-US" altLang="zh-TW" dirty="0" smtClean="0"/>
              </a:p>
              <a:p>
                <a14:m>
                  <m:oMath xmlns:m="http://schemas.openxmlformats.org/officeDocument/2006/math">
                    <m:r>
                      <a:rPr lang="zh-TW" altLang="en-US" i="0" smtClean="0">
                        <a:latin typeface="Cambria Math" panose="02040503050406030204" pitchFamily="18" charset="0"/>
                      </a:rPr>
                      <m:t>下</m:t>
                    </m:r>
                  </m:oMath>
                </a14:m>
                <a:r>
                  <a:rPr lang="zh-TW" altLang="en-US" dirty="0" smtClean="0">
                    <a:latin typeface="Cambria Math" panose="02040503050406030204" pitchFamily="18" charset="0"/>
                  </a:rPr>
                  <a:t>一年血型是</a:t>
                </a:r>
                <a14:m>
                  <m:oMath xmlns:m="http://schemas.openxmlformats.org/officeDocument/2006/math">
                    <m:r>
                      <a:rPr lang="en-US" altLang="zh-TW" i="1">
                        <a:latin typeface="Cambria Math" panose="02040503050406030204" pitchFamily="18" charset="0"/>
                      </a:rPr>
                      <m:t>𝑎</m:t>
                    </m:r>
                    <m:r>
                      <a:rPr lang="en-US" altLang="zh-TW" b="0" i="1" smtClean="0">
                        <a:latin typeface="Cambria Math" panose="02040503050406030204" pitchFamily="18" charset="0"/>
                      </a:rPr>
                      <m:t>𝑖</m:t>
                    </m:r>
                  </m:oMath>
                </a14:m>
                <a:r>
                  <a:rPr lang="zh-TW" altLang="en-US" dirty="0" smtClean="0">
                    <a:latin typeface="Cambria Math" panose="02040503050406030204" pitchFamily="18" charset="0"/>
                  </a:rPr>
                  <a:t>的人數：</a:t>
                </a:r>
                <a:endParaRPr lang="en-US" altLang="zh-TW"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𝑁</m:t>
                          </m:r>
                        </m:e>
                        <m:sub>
                          <m:r>
                            <a:rPr lang="en-US" altLang="zh-TW" b="0" i="1" smtClean="0">
                              <a:latin typeface="Cambria Math" panose="02040503050406030204" pitchFamily="18" charset="0"/>
                            </a:rPr>
                            <m:t>𝑘</m:t>
                          </m:r>
                          <m:r>
                            <a:rPr lang="en-US" altLang="zh-TW" b="0" i="1" smtClean="0">
                              <a:latin typeface="Cambria Math" panose="02040503050406030204" pitchFamily="18" charset="0"/>
                            </a:rPr>
                            <m:t>+1</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𝑎𝑖</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𝑁</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𝑎𝑖</m:t>
                          </m:r>
                        </m:e>
                      </m:d>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en-US" altLang="zh-TW" i="1">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𝑘</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𝑏𝑖𝑟𝑡h</m:t>
                              </m:r>
                            </m:e>
                          </m:d>
                          <m:r>
                            <a:rPr lang="en-US" altLang="zh-TW" i="1">
                              <a:latin typeface="Cambria Math" panose="02040503050406030204" pitchFamily="18" charset="0"/>
                              <a:ea typeface="Cambria Math" panose="02040503050406030204" pitchFamily="18" charset="0"/>
                            </a:rPr>
                            <m:t>×</m:t>
                          </m:r>
                          <m:sSub>
                            <m:sSubPr>
                              <m:ctrlPr>
                                <a:rPr lang="en-US" altLang="zh-TW" b="0" i="1" smtClean="0">
                                  <a:solidFill>
                                    <a:srgbClr val="FF0000"/>
                                  </a:solidFill>
                                  <a:latin typeface="Cambria Math" panose="02040503050406030204" pitchFamily="18" charset="0"/>
                                  <a:ea typeface="Cambria Math" panose="02040503050406030204" pitchFamily="18" charset="0"/>
                                </a:rPr>
                              </m:ctrlPr>
                            </m:sSubPr>
                            <m:e>
                              <m:r>
                                <a:rPr lang="en-US" altLang="zh-TW" b="0" i="1" smtClean="0">
                                  <a:solidFill>
                                    <a:srgbClr val="FF0000"/>
                                  </a:solidFill>
                                  <a:latin typeface="Cambria Math" panose="02040503050406030204" pitchFamily="18" charset="0"/>
                                  <a:ea typeface="Cambria Math" panose="02040503050406030204" pitchFamily="18" charset="0"/>
                                </a:rPr>
                                <m:t>𝑃</m:t>
                              </m:r>
                            </m:e>
                            <m:sub>
                              <m:r>
                                <a:rPr lang="en-US" altLang="zh-TW" b="0" i="1" smtClean="0">
                                  <a:solidFill>
                                    <a:srgbClr val="FF0000"/>
                                  </a:solidFill>
                                  <a:latin typeface="Cambria Math" panose="02040503050406030204" pitchFamily="18" charset="0"/>
                                  <a:ea typeface="Cambria Math" panose="02040503050406030204" pitchFamily="18" charset="0"/>
                                </a:rPr>
                                <m:t>𝑘</m:t>
                              </m:r>
                            </m:sub>
                          </m:sSub>
                          <m:d>
                            <m:dPr>
                              <m:ctrlPr>
                                <a:rPr lang="en-US" altLang="zh-TW" b="0" i="1" smtClean="0">
                                  <a:solidFill>
                                    <a:srgbClr val="FF0000"/>
                                  </a:solidFill>
                                  <a:latin typeface="Cambria Math" panose="02040503050406030204" pitchFamily="18" charset="0"/>
                                  <a:ea typeface="Cambria Math" panose="02040503050406030204" pitchFamily="18" charset="0"/>
                                </a:rPr>
                              </m:ctrlPr>
                            </m:dPr>
                            <m:e>
                              <m:r>
                                <a:rPr lang="en-US" altLang="zh-TW" b="0" i="1" smtClean="0">
                                  <a:solidFill>
                                    <a:srgbClr val="FF0000"/>
                                  </a:solidFill>
                                  <a:latin typeface="Cambria Math" panose="02040503050406030204" pitchFamily="18" charset="0"/>
                                  <a:ea typeface="Cambria Math" panose="02040503050406030204" pitchFamily="18" charset="0"/>
                                </a:rPr>
                                <m:t>𝑎𝑖</m:t>
                              </m:r>
                            </m:e>
                            <m:e>
                              <m:r>
                                <a:rPr lang="en-US" altLang="zh-TW" b="0" i="1" smtClean="0">
                                  <a:solidFill>
                                    <a:srgbClr val="FF0000"/>
                                  </a:solidFill>
                                  <a:latin typeface="Cambria Math" panose="02040503050406030204" pitchFamily="18" charset="0"/>
                                  <a:ea typeface="Cambria Math" panose="02040503050406030204" pitchFamily="18" charset="0"/>
                                </a:rPr>
                                <m:t>𝑏𝑖𝑟𝑡h</m:t>
                              </m:r>
                            </m:e>
                          </m:d>
                        </m:e>
                      </m:d>
                    </m:oMath>
                  </m:oMathPara>
                </a14:m>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2959" y="1845734"/>
                <a:ext cx="7543801" cy="4201384"/>
              </a:xfrm>
              <a:blipFill>
                <a:blip r:embed="rId2"/>
                <a:stretch>
                  <a:fillRect l="-1858" t="-30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02211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353</TotalTime>
  <Words>701</Words>
  <Application>Microsoft Office PowerPoint</Application>
  <PresentationFormat>如螢幕大小 (4:3)</PresentationFormat>
  <Paragraphs>384</Paragraphs>
  <Slides>28</Slides>
  <Notes>2</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新細明體</vt:lpstr>
      <vt:lpstr>微軟正黑體</vt:lpstr>
      <vt:lpstr>Calibri</vt:lpstr>
      <vt:lpstr>Calibri Light</vt:lpstr>
      <vt:lpstr>Cambria Math</vt:lpstr>
      <vt:lpstr>回顧</vt:lpstr>
      <vt:lpstr>Calculation &amp; Simulation of Blood type Distribution</vt:lpstr>
      <vt:lpstr>前備常識</vt:lpstr>
      <vt:lpstr>題目：輸入&amp;輸出</vt:lpstr>
      <vt:lpstr>簡化要素</vt:lpstr>
      <vt:lpstr>實作方法</vt:lpstr>
      <vt:lpstr>Part1 手算機率</vt:lpstr>
      <vt:lpstr>縮寫</vt:lpstr>
      <vt:lpstr>符號說明</vt:lpstr>
      <vt:lpstr>推算下一年的血型比例</vt:lpstr>
      <vt:lpstr>概念</vt:lpstr>
      <vt:lpstr>可以提供 a/b/i 的血型</vt:lpstr>
      <vt:lpstr>挑出可以提供 a/b/i 的血型</vt:lpstr>
      <vt:lpstr>下一年嬰兒的血型機率</vt:lpstr>
      <vt:lpstr>推算下一年的血型比例</vt:lpstr>
      <vt:lpstr>計算什麼條件下血型會收斂</vt:lpstr>
      <vt:lpstr>解方程式</vt:lpstr>
      <vt:lpstr>Part2 程式模擬</vt:lpstr>
      <vt:lpstr>程式功能</vt:lpstr>
      <vt:lpstr>基因型相互組合的機率</vt:lpstr>
      <vt:lpstr>該組合得出特定基因型的機率</vt:lpstr>
      <vt:lpstr>得出新生兒中擁有特定基因型的比率</vt:lpstr>
      <vt:lpstr>由新生兒比率和死亡率推出隔年的分佈</vt:lpstr>
      <vt:lpstr>DEMO</vt:lpstr>
      <vt:lpstr>實驗數據：會收斂嗎</vt:lpstr>
      <vt:lpstr>未來展望</vt:lpstr>
      <vt:lpstr>Q A Q</vt:lpstr>
      <vt:lpstr>謝謝大家</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鄭淵仁</dc:creator>
  <cp:lastModifiedBy>鄭淵仁</cp:lastModifiedBy>
  <cp:revision>467</cp:revision>
  <dcterms:created xsi:type="dcterms:W3CDTF">2017-06-14T10:52:52Z</dcterms:created>
  <dcterms:modified xsi:type="dcterms:W3CDTF">2017-06-15T01:08:19Z</dcterms:modified>
</cp:coreProperties>
</file>