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27"/>
  </p:notesMasterIdLst>
  <p:sldIdLst>
    <p:sldId id="256" r:id="rId2"/>
    <p:sldId id="669" r:id="rId3"/>
    <p:sldId id="670" r:id="rId4"/>
    <p:sldId id="602" r:id="rId5"/>
    <p:sldId id="603" r:id="rId6"/>
    <p:sldId id="610" r:id="rId7"/>
    <p:sldId id="582" r:id="rId8"/>
    <p:sldId id="658" r:id="rId9"/>
    <p:sldId id="671" r:id="rId10"/>
    <p:sldId id="659" r:id="rId11"/>
    <p:sldId id="664" r:id="rId12"/>
    <p:sldId id="665" r:id="rId13"/>
    <p:sldId id="666" r:id="rId14"/>
    <p:sldId id="667" r:id="rId15"/>
    <p:sldId id="660" r:id="rId16"/>
    <p:sldId id="673" r:id="rId17"/>
    <p:sldId id="627" r:id="rId18"/>
    <p:sldId id="672" r:id="rId19"/>
    <p:sldId id="674" r:id="rId20"/>
    <p:sldId id="675" r:id="rId21"/>
    <p:sldId id="676" r:id="rId22"/>
    <p:sldId id="677" r:id="rId23"/>
    <p:sldId id="678" r:id="rId24"/>
    <p:sldId id="662" r:id="rId25"/>
    <p:sldId id="596" r:id="rId26"/>
  </p:sldIdLst>
  <p:sldSz cx="14630400" cy="82296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652430" indent="-195253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1304860" indent="-390506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958878" indent="-587346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2611308" indent="-782599" algn="l" rtl="0" eaLnBrk="0" fontAlgn="base" hangingPunct="0">
      <a:spcBef>
        <a:spcPct val="0"/>
      </a:spcBef>
      <a:spcAft>
        <a:spcPct val="0"/>
      </a:spcAft>
      <a:defRPr sz="3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5886" algn="l" defTabSz="914354" rtl="0" eaLnBrk="1" latinLnBrk="0" hangingPunct="1">
      <a:defRPr sz="3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063" algn="l" defTabSz="914354" rtl="0" eaLnBrk="1" latinLnBrk="0" hangingPunct="1">
      <a:defRPr sz="3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240" algn="l" defTabSz="914354" rtl="0" eaLnBrk="1" latinLnBrk="0" hangingPunct="1">
      <a:defRPr sz="3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417" algn="l" defTabSz="914354" rtl="0" eaLnBrk="1" latinLnBrk="0" hangingPunct="1">
      <a:defRPr sz="3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000"/>
    <a:srgbClr val="FF0000"/>
    <a:srgbClr val="00F938"/>
    <a:srgbClr val="B95EA7"/>
    <a:srgbClr val="C00032"/>
    <a:srgbClr val="105567"/>
    <a:srgbClr val="8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/>
    <p:restoredTop sz="86467"/>
  </p:normalViewPr>
  <p:slideViewPr>
    <p:cSldViewPr snapToGrid="0" showGuides="1">
      <p:cViewPr varScale="1">
        <p:scale>
          <a:sx n="147" d="100"/>
          <a:sy n="147" d="100"/>
        </p:scale>
        <p:origin x="216" y="1120"/>
      </p:cViewPr>
      <p:guideLst>
        <p:guide orient="horz" pos="2592"/>
        <p:guide pos="460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 dirty="0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B2AFA4-5864-1044-9379-114D0D37BB70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65243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1304860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95887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2611308" algn="l" rtl="0" eaLnBrk="0" fontAlgn="base" hangingPunct="0">
      <a:spcBef>
        <a:spcPct val="30000"/>
      </a:spcBef>
      <a:spcAft>
        <a:spcPct val="0"/>
      </a:spcAft>
      <a:defRPr sz="17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3265388" algn="l" defTabSz="6530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918465" algn="l" defTabSz="6530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71543" algn="l" defTabSz="6530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224620" algn="l" defTabSz="653077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defRPr sz="3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>
              <a:defRPr sz="3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>
              <a:defRPr sz="3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>
              <a:defRPr sz="3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3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2623A015-8D9C-0A4E-B2F7-DA5B0282292D}" type="slidenum">
              <a:rPr lang="en-US" altLang="en-US" sz="1200"/>
              <a:pPr/>
              <a:t>1</a:t>
            </a:fld>
            <a:endParaRPr lang="en-US" altLang="en-US" sz="1200" dirty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44475" y="2835277"/>
            <a:ext cx="14141450" cy="1554163"/>
            <a:chOff x="288" y="1632"/>
            <a:chExt cx="5232" cy="816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>
              <a:off x="288" y="1632"/>
              <a:ext cx="5232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blurRad="63500" dist="117432" dir="4604261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3400" dirty="0"/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>
              <a:off x="316" y="1656"/>
              <a:ext cx="5171" cy="7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3400" dirty="0"/>
            </a:p>
          </p:txBody>
        </p:sp>
      </p:grpSp>
      <p:sp>
        <p:nvSpPr>
          <p:cNvPr id="410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Font typeface="Arial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1097280" y="2926080"/>
            <a:ext cx="1243584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244475" y="7497765"/>
            <a:ext cx="3048000" cy="549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2002"/>
            </a:lvl1pPr>
          </a:lstStyle>
          <a:p>
            <a:endParaRPr lang="en-US" alt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413125" y="7497765"/>
            <a:ext cx="7804150" cy="549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2002"/>
            </a:lvl1pPr>
          </a:lstStyle>
          <a:p>
            <a:endParaRPr lang="en-US" altLang="en-US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11337925" y="7497765"/>
            <a:ext cx="3048000" cy="54927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2002">
                <a:solidFill>
                  <a:schemeClr val="accent1"/>
                </a:solidFill>
              </a:defRPr>
            </a:lvl1pPr>
          </a:lstStyle>
          <a:p>
            <a:fld id="{8A3D4DFA-6881-CE4F-A794-7A15AC7DADFE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0AE29DA-AD4B-3946-93A6-D5A9F197F5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19196" y="297976"/>
            <a:ext cx="5778501" cy="217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911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744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98480" y="457200"/>
            <a:ext cx="3322320" cy="75895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457200"/>
            <a:ext cx="9723120" cy="75895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95350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57200"/>
            <a:ext cx="1243584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31520" y="2194560"/>
            <a:ext cx="6522720" cy="5852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8080" y="2194560"/>
            <a:ext cx="6522720" cy="5852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8999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95522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5288282"/>
            <a:ext cx="12435840" cy="1634490"/>
          </a:xfrm>
        </p:spPr>
        <p:txBody>
          <a:bodyPr anchor="t"/>
          <a:lstStyle>
            <a:lvl1pPr algn="l">
              <a:defRPr sz="5701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488056"/>
            <a:ext cx="12435840" cy="1800224"/>
          </a:xfrm>
        </p:spPr>
        <p:txBody>
          <a:bodyPr anchor="b"/>
          <a:lstStyle>
            <a:lvl1pPr marL="0" indent="0">
              <a:buNone/>
              <a:defRPr sz="2901"/>
            </a:lvl1pPr>
            <a:lvl2pPr marL="653094" indent="0">
              <a:buNone/>
              <a:defRPr sz="2600"/>
            </a:lvl2pPr>
            <a:lvl3pPr marL="1306189" indent="0">
              <a:buNone/>
              <a:defRPr sz="2302"/>
            </a:lvl3pPr>
            <a:lvl4pPr marL="1959283" indent="0">
              <a:buNone/>
              <a:defRPr sz="2002"/>
            </a:lvl4pPr>
            <a:lvl5pPr marL="2612376" indent="0">
              <a:buNone/>
              <a:defRPr sz="2002"/>
            </a:lvl5pPr>
            <a:lvl6pPr marL="3265469" indent="0">
              <a:buNone/>
              <a:defRPr sz="2002"/>
            </a:lvl6pPr>
            <a:lvl7pPr marL="3918562" indent="0">
              <a:buNone/>
              <a:defRPr sz="2002"/>
            </a:lvl7pPr>
            <a:lvl8pPr marL="4571658" indent="0">
              <a:buNone/>
              <a:defRPr sz="2002"/>
            </a:lvl8pPr>
            <a:lvl9pPr marL="5224750" indent="0">
              <a:buNone/>
              <a:defRPr sz="20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276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94560"/>
            <a:ext cx="6522720" cy="5852160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1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98080" y="2194560"/>
            <a:ext cx="6522720" cy="5852160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1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7649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7"/>
            <a:ext cx="1316736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94" indent="0">
              <a:buNone/>
              <a:defRPr sz="2901" b="1"/>
            </a:lvl2pPr>
            <a:lvl3pPr marL="1306189" indent="0">
              <a:buNone/>
              <a:defRPr sz="2600" b="1"/>
            </a:lvl3pPr>
            <a:lvl4pPr marL="1959283" indent="0">
              <a:buNone/>
              <a:defRPr sz="2302" b="1"/>
            </a:lvl4pPr>
            <a:lvl5pPr marL="2612376" indent="0">
              <a:buNone/>
              <a:defRPr sz="2302" b="1"/>
            </a:lvl5pPr>
            <a:lvl6pPr marL="3265469" indent="0">
              <a:buNone/>
              <a:defRPr sz="2302" b="1"/>
            </a:lvl6pPr>
            <a:lvl7pPr marL="3918562" indent="0">
              <a:buNone/>
              <a:defRPr sz="2302" b="1"/>
            </a:lvl7pPr>
            <a:lvl8pPr marL="4571658" indent="0">
              <a:buNone/>
              <a:defRPr sz="2302" b="1"/>
            </a:lvl8pPr>
            <a:lvl9pPr marL="5224750" indent="0">
              <a:buNone/>
              <a:defRPr sz="23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609850"/>
            <a:ext cx="6464301" cy="4741546"/>
          </a:xfrm>
        </p:spPr>
        <p:txBody>
          <a:bodyPr/>
          <a:lstStyle>
            <a:lvl1pPr>
              <a:defRPr sz="3400"/>
            </a:lvl1pPr>
            <a:lvl2pPr>
              <a:defRPr sz="2901"/>
            </a:lvl2pPr>
            <a:lvl3pPr>
              <a:defRPr sz="2600"/>
            </a:lvl3pPr>
            <a:lvl4pPr>
              <a:defRPr sz="2302"/>
            </a:lvl4pPr>
            <a:lvl5pPr>
              <a:defRPr sz="2302"/>
            </a:lvl5pPr>
            <a:lvl6pPr>
              <a:defRPr sz="2302"/>
            </a:lvl6pPr>
            <a:lvl7pPr>
              <a:defRPr sz="2302"/>
            </a:lvl7pPr>
            <a:lvl8pPr>
              <a:defRPr sz="2302"/>
            </a:lvl8pPr>
            <a:lvl9pPr>
              <a:defRPr sz="23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6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53094" indent="0">
              <a:buNone/>
              <a:defRPr sz="2901" b="1"/>
            </a:lvl2pPr>
            <a:lvl3pPr marL="1306189" indent="0">
              <a:buNone/>
              <a:defRPr sz="2600" b="1"/>
            </a:lvl3pPr>
            <a:lvl4pPr marL="1959283" indent="0">
              <a:buNone/>
              <a:defRPr sz="2302" b="1"/>
            </a:lvl4pPr>
            <a:lvl5pPr marL="2612376" indent="0">
              <a:buNone/>
              <a:defRPr sz="2302" b="1"/>
            </a:lvl5pPr>
            <a:lvl6pPr marL="3265469" indent="0">
              <a:buNone/>
              <a:defRPr sz="2302" b="1"/>
            </a:lvl6pPr>
            <a:lvl7pPr marL="3918562" indent="0">
              <a:buNone/>
              <a:defRPr sz="2302" b="1"/>
            </a:lvl7pPr>
            <a:lvl8pPr marL="4571658" indent="0">
              <a:buNone/>
              <a:defRPr sz="2302" b="1"/>
            </a:lvl8pPr>
            <a:lvl9pPr marL="5224750" indent="0">
              <a:buNone/>
              <a:defRPr sz="230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6" y="2609850"/>
            <a:ext cx="6466840" cy="4741546"/>
          </a:xfrm>
        </p:spPr>
        <p:txBody>
          <a:bodyPr/>
          <a:lstStyle>
            <a:lvl1pPr>
              <a:defRPr sz="3400"/>
            </a:lvl1pPr>
            <a:lvl2pPr>
              <a:defRPr sz="2901"/>
            </a:lvl2pPr>
            <a:lvl3pPr>
              <a:defRPr sz="2600"/>
            </a:lvl3pPr>
            <a:lvl4pPr>
              <a:defRPr sz="2302"/>
            </a:lvl4pPr>
            <a:lvl5pPr>
              <a:defRPr sz="2302"/>
            </a:lvl5pPr>
            <a:lvl6pPr>
              <a:defRPr sz="2302"/>
            </a:lvl6pPr>
            <a:lvl7pPr>
              <a:defRPr sz="2302"/>
            </a:lvl7pPr>
            <a:lvl8pPr>
              <a:defRPr sz="2302"/>
            </a:lvl8pPr>
            <a:lvl9pPr>
              <a:defRPr sz="23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4999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252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124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6" y="327660"/>
            <a:ext cx="4813301" cy="1394461"/>
          </a:xfrm>
        </p:spPr>
        <p:txBody>
          <a:bodyPr anchor="b"/>
          <a:lstStyle>
            <a:lvl1pPr algn="l">
              <a:defRPr sz="29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0080" y="327663"/>
            <a:ext cx="8178800" cy="7023736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1"/>
            </a:lvl4pPr>
            <a:lvl5pPr>
              <a:defRPr sz="2901"/>
            </a:lvl5pPr>
            <a:lvl6pPr>
              <a:defRPr sz="2901"/>
            </a:lvl6pPr>
            <a:lvl7pPr>
              <a:defRPr sz="2901"/>
            </a:lvl7pPr>
            <a:lvl8pPr>
              <a:defRPr sz="2901"/>
            </a:lvl8pPr>
            <a:lvl9pPr>
              <a:defRPr sz="290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6" y="1722123"/>
            <a:ext cx="4813301" cy="5629276"/>
          </a:xfrm>
        </p:spPr>
        <p:txBody>
          <a:bodyPr/>
          <a:lstStyle>
            <a:lvl1pPr marL="0" indent="0">
              <a:buNone/>
              <a:defRPr sz="2002"/>
            </a:lvl1pPr>
            <a:lvl2pPr marL="653094" indent="0">
              <a:buNone/>
              <a:defRPr sz="1701"/>
            </a:lvl2pPr>
            <a:lvl3pPr marL="1306189" indent="0">
              <a:buNone/>
              <a:defRPr sz="1400"/>
            </a:lvl3pPr>
            <a:lvl4pPr marL="1959283" indent="0">
              <a:buNone/>
              <a:defRPr sz="1301"/>
            </a:lvl4pPr>
            <a:lvl5pPr marL="2612376" indent="0">
              <a:buNone/>
              <a:defRPr sz="1301"/>
            </a:lvl5pPr>
            <a:lvl6pPr marL="3265469" indent="0">
              <a:buNone/>
              <a:defRPr sz="1301"/>
            </a:lvl6pPr>
            <a:lvl7pPr marL="3918562" indent="0">
              <a:buNone/>
              <a:defRPr sz="1301"/>
            </a:lvl7pPr>
            <a:lvl8pPr marL="4571658" indent="0">
              <a:buNone/>
              <a:defRPr sz="1301"/>
            </a:lvl8pPr>
            <a:lvl9pPr marL="5224750" indent="0">
              <a:buNone/>
              <a:defRPr sz="13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102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7661" y="5760721"/>
            <a:ext cx="8778240" cy="680087"/>
          </a:xfrm>
        </p:spPr>
        <p:txBody>
          <a:bodyPr anchor="b"/>
          <a:lstStyle>
            <a:lvl1pPr algn="l">
              <a:defRPr sz="290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/>
          <a:lstStyle>
            <a:lvl1pPr marL="0" indent="0">
              <a:buNone/>
              <a:defRPr sz="4600"/>
            </a:lvl1pPr>
            <a:lvl2pPr marL="653094" indent="0">
              <a:buNone/>
              <a:defRPr sz="4000"/>
            </a:lvl2pPr>
            <a:lvl3pPr marL="1306189" indent="0">
              <a:buNone/>
              <a:defRPr sz="3400"/>
            </a:lvl3pPr>
            <a:lvl4pPr marL="1959283" indent="0">
              <a:buNone/>
              <a:defRPr sz="2901"/>
            </a:lvl4pPr>
            <a:lvl5pPr marL="2612376" indent="0">
              <a:buNone/>
              <a:defRPr sz="2901"/>
            </a:lvl5pPr>
            <a:lvl6pPr marL="3265469" indent="0">
              <a:buNone/>
              <a:defRPr sz="2901"/>
            </a:lvl6pPr>
            <a:lvl7pPr marL="3918562" indent="0">
              <a:buNone/>
              <a:defRPr sz="2901"/>
            </a:lvl7pPr>
            <a:lvl8pPr marL="4571658" indent="0">
              <a:buNone/>
              <a:defRPr sz="2901"/>
            </a:lvl8pPr>
            <a:lvl9pPr marL="5224750" indent="0">
              <a:buNone/>
              <a:defRPr sz="2901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67661" y="6440806"/>
            <a:ext cx="8778240" cy="965836"/>
          </a:xfrm>
        </p:spPr>
        <p:txBody>
          <a:bodyPr/>
          <a:lstStyle>
            <a:lvl1pPr marL="0" indent="0">
              <a:buNone/>
              <a:defRPr sz="2002"/>
            </a:lvl1pPr>
            <a:lvl2pPr marL="653094" indent="0">
              <a:buNone/>
              <a:defRPr sz="1701"/>
            </a:lvl2pPr>
            <a:lvl3pPr marL="1306189" indent="0">
              <a:buNone/>
              <a:defRPr sz="1400"/>
            </a:lvl3pPr>
            <a:lvl4pPr marL="1959283" indent="0">
              <a:buNone/>
              <a:defRPr sz="1301"/>
            </a:lvl4pPr>
            <a:lvl5pPr marL="2612376" indent="0">
              <a:buNone/>
              <a:defRPr sz="1301"/>
            </a:lvl5pPr>
            <a:lvl6pPr marL="3265469" indent="0">
              <a:buNone/>
              <a:defRPr sz="1301"/>
            </a:lvl6pPr>
            <a:lvl7pPr marL="3918562" indent="0">
              <a:buNone/>
              <a:defRPr sz="1301"/>
            </a:lvl7pPr>
            <a:lvl8pPr marL="4571658" indent="0">
              <a:buNone/>
              <a:defRPr sz="1301"/>
            </a:lvl8pPr>
            <a:lvl9pPr marL="5224750" indent="0">
              <a:buNone/>
              <a:defRPr sz="13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250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9925" y="2133603"/>
            <a:ext cx="13290550" cy="585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30622" tIns="65311" rIns="130622" bIns="653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244475" y="365126"/>
            <a:ext cx="14141450" cy="1555751"/>
            <a:chOff x="288" y="1632"/>
            <a:chExt cx="5232" cy="816"/>
          </a:xfrm>
        </p:grpSpPr>
        <p:sp>
          <p:nvSpPr>
            <p:cNvPr id="3075" name="AutoShape 3"/>
            <p:cNvSpPr>
              <a:spLocks noChangeArrowheads="1"/>
            </p:cNvSpPr>
            <p:nvPr/>
          </p:nvSpPr>
          <p:spPr bwMode="auto">
            <a:xfrm>
              <a:off x="288" y="1632"/>
              <a:ext cx="5232" cy="8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>
              <a:outerShdw blurRad="63500" dist="117432" dir="4604261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3400" dirty="0"/>
            </a:p>
          </p:txBody>
        </p:sp>
        <p:sp>
          <p:nvSpPr>
            <p:cNvPr id="3076" name="AutoShape 4"/>
            <p:cNvSpPr>
              <a:spLocks noChangeArrowheads="1"/>
            </p:cNvSpPr>
            <p:nvPr/>
          </p:nvSpPr>
          <p:spPr bwMode="auto">
            <a:xfrm>
              <a:off x="316" y="1656"/>
              <a:ext cx="5171" cy="75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7CC3"/>
                </a:gs>
                <a:gs pos="100000">
                  <a:srgbClr val="011F30"/>
                </a:gs>
              </a:gsLst>
              <a:path path="shape">
                <a:fillToRect l="50000" t="50000" r="50000" b="50000"/>
              </a:path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>
              <a:lvl1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1pPr>
              <a:lvl2pPr marL="37931725" indent="-37474525"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2pPr>
              <a:lvl3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3pPr>
              <a:lvl4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4pPr>
              <a:lvl5pPr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3400">
                  <a:solidFill>
                    <a:schemeClr val="tx1"/>
                  </a:solidFill>
                  <a:latin typeface="Arial" charset="0"/>
                  <a:ea typeface="ＭＳ Ｐゴシック" charset="-128"/>
                </a:defRPr>
              </a:lvl9pPr>
            </a:lstStyle>
            <a:p>
              <a:endParaRPr lang="en-US" altLang="en-US" sz="3400" dirty="0"/>
            </a:p>
          </p:txBody>
        </p:sp>
      </p:grpSp>
      <p:sp>
        <p:nvSpPr>
          <p:cNvPr id="1028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096967" y="457200"/>
            <a:ext cx="1243647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130622" tIns="65311" rIns="130622" bIns="6531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6302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6302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6302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6302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6302">
          <a:solidFill>
            <a:schemeClr val="tx2"/>
          </a:solidFill>
          <a:latin typeface="Arial" pitchFamily="-65" charset="0"/>
          <a:ea typeface="ＭＳ Ｐゴシック" pitchFamily="-110" charset="-128"/>
          <a:cs typeface="ＭＳ Ｐゴシック" pitchFamily="-110" charset="-128"/>
        </a:defRPr>
      </a:lvl5pPr>
      <a:lvl6pPr marL="653094" algn="ctr" rtl="0" fontAlgn="base">
        <a:spcBef>
          <a:spcPct val="0"/>
        </a:spcBef>
        <a:spcAft>
          <a:spcPct val="0"/>
        </a:spcAft>
        <a:defRPr sz="6302">
          <a:solidFill>
            <a:schemeClr val="tx2"/>
          </a:solidFill>
          <a:latin typeface="Arial" pitchFamily="-65" charset="0"/>
        </a:defRPr>
      </a:lvl6pPr>
      <a:lvl7pPr marL="1306189" algn="ctr" rtl="0" fontAlgn="base">
        <a:spcBef>
          <a:spcPct val="0"/>
        </a:spcBef>
        <a:spcAft>
          <a:spcPct val="0"/>
        </a:spcAft>
        <a:defRPr sz="6302">
          <a:solidFill>
            <a:schemeClr val="tx2"/>
          </a:solidFill>
          <a:latin typeface="Arial" pitchFamily="-65" charset="0"/>
        </a:defRPr>
      </a:lvl7pPr>
      <a:lvl8pPr marL="1959283" algn="ctr" rtl="0" fontAlgn="base">
        <a:spcBef>
          <a:spcPct val="0"/>
        </a:spcBef>
        <a:spcAft>
          <a:spcPct val="0"/>
        </a:spcAft>
        <a:defRPr sz="6302">
          <a:solidFill>
            <a:schemeClr val="tx2"/>
          </a:solidFill>
          <a:latin typeface="Arial" pitchFamily="-65" charset="0"/>
        </a:defRPr>
      </a:lvl8pPr>
      <a:lvl9pPr marL="2612376" algn="ctr" rtl="0" fontAlgn="base">
        <a:spcBef>
          <a:spcPct val="0"/>
        </a:spcBef>
        <a:spcAft>
          <a:spcPct val="0"/>
        </a:spcAft>
        <a:defRPr sz="6302">
          <a:solidFill>
            <a:schemeClr val="tx2"/>
          </a:solidFill>
          <a:latin typeface="Arial" pitchFamily="-65" charset="0"/>
        </a:defRPr>
      </a:lvl9pPr>
    </p:titleStyle>
    <p:bodyStyle>
      <a:lvl1pPr marL="488939" indent="-488939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20000"/>
        <a:buFont typeface="Arial" charset="0"/>
        <a:buChar char="•"/>
        <a:defRPr sz="46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1060424" indent="-40797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4000">
          <a:solidFill>
            <a:schemeClr val="tx1"/>
          </a:solidFill>
          <a:latin typeface="+mn-lt"/>
          <a:ea typeface="ＭＳ Ｐゴシック" pitchFamily="-65" charset="-128"/>
        </a:defRPr>
      </a:lvl2pPr>
      <a:lvl3pPr marL="1631910" indent="-3254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3400">
          <a:solidFill>
            <a:schemeClr val="tx1"/>
          </a:solidFill>
          <a:latin typeface="+mn-lt"/>
          <a:ea typeface="ＭＳ Ｐゴシック" pitchFamily="-65" charset="-128"/>
        </a:defRPr>
      </a:lvl3pPr>
      <a:lvl4pPr marL="2284357" indent="-3254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§"/>
        <a:defRPr sz="2901">
          <a:solidFill>
            <a:schemeClr val="tx1"/>
          </a:solidFill>
          <a:latin typeface="+mn-lt"/>
          <a:ea typeface="ＭＳ Ｐゴシック" pitchFamily="-65" charset="-128"/>
        </a:defRPr>
      </a:lvl4pPr>
      <a:lvl5pPr marL="2938389" indent="-32543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Arial" charset="0"/>
        <a:buChar char="•"/>
        <a:defRPr sz="2901">
          <a:solidFill>
            <a:schemeClr val="tx1"/>
          </a:solidFill>
          <a:latin typeface="+mn-lt"/>
          <a:ea typeface="ＭＳ Ｐゴシック" pitchFamily="-65" charset="-128"/>
        </a:defRPr>
      </a:lvl5pPr>
      <a:lvl6pPr marL="3592018" indent="-326547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901">
          <a:solidFill>
            <a:schemeClr val="tx1"/>
          </a:solidFill>
          <a:latin typeface="+mn-lt"/>
          <a:ea typeface="ＭＳ Ｐゴシック" pitchFamily="-65" charset="-128"/>
        </a:defRPr>
      </a:lvl6pPr>
      <a:lvl7pPr marL="4245110" indent="-326547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901">
          <a:solidFill>
            <a:schemeClr val="tx1"/>
          </a:solidFill>
          <a:latin typeface="+mn-lt"/>
          <a:ea typeface="ＭＳ Ｐゴシック" pitchFamily="-65" charset="-128"/>
        </a:defRPr>
      </a:lvl7pPr>
      <a:lvl8pPr marL="4898205" indent="-326547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901">
          <a:solidFill>
            <a:schemeClr val="tx1"/>
          </a:solidFill>
          <a:latin typeface="+mn-lt"/>
          <a:ea typeface="ＭＳ Ｐゴシック" pitchFamily="-65" charset="-128"/>
        </a:defRPr>
      </a:lvl8pPr>
      <a:lvl9pPr marL="5551298" indent="-326547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Arial" pitchFamily="-65" charset="0"/>
        <a:buChar char="•"/>
        <a:defRPr sz="2901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6530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094" algn="l" defTabSz="6530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189" algn="l" defTabSz="6530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283" algn="l" defTabSz="6530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376" algn="l" defTabSz="6530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469" algn="l" defTabSz="6530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562" algn="l" defTabSz="6530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algn="l" defTabSz="6530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750" algn="l" defTabSz="653094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ubtitle 11"/>
          <p:cNvSpPr>
            <a:spLocks noGrp="1"/>
          </p:cNvSpPr>
          <p:nvPr>
            <p:ph type="subTitle" idx="1"/>
          </p:nvPr>
        </p:nvSpPr>
        <p:spPr>
          <a:xfrm>
            <a:off x="2193926" y="5181602"/>
            <a:ext cx="10242552" cy="1584325"/>
          </a:xfrm>
        </p:spPr>
        <p:txBody>
          <a:bodyPr/>
          <a:lstStyle/>
          <a:p>
            <a:r>
              <a:rPr lang="en-US" sz="2802" b="1" dirty="0"/>
              <a:t>Ralph H. Castain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96966" y="2925764"/>
            <a:ext cx="12436475" cy="1371602"/>
          </a:xfrm>
        </p:spPr>
        <p:txBody>
          <a:bodyPr/>
          <a:lstStyle/>
          <a:p>
            <a:r>
              <a:rPr lang="en-US" sz="5400" dirty="0" err="1">
                <a:latin typeface="Arial" charset="0"/>
                <a:ea typeface="ＭＳ Ｐゴシック" charset="0"/>
                <a:cs typeface="ＭＳ Ｐゴシック" charset="0"/>
              </a:rPr>
              <a:t>PMIx</a:t>
            </a:r>
            <a:r>
              <a:rPr lang="en-US" sz="5400" dirty="0">
                <a:latin typeface="Arial" charset="0"/>
                <a:ea typeface="ＭＳ Ｐゴシック" charset="0"/>
                <a:cs typeface="ＭＳ Ｐゴシック" charset="0"/>
              </a:rPr>
              <a:t>/PRRTE: A Tutorial</a:t>
            </a:r>
            <a:endParaRPr lang="en-US" altLang="en-US" sz="5400" dirty="0">
              <a:ea typeface="ＭＳ Ｐゴシック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15087-7D9D-6446-AC51-A1C76590A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0202" y="6934202"/>
            <a:ext cx="1270002" cy="127000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552326-28DB-E649-B560-1F1BE21C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DVM vs One-Shot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AE88E1-97FD-3542-95D9-7285E4AD45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000" dirty="0"/>
              <a:t>DVM</a:t>
            </a:r>
          </a:p>
          <a:p>
            <a:r>
              <a:rPr lang="en-US" sz="2800" dirty="0"/>
              <a:t>Persistent until told to terminate</a:t>
            </a:r>
          </a:p>
          <a:p>
            <a:r>
              <a:rPr lang="en-US" sz="2800" dirty="0"/>
              <a:t>Started by “</a:t>
            </a:r>
            <a:r>
              <a:rPr lang="en-US" sz="2800" dirty="0" err="1"/>
              <a:t>prte</a:t>
            </a:r>
            <a:r>
              <a:rPr lang="en-US" sz="2800" dirty="0"/>
              <a:t>” command</a:t>
            </a:r>
          </a:p>
          <a:p>
            <a:pPr lvl="1"/>
            <a:r>
              <a:rPr lang="en-US" sz="2400" dirty="0"/>
              <a:t>Cannot include an application on command line</a:t>
            </a:r>
          </a:p>
          <a:p>
            <a:r>
              <a:rPr lang="en-US" sz="2800" dirty="0"/>
              <a:t>Execute jobs with “</a:t>
            </a:r>
            <a:r>
              <a:rPr lang="en-US" sz="2800" dirty="0" err="1"/>
              <a:t>prun</a:t>
            </a:r>
            <a:r>
              <a:rPr lang="en-US" sz="2800" dirty="0"/>
              <a:t>” command</a:t>
            </a:r>
          </a:p>
          <a:p>
            <a:pPr lvl="1"/>
            <a:r>
              <a:rPr lang="en-US" sz="2400" dirty="0"/>
              <a:t>Cannot impact “</a:t>
            </a:r>
            <a:r>
              <a:rPr lang="en-US" sz="2400" dirty="0" err="1"/>
              <a:t>prte</a:t>
            </a:r>
            <a:r>
              <a:rPr lang="en-US" sz="2400" dirty="0"/>
              <a:t>” MCA params</a:t>
            </a:r>
          </a:p>
          <a:p>
            <a:pPr lvl="1"/>
            <a:r>
              <a:rPr lang="en-US" sz="2400" dirty="0"/>
              <a:t>Can be customized with “personality”</a:t>
            </a:r>
          </a:p>
          <a:p>
            <a:r>
              <a:rPr lang="en-US" sz="2800" dirty="0"/>
              <a:t>Terminate with “</a:t>
            </a:r>
            <a:r>
              <a:rPr lang="en-US" sz="2800" dirty="0" err="1"/>
              <a:t>pterm</a:t>
            </a:r>
            <a:r>
              <a:rPr lang="en-US" sz="2800" dirty="0"/>
              <a:t>” command</a:t>
            </a:r>
          </a:p>
          <a:p>
            <a:pPr lvl="1"/>
            <a:r>
              <a:rPr lang="en-US" sz="2200" dirty="0"/>
              <a:t>Can be customized with “personality”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7BD2E7-5C83-3E4F-8FE5-B1B8783210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One-Shot</a:t>
            </a:r>
          </a:p>
          <a:p>
            <a:r>
              <a:rPr lang="en-US" sz="2800" dirty="0"/>
              <a:t>Execute a single application and terminate</a:t>
            </a:r>
          </a:p>
          <a:p>
            <a:r>
              <a:rPr lang="en-US" sz="2800" dirty="0"/>
              <a:t>Started by </a:t>
            </a:r>
            <a:r>
              <a:rPr lang="en-US" sz="2800" dirty="0" err="1"/>
              <a:t>symlink</a:t>
            </a:r>
            <a:r>
              <a:rPr lang="en-US" sz="2800" dirty="0"/>
              <a:t> to “</a:t>
            </a:r>
            <a:r>
              <a:rPr lang="en-US" sz="2800" dirty="0" err="1"/>
              <a:t>prte</a:t>
            </a:r>
            <a:r>
              <a:rPr lang="en-US" sz="2800" dirty="0"/>
              <a:t>”</a:t>
            </a:r>
          </a:p>
          <a:p>
            <a:pPr lvl="1"/>
            <a:r>
              <a:rPr lang="en-US" sz="2400" dirty="0"/>
              <a:t>Must be named something other than “</a:t>
            </a:r>
            <a:r>
              <a:rPr lang="en-US" sz="2400" dirty="0" err="1"/>
              <a:t>prte</a:t>
            </a:r>
            <a:r>
              <a:rPr lang="en-US" sz="2400" dirty="0"/>
              <a:t>”</a:t>
            </a:r>
          </a:p>
          <a:p>
            <a:pPr lvl="1"/>
            <a:r>
              <a:rPr lang="en-US" sz="2400" dirty="0"/>
              <a:t>Can be customized with “personality”</a:t>
            </a:r>
          </a:p>
          <a:p>
            <a:pPr lvl="1"/>
            <a:r>
              <a:rPr lang="en-US" sz="2400" dirty="0"/>
              <a:t>PRRTE provides “</a:t>
            </a:r>
            <a:r>
              <a:rPr lang="en-US" sz="2400" dirty="0" err="1"/>
              <a:t>prterun</a:t>
            </a:r>
            <a:r>
              <a:rPr lang="en-US" sz="2400" dirty="0"/>
              <a:t>”</a:t>
            </a:r>
          </a:p>
          <a:p>
            <a:r>
              <a:rPr lang="en-US" sz="2800" dirty="0"/>
              <a:t>Must include application on </a:t>
            </a:r>
            <a:r>
              <a:rPr lang="en-US" sz="2800" dirty="0" err="1"/>
              <a:t>cmd</a:t>
            </a:r>
            <a:r>
              <a:rPr lang="en-US" sz="2800" dirty="0"/>
              <a:t> line</a:t>
            </a:r>
          </a:p>
        </p:txBody>
      </p:sp>
    </p:spTree>
    <p:extLst>
      <p:ext uri="{BB962C8B-B14F-4D97-AF65-F5344CB8AC3E}">
        <p14:creationId xmlns:p14="http://schemas.microsoft.com/office/powerpoint/2010/main" val="3970769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4D4EC5-F069-AE4B-93B4-CF3FA9708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/>
              <a:t>Centered in the “</a:t>
            </a:r>
            <a:r>
              <a:rPr lang="en-US" sz="3600" dirty="0" err="1"/>
              <a:t>schizo</a:t>
            </a:r>
            <a:r>
              <a:rPr lang="en-US" sz="3600" dirty="0"/>
              <a:t>” framework</a:t>
            </a:r>
          </a:p>
          <a:p>
            <a:r>
              <a:rPr lang="en-US" sz="3200" dirty="0"/>
              <a:t>Detects proxy to determine default personality</a:t>
            </a:r>
          </a:p>
          <a:p>
            <a:pPr lvl="1"/>
            <a:r>
              <a:rPr lang="en-US" sz="2800" dirty="0"/>
              <a:t>Drives selection of “</a:t>
            </a:r>
            <a:r>
              <a:rPr lang="en-US" sz="2800" dirty="0" err="1"/>
              <a:t>schizo</a:t>
            </a:r>
            <a:r>
              <a:rPr lang="en-US" sz="2800" dirty="0"/>
              <a:t>” component for that job</a:t>
            </a:r>
          </a:p>
          <a:p>
            <a:r>
              <a:rPr lang="en-US" sz="3200" dirty="0"/>
              <a:t>Defines command line options</a:t>
            </a:r>
          </a:p>
          <a:p>
            <a:r>
              <a:rPr lang="en-US" sz="3200" dirty="0"/>
              <a:t>Parses command lines and checks sanity</a:t>
            </a:r>
          </a:p>
          <a:p>
            <a:r>
              <a:rPr lang="en-US" sz="3200" dirty="0"/>
              <a:t>Determines if “run-as-root” is allowed</a:t>
            </a:r>
          </a:p>
          <a:p>
            <a:r>
              <a:rPr lang="en-US" sz="3200" dirty="0"/>
              <a:t>Add personality-specific values</a:t>
            </a:r>
          </a:p>
          <a:p>
            <a:pPr lvl="1"/>
            <a:r>
              <a:rPr lang="en-US" sz="2400" dirty="0" err="1"/>
              <a:t>envars</a:t>
            </a:r>
            <a:r>
              <a:rPr lang="en-US" sz="2400" dirty="0"/>
              <a:t> to proc environment</a:t>
            </a:r>
          </a:p>
          <a:p>
            <a:pPr lvl="1"/>
            <a:r>
              <a:rPr lang="en-US" sz="2400" dirty="0" err="1"/>
              <a:t>pmix_info_t</a:t>
            </a:r>
            <a:r>
              <a:rPr lang="en-US" sz="2400" dirty="0"/>
              <a:t> values to job-level info</a:t>
            </a:r>
            <a:endParaRPr lang="en-US" sz="2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45D670-A86F-0943-A006-74FB0D99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Personality Support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A664E-9CF7-CF42-A85F-888162D5A306}"/>
              </a:ext>
            </a:extLst>
          </p:cNvPr>
          <p:cNvSpPr txBox="1"/>
          <p:nvPr/>
        </p:nvSpPr>
        <p:spPr>
          <a:xfrm>
            <a:off x="5041981" y="7191683"/>
            <a:ext cx="419217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Create “branded” tools</a:t>
            </a:r>
          </a:p>
        </p:txBody>
      </p:sp>
    </p:spTree>
    <p:extLst>
      <p:ext uri="{BB962C8B-B14F-4D97-AF65-F5344CB8AC3E}">
        <p14:creationId xmlns:p14="http://schemas.microsoft.com/office/powerpoint/2010/main" val="3692846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10EDF5-6670-DF49-A116-73CD803ED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User-directed on command line</a:t>
            </a:r>
          </a:p>
          <a:p>
            <a:pPr lvl="1"/>
            <a:r>
              <a:rPr lang="en-US" sz="3200" dirty="0"/>
              <a:t>“--personality foo” option</a:t>
            </a:r>
          </a:p>
          <a:p>
            <a:pPr lvl="1"/>
            <a:r>
              <a:rPr lang="en-US" sz="3200" dirty="0"/>
              <a:t>Overrides all automatic methods</a:t>
            </a:r>
          </a:p>
          <a:p>
            <a:r>
              <a:rPr lang="en-US" sz="4000" dirty="0"/>
              <a:t>Use absolute pathname of executable</a:t>
            </a:r>
          </a:p>
          <a:p>
            <a:pPr lvl="1"/>
            <a:r>
              <a:rPr lang="en-US" sz="3200" dirty="0"/>
              <a:t>Parse .</a:t>
            </a:r>
            <a:r>
              <a:rPr lang="en-US" sz="3200" dirty="0" err="1"/>
              <a:t>ini</a:t>
            </a:r>
            <a:r>
              <a:rPr lang="en-US" sz="3200" dirty="0"/>
              <a:t> files in hierarchical locations</a:t>
            </a:r>
          </a:p>
          <a:p>
            <a:pPr lvl="2"/>
            <a:r>
              <a:rPr lang="en-US" sz="2800" dirty="0"/>
              <a:t>$PRTEHOME/</a:t>
            </a:r>
            <a:r>
              <a:rPr lang="en-US" sz="2800" dirty="0" err="1"/>
              <a:t>etc</a:t>
            </a:r>
            <a:r>
              <a:rPr lang="en-US" sz="2800" dirty="0"/>
              <a:t>/&lt;actual&gt;.d</a:t>
            </a:r>
          </a:p>
          <a:p>
            <a:pPr lvl="2"/>
            <a:r>
              <a:rPr lang="en-US" sz="2800" dirty="0"/>
              <a:t>$HOME/.</a:t>
            </a:r>
            <a:r>
              <a:rPr lang="en-US" sz="2800" dirty="0" err="1"/>
              <a:t>prte</a:t>
            </a:r>
            <a:r>
              <a:rPr lang="en-US" sz="2800" dirty="0"/>
              <a:t>/&lt;actual&gt;.d</a:t>
            </a:r>
          </a:p>
          <a:p>
            <a:pPr lvl="2"/>
            <a:r>
              <a:rPr lang="en-US" sz="2800" dirty="0"/>
              <a:t>&lt;prefix&gt;/</a:t>
            </a:r>
            <a:r>
              <a:rPr lang="en-US" sz="2800" dirty="0" err="1"/>
              <a:t>etc</a:t>
            </a:r>
            <a:r>
              <a:rPr lang="en-US" sz="2800" dirty="0"/>
              <a:t>/&lt;actual&gt;.d</a:t>
            </a:r>
          </a:p>
          <a:p>
            <a:pPr lvl="2"/>
            <a:r>
              <a:rPr lang="en-US" sz="2800" dirty="0"/>
              <a:t>Stop at first match</a:t>
            </a:r>
          </a:p>
          <a:p>
            <a:pPr lvl="1"/>
            <a:r>
              <a:rPr lang="en-US" sz="3200" dirty="0"/>
              <a:t>If nothing found, then “</a:t>
            </a:r>
            <a:r>
              <a:rPr lang="en-US" sz="3200" dirty="0" err="1"/>
              <a:t>prte</a:t>
            </a:r>
            <a:r>
              <a:rPr lang="en-US" sz="3200" dirty="0"/>
              <a:t>” personality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B90D22-0109-0740-B396-8610D0C21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Proxies/Personality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09CAEA-20C3-6D44-98DE-608ED5D01ACD}"/>
              </a:ext>
            </a:extLst>
          </p:cNvPr>
          <p:cNvSpPr txBox="1"/>
          <p:nvPr/>
        </p:nvSpPr>
        <p:spPr>
          <a:xfrm>
            <a:off x="8397765" y="5728138"/>
            <a:ext cx="44458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&lt;actual&gt; = actual name of executable as provided by the tool itself</a:t>
            </a:r>
          </a:p>
        </p:txBody>
      </p:sp>
    </p:spTree>
    <p:extLst>
      <p:ext uri="{BB962C8B-B14F-4D97-AF65-F5344CB8AC3E}">
        <p14:creationId xmlns:p14="http://schemas.microsoft.com/office/powerpoint/2010/main" val="1988603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B7F3059-2188-C14D-9B69-81537191C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684" y="5675025"/>
            <a:ext cx="4060657" cy="2436394"/>
          </a:xfrm>
          <a:prstGeom prst="rect">
            <a:avLst/>
          </a:prstGeom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1F9B23-20AB-3F40-B69F-EC4C191AB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any name</a:t>
            </a:r>
          </a:p>
          <a:p>
            <a:pPr lvl="1"/>
            <a:r>
              <a:rPr lang="en-US" dirty="0"/>
              <a:t>Convention: name relates to installer</a:t>
            </a:r>
          </a:p>
          <a:p>
            <a:pPr lvl="2"/>
            <a:r>
              <a:rPr lang="en-US" dirty="0"/>
              <a:t>“</a:t>
            </a:r>
            <a:r>
              <a:rPr lang="en-US" dirty="0" err="1"/>
              <a:t>ompi.ini</a:t>
            </a:r>
            <a:r>
              <a:rPr lang="en-US" dirty="0"/>
              <a:t>”, “ompi-5.1.0.ini”, “</a:t>
            </a:r>
            <a:r>
              <a:rPr lang="en-US" dirty="0" err="1"/>
              <a:t>mpich.ini</a:t>
            </a:r>
            <a:r>
              <a:rPr lang="en-US" dirty="0"/>
              <a:t>”</a:t>
            </a:r>
          </a:p>
          <a:p>
            <a:pPr lvl="2"/>
            <a:r>
              <a:rPr lang="en-US" dirty="0"/>
              <a:t>Mainly for collision avoidance and identification of source</a:t>
            </a:r>
          </a:p>
          <a:p>
            <a:r>
              <a:rPr lang="en-US" dirty="0"/>
              <a:t>Format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CFEE14-86B0-CC4B-805F-F3F8CA50B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ini</a:t>
            </a:r>
            <a:r>
              <a:rPr lang="en-US" dirty="0"/>
              <a:t> file format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A2EE21-AD6B-0E43-B8BA-D45157DC4800}"/>
              </a:ext>
            </a:extLst>
          </p:cNvPr>
          <p:cNvSpPr txBox="1"/>
          <p:nvPr/>
        </p:nvSpPr>
        <p:spPr>
          <a:xfrm>
            <a:off x="7741919" y="6217920"/>
            <a:ext cx="34579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Search until path match found</a:t>
            </a:r>
            <a:endParaRPr lang="en-US" sz="2000" b="1" dirty="0">
              <a:solidFill>
                <a:srgbClr val="FF0000"/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439AE71-CA1E-0B4D-89F4-C4DF5CAB7F61}"/>
              </a:ext>
            </a:extLst>
          </p:cNvPr>
          <p:cNvCxnSpPr>
            <a:cxnSpLocks/>
            <a:stCxn id="5" idx="1"/>
          </p:cNvCxnSpPr>
          <p:nvPr/>
        </p:nvCxnSpPr>
        <p:spPr bwMode="auto">
          <a:xfrm flipH="1">
            <a:off x="5696607" y="6417975"/>
            <a:ext cx="2045312" cy="27711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1F7CDB0-BFCB-4143-9E9E-5B96092D1185}"/>
              </a:ext>
            </a:extLst>
          </p:cNvPr>
          <p:cNvSpPr txBox="1"/>
          <p:nvPr/>
        </p:nvSpPr>
        <p:spPr>
          <a:xfrm>
            <a:off x="7741919" y="6513890"/>
            <a:ext cx="29690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Corresponding personality</a:t>
            </a:r>
            <a:endParaRPr lang="en-US" sz="2000" b="1" dirty="0">
              <a:solidFill>
                <a:srgbClr val="FF0000"/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E7682D9C-F85B-4542-BD21-EBD142F63532}"/>
              </a:ext>
            </a:extLst>
          </p:cNvPr>
          <p:cNvSpPr/>
          <p:nvPr/>
        </p:nvSpPr>
        <p:spPr bwMode="auto">
          <a:xfrm>
            <a:off x="4698125" y="6064469"/>
            <a:ext cx="7856928" cy="630621"/>
          </a:xfrm>
          <a:custGeom>
            <a:avLst/>
            <a:gdLst>
              <a:gd name="connsiteX0" fmla="*/ 0 w 7289369"/>
              <a:gd name="connsiteY0" fmla="*/ 61024 h 859811"/>
              <a:gd name="connsiteX1" fmla="*/ 6968358 w 7289369"/>
              <a:gd name="connsiteY1" fmla="*/ 82045 h 859811"/>
              <a:gd name="connsiteX2" fmla="*/ 5475889 w 7289369"/>
              <a:gd name="connsiteY2" fmla="*/ 859811 h 859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89369" h="859811">
                <a:moveTo>
                  <a:pt x="0" y="61024"/>
                </a:moveTo>
                <a:cubicBezTo>
                  <a:pt x="3027855" y="4969"/>
                  <a:pt x="6055710" y="-51086"/>
                  <a:pt x="6968358" y="82045"/>
                </a:cubicBezTo>
                <a:cubicBezTo>
                  <a:pt x="7881006" y="215176"/>
                  <a:pt x="6678447" y="537493"/>
                  <a:pt x="5475889" y="859811"/>
                </a:cubicBezTo>
              </a:path>
            </a:pathLst>
          </a:custGeom>
          <a:noFill/>
          <a:ln w="25400" cap="flat" cmpd="sng" algn="ctr">
            <a:solidFill>
              <a:srgbClr val="FF0000"/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3C9B93-9462-C744-80AD-0CA9108B35EB}"/>
              </a:ext>
            </a:extLst>
          </p:cNvPr>
          <p:cNvSpPr txBox="1"/>
          <p:nvPr/>
        </p:nvSpPr>
        <p:spPr>
          <a:xfrm>
            <a:off x="7741919" y="5462458"/>
            <a:ext cx="31341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Match executable </a:t>
            </a:r>
            <a:r>
              <a:rPr lang="en-US" sz="2000" b="1" dirty="0" err="1">
                <a:solidFill>
                  <a:srgbClr val="FF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basename</a:t>
            </a:r>
            <a:endParaRPr lang="en-US" sz="2000" b="1" dirty="0">
              <a:solidFill>
                <a:srgbClr val="FF0000"/>
              </a:solidFill>
              <a:latin typeface="APPLE CHANCERY" panose="03020702040506060504" pitchFamily="66" charset="-79"/>
              <a:cs typeface="APPLE CHANCERY" panose="03020702040506060504" pitchFamily="66" charset="-79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0D2A0D-21CA-8E49-B336-4611D4511BA5}"/>
              </a:ext>
            </a:extLst>
          </p:cNvPr>
          <p:cNvCxnSpPr>
            <a:stCxn id="13" idx="1"/>
          </p:cNvCxnSpPr>
          <p:nvPr/>
        </p:nvCxnSpPr>
        <p:spPr bwMode="auto">
          <a:xfrm flipH="1">
            <a:off x="4550979" y="5662513"/>
            <a:ext cx="3190940" cy="178599"/>
          </a:xfrm>
          <a:prstGeom prst="straightConnector1">
            <a:avLst/>
          </a:prstGeom>
          <a:solidFill>
            <a:schemeClr val="accent1"/>
          </a:solidFill>
          <a:ln w="222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17650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76B2A5-29DB-4E47-A0E3-2DFBD7184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Forget to specify personality on generic command line</a:t>
            </a:r>
          </a:p>
          <a:p>
            <a:pPr lvl="1"/>
            <a:r>
              <a:rPr lang="en-US" sz="2400" dirty="0"/>
              <a:t>“</a:t>
            </a:r>
            <a:r>
              <a:rPr lang="en-US" sz="2400" dirty="0" err="1"/>
              <a:t>prterun</a:t>
            </a:r>
            <a:r>
              <a:rPr lang="en-US" sz="2400" dirty="0"/>
              <a:t> …” defaults to “</a:t>
            </a:r>
            <a:r>
              <a:rPr lang="en-US" sz="2400" dirty="0" err="1"/>
              <a:t>prte</a:t>
            </a:r>
            <a:r>
              <a:rPr lang="en-US" sz="2400" dirty="0"/>
              <a:t>” instead of expected MPI personality</a:t>
            </a:r>
          </a:p>
          <a:p>
            <a:r>
              <a:rPr lang="en-US" sz="3200" dirty="0"/>
              <a:t>Error in .</a:t>
            </a:r>
            <a:r>
              <a:rPr lang="en-US" sz="3200" dirty="0" err="1"/>
              <a:t>ini</a:t>
            </a:r>
            <a:r>
              <a:rPr lang="en-US" sz="3200" dirty="0"/>
              <a:t> file</a:t>
            </a:r>
          </a:p>
          <a:p>
            <a:pPr lvl="1"/>
            <a:r>
              <a:rPr lang="en-US" sz="2400" dirty="0"/>
              <a:t>Typo in personality name or path</a:t>
            </a:r>
          </a:p>
          <a:p>
            <a:pPr lvl="1"/>
            <a:r>
              <a:rPr lang="en-US" sz="2400" dirty="0"/>
              <a:t>Forget to include “/bin” in path</a:t>
            </a:r>
          </a:p>
          <a:p>
            <a:r>
              <a:rPr lang="en-US" sz="3200" dirty="0"/>
              <a:t>Overlapping personalities</a:t>
            </a:r>
          </a:p>
          <a:p>
            <a:pPr lvl="1"/>
            <a:r>
              <a:rPr lang="en-US" sz="2400" dirty="0"/>
              <a:t>Multiple .</a:t>
            </a:r>
            <a:r>
              <a:rPr lang="en-US" sz="2400" dirty="0" err="1"/>
              <a:t>ini</a:t>
            </a:r>
            <a:r>
              <a:rPr lang="en-US" sz="2400" dirty="0"/>
              <a:t> files point to same location, different personality</a:t>
            </a:r>
          </a:p>
          <a:p>
            <a:pPr lvl="1"/>
            <a:r>
              <a:rPr lang="en-US" sz="2400" dirty="0"/>
              <a:t>Selection becomes somewhat random as first match is chosen and reading the directory is not guaranteed to be ordered</a:t>
            </a:r>
          </a:p>
          <a:p>
            <a:r>
              <a:rPr lang="en-US" sz="3200" dirty="0"/>
              <a:t>Different .</a:t>
            </a:r>
            <a:r>
              <a:rPr lang="en-US" sz="3200" dirty="0" err="1"/>
              <a:t>ini</a:t>
            </a:r>
            <a:r>
              <a:rPr lang="en-US" sz="3200" dirty="0"/>
              <a:t> file intercepts designation</a:t>
            </a:r>
          </a:p>
          <a:p>
            <a:pPr lvl="1"/>
            <a:r>
              <a:rPr lang="en-US" sz="2400" dirty="0"/>
              <a:t>PRTEHOME is set and has an .</a:t>
            </a:r>
            <a:r>
              <a:rPr lang="en-US" sz="2400" dirty="0" err="1"/>
              <a:t>ini</a:t>
            </a:r>
            <a:r>
              <a:rPr lang="en-US" sz="2400" dirty="0"/>
              <a:t> file unexpectedly containing the executable’s path</a:t>
            </a:r>
          </a:p>
          <a:p>
            <a:pPr lvl="1"/>
            <a:r>
              <a:rPr lang="en-US" sz="2400" dirty="0"/>
              <a:t>Home directory has an .</a:t>
            </a:r>
            <a:r>
              <a:rPr lang="en-US" sz="2400" dirty="0" err="1"/>
              <a:t>ini</a:t>
            </a:r>
            <a:r>
              <a:rPr lang="en-US" sz="2400" dirty="0"/>
              <a:t> file unexpectedly containing the executable’s path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6B1C16-56D9-0740-B49E-C48601E67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Problems</a:t>
            </a:r>
          </a:p>
        </p:txBody>
      </p:sp>
    </p:spTree>
    <p:extLst>
      <p:ext uri="{BB962C8B-B14F-4D97-AF65-F5344CB8AC3E}">
        <p14:creationId xmlns:p14="http://schemas.microsoft.com/office/powerpoint/2010/main" val="1070809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B21FD4-0179-004C-AED0-B6A70E259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5" y="2133603"/>
            <a:ext cx="13290550" cy="5851525"/>
          </a:xfrm>
        </p:spPr>
        <p:txBody>
          <a:bodyPr/>
          <a:lstStyle/>
          <a:p>
            <a:r>
              <a:rPr lang="en-US" sz="3600" dirty="0"/>
              <a:t>Event-driven state machine</a:t>
            </a:r>
          </a:p>
          <a:p>
            <a:pPr lvl="1"/>
            <a:r>
              <a:rPr lang="en-US" sz="2800" dirty="0"/>
              <a:t>Controlled by </a:t>
            </a:r>
            <a:r>
              <a:rPr lang="en-US" sz="2800" dirty="0" err="1"/>
              <a:t>libevent</a:t>
            </a:r>
            <a:r>
              <a:rPr lang="en-US" sz="2800" dirty="0"/>
              <a:t> or </a:t>
            </a:r>
            <a:r>
              <a:rPr lang="en-US" sz="2800" dirty="0" err="1"/>
              <a:t>libev</a:t>
            </a:r>
            <a:endParaRPr lang="en-US" sz="2800" dirty="0"/>
          </a:p>
          <a:p>
            <a:pPr lvl="1"/>
            <a:r>
              <a:rPr lang="en-US" sz="2800" dirty="0"/>
              <a:t>Thread safety controlled by event</a:t>
            </a:r>
          </a:p>
          <a:p>
            <a:pPr lvl="2"/>
            <a:r>
              <a:rPr lang="en-US" sz="2400" dirty="0"/>
              <a:t>Must be inside an event to access shared data</a:t>
            </a:r>
          </a:p>
          <a:p>
            <a:r>
              <a:rPr lang="en-US" sz="3600" dirty="0"/>
              <a:t>Multiple progress threads can be running</a:t>
            </a:r>
          </a:p>
          <a:p>
            <a:pPr lvl="1"/>
            <a:r>
              <a:rPr lang="en-US" sz="2800" dirty="0"/>
              <a:t>Main thread =&gt; all job lifecycle steps</a:t>
            </a:r>
          </a:p>
          <a:p>
            <a:pPr lvl="1"/>
            <a:r>
              <a:rPr lang="en-US" sz="2800" dirty="0"/>
              <a:t>Messaging thread =&gt; sending messages to child daemons</a:t>
            </a:r>
          </a:p>
          <a:p>
            <a:pPr lvl="2"/>
            <a:r>
              <a:rPr lang="en-US" sz="2400" dirty="0"/>
              <a:t>Non-default case</a:t>
            </a:r>
          </a:p>
          <a:p>
            <a:r>
              <a:rPr lang="en-US" sz="3600" dirty="0"/>
              <a:t>State machine is defined in </a:t>
            </a:r>
            <a:r>
              <a:rPr lang="en-US" sz="3600" dirty="0" err="1"/>
              <a:t>src</a:t>
            </a:r>
            <a:r>
              <a:rPr lang="en-US" sz="3600" dirty="0"/>
              <a:t>/</a:t>
            </a:r>
            <a:r>
              <a:rPr lang="en-US" sz="3600" dirty="0" err="1"/>
              <a:t>mca</a:t>
            </a:r>
            <a:r>
              <a:rPr lang="en-US" sz="3600" dirty="0"/>
              <a:t>/state</a:t>
            </a:r>
          </a:p>
          <a:p>
            <a:pPr lvl="1"/>
            <a:r>
              <a:rPr lang="en-US" sz="2800" dirty="0"/>
              <a:t>One for DVM controller and another for daemons</a:t>
            </a:r>
          </a:p>
          <a:p>
            <a:pPr lvl="1"/>
            <a:r>
              <a:rPr lang="en-US" sz="2800" dirty="0" err="1"/>
              <a:t>state_base_verbose</a:t>
            </a:r>
            <a:r>
              <a:rPr lang="en-US" sz="2800" dirty="0"/>
              <a:t> &gt;= 10 will output state mapping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6848A8-45D5-BA43-935D-75DDA050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7" y="457200"/>
            <a:ext cx="12436475" cy="1371600"/>
          </a:xfrm>
        </p:spPr>
        <p:txBody>
          <a:bodyPr/>
          <a:lstStyle/>
          <a:p>
            <a:r>
              <a:rPr lang="en-US" dirty="0"/>
              <a:t>Internal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15287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FE9D31-A897-244F-BE0E-12189A73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Layout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E27BDF-95BD-D54F-AC04-3E0200613AE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3200" dirty="0"/>
              <a:t>Three major support libraries</a:t>
            </a:r>
          </a:p>
          <a:p>
            <a:pPr lvl="1"/>
            <a:r>
              <a:rPr lang="en-US" sz="2800" dirty="0" err="1"/>
              <a:t>src</a:t>
            </a:r>
            <a:r>
              <a:rPr lang="en-US" sz="2800" dirty="0"/>
              <a:t>/event  =&gt; </a:t>
            </a:r>
            <a:r>
              <a:rPr lang="en-US" sz="2800" dirty="0" err="1"/>
              <a:t>libevent</a:t>
            </a:r>
            <a:r>
              <a:rPr lang="en-US" sz="2800" dirty="0"/>
              <a:t> or </a:t>
            </a:r>
            <a:r>
              <a:rPr lang="en-US" sz="2800" dirty="0" err="1"/>
              <a:t>libev</a:t>
            </a:r>
            <a:endParaRPr lang="en-US" sz="2800" dirty="0"/>
          </a:p>
          <a:p>
            <a:pPr lvl="1"/>
            <a:r>
              <a:rPr lang="en-US" sz="2800" dirty="0" err="1"/>
              <a:t>src</a:t>
            </a:r>
            <a:r>
              <a:rPr lang="en-US" sz="2800" dirty="0"/>
              <a:t>/</a:t>
            </a:r>
            <a:r>
              <a:rPr lang="en-US" sz="2800" dirty="0" err="1"/>
              <a:t>hwloc</a:t>
            </a:r>
            <a:r>
              <a:rPr lang="en-US" sz="2800" dirty="0"/>
              <a:t>  =&gt; </a:t>
            </a:r>
            <a:r>
              <a:rPr lang="en-US" sz="2800" dirty="0" err="1"/>
              <a:t>hwloc</a:t>
            </a:r>
            <a:endParaRPr lang="en-US" sz="2800" dirty="0"/>
          </a:p>
          <a:p>
            <a:pPr lvl="1"/>
            <a:r>
              <a:rPr lang="en-US" sz="2800" dirty="0" err="1"/>
              <a:t>src</a:t>
            </a:r>
            <a:r>
              <a:rPr lang="en-US" sz="2800" dirty="0"/>
              <a:t>/</a:t>
            </a:r>
            <a:r>
              <a:rPr lang="en-US" sz="2800" dirty="0" err="1"/>
              <a:t>pmix</a:t>
            </a:r>
            <a:r>
              <a:rPr lang="en-US" sz="2800" dirty="0"/>
              <a:t>   =&gt; </a:t>
            </a:r>
            <a:r>
              <a:rPr lang="en-US" sz="2800" dirty="0" err="1"/>
              <a:t>pmix</a:t>
            </a:r>
            <a:r>
              <a:rPr lang="en-US" sz="2800" dirty="0"/>
              <a:t> (&gt;= v4.1.0)</a:t>
            </a:r>
          </a:p>
          <a:p>
            <a:r>
              <a:rPr lang="en-US" sz="3200" dirty="0" err="1"/>
              <a:t>src</a:t>
            </a:r>
            <a:r>
              <a:rPr lang="en-US" sz="3200" dirty="0"/>
              <a:t>/</a:t>
            </a:r>
            <a:r>
              <a:rPr lang="en-US" sz="3200" dirty="0" err="1"/>
              <a:t>prted</a:t>
            </a:r>
            <a:endParaRPr lang="en-US" sz="3200" dirty="0"/>
          </a:p>
          <a:p>
            <a:pPr lvl="1"/>
            <a:r>
              <a:rPr lang="en-US" sz="2800" dirty="0"/>
              <a:t>Daemon msg switchyard</a:t>
            </a:r>
          </a:p>
          <a:p>
            <a:pPr lvl="1"/>
            <a:r>
              <a:rPr lang="en-US" sz="2800" dirty="0"/>
              <a:t>PRRTE-</a:t>
            </a:r>
            <a:r>
              <a:rPr lang="en-US" sz="2800" dirty="0" err="1"/>
              <a:t>PMIx</a:t>
            </a:r>
            <a:r>
              <a:rPr lang="en-US" sz="2800" dirty="0"/>
              <a:t> integration</a:t>
            </a:r>
          </a:p>
          <a:p>
            <a:r>
              <a:rPr lang="en-US" sz="3400" dirty="0" err="1"/>
              <a:t>src</a:t>
            </a:r>
            <a:r>
              <a:rPr lang="en-US" sz="3400" dirty="0"/>
              <a:t>/tools</a:t>
            </a:r>
          </a:p>
          <a:p>
            <a:pPr lvl="1"/>
            <a:r>
              <a:rPr lang="en-US" sz="2800" dirty="0"/>
              <a:t>Executables</a:t>
            </a:r>
          </a:p>
          <a:p>
            <a:r>
              <a:rPr lang="en-US" sz="3400" dirty="0" err="1"/>
              <a:t>src</a:t>
            </a:r>
            <a:r>
              <a:rPr lang="en-US" sz="3400" dirty="0"/>
              <a:t>/utils</a:t>
            </a:r>
          </a:p>
          <a:p>
            <a:pPr lvl="1"/>
            <a:r>
              <a:rPr lang="en-US" sz="2800" dirty="0"/>
              <a:t>Usual utilities</a:t>
            </a:r>
          </a:p>
          <a:p>
            <a:endParaRPr lang="en-US" sz="3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49EF0-95D2-0C4F-8C66-CC2BD7D8C5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3200" dirty="0" err="1"/>
              <a:t>src</a:t>
            </a:r>
            <a:r>
              <a:rPr lang="en-US" sz="3200" dirty="0"/>
              <a:t>/class</a:t>
            </a:r>
          </a:p>
          <a:p>
            <a:pPr lvl="1"/>
            <a:r>
              <a:rPr lang="en-US" sz="2600" dirty="0"/>
              <a:t>Object definition and support</a:t>
            </a:r>
          </a:p>
          <a:p>
            <a:r>
              <a:rPr lang="en-US" sz="3200" dirty="0" err="1"/>
              <a:t>src</a:t>
            </a:r>
            <a:r>
              <a:rPr lang="en-US" sz="3200" dirty="0"/>
              <a:t>/include</a:t>
            </a:r>
          </a:p>
          <a:p>
            <a:pPr lvl="1"/>
            <a:r>
              <a:rPr lang="en-US" sz="2600" dirty="0"/>
              <a:t>Configure support</a:t>
            </a:r>
          </a:p>
          <a:p>
            <a:r>
              <a:rPr lang="en-US" sz="3200" dirty="0" err="1"/>
              <a:t>src</a:t>
            </a:r>
            <a:r>
              <a:rPr lang="en-US" sz="3200" dirty="0"/>
              <a:t>/runtime</a:t>
            </a:r>
          </a:p>
          <a:p>
            <a:pPr lvl="1"/>
            <a:r>
              <a:rPr lang="en-US" sz="2600" dirty="0" err="1"/>
              <a:t>Globals</a:t>
            </a:r>
            <a:r>
              <a:rPr lang="en-US" sz="2600" dirty="0"/>
              <a:t> definitions</a:t>
            </a:r>
          </a:p>
          <a:p>
            <a:r>
              <a:rPr lang="en-US" sz="3200" dirty="0" err="1"/>
              <a:t>src</a:t>
            </a:r>
            <a:r>
              <a:rPr lang="en-US" sz="3200" dirty="0"/>
              <a:t>/sys</a:t>
            </a:r>
          </a:p>
          <a:p>
            <a:pPr lvl="1"/>
            <a:r>
              <a:rPr lang="en-US" sz="2600" dirty="0"/>
              <a:t>Atomics</a:t>
            </a:r>
          </a:p>
          <a:p>
            <a:r>
              <a:rPr lang="en-US" sz="3200" dirty="0" err="1"/>
              <a:t>src</a:t>
            </a:r>
            <a:r>
              <a:rPr lang="en-US" sz="3200" dirty="0"/>
              <a:t>/threads</a:t>
            </a:r>
          </a:p>
          <a:p>
            <a:pPr lvl="1"/>
            <a:r>
              <a:rPr lang="en-US" sz="2600" dirty="0"/>
              <a:t>Threading support</a:t>
            </a:r>
          </a:p>
        </p:txBody>
      </p:sp>
    </p:spTree>
    <p:extLst>
      <p:ext uri="{BB962C8B-B14F-4D97-AF65-F5344CB8AC3E}">
        <p14:creationId xmlns:p14="http://schemas.microsoft.com/office/powerpoint/2010/main" val="79897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F8583-4732-2948-85BC-07C713AF6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Layout (</a:t>
            </a:r>
            <a:r>
              <a:rPr lang="en-US" dirty="0" err="1"/>
              <a:t>mca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8057A-A765-0E40-8123-E4ACA34D3ADD}"/>
              </a:ext>
            </a:extLst>
          </p:cNvPr>
          <p:cNvSpPr txBox="1"/>
          <p:nvPr/>
        </p:nvSpPr>
        <p:spPr>
          <a:xfrm>
            <a:off x="588582" y="2869324"/>
            <a:ext cx="652692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errmgr</a:t>
            </a:r>
            <a:r>
              <a:rPr lang="en-US" sz="2800" dirty="0"/>
              <a:t>	error management</a:t>
            </a:r>
          </a:p>
          <a:p>
            <a:r>
              <a:rPr lang="en-US" sz="2800" dirty="0" err="1"/>
              <a:t>ess</a:t>
            </a:r>
            <a:r>
              <a:rPr lang="en-US" sz="2800" dirty="0"/>
              <a:t>		daemon name assignment</a:t>
            </a:r>
          </a:p>
          <a:p>
            <a:r>
              <a:rPr lang="en-US" sz="2800" dirty="0" err="1"/>
              <a:t>filem</a:t>
            </a:r>
            <a:r>
              <a:rPr lang="en-US" sz="2800" dirty="0"/>
              <a:t>		file positioning</a:t>
            </a:r>
          </a:p>
          <a:p>
            <a:r>
              <a:rPr lang="en-US" sz="2800" dirty="0"/>
              <a:t>			(--preload-bin)</a:t>
            </a:r>
          </a:p>
          <a:p>
            <a:r>
              <a:rPr lang="en-US" sz="2800" dirty="0" err="1"/>
              <a:t>grpcomm</a:t>
            </a:r>
            <a:r>
              <a:rPr lang="en-US" sz="2800" dirty="0"/>
              <a:t>	daemon-level collectives</a:t>
            </a:r>
          </a:p>
          <a:p>
            <a:r>
              <a:rPr lang="en-US" sz="2800" dirty="0" err="1"/>
              <a:t>iof</a:t>
            </a:r>
            <a:r>
              <a:rPr lang="en-US" sz="2800" dirty="0"/>
              <a:t>		forwarding IO between</a:t>
            </a:r>
          </a:p>
          <a:p>
            <a:r>
              <a:rPr lang="en-US" sz="2800" dirty="0"/>
              <a:t>			daemons</a:t>
            </a:r>
          </a:p>
          <a:p>
            <a:r>
              <a:rPr lang="en-US" sz="2800" dirty="0" err="1"/>
              <a:t>odls</a:t>
            </a:r>
            <a:r>
              <a:rPr lang="en-US" sz="2800" dirty="0"/>
              <a:t>		fork/exec support</a:t>
            </a:r>
          </a:p>
          <a:p>
            <a:r>
              <a:rPr lang="en-US" sz="2800" dirty="0" err="1"/>
              <a:t>plm</a:t>
            </a:r>
            <a:r>
              <a:rPr lang="en-US" sz="2800" dirty="0"/>
              <a:t>		daemon launch methods</a:t>
            </a:r>
          </a:p>
          <a:p>
            <a:r>
              <a:rPr lang="en-US" sz="2800" dirty="0" err="1"/>
              <a:t>ras</a:t>
            </a:r>
            <a:r>
              <a:rPr lang="en-US" sz="2800" dirty="0"/>
              <a:t>		allocation discovery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6C13C-D5B5-5F4A-B8D9-F3CDEED41C7A}"/>
              </a:ext>
            </a:extLst>
          </p:cNvPr>
          <p:cNvSpPr txBox="1"/>
          <p:nvPr/>
        </p:nvSpPr>
        <p:spPr>
          <a:xfrm>
            <a:off x="8050925" y="2869324"/>
            <a:ext cx="6256841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rmaps</a:t>
            </a:r>
            <a:r>
              <a:rPr lang="en-US" sz="2800" dirty="0"/>
              <a:t>	process mapping</a:t>
            </a:r>
          </a:p>
          <a:p>
            <a:r>
              <a:rPr lang="en-US" sz="2800" dirty="0" err="1"/>
              <a:t>rml</a:t>
            </a:r>
            <a:r>
              <a:rPr lang="en-US" sz="2800" dirty="0"/>
              <a:t>/</a:t>
            </a:r>
            <a:r>
              <a:rPr lang="en-US" sz="2800" dirty="0" err="1"/>
              <a:t>oob</a:t>
            </a:r>
            <a:r>
              <a:rPr lang="en-US" sz="2800" dirty="0"/>
              <a:t>	daemon-level pt-2-pt</a:t>
            </a:r>
          </a:p>
          <a:p>
            <a:r>
              <a:rPr lang="en-US" sz="2800" dirty="0"/>
              <a:t>			messaging</a:t>
            </a:r>
          </a:p>
          <a:p>
            <a:r>
              <a:rPr lang="en-US" sz="2800" dirty="0"/>
              <a:t>routed	daemon msg routing tree</a:t>
            </a:r>
          </a:p>
          <a:p>
            <a:r>
              <a:rPr lang="en-US" sz="2800" dirty="0"/>
              <a:t>			pattern generators</a:t>
            </a:r>
          </a:p>
          <a:p>
            <a:r>
              <a:rPr lang="en-US" sz="2800" dirty="0" err="1"/>
              <a:t>rtc</a:t>
            </a:r>
            <a:r>
              <a:rPr lang="en-US" sz="2800" dirty="0"/>
              <a:t>		system control (binding,</a:t>
            </a:r>
          </a:p>
          <a:p>
            <a:r>
              <a:rPr lang="en-US" sz="2800" dirty="0"/>
              <a:t>			power)</a:t>
            </a:r>
          </a:p>
          <a:p>
            <a:r>
              <a:rPr lang="en-US" sz="2800" dirty="0" err="1"/>
              <a:t>schizo</a:t>
            </a:r>
            <a:r>
              <a:rPr lang="en-US" sz="2800" dirty="0"/>
              <a:t>	personality support</a:t>
            </a:r>
          </a:p>
          <a:p>
            <a:r>
              <a:rPr lang="en-US" sz="2800" dirty="0"/>
              <a:t>state		state machine definition</a:t>
            </a:r>
          </a:p>
          <a:p>
            <a:r>
              <a:rPr lang="en-US" sz="2800" dirty="0"/>
              <a:t>			and switchyard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937811-3C90-3745-B277-9917AB6B08C9}"/>
              </a:ext>
            </a:extLst>
          </p:cNvPr>
          <p:cNvCxnSpPr>
            <a:cxnSpLocks/>
          </p:cNvCxnSpPr>
          <p:nvPr/>
        </p:nvCxnSpPr>
        <p:spPr bwMode="auto">
          <a:xfrm>
            <a:off x="7514896" y="2680138"/>
            <a:ext cx="0" cy="4730856"/>
          </a:xfrm>
          <a:prstGeom prst="line">
            <a:avLst/>
          </a:prstGeom>
          <a:solidFill>
            <a:schemeClr val="accent1"/>
          </a:solidFill>
          <a:ln w="107950" cap="flat" cmpd="tri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9460262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0861FD-EC9D-F04F-AE94-EB11CD289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Defined in </a:t>
            </a:r>
            <a:r>
              <a:rPr lang="en-US" sz="3200" dirty="0" err="1"/>
              <a:t>src</a:t>
            </a:r>
            <a:r>
              <a:rPr lang="en-US" sz="3200" dirty="0"/>
              <a:t>/</a:t>
            </a:r>
            <a:r>
              <a:rPr lang="en-US" sz="3200" dirty="0" err="1"/>
              <a:t>mca</a:t>
            </a:r>
            <a:r>
              <a:rPr lang="en-US" sz="3200" dirty="0"/>
              <a:t>/</a:t>
            </a:r>
            <a:r>
              <a:rPr lang="en-US" sz="3200" dirty="0" err="1"/>
              <a:t>plm</a:t>
            </a:r>
            <a:r>
              <a:rPr lang="en-US" sz="3200" dirty="0"/>
              <a:t>/</a:t>
            </a:r>
            <a:r>
              <a:rPr lang="en-US" sz="3200" dirty="0" err="1"/>
              <a:t>plm_types.h</a:t>
            </a:r>
            <a:endParaRPr lang="en-US" sz="3200" dirty="0"/>
          </a:p>
          <a:p>
            <a:r>
              <a:rPr lang="en-US" sz="3200" dirty="0"/>
              <a:t>Proc states</a:t>
            </a:r>
          </a:p>
          <a:p>
            <a:pPr lvl="1"/>
            <a:r>
              <a:rPr lang="en-US" sz="2400" dirty="0"/>
              <a:t>UNDEF, INIT, RESTART, TERMINATE, RUNNING, REGISTERED, MODEX_READY, READY_FOR_DEBUG</a:t>
            </a:r>
          </a:p>
          <a:p>
            <a:pPr lvl="1"/>
            <a:r>
              <a:rPr lang="en-US" sz="2400" dirty="0"/>
              <a:t>IOF_COMPLETE, WAITPID_FIRED</a:t>
            </a:r>
          </a:p>
          <a:p>
            <a:pPr lvl="1"/>
            <a:r>
              <a:rPr lang="en-US" sz="2400" dirty="0"/>
              <a:t>UNTERMINATED, TERMINATED</a:t>
            </a:r>
          </a:p>
          <a:p>
            <a:pPr lvl="1"/>
            <a:r>
              <a:rPr lang="en-US" sz="2400" dirty="0"/>
              <a:t>ERRORS</a:t>
            </a:r>
          </a:p>
          <a:p>
            <a:r>
              <a:rPr lang="en-US" sz="3000" dirty="0"/>
              <a:t>Application states</a:t>
            </a:r>
          </a:p>
          <a:p>
            <a:pPr lvl="1"/>
            <a:r>
              <a:rPr lang="en-US" sz="2400" dirty="0"/>
              <a:t>UNDEF, INIT, ALL_MAPPED, RUNNING, COMPLETED</a:t>
            </a:r>
          </a:p>
          <a:p>
            <a:r>
              <a:rPr lang="en-US" sz="3000" dirty="0"/>
              <a:t>Node states</a:t>
            </a:r>
          </a:p>
          <a:p>
            <a:pPr lvl="1"/>
            <a:r>
              <a:rPr lang="en-US" sz="2400" dirty="0"/>
              <a:t>UNDEF, UNKNOWN, DOWN, UP, REBOOT, DO_NOT_USE, NOT_INCLUDED, ADDED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1BCDB9-9D8A-3F49-A3FE-A6EEB1DBA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States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ECA28F-B759-6342-880E-142B4BB6003B}"/>
              </a:ext>
            </a:extLst>
          </p:cNvPr>
          <p:cNvSpPr txBox="1"/>
          <p:nvPr/>
        </p:nvSpPr>
        <p:spPr>
          <a:xfrm>
            <a:off x="174171" y="3535680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Running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6C2734-2F9E-1F4C-ADBB-A7ED83DAEA31}"/>
              </a:ext>
            </a:extLst>
          </p:cNvPr>
          <p:cNvSpPr txBox="1"/>
          <p:nvPr/>
        </p:nvSpPr>
        <p:spPr>
          <a:xfrm>
            <a:off x="44594" y="4158345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Terminating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511C5-82C0-A341-9702-6001B36F4C81}"/>
              </a:ext>
            </a:extLst>
          </p:cNvPr>
          <p:cNvSpPr txBox="1"/>
          <p:nvPr/>
        </p:nvSpPr>
        <p:spPr>
          <a:xfrm>
            <a:off x="156753" y="4580706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Boundaries</a:t>
            </a:r>
          </a:p>
        </p:txBody>
      </p:sp>
    </p:spTree>
    <p:extLst>
      <p:ext uri="{BB962C8B-B14F-4D97-AF65-F5344CB8AC3E}">
        <p14:creationId xmlns:p14="http://schemas.microsoft.com/office/powerpoint/2010/main" val="17829572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7CC5325-4231-BA47-B310-78E089F45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/>
              <a:t>Job states</a:t>
            </a:r>
          </a:p>
          <a:p>
            <a:pPr lvl="1"/>
            <a:r>
              <a:rPr lang="en-US" sz="2400" dirty="0"/>
              <a:t>UNDEF, INIT, ALLOCATE, MAP, SYSTEM_PREP, LAUNCH_DAEMONS, VM_READY, LAUNCH_APPS, RUNNING, SUSPENDED, REGISTERED, LOCAL_LAUNCH_COMPLETE, READY_FOR_DEBUG, STARTED</a:t>
            </a:r>
          </a:p>
          <a:p>
            <a:pPr lvl="1"/>
            <a:r>
              <a:rPr lang="en-US" sz="2400" dirty="0"/>
              <a:t>INIT_COMPLETE, ALLOCATION_COMPLETE, MAP_COMPLETE</a:t>
            </a:r>
          </a:p>
          <a:p>
            <a:pPr lvl="1"/>
            <a:r>
              <a:rPr lang="en-US" sz="2400" dirty="0"/>
              <a:t>UNTERMINATED, TERMINATED</a:t>
            </a:r>
          </a:p>
          <a:p>
            <a:pPr lvl="1"/>
            <a:r>
              <a:rPr lang="en-US" sz="2400" dirty="0"/>
              <a:t>ALL_JOBS_COMPLETE, DAEMONS_TERMINATED, NOTIFIED, NOTIFY_COMPLETED</a:t>
            </a:r>
          </a:p>
          <a:p>
            <a:pPr lvl="1"/>
            <a:r>
              <a:rPr lang="en-US" sz="2400" dirty="0"/>
              <a:t>ERRORS</a:t>
            </a:r>
          </a:p>
          <a:p>
            <a:r>
              <a:rPr lang="en-US" sz="3000" dirty="0"/>
              <a:t>Overriding default states</a:t>
            </a:r>
          </a:p>
          <a:p>
            <a:pPr lvl="1"/>
            <a:r>
              <a:rPr lang="en-US" sz="2400" dirty="0"/>
              <a:t>Once state-to-function map has been constructed, can alter it by redirecting states to alternative functions</a:t>
            </a:r>
          </a:p>
          <a:p>
            <a:pPr lvl="1"/>
            <a:r>
              <a:rPr lang="en-US" sz="2400" dirty="0"/>
              <a:t>Can add states as desired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7346964-8ACE-AC48-A10F-A697129E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States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A9AEDC-CAB1-F840-8084-08AF6CC5F1AA}"/>
              </a:ext>
            </a:extLst>
          </p:cNvPr>
          <p:cNvSpPr txBox="1"/>
          <p:nvPr/>
        </p:nvSpPr>
        <p:spPr>
          <a:xfrm>
            <a:off x="209006" y="2743195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Running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C483F6-29F6-8945-9469-09CE2A620913}"/>
              </a:ext>
            </a:extLst>
          </p:cNvPr>
          <p:cNvSpPr txBox="1"/>
          <p:nvPr/>
        </p:nvSpPr>
        <p:spPr>
          <a:xfrm>
            <a:off x="254691" y="482294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Cleanup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A0E1F-4CA8-8947-BA57-841D61B8D112}"/>
              </a:ext>
            </a:extLst>
          </p:cNvPr>
          <p:cNvSpPr txBox="1"/>
          <p:nvPr/>
        </p:nvSpPr>
        <p:spPr>
          <a:xfrm>
            <a:off x="81412" y="4346932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Boundaries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447071-0718-3E48-8AE9-1A7B91914287}"/>
              </a:ext>
            </a:extLst>
          </p:cNvPr>
          <p:cNvSpPr txBox="1"/>
          <p:nvPr/>
        </p:nvSpPr>
        <p:spPr>
          <a:xfrm>
            <a:off x="-26127" y="3888618"/>
            <a:ext cx="1608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Intermediate</a:t>
            </a:r>
          </a:p>
        </p:txBody>
      </p:sp>
    </p:spTree>
    <p:extLst>
      <p:ext uri="{BB962C8B-B14F-4D97-AF65-F5344CB8AC3E}">
        <p14:creationId xmlns:p14="http://schemas.microsoft.com/office/powerpoint/2010/main" val="2233464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5977F8-AFD7-7744-B5C1-F84F30A9EE89}"/>
              </a:ext>
            </a:extLst>
          </p:cNvPr>
          <p:cNvSpPr/>
          <p:nvPr/>
        </p:nvSpPr>
        <p:spPr bwMode="auto">
          <a:xfrm>
            <a:off x="669925" y="3004457"/>
            <a:ext cx="13290550" cy="2315560"/>
          </a:xfrm>
          <a:prstGeom prst="rect">
            <a:avLst/>
          </a:prstGeom>
          <a:solidFill>
            <a:srgbClr val="FFFF00">
              <a:alpha val="32518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ADE19D-7C87-034B-9D0A-B8A6762C4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Amazon should care</a:t>
            </a:r>
          </a:p>
          <a:p>
            <a:r>
              <a:rPr lang="en-US" dirty="0" err="1"/>
              <a:t>PMIx</a:t>
            </a:r>
            <a:r>
              <a:rPr lang="en-US" dirty="0"/>
              <a:t> fundamentals</a:t>
            </a:r>
          </a:p>
          <a:p>
            <a:pPr lvl="1"/>
            <a:r>
              <a:rPr lang="en-US" dirty="0"/>
              <a:t>Code layout</a:t>
            </a:r>
          </a:p>
          <a:p>
            <a:pPr lvl="1"/>
            <a:r>
              <a:rPr lang="en-US" dirty="0"/>
              <a:t>Major subsystems</a:t>
            </a:r>
          </a:p>
          <a:p>
            <a:r>
              <a:rPr lang="en-US" dirty="0"/>
              <a:t>PRRTE fundamentals</a:t>
            </a:r>
          </a:p>
          <a:p>
            <a:pPr lvl="1"/>
            <a:r>
              <a:rPr lang="en-US" dirty="0"/>
              <a:t>Code layout</a:t>
            </a:r>
          </a:p>
          <a:p>
            <a:pPr lvl="1"/>
            <a:r>
              <a:rPr lang="en-US" dirty="0"/>
              <a:t>Major subsystems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30397F-886E-6645-8E56-21DB8A46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D183F-0EC5-7146-9C79-8F6657268EA1}"/>
              </a:ext>
            </a:extLst>
          </p:cNvPr>
          <p:cNvSpPr txBox="1"/>
          <p:nvPr/>
        </p:nvSpPr>
        <p:spPr>
          <a:xfrm>
            <a:off x="10189028" y="3854460"/>
            <a:ext cx="220765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Corrections</a:t>
            </a:r>
          </a:p>
        </p:txBody>
      </p:sp>
    </p:spTree>
    <p:extLst>
      <p:ext uri="{BB962C8B-B14F-4D97-AF65-F5344CB8AC3E}">
        <p14:creationId xmlns:p14="http://schemas.microsoft.com/office/powerpoint/2010/main" val="23165678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1C1D59-8F9A-114B-842A-D8FC33FA5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Init (</a:t>
            </a:r>
            <a:r>
              <a:rPr lang="en-US" sz="3600" dirty="0" err="1"/>
              <a:t>plm</a:t>
            </a:r>
            <a:r>
              <a:rPr lang="en-US" sz="3600" dirty="0"/>
              <a:t>)</a:t>
            </a:r>
          </a:p>
          <a:p>
            <a:pPr lvl="1"/>
            <a:r>
              <a:rPr lang="en-US" sz="2800" dirty="0"/>
              <a:t>Create job tracking object for daemons</a:t>
            </a:r>
          </a:p>
          <a:p>
            <a:r>
              <a:rPr lang="en-US" sz="3600" dirty="0"/>
              <a:t>Allocate (</a:t>
            </a:r>
            <a:r>
              <a:rPr lang="en-US" sz="3600" dirty="0" err="1"/>
              <a:t>ras</a:t>
            </a:r>
            <a:r>
              <a:rPr lang="en-US" sz="3600" dirty="0"/>
              <a:t>)</a:t>
            </a:r>
          </a:p>
          <a:p>
            <a:pPr lvl="1"/>
            <a:r>
              <a:rPr lang="en-US" sz="2800" dirty="0"/>
              <a:t>Calls “</a:t>
            </a:r>
            <a:r>
              <a:rPr lang="en-US" sz="2800" dirty="0" err="1"/>
              <a:t>ras</a:t>
            </a:r>
            <a:r>
              <a:rPr lang="en-US" sz="2800" dirty="0"/>
              <a:t>” framework to discover allocation</a:t>
            </a:r>
          </a:p>
          <a:p>
            <a:pPr lvl="1"/>
            <a:r>
              <a:rPr lang="en-US" sz="2800" dirty="0"/>
              <a:t>Managed environment – use plugin</a:t>
            </a:r>
          </a:p>
          <a:p>
            <a:pPr lvl="2"/>
            <a:r>
              <a:rPr lang="en-US" sz="2400" dirty="0"/>
              <a:t>Filter through any </a:t>
            </a:r>
            <a:r>
              <a:rPr lang="en-US" sz="2400" dirty="0" err="1"/>
              <a:t>hostfile</a:t>
            </a:r>
            <a:r>
              <a:rPr lang="en-US" sz="2400" dirty="0"/>
              <a:t>, -host</a:t>
            </a:r>
          </a:p>
          <a:p>
            <a:pPr lvl="1"/>
            <a:r>
              <a:rPr lang="en-US" sz="2800" dirty="0"/>
              <a:t>Unmanaged environment: </a:t>
            </a:r>
            <a:r>
              <a:rPr lang="en-US" sz="2800" dirty="0" err="1"/>
              <a:t>hostfile</a:t>
            </a:r>
            <a:r>
              <a:rPr lang="en-US" sz="2800" dirty="0"/>
              <a:t>, -host, or localhost</a:t>
            </a:r>
          </a:p>
          <a:p>
            <a:r>
              <a:rPr lang="en-US" sz="3600" dirty="0"/>
              <a:t>Map (</a:t>
            </a:r>
            <a:r>
              <a:rPr lang="en-US" sz="3600" dirty="0" err="1"/>
              <a:t>rmaps</a:t>
            </a:r>
            <a:r>
              <a:rPr lang="en-US" sz="3600" dirty="0"/>
              <a:t>)</a:t>
            </a:r>
          </a:p>
          <a:p>
            <a:pPr lvl="1"/>
            <a:r>
              <a:rPr lang="en-US" sz="2800" dirty="0"/>
              <a:t>Assign one daemon to every node in allocation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ECFF7E-C182-BB48-8036-534A1AEC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DVM Launch</a:t>
            </a:r>
          </a:p>
        </p:txBody>
      </p:sp>
    </p:spTree>
    <p:extLst>
      <p:ext uri="{BB962C8B-B14F-4D97-AF65-F5344CB8AC3E}">
        <p14:creationId xmlns:p14="http://schemas.microsoft.com/office/powerpoint/2010/main" val="20227317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5FA256-8E6B-9546-822C-71A04D26F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Launch daemons (</a:t>
            </a:r>
            <a:r>
              <a:rPr lang="en-US" sz="3200" dirty="0" err="1"/>
              <a:t>plm</a:t>
            </a:r>
            <a:r>
              <a:rPr lang="en-US" sz="3200" dirty="0"/>
              <a:t>)</a:t>
            </a:r>
          </a:p>
          <a:p>
            <a:pPr lvl="1"/>
            <a:r>
              <a:rPr lang="en-US" sz="2800" dirty="0"/>
              <a:t>Spawn daemons on nodes using either </a:t>
            </a:r>
            <a:r>
              <a:rPr lang="en-US" sz="2800" dirty="0" err="1"/>
              <a:t>ssh</a:t>
            </a:r>
            <a:r>
              <a:rPr lang="en-US" sz="2800" dirty="0"/>
              <a:t>/</a:t>
            </a:r>
            <a:r>
              <a:rPr lang="en-US" sz="2800" dirty="0" err="1"/>
              <a:t>rsh</a:t>
            </a:r>
            <a:r>
              <a:rPr lang="en-US" sz="2800" dirty="0"/>
              <a:t> or environment launcher (e.g., </a:t>
            </a:r>
            <a:r>
              <a:rPr lang="en-US" sz="2800" dirty="0" err="1"/>
              <a:t>srun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Daemons “phone home” with signature of local hardware, contact info</a:t>
            </a:r>
          </a:p>
          <a:p>
            <a:pPr lvl="1"/>
            <a:r>
              <a:rPr lang="en-US" sz="2800" dirty="0"/>
              <a:t>Controller checks signature for heterogeneity</a:t>
            </a:r>
          </a:p>
          <a:p>
            <a:pPr lvl="2"/>
            <a:r>
              <a:rPr lang="en-US" sz="2400" dirty="0"/>
              <a:t>Requests complete HWLOC tree if necessary</a:t>
            </a:r>
          </a:p>
          <a:p>
            <a:r>
              <a:rPr lang="en-US" sz="3200" dirty="0"/>
              <a:t>DVM ready (state/</a:t>
            </a:r>
            <a:r>
              <a:rPr lang="en-US" sz="3200" dirty="0" err="1"/>
              <a:t>dvm</a:t>
            </a:r>
            <a:r>
              <a:rPr lang="en-US" sz="3200" dirty="0"/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2699B7-B98D-7740-A94B-85620C6C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DVM Launch</a:t>
            </a:r>
          </a:p>
        </p:txBody>
      </p:sp>
    </p:spTree>
    <p:extLst>
      <p:ext uri="{BB962C8B-B14F-4D97-AF65-F5344CB8AC3E}">
        <p14:creationId xmlns:p14="http://schemas.microsoft.com/office/powerpoint/2010/main" val="18445896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33DC15-707A-6344-B688-695BC0FA4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Application on </a:t>
            </a:r>
            <a:r>
              <a:rPr lang="en-US" sz="3200" dirty="0" err="1"/>
              <a:t>cmd</a:t>
            </a:r>
            <a:r>
              <a:rPr lang="en-US" sz="3200" dirty="0"/>
              <a:t> line</a:t>
            </a:r>
          </a:p>
          <a:p>
            <a:pPr lvl="1"/>
            <a:r>
              <a:rPr lang="en-US" sz="2400" dirty="0"/>
              <a:t>Misuse of “</a:t>
            </a:r>
            <a:r>
              <a:rPr lang="en-US" sz="2400" dirty="0" err="1"/>
              <a:t>prte</a:t>
            </a:r>
            <a:r>
              <a:rPr lang="en-US" sz="2400" dirty="0"/>
              <a:t>” for one-shot</a:t>
            </a:r>
          </a:p>
          <a:p>
            <a:r>
              <a:rPr lang="en-US" sz="3200" dirty="0"/>
              <a:t>Daemon failed to start</a:t>
            </a:r>
          </a:p>
          <a:p>
            <a:pPr lvl="1"/>
            <a:r>
              <a:rPr lang="en-US" sz="2400" dirty="0"/>
              <a:t>Missing library on compute node</a:t>
            </a:r>
          </a:p>
          <a:p>
            <a:pPr lvl="1"/>
            <a:r>
              <a:rPr lang="en-US" sz="2400" dirty="0"/>
              <a:t>Bad PATH or LD_LIBRARY_PATH on compute node</a:t>
            </a:r>
          </a:p>
          <a:p>
            <a:pPr lvl="1"/>
            <a:r>
              <a:rPr lang="en-US" sz="2400" dirty="0"/>
              <a:t>Daemon cannot connect back to controller and aborts</a:t>
            </a:r>
          </a:p>
          <a:p>
            <a:pPr lvl="2"/>
            <a:r>
              <a:rPr lang="en-US" sz="2000" dirty="0"/>
              <a:t>Firewall, inability to select amongst multiple NICs</a:t>
            </a:r>
          </a:p>
          <a:p>
            <a:r>
              <a:rPr lang="en-US" sz="3200" dirty="0"/>
              <a:t>Unpack failure</a:t>
            </a:r>
          </a:p>
          <a:p>
            <a:pPr lvl="1"/>
            <a:r>
              <a:rPr lang="en-US" sz="2400" dirty="0"/>
              <a:t>Mismatched PRRTE versions</a:t>
            </a:r>
          </a:p>
          <a:p>
            <a:r>
              <a:rPr lang="en-US" sz="3200" dirty="0"/>
              <a:t>Inability to create shared file</a:t>
            </a:r>
          </a:p>
          <a:p>
            <a:pPr lvl="1"/>
            <a:r>
              <a:rPr lang="en-US" sz="2400" dirty="0" err="1"/>
              <a:t>Shmem</a:t>
            </a:r>
            <a:r>
              <a:rPr lang="en-US" sz="2400" dirty="0"/>
              <a:t> backing files, session directories leftover from prior jobs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170B56-5A4C-C749-A9F8-DEC91A093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Problems</a:t>
            </a:r>
          </a:p>
        </p:txBody>
      </p:sp>
    </p:spTree>
    <p:extLst>
      <p:ext uri="{BB962C8B-B14F-4D97-AF65-F5344CB8AC3E}">
        <p14:creationId xmlns:p14="http://schemas.microsoft.com/office/powerpoint/2010/main" val="2178344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1DDBDB-90F3-D14E-A43E-BA38EA33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Lifecycle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B30330-9CD3-BC45-AF70-0335D33D2A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800" dirty="0"/>
              <a:t>Init (</a:t>
            </a:r>
            <a:r>
              <a:rPr lang="en-US" sz="2800" dirty="0" err="1"/>
              <a:t>plm</a:t>
            </a:r>
            <a:r>
              <a:rPr lang="en-US" sz="2800" dirty="0"/>
              <a:t>)</a:t>
            </a:r>
          </a:p>
          <a:p>
            <a:pPr lvl="1"/>
            <a:r>
              <a:rPr lang="en-US" sz="2000" dirty="0"/>
              <a:t>Create job tracking object for daemons</a:t>
            </a:r>
          </a:p>
          <a:p>
            <a:r>
              <a:rPr lang="en-US" sz="2800" dirty="0"/>
              <a:t>Allocate (</a:t>
            </a:r>
            <a:r>
              <a:rPr lang="en-US" sz="2800" dirty="0" err="1"/>
              <a:t>ras</a:t>
            </a:r>
            <a:r>
              <a:rPr lang="en-US" sz="2800" dirty="0"/>
              <a:t>)</a:t>
            </a:r>
          </a:p>
          <a:p>
            <a:pPr lvl="1"/>
            <a:r>
              <a:rPr lang="en-US" sz="2000" dirty="0"/>
              <a:t>Check for available nodes</a:t>
            </a:r>
          </a:p>
          <a:p>
            <a:pPr lvl="1"/>
            <a:r>
              <a:rPr lang="en-US" sz="2000" dirty="0"/>
              <a:t>Filter thru any </a:t>
            </a:r>
            <a:r>
              <a:rPr lang="en-US" sz="2000" dirty="0" err="1"/>
              <a:t>hostfile</a:t>
            </a:r>
            <a:r>
              <a:rPr lang="en-US" sz="2000" dirty="0"/>
              <a:t>, -host options</a:t>
            </a:r>
          </a:p>
          <a:p>
            <a:r>
              <a:rPr lang="en-US" sz="2800" dirty="0"/>
              <a:t>Map (</a:t>
            </a:r>
            <a:r>
              <a:rPr lang="en-US" sz="2800" dirty="0" err="1"/>
              <a:t>rmaps</a:t>
            </a:r>
            <a:r>
              <a:rPr lang="en-US" sz="2800" dirty="0"/>
              <a:t>)</a:t>
            </a:r>
          </a:p>
          <a:p>
            <a:pPr lvl="1"/>
            <a:r>
              <a:rPr lang="en-US" sz="2000" dirty="0"/>
              <a:t>Check for directives specifying mapper to use</a:t>
            </a:r>
          </a:p>
          <a:p>
            <a:pPr lvl="1"/>
            <a:r>
              <a:rPr lang="en-US" sz="2000" dirty="0"/>
              <a:t>Map procs to nodes, compute ranks</a:t>
            </a:r>
          </a:p>
          <a:p>
            <a:r>
              <a:rPr lang="en-US" sz="2800" dirty="0"/>
              <a:t>Assemble launch message</a:t>
            </a:r>
          </a:p>
          <a:p>
            <a:pPr lvl="1"/>
            <a:r>
              <a:rPr lang="en-US" sz="2400" dirty="0"/>
              <a:t>Proc-to-daemon map</a:t>
            </a:r>
          </a:p>
          <a:p>
            <a:pPr lvl="1"/>
            <a:r>
              <a:rPr lang="en-US" sz="2400" dirty="0"/>
              <a:t>Compressed if &gt; threshold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33252-73A8-CC4F-9DE2-2F1CDA4705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400" dirty="0"/>
              <a:t>Send launch message to daemons (</a:t>
            </a:r>
            <a:r>
              <a:rPr lang="en-US" sz="2400" dirty="0" err="1"/>
              <a:t>grpcomm</a:t>
            </a:r>
            <a:r>
              <a:rPr lang="en-US" sz="2400" dirty="0"/>
              <a:t>/</a:t>
            </a:r>
            <a:r>
              <a:rPr lang="en-US" sz="2400" dirty="0" err="1"/>
              <a:t>xcast</a:t>
            </a:r>
            <a:r>
              <a:rPr lang="en-US" sz="2400" dirty="0"/>
              <a:t>)</a:t>
            </a:r>
          </a:p>
          <a:p>
            <a:r>
              <a:rPr lang="en-US" sz="2400" dirty="0"/>
              <a:t>Construct/launch local procs (</a:t>
            </a:r>
            <a:r>
              <a:rPr lang="en-US" sz="2400" dirty="0" err="1"/>
              <a:t>odls</a:t>
            </a:r>
            <a:r>
              <a:rPr lang="en-US" sz="2400" dirty="0"/>
              <a:t>)</a:t>
            </a:r>
          </a:p>
          <a:p>
            <a:pPr lvl="1"/>
            <a:r>
              <a:rPr lang="en-US" sz="2000" dirty="0"/>
              <a:t>Unpack launch msg to extract local procs</a:t>
            </a:r>
          </a:p>
          <a:p>
            <a:pPr lvl="1"/>
            <a:r>
              <a:rPr lang="en-US" sz="2000" dirty="0"/>
              <a:t>Compute bindings</a:t>
            </a:r>
          </a:p>
          <a:p>
            <a:pPr lvl="1"/>
            <a:r>
              <a:rPr lang="en-US" sz="2000" dirty="0"/>
              <a:t>Fork/exec procs</a:t>
            </a:r>
          </a:p>
          <a:p>
            <a:pPr lvl="1"/>
            <a:r>
              <a:rPr lang="en-US" sz="2000" dirty="0"/>
              <a:t>Report results to controller</a:t>
            </a:r>
          </a:p>
          <a:p>
            <a:r>
              <a:rPr lang="en-US" sz="2600" dirty="0"/>
              <a:t>Monitor for termination</a:t>
            </a:r>
          </a:p>
          <a:p>
            <a:pPr lvl="1"/>
            <a:r>
              <a:rPr lang="en-US" sz="2000" dirty="0"/>
              <a:t>Forward all </a:t>
            </a:r>
            <a:r>
              <a:rPr lang="en-US" sz="2000" dirty="0" err="1"/>
              <a:t>stdout</a:t>
            </a:r>
            <a:r>
              <a:rPr lang="en-US" sz="2000" dirty="0"/>
              <a:t>/stderr/</a:t>
            </a:r>
            <a:r>
              <a:rPr lang="en-US" sz="2000" dirty="0" err="1"/>
              <a:t>stddiag</a:t>
            </a:r>
            <a:r>
              <a:rPr lang="en-US" sz="2000" dirty="0"/>
              <a:t> to controller</a:t>
            </a:r>
          </a:p>
          <a:p>
            <a:pPr lvl="1"/>
            <a:r>
              <a:rPr lang="en-US" sz="2000" dirty="0"/>
              <a:t>Detect closure of output pipes</a:t>
            </a:r>
          </a:p>
          <a:p>
            <a:pPr lvl="1"/>
            <a:r>
              <a:rPr lang="en-US" sz="2000" dirty="0"/>
              <a:t>Detect proc termination</a:t>
            </a:r>
          </a:p>
          <a:p>
            <a:pPr lvl="1"/>
            <a:r>
              <a:rPr lang="en-US" sz="2000" dirty="0"/>
              <a:t>Report all local procs normally complete</a:t>
            </a:r>
          </a:p>
          <a:p>
            <a:pPr lvl="1"/>
            <a:r>
              <a:rPr lang="en-US" sz="2000" dirty="0"/>
              <a:t>Report single proc abnormal termination</a:t>
            </a:r>
          </a:p>
        </p:txBody>
      </p:sp>
    </p:spTree>
    <p:extLst>
      <p:ext uri="{BB962C8B-B14F-4D97-AF65-F5344CB8AC3E}">
        <p14:creationId xmlns:p14="http://schemas.microsoft.com/office/powerpoint/2010/main" val="3840889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C7C43FF-B3F2-DF4E-A6E2-8C4D8F691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Cannot connect to DVM</a:t>
            </a:r>
          </a:p>
          <a:p>
            <a:pPr lvl="1"/>
            <a:r>
              <a:rPr lang="en-US" sz="2400" dirty="0"/>
              <a:t>Leftover stale rendezvous files or parallel executions</a:t>
            </a:r>
          </a:p>
          <a:p>
            <a:r>
              <a:rPr lang="en-US" sz="3200" dirty="0"/>
              <a:t>Failure to fully cleanup</a:t>
            </a:r>
          </a:p>
          <a:p>
            <a:pPr lvl="1"/>
            <a:r>
              <a:rPr lang="en-US" sz="2400" dirty="0" err="1"/>
              <a:t>Shmem</a:t>
            </a:r>
            <a:r>
              <a:rPr lang="en-US" sz="2400" dirty="0"/>
              <a:t> files outside of session directory require separate cleanup</a:t>
            </a:r>
          </a:p>
          <a:p>
            <a:pPr lvl="2"/>
            <a:r>
              <a:rPr lang="en-US" sz="2000" dirty="0"/>
              <a:t>Registered with </a:t>
            </a:r>
            <a:r>
              <a:rPr lang="en-US" sz="2000" dirty="0" err="1"/>
              <a:t>PMIx</a:t>
            </a:r>
            <a:r>
              <a:rPr lang="en-US" sz="2000" dirty="0"/>
              <a:t> server for cleanup</a:t>
            </a:r>
          </a:p>
          <a:p>
            <a:pPr lvl="2"/>
            <a:r>
              <a:rPr lang="en-US" sz="2000" dirty="0"/>
              <a:t>Check that server is properly executing epilog, getting registration</a:t>
            </a:r>
          </a:p>
          <a:p>
            <a:pPr lvl="1"/>
            <a:r>
              <a:rPr lang="en-US" sz="2400" dirty="0"/>
              <a:t>Daemons not cleanly shutting down</a:t>
            </a:r>
          </a:p>
          <a:p>
            <a:pPr lvl="2"/>
            <a:r>
              <a:rPr lang="en-US" sz="2000" dirty="0"/>
              <a:t>Need to call finalize to cleanup</a:t>
            </a:r>
          </a:p>
          <a:p>
            <a:r>
              <a:rPr lang="en-US" sz="3200" dirty="0"/>
              <a:t>Mapping issues</a:t>
            </a:r>
          </a:p>
          <a:p>
            <a:pPr lvl="1"/>
            <a:r>
              <a:rPr lang="en-US" sz="2400" dirty="0"/>
              <a:t>Command line errors leading to incorrect mapper selection</a:t>
            </a:r>
          </a:p>
          <a:p>
            <a:pPr lvl="1"/>
            <a:r>
              <a:rPr lang="en-US" sz="2400" dirty="0"/>
              <a:t>Need help getting correct combination of map/rank/bind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51745E-A82C-0541-BB28-5F752D6A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Problems</a:t>
            </a:r>
          </a:p>
        </p:txBody>
      </p:sp>
    </p:spTree>
    <p:extLst>
      <p:ext uri="{BB962C8B-B14F-4D97-AF65-F5344CB8AC3E}">
        <p14:creationId xmlns:p14="http://schemas.microsoft.com/office/powerpoint/2010/main" val="5390955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7AF8-EF27-AF48-9553-8562C3445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Covered a lot of ground</a:t>
            </a:r>
          </a:p>
          <a:p>
            <a:pPr lvl="1"/>
            <a:r>
              <a:rPr lang="en-US" sz="3400" dirty="0"/>
              <a:t>Very broad, high-level overview</a:t>
            </a:r>
          </a:p>
          <a:p>
            <a:r>
              <a:rPr lang="en-US" sz="4000" dirty="0"/>
              <a:t>Verbosity is your friend</a:t>
            </a:r>
          </a:p>
          <a:p>
            <a:pPr lvl="1"/>
            <a:r>
              <a:rPr lang="en-US" sz="3400" dirty="0"/>
              <a:t>Framework-level debug</a:t>
            </a:r>
          </a:p>
          <a:p>
            <a:pPr lvl="1"/>
            <a:r>
              <a:rPr lang="en-US" sz="3400" dirty="0" err="1"/>
              <a:t>pmix_server_verbose</a:t>
            </a:r>
            <a:r>
              <a:rPr lang="en-US" sz="3400" dirty="0"/>
              <a:t> for </a:t>
            </a:r>
            <a:r>
              <a:rPr lang="en-US" sz="3400" dirty="0" err="1"/>
              <a:t>PMIx</a:t>
            </a:r>
            <a:r>
              <a:rPr lang="en-US" sz="3400" dirty="0"/>
              <a:t> integration</a:t>
            </a:r>
          </a:p>
          <a:p>
            <a:pPr lvl="1"/>
            <a:r>
              <a:rPr lang="en-US" sz="3400" dirty="0"/>
              <a:t>Much of it only available if --enable-debug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E04BDA-00FE-7847-9E30-895E6342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CADC29-3A5B-5F48-B91F-62D2284F6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7347" y="4932151"/>
            <a:ext cx="1696095" cy="26878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A980E5-C710-064E-ACA9-E423A417B2E2}"/>
              </a:ext>
            </a:extLst>
          </p:cNvPr>
          <p:cNvSpPr txBox="1"/>
          <p:nvPr/>
        </p:nvSpPr>
        <p:spPr>
          <a:xfrm>
            <a:off x="5369571" y="6432814"/>
            <a:ext cx="38912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n w="1905"/>
                <a:gradFill>
                  <a:gsLst>
                    <a:gs pos="0">
                      <a:srgbClr val="AB8000"/>
                    </a:gs>
                    <a:gs pos="78000">
                      <a:srgbClr val="FF8A35"/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3235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2BF870-C003-EC4B-B9F1-A2EE9508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PRRTE “get” timeout</a:t>
            </a:r>
          </a:p>
          <a:p>
            <a:pPr lvl="1"/>
            <a:r>
              <a:rPr lang="en-US" sz="3600" dirty="0"/>
              <a:t>Defaults to 2*</a:t>
            </a:r>
            <a:r>
              <a:rPr lang="en-US" sz="3600" dirty="0" err="1"/>
              <a:t>numdaemons</a:t>
            </a:r>
            <a:r>
              <a:rPr lang="en-US" sz="3600" dirty="0"/>
              <a:t>/10 seconds</a:t>
            </a:r>
          </a:p>
          <a:p>
            <a:pPr lvl="1"/>
            <a:r>
              <a:rPr lang="en-US" sz="3600" dirty="0"/>
              <a:t>Minimum 120 seconds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A539B9-ED56-F94F-BFED-E176065F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Corrections</a:t>
            </a:r>
          </a:p>
        </p:txBody>
      </p:sp>
    </p:spTree>
    <p:extLst>
      <p:ext uri="{BB962C8B-B14F-4D97-AF65-F5344CB8AC3E}">
        <p14:creationId xmlns:p14="http://schemas.microsoft.com/office/powerpoint/2010/main" val="415602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5977F8-AFD7-7744-B5C1-F84F30A9EE89}"/>
              </a:ext>
            </a:extLst>
          </p:cNvPr>
          <p:cNvSpPr/>
          <p:nvPr/>
        </p:nvSpPr>
        <p:spPr bwMode="auto">
          <a:xfrm>
            <a:off x="669925" y="5323813"/>
            <a:ext cx="13290550" cy="2530397"/>
          </a:xfrm>
          <a:prstGeom prst="rect">
            <a:avLst/>
          </a:prstGeom>
          <a:solidFill>
            <a:srgbClr val="FFFF00">
              <a:alpha val="32518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65" charset="0"/>
              <a:ea typeface="ＭＳ Ｐゴシック" pitchFamily="-65" charset="-128"/>
              <a:cs typeface="ＭＳ Ｐゴシック" pitchFamily="-65" charset="-128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ADE19D-7C87-034B-9D0A-B8A6762C4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Amazon should care</a:t>
            </a:r>
          </a:p>
          <a:p>
            <a:r>
              <a:rPr lang="en-US" dirty="0" err="1"/>
              <a:t>PMIx</a:t>
            </a:r>
            <a:r>
              <a:rPr lang="en-US" dirty="0"/>
              <a:t> fundamentals</a:t>
            </a:r>
          </a:p>
          <a:p>
            <a:pPr lvl="1"/>
            <a:r>
              <a:rPr lang="en-US" dirty="0"/>
              <a:t>Code layout</a:t>
            </a:r>
          </a:p>
          <a:p>
            <a:pPr lvl="1"/>
            <a:r>
              <a:rPr lang="en-US" dirty="0"/>
              <a:t>Major subsystems</a:t>
            </a:r>
          </a:p>
          <a:p>
            <a:r>
              <a:rPr lang="en-US" dirty="0"/>
              <a:t>PRRTE fundamentals</a:t>
            </a:r>
          </a:p>
          <a:p>
            <a:pPr lvl="1"/>
            <a:r>
              <a:rPr lang="en-US" dirty="0"/>
              <a:t>Code layout</a:t>
            </a:r>
          </a:p>
          <a:p>
            <a:pPr lvl="1"/>
            <a:r>
              <a:rPr lang="en-US" dirty="0"/>
              <a:t>Major subsystems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330397F-886E-6645-8E56-21DB8A466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345032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C55958-B27D-4E4E-A140-E80AE17FC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095" y="2133603"/>
            <a:ext cx="8745969" cy="5851525"/>
          </a:xfrm>
        </p:spPr>
        <p:txBody>
          <a:bodyPr/>
          <a:lstStyle/>
          <a:p>
            <a:r>
              <a:rPr lang="en-US" sz="4400" dirty="0"/>
              <a:t>Identify major subsystems</a:t>
            </a:r>
          </a:p>
          <a:p>
            <a:pPr lvl="1"/>
            <a:r>
              <a:rPr lang="en-US" sz="3600" dirty="0"/>
              <a:t>Their functional role</a:t>
            </a:r>
          </a:p>
          <a:p>
            <a:pPr lvl="1"/>
            <a:r>
              <a:rPr lang="en-US" sz="3600" dirty="0"/>
              <a:t>Where they are located</a:t>
            </a:r>
          </a:p>
          <a:p>
            <a:r>
              <a:rPr lang="en-US" sz="4400" dirty="0"/>
              <a:t>Review typical flow paths</a:t>
            </a:r>
          </a:p>
          <a:p>
            <a:r>
              <a:rPr lang="en-US" sz="4400" dirty="0"/>
              <a:t>Point out where errors usually creep in</a:t>
            </a:r>
          </a:p>
          <a:p>
            <a:r>
              <a:rPr lang="en-US" sz="4400" dirty="0"/>
              <a:t>Describe typical debug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F6E8E1-AF5F-0A4E-A0D9-953B06110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Base Overviews</a:t>
            </a:r>
          </a:p>
        </p:txBody>
      </p:sp>
      <p:pic>
        <p:nvPicPr>
          <p:cNvPr id="1026" name="Picture 2" descr="Birdseye clipart - Clipground">
            <a:extLst>
              <a:ext uri="{FF2B5EF4-FFF2-40B4-BE49-F238E27FC236}">
                <a16:creationId xmlns:a16="http://schemas.microsoft.com/office/drawing/2014/main" id="{1C860A50-5E38-0949-AF89-DE5EFD2A5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88" y="2420470"/>
            <a:ext cx="4687181" cy="493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25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CB9F-3EF6-1A4D-BF0C-6CDAF2AE3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671" y="2872292"/>
            <a:ext cx="8796804" cy="5112836"/>
          </a:xfrm>
        </p:spPr>
        <p:txBody>
          <a:bodyPr/>
          <a:lstStyle/>
          <a:p>
            <a:r>
              <a:rPr lang="en-US" dirty="0"/>
              <a:t>How to get debug output</a:t>
            </a:r>
          </a:p>
          <a:p>
            <a:r>
              <a:rPr lang="en-US" dirty="0"/>
              <a:t>Triage to the subsystem</a:t>
            </a:r>
          </a:p>
          <a:p>
            <a:r>
              <a:rPr lang="en-US" dirty="0"/>
              <a:t>Know where to find that code</a:t>
            </a:r>
          </a:p>
          <a:p>
            <a:r>
              <a:rPr lang="en-US" dirty="0"/>
              <a:t>Most likely problems you might encounter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3A82DD-E442-C140-9481-F717AC7A6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pic>
        <p:nvPicPr>
          <p:cNvPr id="3076" name="Picture 4" descr="Looking Through Binoculars Clipart | Free Images at Clker.com - vector clip art online, royalty ...">
            <a:extLst>
              <a:ext uri="{FF2B5EF4-FFF2-40B4-BE49-F238E27FC236}">
                <a16:creationId xmlns:a16="http://schemas.microsoft.com/office/drawing/2014/main" id="{549DAF84-DD74-A34E-9ED5-6E84A2C94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451" y="2581835"/>
            <a:ext cx="3353995" cy="437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Little Fireman In Action - Vector Illustration Stock Vector - Illustration of extinguish ...">
            <a:extLst>
              <a:ext uri="{FF2B5EF4-FFF2-40B4-BE49-F238E27FC236}">
                <a16:creationId xmlns:a16="http://schemas.microsoft.com/office/drawing/2014/main" id="{39A2411E-ED88-9849-8CB5-3B91DC92C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1170195" y="6106721"/>
            <a:ext cx="2650309" cy="1878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o clipart 20 free Cliparts | Download images on Clipground 2021">
            <a:extLst>
              <a:ext uri="{FF2B5EF4-FFF2-40B4-BE49-F238E27FC236}">
                <a16:creationId xmlns:a16="http://schemas.microsoft.com/office/drawing/2014/main" id="{9F71FF33-5833-E14B-A4DA-9B2A634DB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0195" y="6566902"/>
            <a:ext cx="779417" cy="77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0071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23AF03-CE70-4C45-9EB8-F2B2005DDF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Session</a:t>
            </a:r>
          </a:p>
          <a:p>
            <a:pPr lvl="1"/>
            <a:r>
              <a:rPr lang="en-US" sz="2800" dirty="0"/>
              <a:t>Allocation to a specific user</a:t>
            </a:r>
          </a:p>
          <a:p>
            <a:r>
              <a:rPr lang="en-US" sz="3600" dirty="0"/>
              <a:t>Job</a:t>
            </a:r>
          </a:p>
          <a:p>
            <a:pPr lvl="1"/>
            <a:r>
              <a:rPr lang="en-US" sz="2800" dirty="0"/>
              <a:t>Workflow to be executed within an application</a:t>
            </a:r>
          </a:p>
          <a:p>
            <a:pPr lvl="1"/>
            <a:r>
              <a:rPr lang="en-US" sz="2800" dirty="0"/>
              <a:t>Multiple jobs can coexist within a given session</a:t>
            </a:r>
          </a:p>
          <a:p>
            <a:pPr lvl="1"/>
            <a:r>
              <a:rPr lang="en-US" sz="2800" dirty="0"/>
              <a:t>In MPI terms, a “job” is synonymous with MPI_COMM_WORLD</a:t>
            </a:r>
          </a:p>
          <a:p>
            <a:r>
              <a:rPr lang="en-US" sz="3600" dirty="0"/>
              <a:t>Application</a:t>
            </a:r>
          </a:p>
          <a:p>
            <a:pPr lvl="1"/>
            <a:r>
              <a:rPr lang="en-US" sz="2800" dirty="0"/>
              <a:t>One or more processes executing the same executable</a:t>
            </a:r>
          </a:p>
          <a:p>
            <a:pPr lvl="1"/>
            <a:r>
              <a:rPr lang="en-US" sz="2800" dirty="0"/>
              <a:t>Can be a script, typically a binary</a:t>
            </a:r>
          </a:p>
          <a:p>
            <a:pPr lvl="1"/>
            <a:r>
              <a:rPr lang="en-US" sz="2800" dirty="0"/>
              <a:t>A single job can be comprised of multiple apps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F41A41-ACFF-E343-A8EB-0C2A8DDA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</p:spTree>
    <p:extLst>
      <p:ext uri="{BB962C8B-B14F-4D97-AF65-F5344CB8AC3E}">
        <p14:creationId xmlns:p14="http://schemas.microsoft.com/office/powerpoint/2010/main" val="67947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B391B6-5A05-184A-8626-CDA1B3892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925" y="2960914"/>
            <a:ext cx="13290550" cy="5024214"/>
          </a:xfrm>
        </p:spPr>
        <p:txBody>
          <a:bodyPr/>
          <a:lstStyle/>
          <a:p>
            <a:r>
              <a:rPr lang="en-US" sz="4000" dirty="0"/>
              <a:t>Originally created as development environment</a:t>
            </a:r>
          </a:p>
          <a:p>
            <a:pPr lvl="1"/>
            <a:r>
              <a:rPr lang="en-US" sz="3200" dirty="0"/>
              <a:t>User-level full </a:t>
            </a:r>
            <a:r>
              <a:rPr lang="en-US" sz="3200" dirty="0" err="1"/>
              <a:t>PMIx</a:t>
            </a:r>
            <a:r>
              <a:rPr lang="en-US" sz="3200" dirty="0"/>
              <a:t> environment</a:t>
            </a:r>
          </a:p>
          <a:p>
            <a:pPr lvl="1"/>
            <a:r>
              <a:rPr lang="en-US" sz="3200" dirty="0"/>
              <a:t>Run underneath any allocation or </a:t>
            </a:r>
            <a:r>
              <a:rPr lang="en-US" sz="3200" dirty="0" err="1"/>
              <a:t>hostfile</a:t>
            </a:r>
            <a:endParaRPr lang="en-US" sz="3200" dirty="0"/>
          </a:p>
          <a:p>
            <a:r>
              <a:rPr lang="en-US" sz="4000" dirty="0"/>
              <a:t>Quickly adopted by users</a:t>
            </a:r>
          </a:p>
          <a:p>
            <a:pPr lvl="1"/>
            <a:r>
              <a:rPr lang="en-US" sz="3200" dirty="0"/>
              <a:t>“Shim” to unsupported (or not-fully-supported) environments</a:t>
            </a:r>
          </a:p>
          <a:p>
            <a:r>
              <a:rPr lang="en-US" sz="4000" dirty="0"/>
              <a:t>Operates in two modes</a:t>
            </a:r>
          </a:p>
          <a:p>
            <a:pPr lvl="1"/>
            <a:r>
              <a:rPr lang="en-US" sz="3200" dirty="0">
                <a:solidFill>
                  <a:srgbClr val="FF0000"/>
                </a:solidFill>
              </a:rPr>
              <a:t>D</a:t>
            </a:r>
            <a:r>
              <a:rPr lang="en-US" sz="3200" dirty="0"/>
              <a:t>istributed </a:t>
            </a:r>
            <a:r>
              <a:rPr lang="en-US" sz="3200" dirty="0">
                <a:solidFill>
                  <a:srgbClr val="FF0000"/>
                </a:solidFill>
              </a:rPr>
              <a:t>V</a:t>
            </a:r>
            <a:r>
              <a:rPr lang="en-US" sz="3200" dirty="0"/>
              <a:t>irtual </a:t>
            </a:r>
            <a:r>
              <a:rPr lang="en-US" sz="3200" dirty="0">
                <a:solidFill>
                  <a:srgbClr val="FF0000"/>
                </a:solidFill>
              </a:rPr>
              <a:t>M</a:t>
            </a:r>
            <a:r>
              <a:rPr lang="en-US" sz="3200" dirty="0"/>
              <a:t>achine (DVM) – persistent</a:t>
            </a:r>
          </a:p>
          <a:p>
            <a:pPr lvl="1"/>
            <a:r>
              <a:rPr lang="en-US" sz="3200" dirty="0"/>
              <a:t>One-shot (i.e., “</a:t>
            </a:r>
            <a:r>
              <a:rPr lang="en-US" sz="3200" dirty="0" err="1"/>
              <a:t>mpirun</a:t>
            </a:r>
            <a:r>
              <a:rPr lang="en-US" sz="3200" dirty="0"/>
              <a:t>”)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EE01F1-154B-6143-85B8-38416FEC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PRRTE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55603-777A-544E-BE28-23851459A2A8}"/>
              </a:ext>
            </a:extLst>
          </p:cNvPr>
          <p:cNvSpPr txBox="1"/>
          <p:nvPr/>
        </p:nvSpPr>
        <p:spPr>
          <a:xfrm>
            <a:off x="3439844" y="2159726"/>
            <a:ext cx="775071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</a:t>
            </a:r>
            <a:r>
              <a:rPr lang="en-US" dirty="0" err="1"/>
              <a:t>MIx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eference </a:t>
            </a:r>
            <a:r>
              <a:rPr lang="en-US" dirty="0" err="1">
                <a:solidFill>
                  <a:srgbClr val="FF0000"/>
                </a:solidFill>
              </a:rPr>
              <a:t>R</a:t>
            </a:r>
            <a:r>
              <a:rPr lang="en-US" dirty="0" err="1"/>
              <a:t>un</a:t>
            </a:r>
            <a:r>
              <a:rPr lang="en-US" dirty="0" err="1">
                <a:solidFill>
                  <a:srgbClr val="FF0000"/>
                </a:solidFill>
              </a:rPr>
              <a:t>T</a:t>
            </a:r>
            <a:r>
              <a:rPr lang="en-US" dirty="0" err="1"/>
              <a:t>ime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en-US" dirty="0"/>
              <a:t>nvironment</a:t>
            </a:r>
          </a:p>
        </p:txBody>
      </p:sp>
    </p:spTree>
    <p:extLst>
      <p:ext uri="{BB962C8B-B14F-4D97-AF65-F5344CB8AC3E}">
        <p14:creationId xmlns:p14="http://schemas.microsoft.com/office/powerpoint/2010/main" val="395653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D64E35-E58A-AF41-B1A1-0D0B4BD17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DVM vs One-Shot modes</a:t>
            </a:r>
          </a:p>
          <a:p>
            <a:pPr lvl="1"/>
            <a:r>
              <a:rPr lang="en-US" dirty="0"/>
              <a:t>PRRTE “personalities”</a:t>
            </a:r>
          </a:p>
          <a:p>
            <a:r>
              <a:rPr lang="en-US" dirty="0"/>
              <a:t>Internal architecture</a:t>
            </a:r>
          </a:p>
          <a:p>
            <a:pPr lvl="1"/>
            <a:r>
              <a:rPr lang="en-US" dirty="0"/>
              <a:t>Event-driven state machine</a:t>
            </a:r>
          </a:p>
          <a:p>
            <a:pPr lvl="1"/>
            <a:r>
              <a:rPr lang="en-US" dirty="0"/>
              <a:t>Where key subsystems are located</a:t>
            </a:r>
          </a:p>
          <a:p>
            <a:r>
              <a:rPr lang="en-US" dirty="0"/>
              <a:t>Typical job lifecycle</a:t>
            </a:r>
          </a:p>
          <a:p>
            <a:r>
              <a:rPr lang="en-US" dirty="0"/>
              <a:t>Tools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7D757F-3A31-9049-A999-86612AAE9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556939148"/>
      </p:ext>
    </p:extLst>
  </p:cSld>
  <p:clrMapOvr>
    <a:masterClrMapping/>
  </p:clrMapOvr>
</p:sld>
</file>

<file path=ppt/theme/theme1.xml><?xml version="1.0" encoding="utf-8"?>
<a:theme xmlns:a="http://schemas.openxmlformats.org/drawingml/2006/main" name="ompi-workshop-template">
  <a:themeElements>
    <a:clrScheme name="ompi-workshop-template 3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5B87F2"/>
      </a:accent1>
      <a:accent2>
        <a:srgbClr val="555555"/>
      </a:accent2>
      <a:accent3>
        <a:srgbClr val="FFFFFF"/>
      </a:accent3>
      <a:accent4>
        <a:srgbClr val="000000"/>
      </a:accent4>
      <a:accent5>
        <a:srgbClr val="B5C3F7"/>
      </a:accent5>
      <a:accent6>
        <a:srgbClr val="4C4C4C"/>
      </a:accent6>
      <a:hlink>
        <a:srgbClr val="5DA31E"/>
      </a:hlink>
      <a:folHlink>
        <a:srgbClr val="BAD41A"/>
      </a:folHlink>
    </a:clrScheme>
    <a:fontScheme name="ompi-workshop-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itchFamily="-65" charset="0"/>
            <a:ea typeface="ＭＳ Ｐゴシック" pitchFamily="-65" charset="-128"/>
            <a:cs typeface="ＭＳ Ｐゴシック" pitchFamily="-65" charset="-128"/>
          </a:defRPr>
        </a:defPPr>
      </a:lstStyle>
    </a:lnDef>
  </a:objectDefaults>
  <a:extraClrSchemeLst>
    <a:extraClrScheme>
      <a:clrScheme name="ompi-workshop-template 1">
        <a:dk1>
          <a:srgbClr val="000000"/>
        </a:dk1>
        <a:lt1>
          <a:srgbClr val="FFFFFF"/>
        </a:lt1>
        <a:dk2>
          <a:srgbClr val="003366"/>
        </a:dk2>
        <a:lt2>
          <a:srgbClr val="AAAAAA"/>
        </a:lt2>
        <a:accent1>
          <a:srgbClr val="EEEEEE"/>
        </a:accent1>
        <a:accent2>
          <a:srgbClr val="003366"/>
        </a:accent2>
        <a:accent3>
          <a:srgbClr val="FFFFFF"/>
        </a:accent3>
        <a:accent4>
          <a:srgbClr val="000000"/>
        </a:accent4>
        <a:accent5>
          <a:srgbClr val="F5F5F5"/>
        </a:accent5>
        <a:accent6>
          <a:srgbClr val="002D5C"/>
        </a:accent6>
        <a:hlink>
          <a:srgbClr val="5B87F2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2">
        <a:dk1>
          <a:srgbClr val="000000"/>
        </a:dk1>
        <a:lt1>
          <a:srgbClr val="FFFFFF"/>
        </a:lt1>
        <a:dk2>
          <a:srgbClr val="FFFFFF"/>
        </a:dk2>
        <a:lt2>
          <a:srgbClr val="888888"/>
        </a:lt2>
        <a:accent1>
          <a:srgbClr val="BAD41A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D9E6AB"/>
        </a:accent5>
        <a:accent6>
          <a:srgbClr val="744BBD"/>
        </a:accent6>
        <a:hlink>
          <a:srgbClr val="5DA31E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3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5B87F2"/>
        </a:accent1>
        <a:accent2>
          <a:srgbClr val="555555"/>
        </a:accent2>
        <a:accent3>
          <a:srgbClr val="FFFFFF"/>
        </a:accent3>
        <a:accent4>
          <a:srgbClr val="000000"/>
        </a:accent4>
        <a:accent5>
          <a:srgbClr val="B5C3F7"/>
        </a:accent5>
        <a:accent6>
          <a:srgbClr val="4C4C4C"/>
        </a:accent6>
        <a:hlink>
          <a:srgbClr val="5DA31E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4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FFA8A8"/>
        </a:accent1>
        <a:accent2>
          <a:srgbClr val="FFCC18"/>
        </a:accent2>
        <a:accent3>
          <a:srgbClr val="FFFFFF"/>
        </a:accent3>
        <a:accent4>
          <a:srgbClr val="000000"/>
        </a:accent4>
        <a:accent5>
          <a:srgbClr val="FFD1D1"/>
        </a:accent5>
        <a:accent6>
          <a:srgbClr val="E7B915"/>
        </a:accent6>
        <a:hlink>
          <a:srgbClr val="6876E7"/>
        </a:hlink>
        <a:folHlink>
          <a:srgbClr val="ED18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5">
        <a:dk1>
          <a:srgbClr val="000000"/>
        </a:dk1>
        <a:lt1>
          <a:srgbClr val="FFFFFF"/>
        </a:lt1>
        <a:dk2>
          <a:srgbClr val="FFFFFF"/>
        </a:dk2>
        <a:lt2>
          <a:srgbClr val="000000"/>
        </a:lt2>
        <a:accent1>
          <a:srgbClr val="E6E658"/>
        </a:accent1>
        <a:accent2>
          <a:srgbClr val="8CBC1C"/>
        </a:accent2>
        <a:accent3>
          <a:srgbClr val="FFFFFF"/>
        </a:accent3>
        <a:accent4>
          <a:srgbClr val="000000"/>
        </a:accent4>
        <a:accent5>
          <a:srgbClr val="F0F0B4"/>
        </a:accent5>
        <a:accent6>
          <a:srgbClr val="7EAA18"/>
        </a:accent6>
        <a:hlink>
          <a:srgbClr val="6876E7"/>
        </a:hlink>
        <a:folHlink>
          <a:srgbClr val="5FBD7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6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5918BB"/>
        </a:accent1>
        <a:accent2>
          <a:srgbClr val="8154D1"/>
        </a:accent2>
        <a:accent3>
          <a:srgbClr val="FFFFFF"/>
        </a:accent3>
        <a:accent4>
          <a:srgbClr val="000000"/>
        </a:accent4>
        <a:accent5>
          <a:srgbClr val="B5ABDA"/>
        </a:accent5>
        <a:accent6>
          <a:srgbClr val="744BBD"/>
        </a:accent6>
        <a:hlink>
          <a:srgbClr val="DC54AD"/>
        </a:hlink>
        <a:folHlink>
          <a:srgbClr val="BAD41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mpi-workshop-template 7">
        <a:dk1>
          <a:srgbClr val="000000"/>
        </a:dk1>
        <a:lt1>
          <a:srgbClr val="FFFFFF"/>
        </a:lt1>
        <a:dk2>
          <a:srgbClr val="EBE3F8"/>
        </a:dk2>
        <a:lt2>
          <a:srgbClr val="000000"/>
        </a:lt2>
        <a:accent1>
          <a:srgbClr val="FF7518"/>
        </a:accent1>
        <a:accent2>
          <a:srgbClr val="888888"/>
        </a:accent2>
        <a:accent3>
          <a:srgbClr val="FFFFFF"/>
        </a:accent3>
        <a:accent4>
          <a:srgbClr val="000000"/>
        </a:accent4>
        <a:accent5>
          <a:srgbClr val="FFBDAB"/>
        </a:accent5>
        <a:accent6>
          <a:srgbClr val="7B7B7B"/>
        </a:accent6>
        <a:hlink>
          <a:srgbClr val="8CBC1C"/>
        </a:hlink>
        <a:folHlink>
          <a:srgbClr val="FFCC1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HD:Users:bbarrett:research:ompi:ompi-docs:2006:visits:04-cisco-workshop:ompi-workshop-template.pot</Template>
  <TotalTime>61658</TotalTime>
  <Words>1514</Words>
  <Application>Microsoft Macintosh PowerPoint</Application>
  <PresentationFormat>Custom</PresentationFormat>
  <Paragraphs>282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APPLE CHANCERY</vt:lpstr>
      <vt:lpstr>APPLE CHANCERY</vt:lpstr>
      <vt:lpstr>Arial</vt:lpstr>
      <vt:lpstr>Wingdings</vt:lpstr>
      <vt:lpstr>ompi-workshop-template</vt:lpstr>
      <vt:lpstr>PMIx/PRRTE: A Tutorial</vt:lpstr>
      <vt:lpstr>Agenda</vt:lpstr>
      <vt:lpstr>Corrections</vt:lpstr>
      <vt:lpstr>Agenda</vt:lpstr>
      <vt:lpstr>Code Base Overviews</vt:lpstr>
      <vt:lpstr>Objective</vt:lpstr>
      <vt:lpstr>Terminology</vt:lpstr>
      <vt:lpstr>PRRTE</vt:lpstr>
      <vt:lpstr>Agenda</vt:lpstr>
      <vt:lpstr>DVM vs One-Shot</vt:lpstr>
      <vt:lpstr>Personality Support</vt:lpstr>
      <vt:lpstr>Detecting Proxies/Personality</vt:lpstr>
      <vt:lpstr>.ini file format</vt:lpstr>
      <vt:lpstr>Typical Problems</vt:lpstr>
      <vt:lpstr>Internal Architecture</vt:lpstr>
      <vt:lpstr>Code Layout</vt:lpstr>
      <vt:lpstr>Code Layout (mca)</vt:lpstr>
      <vt:lpstr>Lifecycle States</vt:lpstr>
      <vt:lpstr>Lifecycle States</vt:lpstr>
      <vt:lpstr>DVM Launch</vt:lpstr>
      <vt:lpstr>DVM Launch</vt:lpstr>
      <vt:lpstr>Typical Problems</vt:lpstr>
      <vt:lpstr>Job Lifecycle</vt:lpstr>
      <vt:lpstr>Typical Problems</vt:lpstr>
      <vt:lpstr>Wrap-Up</vt:lpstr>
    </vt:vector>
  </TitlesOfParts>
  <Company>Brian Barrett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 with Build Systems</dc:title>
  <dc:creator>Brian Barrett</dc:creator>
  <cp:lastModifiedBy>Ralph Castain</cp:lastModifiedBy>
  <cp:revision>731</cp:revision>
  <dcterms:created xsi:type="dcterms:W3CDTF">2008-11-13T15:30:00Z</dcterms:created>
  <dcterms:modified xsi:type="dcterms:W3CDTF">2021-04-26T22:16:59Z</dcterms:modified>
</cp:coreProperties>
</file>