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7432000"/>
  <p:notesSz cx="26974800" cy="36118800"/>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4643"/>
  </p:normalViewPr>
  <p:slideViewPr>
    <p:cSldViewPr>
      <p:cViewPr>
        <p:scale>
          <a:sx n="81" d="100"/>
          <a:sy n="81" d="100"/>
        </p:scale>
        <p:origin x="-6688" y="-9824"/>
      </p:cViewPr>
      <p:guideLst>
        <p:guide orient="horz" pos="864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1688763" cy="18113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5279688" y="0"/>
            <a:ext cx="11688762" cy="1811338"/>
          </a:xfrm>
          <a:prstGeom prst="rect">
            <a:avLst/>
          </a:prstGeom>
        </p:spPr>
        <p:txBody>
          <a:bodyPr vert="horz" lIns="91440" tIns="45720" rIns="91440" bIns="45720" rtlCol="0"/>
          <a:lstStyle>
            <a:lvl1pPr algn="r">
              <a:defRPr sz="1200"/>
            </a:lvl1pPr>
          </a:lstStyle>
          <a:p>
            <a:fld id="{007FE00E-CCB3-6D49-9ECD-6B6A6AFB5DFF}" type="datetimeFigureOut">
              <a:rPr lang="en-US" smtClean="0"/>
              <a:t>11/5/18</a:t>
            </a:fld>
            <a:endParaRPr lang="en-US"/>
          </a:p>
        </p:txBody>
      </p:sp>
      <p:sp>
        <p:nvSpPr>
          <p:cNvPr id="4" name="Slide Image Placeholder 3"/>
          <p:cNvSpPr>
            <a:spLocks noGrp="1" noRot="1" noChangeAspect="1"/>
          </p:cNvSpPr>
          <p:nvPr>
            <p:ph type="sldImg" idx="2"/>
          </p:nvPr>
        </p:nvSpPr>
        <p:spPr>
          <a:xfrm>
            <a:off x="5360988" y="4514850"/>
            <a:ext cx="16252825" cy="121904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697163" y="17381538"/>
            <a:ext cx="21580475" cy="142224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4307463"/>
            <a:ext cx="11688763" cy="18113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5279688" y="34307463"/>
            <a:ext cx="11688762" cy="1811337"/>
          </a:xfrm>
          <a:prstGeom prst="rect">
            <a:avLst/>
          </a:prstGeom>
        </p:spPr>
        <p:txBody>
          <a:bodyPr vert="horz" lIns="91440" tIns="45720" rIns="91440" bIns="45720" rtlCol="0" anchor="b"/>
          <a:lstStyle>
            <a:lvl1pPr algn="r">
              <a:defRPr sz="1200"/>
            </a:lvl1pPr>
          </a:lstStyle>
          <a:p>
            <a:fld id="{275B84A8-0C9E-2044-A871-D7E903E2794C}" type="slidenum">
              <a:rPr lang="en-US" smtClean="0"/>
              <a:t>‹#›</a:t>
            </a:fld>
            <a:endParaRPr lang="en-US"/>
          </a:p>
        </p:txBody>
      </p:sp>
    </p:spTree>
    <p:extLst>
      <p:ext uri="{BB962C8B-B14F-4D97-AF65-F5344CB8AC3E}">
        <p14:creationId xmlns:p14="http://schemas.microsoft.com/office/powerpoint/2010/main" val="168337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B84A8-0C9E-2044-A871-D7E903E2794C}" type="slidenum">
              <a:rPr lang="en-US" smtClean="0"/>
              <a:t>1</a:t>
            </a:fld>
            <a:endParaRPr lang="en-US"/>
          </a:p>
        </p:txBody>
      </p:sp>
    </p:spTree>
    <p:extLst>
      <p:ext uri="{BB962C8B-B14F-4D97-AF65-F5344CB8AC3E}">
        <p14:creationId xmlns:p14="http://schemas.microsoft.com/office/powerpoint/2010/main" val="1365273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3"/>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35BD307-176B-4D78-836E-8019EAB19CFB}" type="datetimeFigureOut">
              <a:rPr lang="en-US" smtClean="0"/>
              <a:pPr/>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5BD307-176B-4D78-836E-8019EAB19CFB}" type="datetimeFigureOut">
              <a:rPr lang="en-US" smtClean="0"/>
              <a:pPr/>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0" y="5861055"/>
            <a:ext cx="24688800" cy="124828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0" y="5861055"/>
            <a:ext cx="73456800" cy="124828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5BD307-176B-4D78-836E-8019EAB19CFB}" type="datetimeFigureOut">
              <a:rPr lang="en-US" smtClean="0"/>
              <a:pPr/>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5BD307-176B-4D78-836E-8019EAB19CFB}" type="datetimeFigureOut">
              <a:rPr lang="en-US" smtClean="0"/>
              <a:pPr/>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a:t>Click to edit Master title style</a:t>
            </a:r>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5BD307-176B-4D78-836E-8019EAB19CFB}" type="datetimeFigureOut">
              <a:rPr lang="en-US" smtClean="0"/>
              <a:pPr/>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0" y="34137600"/>
            <a:ext cx="49072800" cy="965517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168800" y="34137600"/>
            <a:ext cx="49072800" cy="965517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5BD307-176B-4D78-836E-8019EAB19CFB}" type="datetimeFigureOut">
              <a:rPr lang="en-US" smtClean="0"/>
              <a:pPr/>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3"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80103"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5BD307-176B-4D78-836E-8019EAB19CFB}" type="datetimeFigureOut">
              <a:rPr lang="en-US" smtClean="0"/>
              <a:pPr/>
              <a:t>11/5/18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5BD307-176B-4D78-836E-8019EAB19CFB}" type="datetimeFigureOut">
              <a:rPr lang="en-US" smtClean="0"/>
              <a:pPr/>
              <a:t>11/5/18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BD307-176B-4D78-836E-8019EAB19CFB}" type="datetimeFigureOut">
              <a:rPr lang="en-US" smtClean="0"/>
              <a:pPr/>
              <a:t>11/5/18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092200"/>
            <a:ext cx="12033252" cy="4648200"/>
          </a:xfrm>
        </p:spPr>
        <p:txBody>
          <a:bodyPr anchor="b"/>
          <a:lstStyle>
            <a:lvl1pPr algn="l">
              <a:defRPr sz="8000" b="1"/>
            </a:lvl1pPr>
          </a:lstStyle>
          <a:p>
            <a:r>
              <a:rPr lang="en-US"/>
              <a:t>Click to edit Master title style</a:t>
            </a:r>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3"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35BD307-176B-4D78-836E-8019EAB19CFB}" type="datetimeFigureOut">
              <a:rPr lang="en-US" smtClean="0"/>
              <a:pPr/>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1"/>
            <a:ext cx="21945600" cy="2266952"/>
          </a:xfrm>
        </p:spPr>
        <p:txBody>
          <a:bodyPr anchor="b"/>
          <a:lstStyle>
            <a:lvl1pPr algn="l">
              <a:defRPr sz="8000" b="1"/>
            </a:lvl1pPr>
          </a:lstStyle>
          <a:p>
            <a:r>
              <a:rPr lang="en-US"/>
              <a:t>Click to edit Master title style</a:t>
            </a:r>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3"/>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35BD307-176B-4D78-836E-8019EAB19CFB}" type="datetimeFigureOut">
              <a:rPr lang="en-US" smtClean="0"/>
              <a:pPr/>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a:t>Click to edit Master title style</a:t>
            </a:r>
          </a:p>
        </p:txBody>
      </p:sp>
      <p:sp>
        <p:nvSpPr>
          <p:cNvPr id="3" name="Text Placeholder 2"/>
          <p:cNvSpPr>
            <a:spLocks noGrp="1"/>
          </p:cNvSpPr>
          <p:nvPr>
            <p:ph type="body" idx="1"/>
          </p:nvPr>
        </p:nvSpPr>
        <p:spPr>
          <a:xfrm>
            <a:off x="1828800" y="6400803"/>
            <a:ext cx="32918400" cy="18103852"/>
          </a:xfrm>
          <a:prstGeom prst="rect">
            <a:avLst/>
          </a:prstGeom>
        </p:spPr>
        <p:txBody>
          <a:bodyPr vert="horz" lIns="365760" tIns="182880" rIns="365760" bIns="18288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5425402"/>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135BD307-176B-4D78-836E-8019EAB19CFB}" type="datetimeFigureOut">
              <a:rPr lang="en-US" smtClean="0"/>
              <a:pPr/>
              <a:t>11/5/18</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99512EB1-2C5D-4A72-887F-5657463429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gi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1122"/>
          <p:cNvSpPr>
            <a:spLocks noChangeArrowheads="1"/>
          </p:cNvSpPr>
          <p:nvPr/>
        </p:nvSpPr>
        <p:spPr bwMode="auto">
          <a:xfrm>
            <a:off x="18389601" y="4857750"/>
            <a:ext cx="16992599" cy="13887450"/>
          </a:xfrm>
          <a:prstGeom prst="roundRect">
            <a:avLst>
              <a:gd name="adj" fmla="val 5427"/>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5" name="Text Box 996"/>
          <p:cNvSpPr txBox="1">
            <a:spLocks noChangeArrowheads="1"/>
          </p:cNvSpPr>
          <p:nvPr/>
        </p:nvSpPr>
        <p:spPr bwMode="auto">
          <a:xfrm>
            <a:off x="5283200" y="228600"/>
            <a:ext cx="27228800" cy="2308324"/>
          </a:xfrm>
          <a:prstGeom prst="rect">
            <a:avLst/>
          </a:prstGeom>
          <a:noFill/>
          <a:ln w="25400">
            <a:noFill/>
            <a:miter lim="800000"/>
            <a:headEnd/>
            <a:tailEnd/>
          </a:ln>
          <a:effectLst/>
        </p:spPr>
        <p:txBody>
          <a:bodyPr wrap="square">
            <a:prstTxWarp prst="textNoShape">
              <a:avLst/>
            </a:prstTxWarp>
            <a:spAutoFit/>
          </a:bodyPr>
          <a:lstStyle/>
          <a:p>
            <a:pPr algn="ctr" defTabSz="3762375"/>
            <a:r>
              <a:rPr lang="en-US" altLang="zh-CN" b="1" dirty="0">
                <a:latin typeface="Arial" pitchFamily="-65" charset="0"/>
                <a:ea typeface="宋体" pitchFamily="-65" charset="-122"/>
                <a:cs typeface="宋体" pitchFamily="-65" charset="-122"/>
              </a:rPr>
              <a:t>More Renewable Energy for Hawaii</a:t>
            </a:r>
            <a:br>
              <a:rPr lang="en-US" altLang="zh-CN" b="1" dirty="0">
                <a:latin typeface="Arial" pitchFamily="-65" charset="0"/>
                <a:ea typeface="宋体" pitchFamily="-65" charset="-122"/>
                <a:cs typeface="宋体" pitchFamily="-65" charset="-122"/>
              </a:rPr>
            </a:br>
            <a:r>
              <a:rPr lang="en-US" altLang="zh-CN" b="1" dirty="0">
                <a:latin typeface="Arial" pitchFamily="-65" charset="0"/>
                <a:ea typeface="宋体" pitchFamily="-65" charset="-122"/>
                <a:cs typeface="宋体" pitchFamily="-65" charset="-122"/>
              </a:rPr>
              <a:t>with Open Power Quality</a:t>
            </a:r>
          </a:p>
        </p:txBody>
      </p:sp>
      <p:sp>
        <p:nvSpPr>
          <p:cNvPr id="6" name="Text Box 1007"/>
          <p:cNvSpPr txBox="1">
            <a:spLocks noChangeArrowheads="1"/>
          </p:cNvSpPr>
          <p:nvPr/>
        </p:nvSpPr>
        <p:spPr bwMode="auto">
          <a:xfrm>
            <a:off x="3759200" y="2514600"/>
            <a:ext cx="29260800" cy="1938992"/>
          </a:xfrm>
          <a:prstGeom prst="rect">
            <a:avLst/>
          </a:prstGeom>
          <a:noFill/>
          <a:ln w="25400">
            <a:noFill/>
            <a:miter lim="800000"/>
            <a:headEnd/>
            <a:tailEnd/>
          </a:ln>
          <a:effectLst/>
        </p:spPr>
        <p:txBody>
          <a:bodyPr wrap="square">
            <a:prstTxWarp prst="textNoShape">
              <a:avLst/>
            </a:prstTxWarp>
            <a:spAutoFit/>
          </a:bodyPr>
          <a:lstStyle/>
          <a:p>
            <a:pPr algn="ctr" defTabSz="3762375"/>
            <a:r>
              <a:rPr lang="en-US" altLang="zh-CN" sz="4000" dirty="0">
                <a:latin typeface="Arial" pitchFamily="-65" charset="0"/>
                <a:ea typeface="宋体" pitchFamily="-65" charset="-122"/>
                <a:cs typeface="宋体" pitchFamily="-65" charset="-122"/>
              </a:rPr>
              <a:t>Anthony </a:t>
            </a:r>
            <a:r>
              <a:rPr lang="en-US" altLang="zh-CN" sz="4000" dirty="0" err="1">
                <a:latin typeface="Arial" pitchFamily="-65" charset="0"/>
                <a:ea typeface="宋体" pitchFamily="-65" charset="-122"/>
                <a:cs typeface="宋体" pitchFamily="-65" charset="-122"/>
              </a:rPr>
              <a:t>Christe</a:t>
            </a:r>
            <a:r>
              <a:rPr lang="en-US" altLang="zh-CN" sz="4000" dirty="0">
                <a:latin typeface="Arial" pitchFamily="-65" charset="0"/>
                <a:ea typeface="宋体" pitchFamily="-65" charset="-122"/>
                <a:cs typeface="宋体" pitchFamily="-65" charset="-122"/>
              </a:rPr>
              <a:t>, Charles Dickens, Kaila Foltz, Evan </a:t>
            </a:r>
            <a:r>
              <a:rPr lang="en-US" altLang="zh-CN" sz="4000" dirty="0" err="1">
                <a:latin typeface="Arial" pitchFamily="-65" charset="0"/>
                <a:ea typeface="宋体" pitchFamily="-65" charset="-122"/>
                <a:cs typeface="宋体" pitchFamily="-65" charset="-122"/>
              </a:rPr>
              <a:t>Hataishi</a:t>
            </a:r>
            <a:r>
              <a:rPr lang="en-US" altLang="zh-CN" sz="4000" dirty="0">
                <a:latin typeface="Arial" pitchFamily="-65" charset="0"/>
                <a:ea typeface="宋体" pitchFamily="-65" charset="-122"/>
                <a:cs typeface="宋体" pitchFamily="-65" charset="-122"/>
              </a:rPr>
              <a:t>, Camelia Lai, Serge </a:t>
            </a:r>
            <a:r>
              <a:rPr lang="en-US" altLang="zh-CN" sz="4000" dirty="0" err="1">
                <a:latin typeface="Arial" pitchFamily="-65" charset="0"/>
                <a:ea typeface="宋体" pitchFamily="-65" charset="-122"/>
                <a:cs typeface="宋体" pitchFamily="-65" charset="-122"/>
              </a:rPr>
              <a:t>Negrashov</a:t>
            </a:r>
            <a:r>
              <a:rPr lang="en-US" altLang="zh-CN" sz="4000" dirty="0">
                <a:latin typeface="Arial" pitchFamily="-65" charset="0"/>
                <a:ea typeface="宋体" pitchFamily="-65" charset="-122"/>
                <a:cs typeface="宋体" pitchFamily="-65" charset="-122"/>
              </a:rPr>
              <a:t>, Il Ung </a:t>
            </a:r>
            <a:r>
              <a:rPr lang="en-US" altLang="zh-CN" sz="4000" dirty="0" err="1">
                <a:latin typeface="Arial" pitchFamily="-65" charset="0"/>
                <a:ea typeface="宋体" pitchFamily="-65" charset="-122"/>
                <a:cs typeface="宋体" pitchFamily="-65" charset="-122"/>
              </a:rPr>
              <a:t>Jeong</a:t>
            </a:r>
            <a:br>
              <a:rPr lang="en-US" altLang="zh-CN" sz="4000" dirty="0">
                <a:latin typeface="Arial" pitchFamily="-65" charset="0"/>
                <a:ea typeface="宋体" pitchFamily="-65" charset="-122"/>
                <a:cs typeface="宋体" pitchFamily="-65" charset="-122"/>
              </a:rPr>
            </a:br>
            <a:r>
              <a:rPr lang="en-US" altLang="zh-CN" sz="4000" dirty="0">
                <a:latin typeface="Arial" pitchFamily="-65" charset="0"/>
                <a:ea typeface="宋体" pitchFamily="-65" charset="-122"/>
                <a:cs typeface="宋体" pitchFamily="-65" charset="-122"/>
              </a:rPr>
              <a:t>Philip Johnson</a:t>
            </a:r>
          </a:p>
          <a:p>
            <a:pPr algn="ctr" defTabSz="3762375"/>
            <a:r>
              <a:rPr lang="en-US" altLang="zh-CN" sz="4000" b="1" dirty="0">
                <a:latin typeface="Arial" pitchFamily="-65" charset="0"/>
                <a:ea typeface="宋体" pitchFamily="-65" charset="-122"/>
                <a:cs typeface="宋体" pitchFamily="-65" charset="-122"/>
              </a:rPr>
              <a:t>Open Power Quality</a:t>
            </a:r>
          </a:p>
        </p:txBody>
      </p:sp>
      <p:sp>
        <p:nvSpPr>
          <p:cNvPr id="7" name="AutoShape 1122"/>
          <p:cNvSpPr>
            <a:spLocks noChangeArrowheads="1"/>
          </p:cNvSpPr>
          <p:nvPr/>
        </p:nvSpPr>
        <p:spPr bwMode="auto">
          <a:xfrm>
            <a:off x="1092202" y="4876802"/>
            <a:ext cx="16875227" cy="5305172"/>
          </a:xfrm>
          <a:prstGeom prst="roundRect">
            <a:avLst>
              <a:gd name="adj" fmla="val 6556"/>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8" name="Text Box 1123"/>
          <p:cNvSpPr txBox="1">
            <a:spLocks noChangeArrowheads="1"/>
          </p:cNvSpPr>
          <p:nvPr/>
        </p:nvSpPr>
        <p:spPr bwMode="auto">
          <a:xfrm>
            <a:off x="5943600" y="4909321"/>
            <a:ext cx="73914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Introduction &amp; Motivation</a:t>
            </a:r>
          </a:p>
        </p:txBody>
      </p:sp>
      <p:sp>
        <p:nvSpPr>
          <p:cNvPr id="9" name="Text Box 1135"/>
          <p:cNvSpPr txBox="1">
            <a:spLocks noChangeArrowheads="1"/>
          </p:cNvSpPr>
          <p:nvPr/>
        </p:nvSpPr>
        <p:spPr bwMode="auto">
          <a:xfrm>
            <a:off x="1102361" y="5780768"/>
            <a:ext cx="16604523" cy="4401205"/>
          </a:xfrm>
          <a:prstGeom prst="rect">
            <a:avLst/>
          </a:prstGeom>
          <a:noFill/>
          <a:ln w="9525">
            <a:noFill/>
            <a:miter lim="800000"/>
            <a:headEnd/>
            <a:tailEnd/>
          </a:ln>
          <a:effectLst/>
        </p:spPr>
        <p:txBody>
          <a:bodyPr wrap="square">
            <a:prstTxWarp prst="textNoShape">
              <a:avLst/>
            </a:prstTxWarp>
            <a:spAutoFit/>
          </a:bodyPr>
          <a:lstStyle/>
          <a:p>
            <a:pPr marL="457200" lvl="2">
              <a:spcBef>
                <a:spcPct val="0"/>
              </a:spcBef>
            </a:pPr>
            <a:r>
              <a:rPr lang="en-US" sz="2000" dirty="0">
                <a:latin typeface="Arial" panose="020B0604020202020204" pitchFamily="34" charset="0"/>
                <a:cs typeface="Arial" panose="020B0604020202020204" pitchFamily="34" charset="0"/>
              </a:rPr>
              <a:t>    Successfully maintaining adequate power quality and providing sufficient amounts of it to meet the rising needs of consumers has been a triumph of electrical utilities for over 100 years. In recent times, however, there have been changes to the nature of electrical generation and consumption that make power quality of increasing public concern and interest.</a:t>
            </a:r>
          </a:p>
          <a:p>
            <a:pPr marL="457200" lvl="2">
              <a:spcBef>
                <a:spcPct val="0"/>
              </a:spcBef>
            </a:pPr>
            <a:r>
              <a:rPr lang="en-US" sz="2000" dirty="0">
                <a:latin typeface="Arial" panose="020B0604020202020204" pitchFamily="34" charset="0"/>
                <a:cs typeface="Arial" panose="020B0604020202020204" pitchFamily="34" charset="0"/>
              </a:rPr>
              <a:t>    The Open Power Quality (OPQ) project began in 2012 with the goal of developing and evaluating technology to support three important improvements to electrical infrastructure:</a:t>
            </a:r>
          </a:p>
          <a:p>
            <a:pPr marL="457200" lvl="2">
              <a:spcBef>
                <a:spcPct val="0"/>
              </a:spcBef>
            </a:pPr>
            <a:r>
              <a:rPr lang="en-US" sz="2000" dirty="0">
                <a:latin typeface="Arial" panose="020B0604020202020204" pitchFamily="34" charset="0"/>
                <a:cs typeface="Arial" panose="020B0604020202020204" pitchFamily="34" charset="0"/>
              </a:rPr>
              <a:t>    1: Increase the capacity of small and large electrical grids to employ distributed, intermittent forms of renewable energy.</a:t>
            </a:r>
          </a:p>
          <a:p>
            <a:pPr marL="457200" lvl="2">
              <a:spcBef>
                <a:spcPct val="0"/>
              </a:spcBef>
            </a:pPr>
            <a:r>
              <a:rPr lang="en-US" sz="2000" dirty="0">
                <a:latin typeface="Arial" panose="020B0604020202020204" pitchFamily="34" charset="0"/>
                <a:cs typeface="Arial" panose="020B0604020202020204" pitchFamily="34" charset="0"/>
              </a:rPr>
              <a:t>    2: Gain insight into lifespan and failure rate problems in consumer electronics due to poor power quality.</a:t>
            </a:r>
          </a:p>
          <a:p>
            <a:pPr marL="457200" lvl="2">
              <a:spcBef>
                <a:spcPct val="0"/>
              </a:spcBef>
            </a:pPr>
            <a:r>
              <a:rPr lang="en-US" sz="2000" dirty="0">
                <a:latin typeface="Arial" panose="020B0604020202020204" pitchFamily="34" charset="0"/>
                <a:cs typeface="Arial" panose="020B0604020202020204" pitchFamily="34" charset="0"/>
              </a:rPr>
              <a:t>    3: Provide an independent, low cost source of useful power quality data to consumers, researchers, and public policy makers.</a:t>
            </a:r>
            <a:endParaRPr lang="en-US" sz="2000" b="1" dirty="0">
              <a:latin typeface="Arial" panose="020B0604020202020204" pitchFamily="34" charset="0"/>
              <a:ea typeface="PMingLiU" pitchFamily="18" charset="-120"/>
              <a:cs typeface="Arial" panose="020B0604020202020204" pitchFamily="34" charset="0"/>
            </a:endParaRPr>
          </a:p>
          <a:p>
            <a:pPr marL="457200" lvl="2">
              <a:spcBef>
                <a:spcPct val="0"/>
              </a:spcBef>
            </a:pPr>
            <a:r>
              <a:rPr lang="en-US" sz="2000" b="1" dirty="0">
                <a:latin typeface="Arial" panose="020B0604020202020204" pitchFamily="34" charset="0"/>
                <a:ea typeface="PMingLiU" pitchFamily="18" charset="-120"/>
                <a:cs typeface="Arial" panose="020B0604020202020204" pitchFamily="34" charset="0"/>
              </a:rPr>
              <a:t>    </a:t>
            </a:r>
            <a:r>
              <a:rPr lang="en-US" sz="2000" dirty="0">
                <a:latin typeface="Arial" pitchFamily="-65" charset="0"/>
                <a:ea typeface="PMingLiU" pitchFamily="18" charset="-120"/>
                <a:cs typeface="PMingLiU" pitchFamily="18" charset="-120"/>
              </a:rPr>
              <a:t>Current state of the art power quality monitoring devices are designed for stand alone operation and follow common architectural principles that do not allow for flexibility on how data is represented and communicated and are not developed for everyday customers to understand. Furthermore, stand alone power quality monitoring devices lack global awareness, they are only able to recognize local events.    </a:t>
            </a:r>
          </a:p>
          <a:p>
            <a:pPr marL="457200" lvl="2">
              <a:spcBef>
                <a:spcPct val="0"/>
              </a:spcBef>
            </a:pPr>
            <a:r>
              <a:rPr lang="en-US" sz="2000" dirty="0">
                <a:latin typeface="Arial" pitchFamily="-65" charset="0"/>
                <a:ea typeface="PMingLiU" pitchFamily="18" charset="-120"/>
                <a:cs typeface="PMingLiU" pitchFamily="18" charset="-120"/>
              </a:rPr>
              <a:t>    The OPQ project takes a different design approach by developing a cloud native system with two way data flow and higher frequency database updates. This allows the system to be globally aware of events happening across the grid that will potentially provide insights that would be otherwise unavailable. The OPQ system presents its data and results in an approachable way for consumers of all backgrounds. </a:t>
            </a:r>
          </a:p>
        </p:txBody>
      </p:sp>
      <p:pic>
        <p:nvPicPr>
          <p:cNvPr id="10" name="Picture 9" descr="UHM logo.gif"/>
          <p:cNvPicPr>
            <a:picLocks noChangeAspect="1"/>
          </p:cNvPicPr>
          <p:nvPr/>
        </p:nvPicPr>
        <p:blipFill>
          <a:blip r:embed="rId3" cstate="print"/>
          <a:stretch>
            <a:fillRect/>
          </a:stretch>
        </p:blipFill>
        <p:spPr>
          <a:xfrm>
            <a:off x="260406" y="431623"/>
            <a:ext cx="5022794" cy="1989920"/>
          </a:xfrm>
          <a:prstGeom prst="rect">
            <a:avLst/>
          </a:prstGeom>
        </p:spPr>
      </p:pic>
      <p:sp>
        <p:nvSpPr>
          <p:cNvPr id="13" name="Rectangle 12"/>
          <p:cNvSpPr/>
          <p:nvPr/>
        </p:nvSpPr>
        <p:spPr>
          <a:xfrm>
            <a:off x="32308800" y="514350"/>
            <a:ext cx="711200"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5560000" y="685800"/>
            <a:ext cx="711200"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5153600" y="457200"/>
            <a:ext cx="711200"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utoShape 1122"/>
          <p:cNvSpPr>
            <a:spLocks noChangeArrowheads="1"/>
          </p:cNvSpPr>
          <p:nvPr/>
        </p:nvSpPr>
        <p:spPr bwMode="auto">
          <a:xfrm>
            <a:off x="1016000" y="10301093"/>
            <a:ext cx="16992599" cy="7529707"/>
          </a:xfrm>
          <a:prstGeom prst="roundRect">
            <a:avLst>
              <a:gd name="adj" fmla="val 6556"/>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17" name="AutoShape 1122"/>
          <p:cNvSpPr>
            <a:spLocks noChangeArrowheads="1"/>
          </p:cNvSpPr>
          <p:nvPr/>
        </p:nvSpPr>
        <p:spPr bwMode="auto">
          <a:xfrm>
            <a:off x="1016001" y="17949919"/>
            <a:ext cx="17094200" cy="9024881"/>
          </a:xfrm>
          <a:prstGeom prst="roundRect">
            <a:avLst>
              <a:gd name="adj" fmla="val 6556"/>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dirty="0">
              <a:latin typeface="Arial" pitchFamily="-65" charset="0"/>
              <a:ea typeface="宋体" pitchFamily="-65" charset="-122"/>
              <a:cs typeface="宋体" pitchFamily="-65" charset="-122"/>
            </a:endParaRPr>
          </a:p>
        </p:txBody>
      </p:sp>
      <p:sp>
        <p:nvSpPr>
          <p:cNvPr id="18" name="AutoShape 1122"/>
          <p:cNvSpPr>
            <a:spLocks noChangeArrowheads="1"/>
          </p:cNvSpPr>
          <p:nvPr/>
        </p:nvSpPr>
        <p:spPr bwMode="auto">
          <a:xfrm>
            <a:off x="18389601" y="24612599"/>
            <a:ext cx="16992599" cy="2362201"/>
          </a:xfrm>
          <a:prstGeom prst="roundRect">
            <a:avLst>
              <a:gd name="adj" fmla="val 10260"/>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dirty="0">
              <a:latin typeface="Arial" pitchFamily="-65" charset="0"/>
              <a:ea typeface="宋体" pitchFamily="-65" charset="-122"/>
              <a:cs typeface="宋体" pitchFamily="-65" charset="-122"/>
            </a:endParaRPr>
          </a:p>
        </p:txBody>
      </p:sp>
      <p:sp>
        <p:nvSpPr>
          <p:cNvPr id="19" name="AutoShape 1122"/>
          <p:cNvSpPr>
            <a:spLocks noChangeArrowheads="1"/>
          </p:cNvSpPr>
          <p:nvPr/>
        </p:nvSpPr>
        <p:spPr bwMode="auto">
          <a:xfrm>
            <a:off x="18389601" y="18879727"/>
            <a:ext cx="16992599" cy="5573032"/>
          </a:xfrm>
          <a:prstGeom prst="roundRect">
            <a:avLst>
              <a:gd name="adj" fmla="val 8811"/>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dirty="0">
              <a:latin typeface="Arial" pitchFamily="-65" charset="0"/>
              <a:ea typeface="宋体" pitchFamily="-65" charset="-122"/>
              <a:cs typeface="宋体" pitchFamily="-65" charset="-122"/>
            </a:endParaRPr>
          </a:p>
        </p:txBody>
      </p:sp>
      <p:sp>
        <p:nvSpPr>
          <p:cNvPr id="20" name="Text Box 1123"/>
          <p:cNvSpPr txBox="1">
            <a:spLocks noChangeArrowheads="1"/>
          </p:cNvSpPr>
          <p:nvPr/>
        </p:nvSpPr>
        <p:spPr bwMode="auto">
          <a:xfrm>
            <a:off x="6540498" y="10422982"/>
            <a:ext cx="5943601"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Project Description</a:t>
            </a:r>
          </a:p>
        </p:txBody>
      </p:sp>
      <p:sp>
        <p:nvSpPr>
          <p:cNvPr id="21" name="Text Box 1123"/>
          <p:cNvSpPr txBox="1">
            <a:spLocks noChangeArrowheads="1"/>
          </p:cNvSpPr>
          <p:nvPr/>
        </p:nvSpPr>
        <p:spPr bwMode="auto">
          <a:xfrm>
            <a:off x="6210299" y="18022403"/>
            <a:ext cx="62738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Materials &amp; Methods</a:t>
            </a:r>
          </a:p>
        </p:txBody>
      </p:sp>
      <p:sp>
        <p:nvSpPr>
          <p:cNvPr id="22" name="Text Box 1123"/>
          <p:cNvSpPr txBox="1">
            <a:spLocks noChangeArrowheads="1"/>
          </p:cNvSpPr>
          <p:nvPr/>
        </p:nvSpPr>
        <p:spPr bwMode="auto">
          <a:xfrm>
            <a:off x="25603200" y="4876800"/>
            <a:ext cx="27940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Results</a:t>
            </a:r>
          </a:p>
        </p:txBody>
      </p:sp>
      <p:sp>
        <p:nvSpPr>
          <p:cNvPr id="23" name="Text Box 1123"/>
          <p:cNvSpPr txBox="1">
            <a:spLocks noChangeArrowheads="1"/>
          </p:cNvSpPr>
          <p:nvPr/>
        </p:nvSpPr>
        <p:spPr bwMode="auto">
          <a:xfrm>
            <a:off x="25069800" y="18911670"/>
            <a:ext cx="38100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Conclusion</a:t>
            </a:r>
          </a:p>
        </p:txBody>
      </p:sp>
      <p:sp>
        <p:nvSpPr>
          <p:cNvPr id="24" name="Text Box 1123"/>
          <p:cNvSpPr txBox="1">
            <a:spLocks noChangeArrowheads="1"/>
          </p:cNvSpPr>
          <p:nvPr/>
        </p:nvSpPr>
        <p:spPr bwMode="auto">
          <a:xfrm>
            <a:off x="23926800" y="24681359"/>
            <a:ext cx="60960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Acknowledgments</a:t>
            </a:r>
          </a:p>
        </p:txBody>
      </p:sp>
      <p:sp>
        <p:nvSpPr>
          <p:cNvPr id="46" name="Text Box 1135"/>
          <p:cNvSpPr txBox="1">
            <a:spLocks noChangeArrowheads="1"/>
          </p:cNvSpPr>
          <p:nvPr/>
        </p:nvSpPr>
        <p:spPr bwMode="auto">
          <a:xfrm>
            <a:off x="1092202" y="11311542"/>
            <a:ext cx="16951428" cy="1631216"/>
          </a:xfrm>
          <a:prstGeom prst="rect">
            <a:avLst/>
          </a:prstGeom>
          <a:noFill/>
          <a:ln w="9525">
            <a:noFill/>
            <a:miter lim="800000"/>
            <a:headEnd/>
            <a:tailEnd/>
          </a:ln>
          <a:effectLst/>
        </p:spPr>
        <p:txBody>
          <a:bodyPr wrap="square">
            <a:prstTxWarp prst="textNoShape">
              <a:avLst/>
            </a:prstTxWarp>
            <a:spAutoFit/>
          </a:bodyPr>
          <a:lstStyle/>
          <a:p>
            <a:pPr>
              <a:spcBef>
                <a:spcPct val="0"/>
              </a:spcBef>
            </a:pPr>
            <a:r>
              <a:rPr lang="en-US" sz="2000" dirty="0">
                <a:latin typeface="Arial" panose="020B0604020202020204" pitchFamily="34" charset="0"/>
                <a:cs typeface="Arial" panose="020B0604020202020204" pitchFamily="34" charset="0"/>
              </a:rPr>
              <a:t>    At the 10,000 foot level, the OPQ system architecture is extremely simple: OPQ Boxes are plugged into outlets, they monitor the quality of power, and the results are communicated via the Internet to a software system called OPQ Cloud. To see the results, users login to the system using a browser.</a:t>
            </a:r>
          </a:p>
          <a:p>
            <a:pPr>
              <a:spcBef>
                <a:spcPct val="0"/>
              </a:spcBef>
            </a:pPr>
            <a:r>
              <a:rPr lang="en-US" sz="2000" dirty="0">
                <a:latin typeface="Arial" panose="020B0604020202020204" pitchFamily="34" charset="0"/>
                <a:ea typeface="PMingLiU" pitchFamily="18" charset="-120"/>
                <a:cs typeface="Arial" panose="020B0604020202020204" pitchFamily="34" charset="0"/>
              </a:rPr>
              <a:t>    At a closer look, the OPQ system architecture consists of four major open source hardware and software components that provide end-to-end support for the capture, triggering, analysis, and reporting of consumer level local and global power quality events.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44038" y="487388"/>
            <a:ext cx="5644133" cy="1778397"/>
          </a:xfrm>
          <a:prstGeom prst="rect">
            <a:avLst/>
          </a:prstGeom>
        </p:spPr>
      </p:pic>
      <p:pic>
        <p:nvPicPr>
          <p:cNvPr id="4" name="Picture 3">
            <a:extLst>
              <a:ext uri="{FF2B5EF4-FFF2-40B4-BE49-F238E27FC236}">
                <a16:creationId xmlns:a16="http://schemas.microsoft.com/office/drawing/2014/main" id="{3A29B898-6BD3-074D-8F5A-FA9FB35EF8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3006" y="13161711"/>
            <a:ext cx="7836620" cy="3677498"/>
          </a:xfrm>
          <a:prstGeom prst="rect">
            <a:avLst/>
          </a:prstGeom>
        </p:spPr>
      </p:pic>
      <p:sp>
        <p:nvSpPr>
          <p:cNvPr id="12" name="TextBox 11">
            <a:extLst>
              <a:ext uri="{FF2B5EF4-FFF2-40B4-BE49-F238E27FC236}">
                <a16:creationId xmlns:a16="http://schemas.microsoft.com/office/drawing/2014/main" id="{5E872871-4821-4E4D-AF5E-A7765DC865E4}"/>
              </a:ext>
            </a:extLst>
          </p:cNvPr>
          <p:cNvSpPr txBox="1"/>
          <p:nvPr/>
        </p:nvSpPr>
        <p:spPr>
          <a:xfrm>
            <a:off x="9306632" y="13196233"/>
            <a:ext cx="8207240" cy="286232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1: </a:t>
            </a:r>
            <a:r>
              <a:rPr lang="en-US" sz="2000" b="1" dirty="0">
                <a:latin typeface="Arial" panose="020B0604020202020204" pitchFamily="34" charset="0"/>
                <a:cs typeface="Arial" panose="020B0604020202020204" pitchFamily="34" charset="0"/>
              </a:rPr>
              <a:t>OPQ Box </a:t>
            </a:r>
            <a:r>
              <a:rPr lang="en-US" sz="2000" dirty="0">
                <a:latin typeface="Arial" panose="020B0604020202020204" pitchFamily="34" charset="0"/>
                <a:cs typeface="Arial" panose="020B0604020202020204" pitchFamily="34" charset="0"/>
              </a:rPr>
              <a:t>is a hardware device that detects the electrical waveform from a standard residential outlet.</a:t>
            </a:r>
          </a:p>
          <a:p>
            <a:r>
              <a:rPr lang="en-US" sz="2000" dirty="0">
                <a:latin typeface="Arial" panose="020B0604020202020204" pitchFamily="34" charset="0"/>
                <a:cs typeface="Arial" panose="020B0604020202020204" pitchFamily="34" charset="0"/>
              </a:rPr>
              <a:t>2: </a:t>
            </a:r>
            <a:r>
              <a:rPr lang="en-US" sz="2000" b="1" dirty="0">
                <a:latin typeface="Arial" panose="020B0604020202020204" pitchFamily="34" charset="0"/>
                <a:cs typeface="Arial" panose="020B0604020202020204" pitchFamily="34" charset="0"/>
              </a:rPr>
              <a:t>OPQ Makai </a:t>
            </a:r>
            <a:r>
              <a:rPr lang="en-US" sz="2000" dirty="0">
                <a:latin typeface="Arial" panose="020B0604020202020204" pitchFamily="34" charset="0"/>
                <a:cs typeface="Arial" panose="020B0604020202020204" pitchFamily="34" charset="0"/>
              </a:rPr>
              <a:t>monitors incoming low fidelity data from OPQ Boxes, requests high fidelity data when necessary, and stores the results in a MongoDB database.</a:t>
            </a:r>
          </a:p>
          <a:p>
            <a:r>
              <a:rPr lang="en-US" sz="2000" dirty="0">
                <a:latin typeface="Arial" panose="020B0604020202020204" pitchFamily="34" charset="0"/>
                <a:cs typeface="Arial" panose="020B0604020202020204" pitchFamily="34" charset="0"/>
              </a:rPr>
              <a:t>3: </a:t>
            </a:r>
            <a:r>
              <a:rPr lang="en-US" sz="2000" b="1" dirty="0">
                <a:latin typeface="Arial" panose="020B0604020202020204" pitchFamily="34" charset="0"/>
                <a:cs typeface="Arial" panose="020B0604020202020204" pitchFamily="34" charset="0"/>
              </a:rPr>
              <a:t>OPQ </a:t>
            </a:r>
            <a:r>
              <a:rPr lang="en-US" sz="2000" b="1" dirty="0" err="1">
                <a:latin typeface="Arial" panose="020B0604020202020204" pitchFamily="34" charset="0"/>
                <a:cs typeface="Arial" panose="020B0604020202020204" pitchFamily="34" charset="0"/>
              </a:rPr>
              <a:t>Mauka</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analyzes data and creates “incidents” when it detects power quality incidents.</a:t>
            </a:r>
          </a:p>
          <a:p>
            <a:r>
              <a:rPr lang="en-US" sz="2000" dirty="0">
                <a:latin typeface="Arial" panose="020B0604020202020204" pitchFamily="34" charset="0"/>
                <a:cs typeface="Arial" panose="020B0604020202020204" pitchFamily="34" charset="0"/>
              </a:rPr>
              <a:t>4: </a:t>
            </a:r>
            <a:r>
              <a:rPr lang="en-US" sz="2000" b="1" dirty="0">
                <a:latin typeface="Arial" panose="020B0604020202020204" pitchFamily="34" charset="0"/>
                <a:cs typeface="Arial" panose="020B0604020202020204" pitchFamily="34" charset="0"/>
              </a:rPr>
              <a:t>OPQ View </a:t>
            </a:r>
            <a:r>
              <a:rPr lang="en-US" sz="2000" dirty="0">
                <a:latin typeface="Arial" panose="020B0604020202020204" pitchFamily="34" charset="0"/>
                <a:cs typeface="Arial" panose="020B0604020202020204" pitchFamily="34" charset="0"/>
              </a:rPr>
              <a:t>is a visualization platform for displaying the results for data capture and analysis.</a:t>
            </a:r>
          </a:p>
        </p:txBody>
      </p:sp>
      <p:sp>
        <p:nvSpPr>
          <p:cNvPr id="26" name="TextBox 25">
            <a:extLst>
              <a:ext uri="{FF2B5EF4-FFF2-40B4-BE49-F238E27FC236}">
                <a16:creationId xmlns:a16="http://schemas.microsoft.com/office/drawing/2014/main" id="{4A340242-DD35-DD46-A755-8B89AB132E24}"/>
              </a:ext>
            </a:extLst>
          </p:cNvPr>
          <p:cNvSpPr txBox="1"/>
          <p:nvPr/>
        </p:nvSpPr>
        <p:spPr>
          <a:xfrm>
            <a:off x="1127761" y="16894383"/>
            <a:ext cx="16813734"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    The image above illustrates how the four components of the OPQ system work together to collect information from wall outlets to the display and analyses in a browser.</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C7721AD-783E-CC4A-85A6-92D6E0A99403}"/>
                  </a:ext>
                </a:extLst>
              </p:cNvPr>
              <p:cNvSpPr txBox="1"/>
              <p:nvPr/>
            </p:nvSpPr>
            <p:spPr>
              <a:xfrm>
                <a:off x="1207033" y="18841249"/>
                <a:ext cx="12853993" cy="1938992"/>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OPQ Box Design:  </a:t>
                </a:r>
              </a:p>
              <a:p>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goal of </a:t>
                </a:r>
                <a:r>
                  <a:rPr lang="en-US" sz="2000" dirty="0" err="1">
                    <a:latin typeface="Arial" panose="020B0604020202020204" pitchFamily="34" charset="0"/>
                    <a:cs typeface="Arial" panose="020B0604020202020204" pitchFamily="34" charset="0"/>
                  </a:rPr>
                  <a:t>OPQBox</a:t>
                </a:r>
                <a:r>
                  <a:rPr lang="en-US" sz="2000" dirty="0">
                    <a:latin typeface="Arial" panose="020B0604020202020204" pitchFamily="34" charset="0"/>
                    <a:cs typeface="Arial" panose="020B0604020202020204" pitchFamily="34" charset="0"/>
                  </a:rPr>
                  <a:t> is to monitor voltage, frequency, THD, and Transients. It accomplishes this by sampling the waveform 256 times per cycle.</a:t>
                </a:r>
              </a:p>
              <a:p>
                <a:r>
                  <a:rPr lang="en-US" sz="2000" dirty="0">
                    <a:latin typeface="Arial" panose="020B0604020202020204" pitchFamily="34" charset="0"/>
                    <a:cs typeface="Arial" panose="020B0604020202020204" pitchFamily="34" charset="0"/>
                  </a:rPr>
                  <a:t>    When a power quality disturbance is detected, </a:t>
                </a:r>
                <a:r>
                  <a:rPr lang="en-US" sz="2000" dirty="0" err="1">
                    <a:latin typeface="Arial" panose="020B0604020202020204" pitchFamily="34" charset="0"/>
                    <a:cs typeface="Arial" panose="020B0604020202020204" pitchFamily="34" charset="0"/>
                  </a:rPr>
                  <a:t>OPQBox</a:t>
                </a:r>
                <a:r>
                  <a:rPr lang="en-US" sz="2000" dirty="0">
                    <a:latin typeface="Arial" panose="020B0604020202020204" pitchFamily="34" charset="0"/>
                    <a:cs typeface="Arial" panose="020B0604020202020204" pitchFamily="34" charset="0"/>
                  </a:rPr>
                  <a:t> can transmit high fidelity voltage and frequency data to </a:t>
                </a:r>
                <a:r>
                  <a:rPr lang="en-US" sz="2000" dirty="0" err="1">
                    <a:latin typeface="Arial" panose="020B0604020202020204" pitchFamily="34" charset="0"/>
                    <a:cs typeface="Arial" panose="020B0604020202020204" pitchFamily="34" charset="0"/>
                  </a:rPr>
                  <a:t>OPQHub</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OPQBox</a:t>
                </a:r>
                <a:r>
                  <a:rPr lang="en-US" sz="2000" dirty="0">
                    <a:latin typeface="Arial" panose="020B0604020202020204" pitchFamily="34" charset="0"/>
                    <a:cs typeface="Arial" panose="020B0604020202020204" pitchFamily="34" charset="0"/>
                  </a:rPr>
                  <a:t> transmits data on fundamental frequency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𝑟𝑚𝑠</m:t>
                        </m:r>
                      </m:sub>
                    </m:sSub>
                  </m:oMath>
                </a14:m>
                <a:r>
                  <a:rPr lang="en-US" sz="2000" dirty="0">
                    <a:latin typeface="Arial" panose="020B0604020202020204" pitchFamily="34" charset="0"/>
                    <a:cs typeface="Arial" panose="020B0604020202020204" pitchFamily="34" charset="0"/>
                  </a:rPr>
                  <a:t> to the Makai service for storage and analysis. </a:t>
                </a:r>
                <a:endParaRPr lang="en-US" sz="2000" b="1" dirty="0">
                  <a:latin typeface="Arial" panose="020B0604020202020204" pitchFamily="34" charset="0"/>
                  <a:cs typeface="Arial" panose="020B0604020202020204" pitchFamily="34" charset="0"/>
                </a:endParaRPr>
              </a:p>
            </p:txBody>
          </p:sp>
        </mc:Choice>
        <mc:Fallback xmlns="">
          <p:sp>
            <p:nvSpPr>
              <p:cNvPr id="31" name="TextBox 30">
                <a:extLst>
                  <a:ext uri="{FF2B5EF4-FFF2-40B4-BE49-F238E27FC236}">
                    <a16:creationId xmlns:a16="http://schemas.microsoft.com/office/drawing/2014/main" id="{0C7721AD-783E-CC4A-85A6-92D6E0A99403}"/>
                  </a:ext>
                </a:extLst>
              </p:cNvPr>
              <p:cNvSpPr txBox="1">
                <a:spLocks noRot="1" noChangeAspect="1" noMove="1" noResize="1" noEditPoints="1" noAdjustHandles="1" noChangeArrowheads="1" noChangeShapeType="1" noTextEdit="1"/>
              </p:cNvSpPr>
              <p:nvPr/>
            </p:nvSpPr>
            <p:spPr>
              <a:xfrm>
                <a:off x="1207033" y="18841249"/>
                <a:ext cx="12853993" cy="1938992"/>
              </a:xfrm>
              <a:prstGeom prst="rect">
                <a:avLst/>
              </a:prstGeom>
              <a:blipFill>
                <a:blip r:embed="rId6"/>
                <a:stretch>
                  <a:fillRect l="-395" t="-1961" b="-4575"/>
                </a:stretch>
              </a:blipFill>
            </p:spPr>
            <p:txBody>
              <a:bodyPr/>
              <a:lstStyle/>
              <a:p>
                <a:r>
                  <a:rPr lang="en-US">
                    <a:noFill/>
                  </a:rPr>
                  <a:t> </a:t>
                </a:r>
              </a:p>
            </p:txBody>
          </p:sp>
        </mc:Fallback>
      </mc:AlternateContent>
      <p:pic>
        <p:nvPicPr>
          <p:cNvPr id="33" name="Picture 32">
            <a:extLst>
              <a:ext uri="{FF2B5EF4-FFF2-40B4-BE49-F238E27FC236}">
                <a16:creationId xmlns:a16="http://schemas.microsoft.com/office/drawing/2014/main" id="{4E42413A-4634-0846-BAF0-5C6B5CAF029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01453" y="18156835"/>
            <a:ext cx="4014642" cy="2534530"/>
          </a:xfrm>
          <a:prstGeom prst="rect">
            <a:avLst/>
          </a:prstGeom>
        </p:spPr>
      </p:pic>
      <p:pic>
        <p:nvPicPr>
          <p:cNvPr id="27" name="Picture 26">
            <a:extLst>
              <a:ext uri="{FF2B5EF4-FFF2-40B4-BE49-F238E27FC236}">
                <a16:creationId xmlns:a16="http://schemas.microsoft.com/office/drawing/2014/main" id="{149AFABA-CB6E-4B40-8F3B-51F5D05DFB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7651" y="22482883"/>
            <a:ext cx="4850058" cy="3792065"/>
          </a:xfrm>
          <a:prstGeom prst="rect">
            <a:avLst/>
          </a:prstGeom>
        </p:spPr>
      </p:pic>
      <p:pic>
        <p:nvPicPr>
          <p:cNvPr id="32" name="Picture 31">
            <a:extLst>
              <a:ext uri="{FF2B5EF4-FFF2-40B4-BE49-F238E27FC236}">
                <a16:creationId xmlns:a16="http://schemas.microsoft.com/office/drawing/2014/main" id="{5276863E-5AC5-804A-9210-9F24897F21E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97264" y="23079105"/>
            <a:ext cx="6027954" cy="3219289"/>
          </a:xfrm>
          <a:prstGeom prst="rect">
            <a:avLst/>
          </a:prstGeom>
        </p:spPr>
      </p:pic>
      <p:pic>
        <p:nvPicPr>
          <p:cNvPr id="35" name="Picture 34">
            <a:extLst>
              <a:ext uri="{FF2B5EF4-FFF2-40B4-BE49-F238E27FC236}">
                <a16:creationId xmlns:a16="http://schemas.microsoft.com/office/drawing/2014/main" id="{9695FA24-C721-2E45-888C-94F5C580DC9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58793" y="22537940"/>
            <a:ext cx="4124418" cy="3737008"/>
          </a:xfrm>
          <a:prstGeom prst="rect">
            <a:avLst/>
          </a:prstGeom>
        </p:spPr>
      </p:pic>
      <p:sp>
        <p:nvSpPr>
          <p:cNvPr id="37" name="TextBox 36">
            <a:extLst>
              <a:ext uri="{FF2B5EF4-FFF2-40B4-BE49-F238E27FC236}">
                <a16:creationId xmlns:a16="http://schemas.microsoft.com/office/drawing/2014/main" id="{A37D7FE6-19A0-084F-8940-55648DBF10FE}"/>
              </a:ext>
            </a:extLst>
          </p:cNvPr>
          <p:cNvSpPr txBox="1"/>
          <p:nvPr/>
        </p:nvSpPr>
        <p:spPr>
          <a:xfrm>
            <a:off x="4629978" y="14275436"/>
            <a:ext cx="762000" cy="246221"/>
          </a:xfrm>
          <a:prstGeom prst="rect">
            <a:avLst/>
          </a:prstGeom>
          <a:noFill/>
        </p:spPr>
        <p:txBody>
          <a:bodyPr wrap="square" rtlCol="0">
            <a:spAutoFit/>
          </a:bodyPr>
          <a:lstStyle/>
          <a:p>
            <a:r>
              <a:rPr lang="en-US" sz="1000" dirty="0">
                <a:solidFill>
                  <a:srgbClr val="FF0000"/>
                </a:solidFill>
              </a:rPr>
              <a:t>Incidents</a:t>
            </a:r>
          </a:p>
        </p:txBody>
      </p:sp>
      <p:sp>
        <p:nvSpPr>
          <p:cNvPr id="38" name="Rectangle 37">
            <a:extLst>
              <a:ext uri="{FF2B5EF4-FFF2-40B4-BE49-F238E27FC236}">
                <a16:creationId xmlns:a16="http://schemas.microsoft.com/office/drawing/2014/main" id="{2375FDA1-27C5-BC4D-9ABC-2F6E1E4C154E}"/>
              </a:ext>
            </a:extLst>
          </p:cNvPr>
          <p:cNvSpPr/>
          <p:nvPr/>
        </p:nvSpPr>
        <p:spPr>
          <a:xfrm>
            <a:off x="4648200" y="14220262"/>
            <a:ext cx="457200" cy="1148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20DF8147-28B4-374C-80B0-11A0992E296D}"/>
              </a:ext>
            </a:extLst>
          </p:cNvPr>
          <p:cNvSpPr txBox="1"/>
          <p:nvPr/>
        </p:nvSpPr>
        <p:spPr>
          <a:xfrm>
            <a:off x="4820478" y="14664603"/>
            <a:ext cx="762000" cy="246221"/>
          </a:xfrm>
          <a:prstGeom prst="rect">
            <a:avLst/>
          </a:prstGeom>
          <a:noFill/>
        </p:spPr>
        <p:txBody>
          <a:bodyPr wrap="square" rtlCol="0">
            <a:spAutoFit/>
          </a:bodyPr>
          <a:lstStyle/>
          <a:p>
            <a:r>
              <a:rPr lang="en-US" sz="1000" dirty="0">
                <a:solidFill>
                  <a:srgbClr val="FF0000"/>
                </a:solidFill>
              </a:rPr>
              <a:t>Incidents</a:t>
            </a:r>
          </a:p>
        </p:txBody>
      </p:sp>
      <p:sp>
        <p:nvSpPr>
          <p:cNvPr id="44" name="Rectangle 43">
            <a:extLst>
              <a:ext uri="{FF2B5EF4-FFF2-40B4-BE49-F238E27FC236}">
                <a16:creationId xmlns:a16="http://schemas.microsoft.com/office/drawing/2014/main" id="{1AC7A34F-3536-AD45-9647-4A3D5C554D11}"/>
              </a:ext>
            </a:extLst>
          </p:cNvPr>
          <p:cNvSpPr/>
          <p:nvPr/>
        </p:nvSpPr>
        <p:spPr>
          <a:xfrm>
            <a:off x="5010978" y="15113500"/>
            <a:ext cx="381000" cy="1148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EE944072-BF45-6341-9BA8-7952DC6AEA6B}"/>
              </a:ext>
            </a:extLst>
          </p:cNvPr>
          <p:cNvSpPr txBox="1"/>
          <p:nvPr/>
        </p:nvSpPr>
        <p:spPr>
          <a:xfrm>
            <a:off x="1127761" y="20700245"/>
            <a:ext cx="16709062" cy="163121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OPQ Cloud Design:  </a:t>
            </a:r>
          </a:p>
          <a:p>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OPQ Makai, OPQ </a:t>
            </a:r>
            <a:r>
              <a:rPr lang="en-US" sz="2000" dirty="0" err="1">
                <a:latin typeface="Arial" panose="020B0604020202020204" pitchFamily="34" charset="0"/>
                <a:cs typeface="Arial" panose="020B0604020202020204" pitchFamily="34" charset="0"/>
              </a:rPr>
              <a:t>Mauka</a:t>
            </a:r>
            <a:r>
              <a:rPr lang="en-US" sz="2000" dirty="0">
                <a:latin typeface="Arial" panose="020B0604020202020204" pitchFamily="34" charset="0"/>
                <a:cs typeface="Arial" panose="020B0604020202020204" pitchFamily="34" charset="0"/>
              </a:rPr>
              <a:t>, and OPQ View are all cloud-based software services that</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collectively form a single "instance" with respect to data transmission, storage, analysis, and visualization. We refer to this collection of software-side components as OPQ Cloud. Every OPQ Box connects to a single instance of an OPQ Cloud. </a:t>
            </a:r>
            <a:endParaRPr lang="en-US" sz="2000" b="1" dirty="0">
              <a:latin typeface="Arial" panose="020B0604020202020204" pitchFamily="34" charset="0"/>
              <a:cs typeface="Arial" panose="020B0604020202020204" pitchFamily="34" charset="0"/>
            </a:endParaRPr>
          </a:p>
          <a:p>
            <a:endParaRPr lang="en-US" sz="2000" dirty="0"/>
          </a:p>
        </p:txBody>
      </p:sp>
      <p:pic>
        <p:nvPicPr>
          <p:cNvPr id="45" name="Picture 44">
            <a:extLst>
              <a:ext uri="{FF2B5EF4-FFF2-40B4-BE49-F238E27FC236}">
                <a16:creationId xmlns:a16="http://schemas.microsoft.com/office/drawing/2014/main" id="{D9F30DBB-0BBD-554D-8812-6ED7B1CE635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812644" y="10311725"/>
            <a:ext cx="7194241" cy="4106712"/>
          </a:xfrm>
          <a:prstGeom prst="rect">
            <a:avLst/>
          </a:prstGeom>
        </p:spPr>
      </p:pic>
      <p:pic>
        <p:nvPicPr>
          <p:cNvPr id="50" name="Picture 49">
            <a:extLst>
              <a:ext uri="{FF2B5EF4-FFF2-40B4-BE49-F238E27FC236}">
                <a16:creationId xmlns:a16="http://schemas.microsoft.com/office/drawing/2014/main" id="{93D2A9D0-6157-6C49-99D1-822C60709E2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812644" y="5780768"/>
            <a:ext cx="6528851" cy="3421021"/>
          </a:xfrm>
          <a:prstGeom prst="rect">
            <a:avLst/>
          </a:prstGeom>
        </p:spPr>
      </p:pic>
      <p:sp>
        <p:nvSpPr>
          <p:cNvPr id="53" name="TextBox 52">
            <a:extLst>
              <a:ext uri="{FF2B5EF4-FFF2-40B4-BE49-F238E27FC236}">
                <a16:creationId xmlns:a16="http://schemas.microsoft.com/office/drawing/2014/main" id="{8092ED56-C177-B043-9AA1-BFE4F1B70380}"/>
              </a:ext>
            </a:extLst>
          </p:cNvPr>
          <p:cNvSpPr txBox="1"/>
          <p:nvPr/>
        </p:nvSpPr>
        <p:spPr>
          <a:xfrm>
            <a:off x="25603200" y="5780768"/>
            <a:ext cx="9144000" cy="193899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Multiple Open Power Quality boxes have been successfully deployed and are currently monitoring the health of Oahu’s grid. The image to the left is a screenshot of the Box Map Page provided to users by OPQ view. The Box Map page provides a location-oriented perspective of the OPQ Boxes associated with an OPQ Cloud instance. Clicking on the icon associated with a box reveals additional details about its status as shown below:</a:t>
            </a:r>
          </a:p>
        </p:txBody>
      </p:sp>
      <p:pic>
        <p:nvPicPr>
          <p:cNvPr id="55" name="Picture 54">
            <a:extLst>
              <a:ext uri="{FF2B5EF4-FFF2-40B4-BE49-F238E27FC236}">
                <a16:creationId xmlns:a16="http://schemas.microsoft.com/office/drawing/2014/main" id="{1F643506-1B2C-DA43-A4FC-17160862ED2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671088" y="7664867"/>
            <a:ext cx="3828160" cy="3168866"/>
          </a:xfrm>
          <a:prstGeom prst="rect">
            <a:avLst/>
          </a:prstGeom>
        </p:spPr>
      </p:pic>
      <p:sp>
        <p:nvSpPr>
          <p:cNvPr id="57" name="TextBox 56">
            <a:extLst>
              <a:ext uri="{FF2B5EF4-FFF2-40B4-BE49-F238E27FC236}">
                <a16:creationId xmlns:a16="http://schemas.microsoft.com/office/drawing/2014/main" id="{4F46623F-3028-5846-B0F7-C15523542BD8}"/>
              </a:ext>
            </a:extLst>
          </p:cNvPr>
          <p:cNvSpPr txBox="1"/>
          <p:nvPr/>
        </p:nvSpPr>
        <p:spPr>
          <a:xfrm>
            <a:off x="26214398" y="10922528"/>
            <a:ext cx="8741540" cy="255454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OPQ Makai has been successfully monitoring and triggering PQ events. The PQ events are analyzed by OPQ </a:t>
            </a:r>
            <a:r>
              <a:rPr lang="en-US" sz="2000" dirty="0" err="1">
                <a:latin typeface="Arial" panose="020B0604020202020204" pitchFamily="34" charset="0"/>
                <a:cs typeface="Arial" panose="020B0604020202020204" pitchFamily="34" charset="0"/>
              </a:rPr>
              <a:t>Mauka</a:t>
            </a:r>
            <a:r>
              <a:rPr lang="en-US" sz="2000" dirty="0">
                <a:latin typeface="Arial" panose="020B0604020202020204" pitchFamily="34" charset="0"/>
                <a:cs typeface="Arial" panose="020B0604020202020204" pitchFamily="34" charset="0"/>
              </a:rPr>
              <a:t> where they are potentially broken into multiple incidents and classified according to IEEE standards. The image to the left shows the Event Overview page provided by OPQ View. The particular event caught by the OPQ system in the image was classified as a VOLTAGE SAG. The waveform recorded by the OPQ Box displayed on the Event Overview page verifies this classification made by OPQ </a:t>
            </a:r>
            <a:r>
              <a:rPr lang="en-US" sz="2000" dirty="0" err="1">
                <a:latin typeface="Arial" panose="020B0604020202020204" pitchFamily="34" charset="0"/>
                <a:cs typeface="Arial" panose="020B0604020202020204" pitchFamily="34" charset="0"/>
              </a:rPr>
              <a:t>Mauka</a:t>
            </a:r>
            <a:r>
              <a:rPr lang="en-US" sz="2000" dirty="0">
                <a:latin typeface="Arial" panose="020B0604020202020204" pitchFamily="34" charset="0"/>
                <a:cs typeface="Arial" panose="020B0604020202020204" pitchFamily="34" charset="0"/>
              </a:rPr>
              <a:t>.</a:t>
            </a:r>
          </a:p>
        </p:txBody>
      </p:sp>
      <p:pic>
        <p:nvPicPr>
          <p:cNvPr id="60" name="Picture 59">
            <a:extLst>
              <a:ext uri="{FF2B5EF4-FFF2-40B4-BE49-F238E27FC236}">
                <a16:creationId xmlns:a16="http://schemas.microsoft.com/office/drawing/2014/main" id="{ADB7D595-A3DB-C346-BA7C-6D5754BE67C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617129" y="13565869"/>
            <a:ext cx="6421171" cy="4948163"/>
          </a:xfrm>
          <a:prstGeom prst="rect">
            <a:avLst/>
          </a:prstGeom>
        </p:spPr>
      </p:pic>
      <p:sp>
        <p:nvSpPr>
          <p:cNvPr id="61" name="TextBox 60">
            <a:extLst>
              <a:ext uri="{FF2B5EF4-FFF2-40B4-BE49-F238E27FC236}">
                <a16:creationId xmlns:a16="http://schemas.microsoft.com/office/drawing/2014/main" id="{A06101E3-164C-474E-B901-1EB867D13B3D}"/>
              </a:ext>
            </a:extLst>
          </p:cNvPr>
          <p:cNvSpPr txBox="1"/>
          <p:nvPr/>
        </p:nvSpPr>
        <p:spPr>
          <a:xfrm>
            <a:off x="19088101" y="15619896"/>
            <a:ext cx="7830530"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image to the right is a screenshot of the Live Data page provided by OPQ View. The Live Data page, as its name suggests, enable the user to see power quality data sent from OPQ Boxes in real time. </a:t>
            </a:r>
          </a:p>
        </p:txBody>
      </p:sp>
      <p:sp>
        <p:nvSpPr>
          <p:cNvPr id="3" name="TextBox 2">
            <a:extLst>
              <a:ext uri="{FF2B5EF4-FFF2-40B4-BE49-F238E27FC236}">
                <a16:creationId xmlns:a16="http://schemas.microsoft.com/office/drawing/2014/main" id="{8F8EA1A4-AE80-8C4D-B890-DA997171A613}"/>
              </a:ext>
            </a:extLst>
          </p:cNvPr>
          <p:cNvSpPr txBox="1"/>
          <p:nvPr/>
        </p:nvSpPr>
        <p:spPr>
          <a:xfrm>
            <a:off x="18450178" y="19668218"/>
            <a:ext cx="16992599" cy="4708981"/>
          </a:xfrm>
          <a:prstGeom prst="rect">
            <a:avLst/>
          </a:prstGeom>
          <a:noFill/>
        </p:spPr>
        <p:txBody>
          <a:bodyPr wrap="square" rtlCol="0">
            <a:spAutoFit/>
          </a:bodyPr>
          <a:lstStyle/>
          <a:p>
            <a:r>
              <a:rPr lang="en-US" sz="2000" dirty="0"/>
              <a:t>   </a:t>
            </a:r>
            <a:r>
              <a:rPr lang="en-US" sz="2000" dirty="0">
                <a:latin typeface="Arial" panose="020B0604020202020204" pitchFamily="34" charset="0"/>
                <a:cs typeface="Arial" panose="020B0604020202020204" pitchFamily="34" charset="0"/>
              </a:rPr>
              <a:t>The Open Power Quality project has recently been making exciting advancements and kicking off new and interesting initiatives.</a:t>
            </a:r>
          </a:p>
          <a:p>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Open Power Quality is currently working on the Agile Power Monitoring project that started in Summer 2018 and will last for at least a year. The basic goal of this project is to demonstrate the ability of OPQ to provide useful analytics for UH microgrid management. </a:t>
            </a:r>
          </a:p>
          <a:p>
            <a:r>
              <a:rPr lang="en-US" sz="2000" dirty="0">
                <a:latin typeface="Arial" panose="020B0604020202020204" pitchFamily="34" charset="0"/>
                <a:cs typeface="Arial" panose="020B0604020202020204" pitchFamily="34" charset="0"/>
              </a:rPr>
              <a:t>    To achieve net zero energy, the University of Hawaii must install significant solar generation on the </a:t>
            </a:r>
            <a:r>
              <a:rPr lang="en-US" sz="2000" dirty="0" err="1">
                <a:latin typeface="Arial" panose="020B0604020202020204" pitchFamily="34" charset="0"/>
                <a:cs typeface="Arial" panose="020B0604020202020204" pitchFamily="34" charset="0"/>
              </a:rPr>
              <a:t>Manoa</a:t>
            </a:r>
            <a:r>
              <a:rPr lang="en-US" sz="2000" dirty="0">
                <a:latin typeface="Arial" panose="020B0604020202020204" pitchFamily="34" charset="0"/>
                <a:cs typeface="Arial" panose="020B0604020202020204" pitchFamily="34" charset="0"/>
              </a:rPr>
              <a:t> campus while maintaining grid stability. Achieving this requires data useful for creating models of the current UHM microgrid, which can then provide insight into the impact of future solar installation and other energy conservation measures (ECMs) on the UH grid.  To that end, UH is installing building-level meters, which are an appropriate and crucial data collection capability. OPQ will complement this capability with an “agile” approach to power quality monitoring.</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In February, 2018, the Hawaii Public Utilities Commission approved a grid modernization strategy for Oahu's electric grid. The Open Power Quality wants to aid in this effort and is currently planning for the deployment of OPQ devices across Oahu in order to provide data to support the strategy.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If Open Power Quality interests you and and you are seeking to gain experience in UI development, hardware design, and or data science then you can learn more about OPQ by attending one of our weekly project meetings, and, if you are still interested, you can sign up for an independent study and get to work!</a:t>
            </a:r>
          </a:p>
        </p:txBody>
      </p:sp>
      <p:sp>
        <p:nvSpPr>
          <p:cNvPr id="28" name="TextBox 27">
            <a:extLst>
              <a:ext uri="{FF2B5EF4-FFF2-40B4-BE49-F238E27FC236}">
                <a16:creationId xmlns:a16="http://schemas.microsoft.com/office/drawing/2014/main" id="{8355D423-5CB1-6D4D-9B74-A3944A5192B8}"/>
              </a:ext>
            </a:extLst>
          </p:cNvPr>
          <p:cNvSpPr txBox="1"/>
          <p:nvPr/>
        </p:nvSpPr>
        <p:spPr>
          <a:xfrm>
            <a:off x="18818506" y="25375777"/>
            <a:ext cx="16137432" cy="163121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Open Power Quality is sponsored by:</a:t>
            </a:r>
          </a:p>
          <a:p>
            <a:pPr algn="ctr"/>
            <a:r>
              <a:rPr lang="en-US" sz="2000">
                <a:latin typeface="Arial" panose="020B0604020202020204" pitchFamily="34" charset="0"/>
                <a:cs typeface="Arial" panose="020B0604020202020204" pitchFamily="34" charset="0"/>
              </a:rPr>
              <a:t>University of Hawaii Presidents Green Award</a:t>
            </a:r>
            <a:endParaRPr lang="en-US" sz="20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Collaborative Software Development Laboratory, University of Hawaii</a:t>
            </a:r>
          </a:p>
          <a:p>
            <a:pPr algn="ctr"/>
            <a:r>
              <a:rPr lang="en-US" sz="2000" dirty="0">
                <a:latin typeface="Arial" panose="020B0604020202020204" pitchFamily="34" charset="0"/>
                <a:cs typeface="Arial" panose="020B0604020202020204" pitchFamily="34" charset="0"/>
              </a:rPr>
              <a:t>Department of Information and Computer Sciences, University of Hawaii</a:t>
            </a:r>
          </a:p>
          <a:p>
            <a:pPr algn="ctr"/>
            <a:r>
              <a:rPr lang="en-US" sz="2000" dirty="0">
                <a:latin typeface="Arial" panose="020B0604020202020204" pitchFamily="34" charset="0"/>
                <a:cs typeface="Arial" panose="020B0604020202020204" pitchFamily="34" charset="0"/>
              </a:rPr>
              <a:t>Department of Electrical Engineering, University of Hawaii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TotalTime>
  <Words>1053</Words>
  <Application>Microsoft Macintosh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PMingLiU</vt:lpstr>
      <vt:lpstr>宋体</vt:lpstr>
      <vt:lpstr>Arial</vt:lpstr>
      <vt:lpstr>Calibri</vt:lpstr>
      <vt:lpstr>Cambria Math</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Aaron</dc:creator>
  <cp:lastModifiedBy>Microsoft Office User</cp:lastModifiedBy>
  <cp:revision>64</cp:revision>
  <dcterms:created xsi:type="dcterms:W3CDTF">2010-07-07T08:15:34Z</dcterms:created>
  <dcterms:modified xsi:type="dcterms:W3CDTF">2018-11-05T18:54:39Z</dcterms:modified>
</cp:coreProperties>
</file>