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17"/>
    <p:restoredTop sz="94645"/>
  </p:normalViewPr>
  <p:slideViewPr>
    <p:cSldViewPr>
      <p:cViewPr>
        <p:scale>
          <a:sx n="35" d="100"/>
          <a:sy n="35" d="100"/>
        </p:scale>
        <p:origin x="1928" y="-56"/>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1688763" cy="18113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5279688" y="0"/>
            <a:ext cx="11688762" cy="1811338"/>
          </a:xfrm>
          <a:prstGeom prst="rect">
            <a:avLst/>
          </a:prstGeom>
        </p:spPr>
        <p:txBody>
          <a:bodyPr vert="horz" lIns="91440" tIns="45720" rIns="91440" bIns="45720" rtlCol="0"/>
          <a:lstStyle>
            <a:lvl1pPr algn="r">
              <a:defRPr sz="1200"/>
            </a:lvl1pPr>
          </a:lstStyle>
          <a:p>
            <a:fld id="{007FE00E-CCB3-6D49-9ECD-6B6A6AFB5DFF}" type="datetimeFigureOut">
              <a:rPr lang="en-US" smtClean="0"/>
              <a:t>11/4/18</a:t>
            </a:fld>
            <a:endParaRPr lang="en-US"/>
          </a:p>
        </p:txBody>
      </p:sp>
      <p:sp>
        <p:nvSpPr>
          <p:cNvPr id="4" name="Slide Image Placeholder 3"/>
          <p:cNvSpPr>
            <a:spLocks noGrp="1" noRot="1" noChangeAspect="1"/>
          </p:cNvSpPr>
          <p:nvPr>
            <p:ph type="sldImg" idx="2"/>
          </p:nvPr>
        </p:nvSpPr>
        <p:spPr>
          <a:xfrm>
            <a:off x="5360988" y="4514850"/>
            <a:ext cx="16252825" cy="1219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697163" y="17381538"/>
            <a:ext cx="21580475" cy="14222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307463"/>
            <a:ext cx="11688763" cy="18113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5279688" y="34307463"/>
            <a:ext cx="11688762" cy="1811337"/>
          </a:xfrm>
          <a:prstGeom prst="rect">
            <a:avLst/>
          </a:prstGeom>
        </p:spPr>
        <p:txBody>
          <a:bodyPr vert="horz" lIns="91440" tIns="45720" rIns="91440" bIns="45720" rtlCol="0" anchor="b"/>
          <a:lstStyle>
            <a:lvl1pPr algn="r">
              <a:defRPr sz="1200"/>
            </a:lvl1pPr>
          </a:lstStyle>
          <a:p>
            <a:fld id="{275B84A8-0C9E-2044-A871-D7E903E2794C}" type="slidenum">
              <a:rPr lang="en-US" smtClean="0"/>
              <a:t>‹#›</a:t>
            </a:fld>
            <a:endParaRPr lang="en-US"/>
          </a:p>
        </p:txBody>
      </p:sp>
    </p:spTree>
    <p:extLst>
      <p:ext uri="{BB962C8B-B14F-4D97-AF65-F5344CB8AC3E}">
        <p14:creationId xmlns:p14="http://schemas.microsoft.com/office/powerpoint/2010/main" val="168337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B84A8-0C9E-2044-A871-D7E903E2794C}" type="slidenum">
              <a:rPr lang="en-US" smtClean="0"/>
              <a:t>1</a:t>
            </a:fld>
            <a:endParaRPr lang="en-US"/>
          </a:p>
        </p:txBody>
      </p:sp>
    </p:spTree>
    <p:extLst>
      <p:ext uri="{BB962C8B-B14F-4D97-AF65-F5344CB8AC3E}">
        <p14:creationId xmlns:p14="http://schemas.microsoft.com/office/powerpoint/2010/main" val="13652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11/4/18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857750"/>
            <a:ext cx="16992599" cy="13887450"/>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Anthony </a:t>
            </a:r>
            <a:r>
              <a:rPr lang="en-US" altLang="zh-CN" sz="4000" dirty="0" err="1">
                <a:latin typeface="Arial" pitchFamily="-65" charset="0"/>
                <a:ea typeface="宋体" pitchFamily="-65" charset="-122"/>
                <a:cs typeface="宋体" pitchFamily="-65" charset="-122"/>
              </a:rPr>
              <a:t>Christe</a:t>
            </a:r>
            <a:r>
              <a:rPr lang="en-US" altLang="zh-CN" sz="4000" dirty="0">
                <a:latin typeface="Arial" pitchFamily="-65" charset="0"/>
                <a:ea typeface="宋体" pitchFamily="-65" charset="-122"/>
                <a:cs typeface="宋体" pitchFamily="-65" charset="-122"/>
              </a:rPr>
              <a:t>, Charles Dickens, Kaila Foltz, 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Camelia Lai, Serge </a:t>
            </a:r>
            <a:r>
              <a:rPr lang="en-US" altLang="zh-CN" sz="4000" dirty="0" err="1">
                <a:latin typeface="Arial" pitchFamily="-65" charset="0"/>
                <a:ea typeface="宋体" pitchFamily="-65" charset="-122"/>
                <a:cs typeface="宋体" pitchFamily="-65" charset="-122"/>
              </a:rPr>
              <a:t>Negrashov</a:t>
            </a:r>
            <a:r>
              <a:rPr lang="en-US" altLang="zh-CN" sz="4000" dirty="0">
                <a:latin typeface="Arial" pitchFamily="-65" charset="0"/>
                <a:ea typeface="宋体" pitchFamily="-65" charset="-122"/>
                <a:cs typeface="宋体" pitchFamily="-65" charset="-122"/>
              </a:rPr>
              <a:t>, Il Ung </a:t>
            </a:r>
            <a:r>
              <a:rPr lang="en-US" altLang="zh-CN" sz="4000" dirty="0" err="1">
                <a:latin typeface="Arial" pitchFamily="-65" charset="0"/>
                <a:ea typeface="宋体" pitchFamily="-65" charset="-122"/>
                <a:cs typeface="宋体" pitchFamily="-65" charset="-122"/>
              </a:rPr>
              <a:t>Jeong</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876802"/>
            <a:ext cx="16875227" cy="5305172"/>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943600" y="4909321"/>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1102361" y="5780768"/>
            <a:ext cx="16604523" cy="440120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3"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016000" y="10301093"/>
            <a:ext cx="16992599" cy="7529707"/>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016001" y="17949919"/>
            <a:ext cx="17094200" cy="8624831"/>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600"/>
            <a:ext cx="16992599" cy="1962150"/>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9050000"/>
            <a:ext cx="16992599" cy="5334000"/>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540498" y="10422982"/>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210299" y="18022403"/>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876800"/>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9118759"/>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25" name="Text Box 1135"/>
          <p:cNvSpPr txBox="1">
            <a:spLocks noChangeArrowheads="1"/>
          </p:cNvSpPr>
          <p:nvPr/>
        </p:nvSpPr>
        <p:spPr bwMode="auto">
          <a:xfrm>
            <a:off x="18591117" y="25679400"/>
            <a:ext cx="16156083" cy="584775"/>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Funding sources, etc</a:t>
            </a:r>
            <a:r>
              <a:rPr lang="en-US" sz="3200" b="1">
                <a:latin typeface="Arial" pitchFamily="-65" charset="0"/>
                <a:ea typeface="PMingLiU" pitchFamily="18" charset="-120"/>
                <a:cs typeface="PMingLiU" pitchFamily="18" charset="-120"/>
              </a:rPr>
              <a:t>. </a:t>
            </a:r>
            <a:endParaRPr lang="en-US" sz="3200" b="1" dirty="0">
              <a:latin typeface="Arial" pitchFamily="-65" charset="0"/>
              <a:ea typeface="PMingLiU" pitchFamily="18" charset="-120"/>
              <a:cs typeface="PMingLiU" pitchFamily="18" charset="-120"/>
            </a:endParaRPr>
          </a:p>
        </p:txBody>
      </p:sp>
      <p:sp>
        <p:nvSpPr>
          <p:cNvPr id="46" name="Text Box 1135"/>
          <p:cNvSpPr txBox="1">
            <a:spLocks noChangeArrowheads="1"/>
          </p:cNvSpPr>
          <p:nvPr/>
        </p:nvSpPr>
        <p:spPr bwMode="auto">
          <a:xfrm>
            <a:off x="1092202" y="11311542"/>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06" y="13161711"/>
            <a:ext cx="7836620" cy="3677498"/>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9306632" y="13196233"/>
            <a:ext cx="820724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“incidents”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27761" y="16894383"/>
            <a:ext cx="168137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7721AD-783E-CC4A-85A6-92D6E0A99403}"/>
                  </a:ext>
                </a:extLst>
              </p:cNvPr>
              <p:cNvSpPr txBox="1"/>
              <p:nvPr/>
            </p:nvSpPr>
            <p:spPr>
              <a:xfrm>
                <a:off x="1207033" y="18841249"/>
                <a:ext cx="1285399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goal of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is to monitor voltage, frequency, THD, and Transients. It accomplishes this by sampling the waveform 256 times per cycle.</a:t>
                </a:r>
              </a:p>
              <a:p>
                <a:r>
                  <a:rPr lang="en-US" sz="2000" dirty="0">
                    <a:latin typeface="Arial" panose="020B0604020202020204" pitchFamily="34" charset="0"/>
                    <a:cs typeface="Arial" panose="020B0604020202020204" pitchFamily="34" charset="0"/>
                  </a:rPr>
                  <a:t>    When a power quality disturbance is detected,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can transmit high fidelity voltage and frequency data to </a:t>
                </a:r>
                <a:r>
                  <a:rPr lang="en-US" sz="2000" dirty="0" err="1">
                    <a:latin typeface="Arial" panose="020B0604020202020204" pitchFamily="34" charset="0"/>
                    <a:cs typeface="Arial" panose="020B0604020202020204" pitchFamily="34" charset="0"/>
                  </a:rPr>
                  <a:t>OPQHub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transmits data on fundamental frequency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𝑟𝑚𝑠</m:t>
                        </m:r>
                      </m:sub>
                    </m:sSub>
                  </m:oMath>
                </a14:m>
                <a:r>
                  <a:rPr lang="en-US" sz="2000" dirty="0">
                    <a:latin typeface="Arial" panose="020B0604020202020204" pitchFamily="34" charset="0"/>
                    <a:cs typeface="Arial" panose="020B0604020202020204" pitchFamily="34" charset="0"/>
                  </a:rPr>
                  <a:t> to the Makai service for storage and analysis. </a:t>
                </a:r>
                <a:endParaRPr lang="en-US" sz="2000" b="1"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0C7721AD-783E-CC4A-85A6-92D6E0A99403}"/>
                  </a:ext>
                </a:extLst>
              </p:cNvPr>
              <p:cNvSpPr txBox="1">
                <a:spLocks noRot="1" noChangeAspect="1" noMove="1" noResize="1" noEditPoints="1" noAdjustHandles="1" noChangeArrowheads="1" noChangeShapeType="1" noTextEdit="1"/>
              </p:cNvSpPr>
              <p:nvPr/>
            </p:nvSpPr>
            <p:spPr>
              <a:xfrm>
                <a:off x="1207033" y="18841249"/>
                <a:ext cx="12853993" cy="1938992"/>
              </a:xfrm>
              <a:prstGeom prst="rect">
                <a:avLst/>
              </a:prstGeom>
              <a:blipFill>
                <a:blip r:embed="rId6"/>
                <a:stretch>
                  <a:fillRect l="-395" t="-1961" b="-4575"/>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01453" y="18156835"/>
            <a:ext cx="4014642" cy="2534530"/>
          </a:xfrm>
          <a:prstGeom prst="rect">
            <a:avLst/>
          </a:prstGeom>
        </p:spPr>
      </p:pic>
      <p:pic>
        <p:nvPicPr>
          <p:cNvPr id="27" name="Picture 26">
            <a:extLst>
              <a:ext uri="{FF2B5EF4-FFF2-40B4-BE49-F238E27FC236}">
                <a16:creationId xmlns:a16="http://schemas.microsoft.com/office/drawing/2014/main" id="{149AFABA-CB6E-4B40-8F3B-51F5D05DF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321" y="22117111"/>
            <a:ext cx="4850058" cy="3792065"/>
          </a:xfrm>
          <a:prstGeom prst="rect">
            <a:avLst/>
          </a:prstGeom>
        </p:spPr>
      </p:pic>
      <p:pic>
        <p:nvPicPr>
          <p:cNvPr id="32" name="Picture 31">
            <a:extLst>
              <a:ext uri="{FF2B5EF4-FFF2-40B4-BE49-F238E27FC236}">
                <a16:creationId xmlns:a16="http://schemas.microsoft.com/office/drawing/2014/main" id="{5276863E-5AC5-804A-9210-9F24897F2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8300" y="22774355"/>
            <a:ext cx="6027954" cy="3219289"/>
          </a:xfrm>
          <a:prstGeom prst="rect">
            <a:avLst/>
          </a:prstGeom>
        </p:spPr>
      </p:pic>
      <p:pic>
        <p:nvPicPr>
          <p:cNvPr id="35" name="Picture 34">
            <a:extLst>
              <a:ext uri="{FF2B5EF4-FFF2-40B4-BE49-F238E27FC236}">
                <a16:creationId xmlns:a16="http://schemas.microsoft.com/office/drawing/2014/main" id="{9695FA24-C721-2E45-888C-94F5C580DC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36906" y="22083244"/>
            <a:ext cx="4124418" cy="3737008"/>
          </a:xfrm>
          <a:prstGeom prst="rect">
            <a:avLst/>
          </a:prstGeom>
        </p:spPr>
      </p:pic>
      <p:sp>
        <p:nvSpPr>
          <p:cNvPr id="37" name="TextBox 36">
            <a:extLst>
              <a:ext uri="{FF2B5EF4-FFF2-40B4-BE49-F238E27FC236}">
                <a16:creationId xmlns:a16="http://schemas.microsoft.com/office/drawing/2014/main" id="{A37D7FE6-19A0-084F-8940-55648DBF10FE}"/>
              </a:ext>
            </a:extLst>
          </p:cNvPr>
          <p:cNvSpPr txBox="1"/>
          <p:nvPr/>
        </p:nvSpPr>
        <p:spPr>
          <a:xfrm>
            <a:off x="4629978" y="14275436"/>
            <a:ext cx="762000" cy="246221"/>
          </a:xfrm>
          <a:prstGeom prst="rect">
            <a:avLst/>
          </a:prstGeom>
          <a:noFill/>
        </p:spPr>
        <p:txBody>
          <a:bodyPr wrap="square" rtlCol="0">
            <a:spAutoFit/>
          </a:bodyPr>
          <a:lstStyle/>
          <a:p>
            <a:r>
              <a:rPr lang="en-US" sz="1000" dirty="0">
                <a:solidFill>
                  <a:srgbClr val="FF0000"/>
                </a:solidFill>
              </a:rPr>
              <a:t>Incidents</a:t>
            </a:r>
          </a:p>
        </p:txBody>
      </p:sp>
      <p:sp>
        <p:nvSpPr>
          <p:cNvPr id="38" name="Rectangle 37">
            <a:extLst>
              <a:ext uri="{FF2B5EF4-FFF2-40B4-BE49-F238E27FC236}">
                <a16:creationId xmlns:a16="http://schemas.microsoft.com/office/drawing/2014/main" id="{2375FDA1-27C5-BC4D-9ABC-2F6E1E4C154E}"/>
              </a:ext>
            </a:extLst>
          </p:cNvPr>
          <p:cNvSpPr/>
          <p:nvPr/>
        </p:nvSpPr>
        <p:spPr>
          <a:xfrm>
            <a:off x="4648200" y="14220262"/>
            <a:ext cx="4572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0DF8147-28B4-374C-80B0-11A0992E296D}"/>
              </a:ext>
            </a:extLst>
          </p:cNvPr>
          <p:cNvSpPr txBox="1"/>
          <p:nvPr/>
        </p:nvSpPr>
        <p:spPr>
          <a:xfrm>
            <a:off x="4820478" y="14664603"/>
            <a:ext cx="762000" cy="246221"/>
          </a:xfrm>
          <a:prstGeom prst="rect">
            <a:avLst/>
          </a:prstGeom>
          <a:noFill/>
        </p:spPr>
        <p:txBody>
          <a:bodyPr wrap="square" rtlCol="0">
            <a:spAutoFit/>
          </a:bodyPr>
          <a:lstStyle/>
          <a:p>
            <a:r>
              <a:rPr lang="en-US" sz="1000" dirty="0">
                <a:solidFill>
                  <a:srgbClr val="FF0000"/>
                </a:solidFill>
              </a:rPr>
              <a:t>Incidents</a:t>
            </a:r>
          </a:p>
        </p:txBody>
      </p:sp>
      <p:sp>
        <p:nvSpPr>
          <p:cNvPr id="44" name="Rectangle 43">
            <a:extLst>
              <a:ext uri="{FF2B5EF4-FFF2-40B4-BE49-F238E27FC236}">
                <a16:creationId xmlns:a16="http://schemas.microsoft.com/office/drawing/2014/main" id="{1AC7A34F-3536-AD45-9647-4A3D5C554D11}"/>
              </a:ext>
            </a:extLst>
          </p:cNvPr>
          <p:cNvSpPr/>
          <p:nvPr/>
        </p:nvSpPr>
        <p:spPr>
          <a:xfrm>
            <a:off x="5010978" y="15113500"/>
            <a:ext cx="3810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E944072-BF45-6341-9BA8-7952DC6AEA6B}"/>
              </a:ext>
            </a:extLst>
          </p:cNvPr>
          <p:cNvSpPr txBox="1"/>
          <p:nvPr/>
        </p:nvSpPr>
        <p:spPr>
          <a:xfrm>
            <a:off x="1127761" y="20700245"/>
            <a:ext cx="16709062"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collectively form a single "instance" with respect to data transmission, storage, analysis, and visualization. We refer to this collection of software-side components as OPQ Cloud. Every OPQ Box connects to a single instance of an OPQ Cloud. </a:t>
            </a:r>
            <a:endParaRPr lang="en-US" sz="2000" b="1" dirty="0">
              <a:latin typeface="Arial" panose="020B0604020202020204" pitchFamily="34" charset="0"/>
              <a:cs typeface="Arial" panose="020B0604020202020204" pitchFamily="34" charset="0"/>
            </a:endParaRPr>
          </a:p>
          <a:p>
            <a:endParaRPr lang="en-US" sz="2000" dirty="0"/>
          </a:p>
        </p:txBody>
      </p:sp>
      <p:pic>
        <p:nvPicPr>
          <p:cNvPr id="45" name="Picture 44">
            <a:extLst>
              <a:ext uri="{FF2B5EF4-FFF2-40B4-BE49-F238E27FC236}">
                <a16:creationId xmlns:a16="http://schemas.microsoft.com/office/drawing/2014/main" id="{D9F30DBB-0BBD-554D-8812-6ED7B1CE63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2644" y="10311725"/>
            <a:ext cx="7194241" cy="4106712"/>
          </a:xfrm>
          <a:prstGeom prst="rect">
            <a:avLst/>
          </a:prstGeom>
        </p:spPr>
      </p:pic>
      <p:pic>
        <p:nvPicPr>
          <p:cNvPr id="50" name="Picture 49">
            <a:extLst>
              <a:ext uri="{FF2B5EF4-FFF2-40B4-BE49-F238E27FC236}">
                <a16:creationId xmlns:a16="http://schemas.microsoft.com/office/drawing/2014/main" id="{93D2A9D0-6157-6C49-99D1-822C60709E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12644" y="5780768"/>
            <a:ext cx="6528851" cy="3421021"/>
          </a:xfrm>
          <a:prstGeom prst="rect">
            <a:avLst/>
          </a:prstGeom>
        </p:spPr>
      </p:pic>
      <p:sp>
        <p:nvSpPr>
          <p:cNvPr id="53" name="TextBox 52">
            <a:extLst>
              <a:ext uri="{FF2B5EF4-FFF2-40B4-BE49-F238E27FC236}">
                <a16:creationId xmlns:a16="http://schemas.microsoft.com/office/drawing/2014/main" id="{8092ED56-C177-B043-9AA1-BFE4F1B70380}"/>
              </a:ext>
            </a:extLst>
          </p:cNvPr>
          <p:cNvSpPr txBox="1"/>
          <p:nvPr/>
        </p:nvSpPr>
        <p:spPr>
          <a:xfrm>
            <a:off x="25603200" y="5780768"/>
            <a:ext cx="9144000" cy="1938992"/>
          </a:xfrm>
          <a:prstGeom prst="rect">
            <a:avLst/>
          </a:prstGeom>
          <a:noFill/>
        </p:spPr>
        <p:txBody>
          <a:bodyPr wrap="square" rtlCol="0">
            <a:spAutoFit/>
          </a:bodyPr>
          <a:lstStyle/>
          <a:p>
            <a:r>
              <a:rPr lang="en-US" sz="2000" dirty="0"/>
              <a:t>Multiple Open Power Quality boxes have been successfully deployed and are currently monitoring the health of Oahu’s grid. The image to the left is a screenshot of the Box Map Page provided to users by OPQ view. The Box Map page provides a location-oriented perspective of the OPQ Boxes associated with an OPQ Cloud instance. Clicking on the icon associated with a box reveals additional details about its status as shown below:</a:t>
            </a:r>
          </a:p>
        </p:txBody>
      </p:sp>
      <p:pic>
        <p:nvPicPr>
          <p:cNvPr id="55" name="Picture 54">
            <a:extLst>
              <a:ext uri="{FF2B5EF4-FFF2-40B4-BE49-F238E27FC236}">
                <a16:creationId xmlns:a16="http://schemas.microsoft.com/office/drawing/2014/main" id="{1F643506-1B2C-DA43-A4FC-17160862ED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71088" y="7664867"/>
            <a:ext cx="3828160" cy="3168866"/>
          </a:xfrm>
          <a:prstGeom prst="rect">
            <a:avLst/>
          </a:prstGeom>
        </p:spPr>
      </p:pic>
      <p:sp>
        <p:nvSpPr>
          <p:cNvPr id="57" name="TextBox 56">
            <a:extLst>
              <a:ext uri="{FF2B5EF4-FFF2-40B4-BE49-F238E27FC236}">
                <a16:creationId xmlns:a16="http://schemas.microsoft.com/office/drawing/2014/main" id="{4F46623F-3028-5846-B0F7-C15523542BD8}"/>
              </a:ext>
            </a:extLst>
          </p:cNvPr>
          <p:cNvSpPr txBox="1"/>
          <p:nvPr/>
        </p:nvSpPr>
        <p:spPr>
          <a:xfrm>
            <a:off x="26214398" y="11076416"/>
            <a:ext cx="8741540" cy="2246769"/>
          </a:xfrm>
          <a:prstGeom prst="rect">
            <a:avLst/>
          </a:prstGeom>
          <a:noFill/>
        </p:spPr>
        <p:txBody>
          <a:bodyPr wrap="square" rtlCol="0">
            <a:spAutoFit/>
          </a:bodyPr>
          <a:lstStyle/>
          <a:p>
            <a:r>
              <a:rPr lang="en-US" sz="2000" dirty="0"/>
              <a:t>OPQ Makai has been successfully monitoring and triggering PQ events. The PQ events are analyzed by OPQ </a:t>
            </a:r>
            <a:r>
              <a:rPr lang="en-US" sz="2000" dirty="0" err="1"/>
              <a:t>Mauka</a:t>
            </a:r>
            <a:r>
              <a:rPr lang="en-US" sz="2000" dirty="0"/>
              <a:t> where they are potentially broken into multiple incidents and classified according to IEEE standards. The image to the left shows the Event Overview page provided by OPQ View. The particular event caught by the OPQ system in the image was classified as a VOLTAGE SAG. The waveform recorded by the OPQ Box displayed on the Event Overview page verifies this classification made by OPQ </a:t>
            </a:r>
            <a:r>
              <a:rPr lang="en-US" sz="2000" dirty="0" err="1"/>
              <a:t>Mauka</a:t>
            </a:r>
            <a:r>
              <a:rPr lang="en-US" sz="2000" dirty="0"/>
              <a:t>.</a:t>
            </a:r>
          </a:p>
        </p:txBody>
      </p:sp>
      <p:pic>
        <p:nvPicPr>
          <p:cNvPr id="60" name="Picture 59">
            <a:extLst>
              <a:ext uri="{FF2B5EF4-FFF2-40B4-BE49-F238E27FC236}">
                <a16:creationId xmlns:a16="http://schemas.microsoft.com/office/drawing/2014/main" id="{ADB7D595-A3DB-C346-BA7C-6D5754BE67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17129" y="13565869"/>
            <a:ext cx="6421171" cy="4948163"/>
          </a:xfrm>
          <a:prstGeom prst="rect">
            <a:avLst/>
          </a:prstGeom>
        </p:spPr>
      </p:pic>
      <p:sp>
        <p:nvSpPr>
          <p:cNvPr id="61" name="TextBox 60">
            <a:extLst>
              <a:ext uri="{FF2B5EF4-FFF2-40B4-BE49-F238E27FC236}">
                <a16:creationId xmlns:a16="http://schemas.microsoft.com/office/drawing/2014/main" id="{A06101E3-164C-474E-B901-1EB867D13B3D}"/>
              </a:ext>
            </a:extLst>
          </p:cNvPr>
          <p:cNvSpPr txBox="1"/>
          <p:nvPr/>
        </p:nvSpPr>
        <p:spPr>
          <a:xfrm>
            <a:off x="19088101" y="15619896"/>
            <a:ext cx="7830530" cy="1015663"/>
          </a:xfrm>
          <a:prstGeom prst="rect">
            <a:avLst/>
          </a:prstGeom>
          <a:noFill/>
        </p:spPr>
        <p:txBody>
          <a:bodyPr wrap="square" rtlCol="0">
            <a:spAutoFit/>
          </a:bodyPr>
          <a:lstStyle/>
          <a:p>
            <a:r>
              <a:rPr lang="en-US" sz="2000" dirty="0"/>
              <a:t>The image to the right is a screenshot of the Live Data page provided by OPQ View. The Live Data page, as its name suggests, enable the user to see power quality data sent from OPQ Boxes in real time.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886</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宋体</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59</cp:revision>
  <dcterms:created xsi:type="dcterms:W3CDTF">2010-07-07T08:15:34Z</dcterms:created>
  <dcterms:modified xsi:type="dcterms:W3CDTF">2018-11-04T20:23:02Z</dcterms:modified>
</cp:coreProperties>
</file>