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26974800" cy="361188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1"/>
    <p:restoredTop sz="94732"/>
  </p:normalViewPr>
  <p:slideViewPr>
    <p:cSldViewPr>
      <p:cViewPr>
        <p:scale>
          <a:sx n="22" d="100"/>
          <a:sy n="22" d="100"/>
        </p:scale>
        <p:origin x="2040" y="320"/>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5BD307-176B-4D78-836E-8019EAB19CFB}" type="datetimeFigureOut">
              <a:rPr lang="en-US" smtClean="0"/>
              <a:pPr/>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0" y="5861055"/>
            <a:ext cx="24688800" cy="12482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0" y="5861055"/>
            <a:ext cx="73456800" cy="12482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BD307-176B-4D78-836E-8019EAB19CFB}" type="datetimeFigureOut">
              <a:rPr lang="en-US" smtClean="0"/>
              <a:pPr/>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1688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5BD307-176B-4D78-836E-8019EAB19CFB}" type="datetimeFigureOut">
              <a:rPr lang="en-US" smtClean="0"/>
              <a:pPr/>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80103"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5BD307-176B-4D78-836E-8019EAB19CFB}" type="datetimeFigureOut">
              <a:rPr lang="en-US" smtClean="0"/>
              <a:pPr/>
              <a:t>10/28/18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5BD307-176B-4D78-836E-8019EAB19CFB}" type="datetimeFigureOut">
              <a:rPr lang="en-US" smtClean="0"/>
              <a:pPr/>
              <a:t>10/28/18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BD307-176B-4D78-836E-8019EAB19CFB}" type="datetimeFigureOut">
              <a:rPr lang="en-US" smtClean="0"/>
              <a:pPr/>
              <a:t>10/28/18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3"/>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828800" y="6400803"/>
            <a:ext cx="32918400" cy="18103852"/>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35BD307-176B-4D78-836E-8019EAB19CFB}" type="datetimeFigureOut">
              <a:rPr lang="en-US" smtClean="0"/>
              <a:pPr/>
              <a:t>10/28/18</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99512EB1-2C5D-4A72-887F-5657463429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122"/>
          <p:cNvSpPr>
            <a:spLocks noChangeArrowheads="1"/>
          </p:cNvSpPr>
          <p:nvPr/>
        </p:nvSpPr>
        <p:spPr bwMode="auto">
          <a:xfrm>
            <a:off x="18389601" y="4857750"/>
            <a:ext cx="16992599" cy="13887450"/>
          </a:xfrm>
          <a:prstGeom prst="roundRect">
            <a:avLst>
              <a:gd name="adj" fmla="val 5427"/>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52" name="Text Box 1135"/>
          <p:cNvSpPr txBox="1">
            <a:spLocks noChangeArrowheads="1"/>
          </p:cNvSpPr>
          <p:nvPr/>
        </p:nvSpPr>
        <p:spPr bwMode="auto">
          <a:xfrm>
            <a:off x="18694400" y="5780768"/>
            <a:ext cx="16646629" cy="1077218"/>
          </a:xfrm>
          <a:prstGeom prst="rect">
            <a:avLst/>
          </a:prstGeom>
          <a:noFill/>
          <a:ln w="9525">
            <a:noFill/>
            <a:miter lim="800000"/>
            <a:headEnd/>
            <a:tailEnd/>
          </a:ln>
          <a:effectLst/>
        </p:spPr>
        <p:txBody>
          <a:bodyPr wrap="square">
            <a:prstTxWarp prst="textNoShape">
              <a:avLst/>
            </a:prstTxWarp>
            <a:spAutoFit/>
          </a:bodyPr>
          <a:lstStyle/>
          <a:p>
            <a:pPr marL="304800" indent="-304800" eaLnBrk="1" hangingPunct="1">
              <a:spcBef>
                <a:spcPct val="0"/>
              </a:spcBef>
              <a:buFontTx/>
              <a:buChar char="•"/>
            </a:pPr>
            <a:r>
              <a:rPr lang="en-US" sz="3200" b="1" dirty="0">
                <a:latin typeface="Arial" pitchFamily="-65" charset="0"/>
                <a:ea typeface="PMingLiU" pitchFamily="18" charset="-120"/>
                <a:cs typeface="PMingLiU" pitchFamily="18" charset="-120"/>
              </a:rPr>
              <a:t>Show the data that you have generated, and talk about what it means.</a:t>
            </a:r>
          </a:p>
          <a:p>
            <a:pPr marL="304800" indent="-304800" eaLnBrk="1" hangingPunct="1">
              <a:spcBef>
                <a:spcPct val="0"/>
              </a:spcBef>
              <a:buFontTx/>
              <a:buChar char="•"/>
            </a:pPr>
            <a:endParaRPr lang="en-US" sz="3200" b="1" dirty="0">
              <a:latin typeface="Arial" pitchFamily="-65" charset="0"/>
              <a:ea typeface="PMingLiU" pitchFamily="18" charset="-120"/>
              <a:cs typeface="PMingLiU" pitchFamily="18" charset="-120"/>
            </a:endParaRPr>
          </a:p>
        </p:txBody>
      </p:sp>
      <p:sp>
        <p:nvSpPr>
          <p:cNvPr id="5" name="Text Box 996"/>
          <p:cNvSpPr txBox="1">
            <a:spLocks noChangeArrowheads="1"/>
          </p:cNvSpPr>
          <p:nvPr/>
        </p:nvSpPr>
        <p:spPr bwMode="auto">
          <a:xfrm>
            <a:off x="5283200" y="228600"/>
            <a:ext cx="27228800" cy="2308324"/>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b="1" dirty="0">
                <a:latin typeface="Arial" pitchFamily="-65" charset="0"/>
                <a:ea typeface="宋体" pitchFamily="-65" charset="-122"/>
                <a:cs typeface="宋体" pitchFamily="-65" charset="-122"/>
              </a:rPr>
              <a:t>More Renewable Energy for Hawaii</a:t>
            </a:r>
            <a:br>
              <a:rPr lang="en-US" altLang="zh-CN" b="1" dirty="0">
                <a:latin typeface="Arial" pitchFamily="-65" charset="0"/>
                <a:ea typeface="宋体" pitchFamily="-65" charset="-122"/>
                <a:cs typeface="宋体" pitchFamily="-65" charset="-122"/>
              </a:rPr>
            </a:br>
            <a:r>
              <a:rPr lang="en-US" altLang="zh-CN" b="1" dirty="0">
                <a:latin typeface="Arial" pitchFamily="-65" charset="0"/>
                <a:ea typeface="宋体" pitchFamily="-65" charset="-122"/>
                <a:cs typeface="宋体" pitchFamily="-65" charset="-122"/>
              </a:rPr>
              <a:t>with Open Power Quality</a:t>
            </a:r>
          </a:p>
        </p:txBody>
      </p:sp>
      <p:sp>
        <p:nvSpPr>
          <p:cNvPr id="6" name="Text Box 1007"/>
          <p:cNvSpPr txBox="1">
            <a:spLocks noChangeArrowheads="1"/>
          </p:cNvSpPr>
          <p:nvPr/>
        </p:nvSpPr>
        <p:spPr bwMode="auto">
          <a:xfrm>
            <a:off x="3759200" y="2514600"/>
            <a:ext cx="29260800" cy="1938992"/>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sz="4000" dirty="0">
                <a:latin typeface="Arial" pitchFamily="-65" charset="0"/>
                <a:ea typeface="宋体" pitchFamily="-65" charset="-122"/>
                <a:cs typeface="宋体" pitchFamily="-65" charset="-122"/>
              </a:rPr>
              <a:t>Evan </a:t>
            </a:r>
            <a:r>
              <a:rPr lang="en-US" altLang="zh-CN" sz="4000" dirty="0" err="1">
                <a:latin typeface="Arial" pitchFamily="-65" charset="0"/>
                <a:ea typeface="宋体" pitchFamily="-65" charset="-122"/>
                <a:cs typeface="宋体" pitchFamily="-65" charset="-122"/>
              </a:rPr>
              <a:t>Hataishi</a:t>
            </a:r>
            <a:r>
              <a:rPr lang="en-US" altLang="zh-CN" sz="4000" dirty="0">
                <a:latin typeface="Arial" pitchFamily="-65" charset="0"/>
                <a:ea typeface="宋体" pitchFamily="-65" charset="-122"/>
                <a:cs typeface="宋体" pitchFamily="-65" charset="-122"/>
              </a:rPr>
              <a:t>, Kea Uehara, David </a:t>
            </a:r>
            <a:r>
              <a:rPr lang="en-US" altLang="zh-CN" sz="4000" dirty="0" err="1">
                <a:latin typeface="Arial" pitchFamily="-65" charset="0"/>
                <a:ea typeface="宋体" pitchFamily="-65" charset="-122"/>
                <a:cs typeface="宋体" pitchFamily="-65" charset="-122"/>
              </a:rPr>
              <a:t>Badke</a:t>
            </a:r>
            <a:br>
              <a:rPr lang="en-US" altLang="zh-CN" sz="4000" dirty="0">
                <a:latin typeface="Arial" pitchFamily="-65" charset="0"/>
                <a:ea typeface="宋体" pitchFamily="-65" charset="-122"/>
                <a:cs typeface="宋体" pitchFamily="-65" charset="-122"/>
              </a:rPr>
            </a:br>
            <a:r>
              <a:rPr lang="en-US" altLang="zh-CN" sz="4000" dirty="0">
                <a:latin typeface="Arial" pitchFamily="-65" charset="0"/>
                <a:ea typeface="宋体" pitchFamily="-65" charset="-122"/>
                <a:cs typeface="宋体" pitchFamily="-65" charset="-122"/>
              </a:rPr>
              <a:t>Philip Johnson</a:t>
            </a:r>
          </a:p>
          <a:p>
            <a:pPr algn="ctr" defTabSz="3762375"/>
            <a:r>
              <a:rPr lang="en-US" altLang="zh-CN" sz="4000" b="1" dirty="0">
                <a:latin typeface="Arial" pitchFamily="-65" charset="0"/>
                <a:ea typeface="宋体" pitchFamily="-65" charset="-122"/>
                <a:cs typeface="宋体" pitchFamily="-65" charset="-122"/>
              </a:rPr>
              <a:t>Open Power Quality</a:t>
            </a:r>
          </a:p>
        </p:txBody>
      </p:sp>
      <p:sp>
        <p:nvSpPr>
          <p:cNvPr id="7" name="AutoShape 1122"/>
          <p:cNvSpPr>
            <a:spLocks noChangeArrowheads="1"/>
          </p:cNvSpPr>
          <p:nvPr/>
        </p:nvSpPr>
        <p:spPr bwMode="auto">
          <a:xfrm>
            <a:off x="1092202" y="4876801"/>
            <a:ext cx="16992599" cy="6438899"/>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8" name="Text Box 1123"/>
          <p:cNvSpPr txBox="1">
            <a:spLocks noChangeArrowheads="1"/>
          </p:cNvSpPr>
          <p:nvPr/>
        </p:nvSpPr>
        <p:spPr bwMode="auto">
          <a:xfrm>
            <a:off x="5943600" y="4909321"/>
            <a:ext cx="73914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Introduction &amp; Motivation</a:t>
            </a:r>
          </a:p>
        </p:txBody>
      </p:sp>
      <p:sp>
        <p:nvSpPr>
          <p:cNvPr id="9" name="Text Box 1135"/>
          <p:cNvSpPr txBox="1">
            <a:spLocks noChangeArrowheads="1"/>
          </p:cNvSpPr>
          <p:nvPr/>
        </p:nvSpPr>
        <p:spPr bwMode="auto">
          <a:xfrm>
            <a:off x="755871" y="5657969"/>
            <a:ext cx="17343819" cy="5324535"/>
          </a:xfrm>
          <a:prstGeom prst="rect">
            <a:avLst/>
          </a:prstGeom>
          <a:noFill/>
          <a:ln w="9525">
            <a:noFill/>
            <a:miter lim="800000"/>
            <a:headEnd/>
            <a:tailEnd/>
          </a:ln>
          <a:effectLst/>
        </p:spPr>
        <p:txBody>
          <a:bodyPr wrap="square">
            <a:prstTxWarp prst="textNoShape">
              <a:avLst/>
            </a:prstTxWarp>
            <a:spAutoFit/>
          </a:bodyPr>
          <a:lstStyle/>
          <a:p>
            <a:pPr marL="457200" lvl="2">
              <a:spcBef>
                <a:spcPct val="0"/>
              </a:spcBef>
            </a:pPr>
            <a:r>
              <a:rPr lang="en-US" sz="2000" dirty="0">
                <a:latin typeface="Arial" panose="020B0604020202020204" pitchFamily="34" charset="0"/>
                <a:cs typeface="Arial" panose="020B0604020202020204" pitchFamily="34" charset="0"/>
              </a:rPr>
              <a:t>    Power quality is not currently a concern for most people in the United States. Just like most people assume that their tap water is of adequate quality to drink, most also assume that their electricity is of adequate quality to power their homes and appliances without causing harm. And, in both cases, most people assume that public utilities will monitor and correct any quality problems if they occur.</a:t>
            </a:r>
            <a:r>
              <a:rPr lang="en-US" sz="2000" b="1" dirty="0">
                <a:latin typeface="Arial" panose="020B0604020202020204" pitchFamily="34" charset="0"/>
                <a:ea typeface="PMingLiU" pitchFamily="18" charset="-120"/>
                <a:cs typeface="Arial" panose="020B0604020202020204" pitchFamily="34" charset="0"/>
              </a:rPr>
              <a:t>   </a:t>
            </a:r>
          </a:p>
          <a:p>
            <a:pPr marL="457200" lvl="2">
              <a:spcBef>
                <a:spcPct val="0"/>
              </a:spcBef>
            </a:pPr>
            <a:r>
              <a:rPr lang="en-US" sz="2000" b="1" dirty="0">
                <a:latin typeface="Arial" panose="020B0604020202020204" pitchFamily="34" charset="0"/>
                <a:ea typeface="PMingLiU" pitchFamily="18" charset="-120"/>
                <a:cs typeface="Arial" panose="020B0604020202020204" pitchFamily="34" charset="0"/>
              </a:rPr>
              <a:t>    </a:t>
            </a:r>
            <a:r>
              <a:rPr lang="en-US" sz="2000" dirty="0">
                <a:latin typeface="Arial" panose="020B0604020202020204" pitchFamily="34" charset="0"/>
                <a:cs typeface="Arial" panose="020B0604020202020204" pitchFamily="34" charset="0"/>
              </a:rPr>
              <a:t>Successfully maintaining adequate power quality and providing sufficient amounts of it to meet the rising needs of consumers has been a triumph of electrical utilities for over 100 years. In recent times, however, there have been changes to the nature of electrical generation and consumption that make power quality of increasing public concern and interest. </a:t>
            </a:r>
          </a:p>
          <a:p>
            <a:pPr marL="457200" lvl="2">
              <a:spcBef>
                <a:spcPct val="0"/>
              </a:spcBef>
            </a:pPr>
            <a:r>
              <a:rPr lang="en-US" sz="2000" dirty="0">
                <a:latin typeface="Arial" panose="020B0604020202020204" pitchFamily="34" charset="0"/>
                <a:cs typeface="Arial" panose="020B0604020202020204" pitchFamily="34" charset="0"/>
              </a:rPr>
              <a:t>    The Open Power Quality (OPQ) project began in 2012 with the goal of developing and evaluating technology to support three important improvements to electrical infrastructure:</a:t>
            </a:r>
          </a:p>
          <a:p>
            <a:pPr marL="457200" lvl="2">
              <a:spcBef>
                <a:spcPct val="0"/>
              </a:spcBef>
            </a:pPr>
            <a:r>
              <a:rPr lang="en-US" sz="2000" dirty="0">
                <a:latin typeface="Arial" panose="020B0604020202020204" pitchFamily="34" charset="0"/>
                <a:cs typeface="Arial" panose="020B0604020202020204" pitchFamily="34" charset="0"/>
              </a:rPr>
              <a:t>    1: Increase the capacity of small and large electrical grids to employ distributed, intermittent forms of renewable energy.</a:t>
            </a:r>
          </a:p>
          <a:p>
            <a:pPr marL="457200" lvl="2">
              <a:spcBef>
                <a:spcPct val="0"/>
              </a:spcBef>
            </a:pPr>
            <a:r>
              <a:rPr lang="en-US" sz="2000" dirty="0">
                <a:latin typeface="Arial" panose="020B0604020202020204" pitchFamily="34" charset="0"/>
                <a:cs typeface="Arial" panose="020B0604020202020204" pitchFamily="34" charset="0"/>
              </a:rPr>
              <a:t>    2: Gain insight into lifespan and failure rate problems in consumer electronics due to poor power quality.</a:t>
            </a:r>
          </a:p>
          <a:p>
            <a:pPr marL="457200" lvl="2">
              <a:spcBef>
                <a:spcPct val="0"/>
              </a:spcBef>
            </a:pPr>
            <a:r>
              <a:rPr lang="en-US" sz="2000" dirty="0">
                <a:latin typeface="Arial" panose="020B0604020202020204" pitchFamily="34" charset="0"/>
                <a:cs typeface="Arial" panose="020B0604020202020204" pitchFamily="34" charset="0"/>
              </a:rPr>
              <a:t>    3: Provide an independent, low cost source of useful power quality data to consumers, researchers, and public policy makers.</a:t>
            </a:r>
            <a:endParaRPr lang="en-US" sz="2000" b="1" dirty="0">
              <a:latin typeface="Arial" panose="020B0604020202020204" pitchFamily="34" charset="0"/>
              <a:ea typeface="PMingLiU" pitchFamily="18" charset="-120"/>
              <a:cs typeface="Arial" panose="020B0604020202020204" pitchFamily="34" charset="0"/>
            </a:endParaRPr>
          </a:p>
          <a:p>
            <a:pPr marL="457200" lvl="2">
              <a:spcBef>
                <a:spcPct val="0"/>
              </a:spcBef>
            </a:pPr>
            <a:r>
              <a:rPr lang="en-US" sz="2000" b="1" dirty="0">
                <a:latin typeface="Arial" panose="020B0604020202020204" pitchFamily="34" charset="0"/>
                <a:ea typeface="PMingLiU" pitchFamily="18" charset="-120"/>
                <a:cs typeface="Arial" panose="020B0604020202020204" pitchFamily="34" charset="0"/>
              </a:rPr>
              <a:t>    </a:t>
            </a:r>
            <a:r>
              <a:rPr lang="en-US" sz="2000" dirty="0">
                <a:latin typeface="Arial" pitchFamily="-65" charset="0"/>
                <a:ea typeface="PMingLiU" pitchFamily="18" charset="-120"/>
                <a:cs typeface="PMingLiU" pitchFamily="18" charset="-120"/>
              </a:rPr>
              <a:t>Current state of the art power quality monitoring devices are designed for stand alone operation and follow common architectural principles that do not allow for flexibility on how data is represented and communicated and are not developed for everyday customers to understand. Furthermore, stand alone power quality monitoring devices lack global awareness, they are only able to recognize local events. </a:t>
            </a:r>
          </a:p>
          <a:p>
            <a:pPr marL="457200" lvl="2">
              <a:spcBef>
                <a:spcPct val="0"/>
              </a:spcBef>
            </a:pPr>
            <a:r>
              <a:rPr lang="en-US" sz="2000" dirty="0">
                <a:latin typeface="Arial" pitchFamily="-65" charset="0"/>
                <a:ea typeface="PMingLiU" pitchFamily="18" charset="-120"/>
                <a:cs typeface="PMingLiU" pitchFamily="18" charset="-120"/>
              </a:rPr>
              <a:t>    The OPQ project takes a different design approach by developing a cloud native system with two way data flow and higher frequency database updates. This allows the system to be globally aware of events happening across the grid that will potentially provide insights that would be otherwise unavailable. The OPQ system presents its data and results in an approachable way for consumers of all backgrounds. </a:t>
            </a:r>
          </a:p>
        </p:txBody>
      </p:sp>
      <p:pic>
        <p:nvPicPr>
          <p:cNvPr id="10" name="Picture 9" descr="UHM logo.gif"/>
          <p:cNvPicPr>
            <a:picLocks noChangeAspect="1"/>
          </p:cNvPicPr>
          <p:nvPr/>
        </p:nvPicPr>
        <p:blipFill>
          <a:blip r:embed="rId2" cstate="print"/>
          <a:stretch>
            <a:fillRect/>
          </a:stretch>
        </p:blipFill>
        <p:spPr>
          <a:xfrm>
            <a:off x="260406" y="431623"/>
            <a:ext cx="5022794" cy="1989920"/>
          </a:xfrm>
          <a:prstGeom prst="rect">
            <a:avLst/>
          </a:prstGeom>
        </p:spPr>
      </p:pic>
      <p:sp>
        <p:nvSpPr>
          <p:cNvPr id="13" name="Rectangle 12"/>
          <p:cNvSpPr/>
          <p:nvPr/>
        </p:nvSpPr>
        <p:spPr>
          <a:xfrm>
            <a:off x="32308800" y="51435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560000" y="6858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153600" y="4572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1122"/>
          <p:cNvSpPr>
            <a:spLocks noChangeArrowheads="1"/>
          </p:cNvSpPr>
          <p:nvPr/>
        </p:nvSpPr>
        <p:spPr bwMode="auto">
          <a:xfrm>
            <a:off x="1117601" y="11487150"/>
            <a:ext cx="16992599" cy="8286750"/>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7" name="AutoShape 1122"/>
          <p:cNvSpPr>
            <a:spLocks noChangeArrowheads="1"/>
          </p:cNvSpPr>
          <p:nvPr/>
        </p:nvSpPr>
        <p:spPr bwMode="auto">
          <a:xfrm>
            <a:off x="1117601" y="19945351"/>
            <a:ext cx="16992599" cy="6629400"/>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18" name="AutoShape 1122"/>
          <p:cNvSpPr>
            <a:spLocks noChangeArrowheads="1"/>
          </p:cNvSpPr>
          <p:nvPr/>
        </p:nvSpPr>
        <p:spPr bwMode="auto">
          <a:xfrm>
            <a:off x="18389601" y="24612600"/>
            <a:ext cx="16992599" cy="1962150"/>
          </a:xfrm>
          <a:prstGeom prst="roundRect">
            <a:avLst>
              <a:gd name="adj" fmla="val 10260"/>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9" name="AutoShape 1122"/>
          <p:cNvSpPr>
            <a:spLocks noChangeArrowheads="1"/>
          </p:cNvSpPr>
          <p:nvPr/>
        </p:nvSpPr>
        <p:spPr bwMode="auto">
          <a:xfrm>
            <a:off x="18389601" y="19050000"/>
            <a:ext cx="16992599" cy="5334000"/>
          </a:xfrm>
          <a:prstGeom prst="roundRect">
            <a:avLst>
              <a:gd name="adj" fmla="val 8811"/>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20" name="Text Box 1123"/>
          <p:cNvSpPr txBox="1">
            <a:spLocks noChangeArrowheads="1"/>
          </p:cNvSpPr>
          <p:nvPr/>
        </p:nvSpPr>
        <p:spPr bwMode="auto">
          <a:xfrm>
            <a:off x="6629400" y="11538720"/>
            <a:ext cx="5943601"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Project Description</a:t>
            </a:r>
          </a:p>
        </p:txBody>
      </p:sp>
      <p:sp>
        <p:nvSpPr>
          <p:cNvPr id="21" name="Text Box 1123"/>
          <p:cNvSpPr txBox="1">
            <a:spLocks noChangeArrowheads="1"/>
          </p:cNvSpPr>
          <p:nvPr/>
        </p:nvSpPr>
        <p:spPr bwMode="auto">
          <a:xfrm>
            <a:off x="6375400" y="20040600"/>
            <a:ext cx="62738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Materials &amp; Methods</a:t>
            </a:r>
          </a:p>
        </p:txBody>
      </p:sp>
      <p:sp>
        <p:nvSpPr>
          <p:cNvPr id="22" name="Text Box 1123"/>
          <p:cNvSpPr txBox="1">
            <a:spLocks noChangeArrowheads="1"/>
          </p:cNvSpPr>
          <p:nvPr/>
        </p:nvSpPr>
        <p:spPr bwMode="auto">
          <a:xfrm>
            <a:off x="25603200" y="4876800"/>
            <a:ext cx="2794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Results</a:t>
            </a:r>
          </a:p>
        </p:txBody>
      </p:sp>
      <p:sp>
        <p:nvSpPr>
          <p:cNvPr id="23" name="Text Box 1123"/>
          <p:cNvSpPr txBox="1">
            <a:spLocks noChangeArrowheads="1"/>
          </p:cNvSpPr>
          <p:nvPr/>
        </p:nvSpPr>
        <p:spPr bwMode="auto">
          <a:xfrm>
            <a:off x="25069800" y="19118759"/>
            <a:ext cx="3810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Conclusion</a:t>
            </a:r>
          </a:p>
        </p:txBody>
      </p:sp>
      <p:sp>
        <p:nvSpPr>
          <p:cNvPr id="24" name="Text Box 1123"/>
          <p:cNvSpPr txBox="1">
            <a:spLocks noChangeArrowheads="1"/>
          </p:cNvSpPr>
          <p:nvPr/>
        </p:nvSpPr>
        <p:spPr bwMode="auto">
          <a:xfrm>
            <a:off x="23926800" y="24681359"/>
            <a:ext cx="6096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Acknowledgments</a:t>
            </a:r>
          </a:p>
        </p:txBody>
      </p:sp>
      <p:sp>
        <p:nvSpPr>
          <p:cNvPr id="25" name="Text Box 1135"/>
          <p:cNvSpPr txBox="1">
            <a:spLocks noChangeArrowheads="1"/>
          </p:cNvSpPr>
          <p:nvPr/>
        </p:nvSpPr>
        <p:spPr bwMode="auto">
          <a:xfrm>
            <a:off x="18591117" y="25679400"/>
            <a:ext cx="16156083" cy="584775"/>
          </a:xfrm>
          <a:prstGeom prst="rect">
            <a:avLst/>
          </a:prstGeom>
          <a:noFill/>
          <a:ln w="9525">
            <a:noFill/>
            <a:miter lim="800000"/>
            <a:headEnd/>
            <a:tailEnd/>
          </a:ln>
          <a:effectLst/>
        </p:spPr>
        <p:txBody>
          <a:bodyPr wrap="square">
            <a:prstTxWarp prst="textNoShape">
              <a:avLst/>
            </a:prstTxWarp>
            <a:spAutoFit/>
          </a:bodyPr>
          <a:lstStyle/>
          <a:p>
            <a:pPr marL="304800" indent="-304800" eaLnBrk="1" hangingPunct="1">
              <a:spcBef>
                <a:spcPct val="0"/>
              </a:spcBef>
              <a:buFontTx/>
              <a:buChar char="•"/>
            </a:pPr>
            <a:r>
              <a:rPr lang="en-US" sz="3200" b="1" dirty="0">
                <a:latin typeface="Arial" pitchFamily="-65" charset="0"/>
                <a:ea typeface="PMingLiU" pitchFamily="18" charset="-120"/>
                <a:cs typeface="PMingLiU" pitchFamily="18" charset="-120"/>
              </a:rPr>
              <a:t>Funding sources, etc</a:t>
            </a:r>
            <a:r>
              <a:rPr lang="en-US" sz="3200" b="1">
                <a:latin typeface="Arial" pitchFamily="-65" charset="0"/>
                <a:ea typeface="PMingLiU" pitchFamily="18" charset="-120"/>
                <a:cs typeface="PMingLiU" pitchFamily="18" charset="-120"/>
              </a:rPr>
              <a:t>. </a:t>
            </a:r>
            <a:endParaRPr lang="en-US" sz="3200" b="1" dirty="0">
              <a:latin typeface="Arial" pitchFamily="-65" charset="0"/>
              <a:ea typeface="PMingLiU" pitchFamily="18" charset="-120"/>
              <a:cs typeface="PMingLiU" pitchFamily="18" charset="-120"/>
            </a:endParaRPr>
          </a:p>
        </p:txBody>
      </p:sp>
      <p:sp>
        <p:nvSpPr>
          <p:cNvPr id="46" name="Text Box 1135"/>
          <p:cNvSpPr txBox="1">
            <a:spLocks noChangeArrowheads="1"/>
          </p:cNvSpPr>
          <p:nvPr/>
        </p:nvSpPr>
        <p:spPr bwMode="auto">
          <a:xfrm>
            <a:off x="1117602" y="12274436"/>
            <a:ext cx="16951428" cy="1631216"/>
          </a:xfrm>
          <a:prstGeom prst="rect">
            <a:avLst/>
          </a:prstGeom>
          <a:noFill/>
          <a:ln w="9525">
            <a:noFill/>
            <a:miter lim="800000"/>
            <a:headEnd/>
            <a:tailEnd/>
          </a:ln>
          <a:effectLst/>
        </p:spPr>
        <p:txBody>
          <a:bodyPr wrap="square">
            <a:prstTxWarp prst="textNoShape">
              <a:avLst/>
            </a:prstTxWarp>
            <a:spAutoFit/>
          </a:bodyPr>
          <a:lstStyle/>
          <a:p>
            <a:pPr>
              <a:spcBef>
                <a:spcPct val="0"/>
              </a:spcBef>
            </a:pPr>
            <a:r>
              <a:rPr lang="en-US" sz="2000" dirty="0">
                <a:latin typeface="Arial" panose="020B0604020202020204" pitchFamily="34" charset="0"/>
                <a:cs typeface="Arial" panose="020B0604020202020204" pitchFamily="34" charset="0"/>
              </a:rPr>
              <a:t>    At the 10,000 foot level, the OPQ system architecture is extremely simple: OPQ Boxes are plugged into outlets, they monitor the quality of power, and the results are communicated via the Internet to a software system called OPQ Cloud. To see the results, users login to the system using a browser.</a:t>
            </a:r>
          </a:p>
          <a:p>
            <a:pPr>
              <a:spcBef>
                <a:spcPct val="0"/>
              </a:spcBef>
            </a:pPr>
            <a:r>
              <a:rPr lang="en-US" sz="2000" dirty="0">
                <a:latin typeface="Arial" panose="020B0604020202020204" pitchFamily="34" charset="0"/>
                <a:ea typeface="PMingLiU" pitchFamily="18" charset="-120"/>
                <a:cs typeface="Arial" panose="020B0604020202020204" pitchFamily="34" charset="0"/>
              </a:rPr>
              <a:t>    At a closer look, the OPQ system architecture consists of four major open source hardware and software components that provide end-to-end support for the capture, triggering, analysis, and reporting of consumer level local and global power quality events.</a:t>
            </a:r>
          </a:p>
        </p:txBody>
      </p:sp>
      <p:sp>
        <p:nvSpPr>
          <p:cNvPr id="170" name="Text Box 1135"/>
          <p:cNvSpPr txBox="1">
            <a:spLocks noChangeArrowheads="1"/>
          </p:cNvSpPr>
          <p:nvPr/>
        </p:nvSpPr>
        <p:spPr bwMode="auto">
          <a:xfrm>
            <a:off x="18669000" y="19888200"/>
            <a:ext cx="16646629" cy="1077218"/>
          </a:xfrm>
          <a:prstGeom prst="rect">
            <a:avLst/>
          </a:prstGeom>
          <a:noFill/>
          <a:ln w="9525">
            <a:noFill/>
            <a:miter lim="800000"/>
            <a:headEnd/>
            <a:tailEnd/>
          </a:ln>
          <a:effectLst/>
        </p:spPr>
        <p:txBody>
          <a:bodyPr wrap="square">
            <a:prstTxWarp prst="textNoShape">
              <a:avLst/>
            </a:prstTxWarp>
            <a:spAutoFit/>
          </a:bodyPr>
          <a:lstStyle/>
          <a:p>
            <a:pPr marL="304800" indent="-304800" eaLnBrk="1" hangingPunct="1">
              <a:spcBef>
                <a:spcPct val="0"/>
              </a:spcBef>
              <a:buFontTx/>
              <a:buChar char="•"/>
            </a:pPr>
            <a:r>
              <a:rPr lang="en-US" sz="3200" b="1" dirty="0">
                <a:latin typeface="Arial" pitchFamily="-65" charset="0"/>
                <a:ea typeface="PMingLiU" pitchFamily="18" charset="-120"/>
                <a:cs typeface="PMingLiU" pitchFamily="18" charset="-120"/>
              </a:rPr>
              <a:t>Sum up your key results</a:t>
            </a:r>
          </a:p>
          <a:p>
            <a:pPr marL="304800" indent="-304800" eaLnBrk="1" hangingPunct="1">
              <a:spcBef>
                <a:spcPct val="0"/>
              </a:spcBef>
              <a:buFontTx/>
              <a:buChar char="•"/>
            </a:pPr>
            <a:r>
              <a:rPr lang="en-US" sz="3200" b="1" dirty="0">
                <a:latin typeface="Arial" pitchFamily="-65" charset="0"/>
                <a:ea typeface="PMingLiU" pitchFamily="18" charset="-120"/>
                <a:cs typeface="PMingLiU" pitchFamily="18" charset="-120"/>
              </a:rPr>
              <a:t>Can also mention future work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4038" y="487388"/>
            <a:ext cx="5644133" cy="1778397"/>
          </a:xfrm>
          <a:prstGeom prst="rect">
            <a:avLst/>
          </a:prstGeom>
        </p:spPr>
      </p:pic>
      <p:sp>
        <p:nvSpPr>
          <p:cNvPr id="30" name="Text Box 996"/>
          <p:cNvSpPr txBox="1">
            <a:spLocks noChangeArrowheads="1"/>
          </p:cNvSpPr>
          <p:nvPr/>
        </p:nvSpPr>
        <p:spPr bwMode="auto">
          <a:xfrm>
            <a:off x="29895800" y="2265785"/>
            <a:ext cx="6248400" cy="1200329"/>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sz="4800" b="1" dirty="0">
                <a:solidFill>
                  <a:srgbClr val="005030"/>
                </a:solidFill>
                <a:latin typeface="Arial" pitchFamily="-65" charset="0"/>
                <a:ea typeface="宋体" pitchFamily="-65" charset="-122"/>
                <a:cs typeface="宋体" pitchFamily="-65" charset="-122"/>
              </a:rPr>
              <a:t>Poster No:</a:t>
            </a:r>
            <a:r>
              <a:rPr lang="en-US" altLang="zh-CN" b="1" dirty="0">
                <a:solidFill>
                  <a:srgbClr val="005030"/>
                </a:solidFill>
                <a:latin typeface="Arial" pitchFamily="-65" charset="0"/>
                <a:ea typeface="宋体" pitchFamily="-65" charset="-122"/>
                <a:cs typeface="宋体" pitchFamily="-65" charset="-122"/>
              </a:rPr>
              <a:t> 07</a:t>
            </a:r>
          </a:p>
        </p:txBody>
      </p:sp>
      <p:pic>
        <p:nvPicPr>
          <p:cNvPr id="4" name="Picture 3">
            <a:extLst>
              <a:ext uri="{FF2B5EF4-FFF2-40B4-BE49-F238E27FC236}">
                <a16:creationId xmlns:a16="http://schemas.microsoft.com/office/drawing/2014/main" id="{3A29B898-6BD3-074D-8F5A-FA9FB35EF8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588" y="14077102"/>
            <a:ext cx="6811210" cy="3196303"/>
          </a:xfrm>
          <a:prstGeom prst="rect">
            <a:avLst/>
          </a:prstGeom>
        </p:spPr>
      </p:pic>
      <p:sp>
        <p:nvSpPr>
          <p:cNvPr id="12" name="TextBox 11">
            <a:extLst>
              <a:ext uri="{FF2B5EF4-FFF2-40B4-BE49-F238E27FC236}">
                <a16:creationId xmlns:a16="http://schemas.microsoft.com/office/drawing/2014/main" id="{5E872871-4821-4E4D-AF5E-A7765DC865E4}"/>
              </a:ext>
            </a:extLst>
          </p:cNvPr>
          <p:cNvSpPr txBox="1"/>
          <p:nvPr/>
        </p:nvSpPr>
        <p:spPr>
          <a:xfrm>
            <a:off x="8458199" y="14244092"/>
            <a:ext cx="9509230"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OPQ Box </a:t>
            </a:r>
            <a:r>
              <a:rPr lang="en-US" sz="2000" dirty="0">
                <a:latin typeface="Arial" panose="020B0604020202020204" pitchFamily="34" charset="0"/>
                <a:cs typeface="Arial" panose="020B0604020202020204" pitchFamily="34" charset="0"/>
              </a:rPr>
              <a:t>is a hardware device that detects the electrical waveform from a standard residential outlet.</a:t>
            </a:r>
          </a:p>
          <a:p>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OPQ Makai </a:t>
            </a:r>
            <a:r>
              <a:rPr lang="en-US" sz="2000" dirty="0">
                <a:latin typeface="Arial" panose="020B0604020202020204" pitchFamily="34" charset="0"/>
                <a:cs typeface="Arial" panose="020B0604020202020204" pitchFamily="34" charset="0"/>
              </a:rPr>
              <a:t>monitors incoming low fidelity data from OPQ Boxes, requests high fidelity data when necessary, and stores the results in a MongoDB database.</a:t>
            </a:r>
          </a:p>
          <a:p>
            <a:r>
              <a:rPr lang="en-US" sz="2000"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OPQ </a:t>
            </a:r>
            <a:r>
              <a:rPr lang="en-US" sz="2000" b="1" dirty="0" err="1">
                <a:latin typeface="Arial" panose="020B0604020202020204" pitchFamily="34" charset="0"/>
                <a:cs typeface="Arial" panose="020B0604020202020204" pitchFamily="34" charset="0"/>
              </a:rPr>
              <a:t>Mauka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analyzes data and creates “events” when it detects power quality incidents.</a:t>
            </a:r>
          </a:p>
          <a:p>
            <a:r>
              <a:rPr lang="en-US" sz="2000" dirty="0">
                <a:latin typeface="Arial" panose="020B0604020202020204" pitchFamily="34" charset="0"/>
                <a:cs typeface="Arial" panose="020B0604020202020204" pitchFamily="34" charset="0"/>
              </a:rPr>
              <a:t>4: </a:t>
            </a:r>
            <a:r>
              <a:rPr lang="en-US" sz="2000" b="1" dirty="0">
                <a:latin typeface="Arial" panose="020B0604020202020204" pitchFamily="34" charset="0"/>
                <a:cs typeface="Arial" panose="020B0604020202020204" pitchFamily="34" charset="0"/>
              </a:rPr>
              <a:t>OPQ View </a:t>
            </a:r>
            <a:r>
              <a:rPr lang="en-US" sz="2000" dirty="0">
                <a:latin typeface="Arial" panose="020B0604020202020204" pitchFamily="34" charset="0"/>
                <a:cs typeface="Arial" panose="020B0604020202020204" pitchFamily="34" charset="0"/>
              </a:rPr>
              <a:t>is a visualization platform for displaying the results for data capture and analysis.</a:t>
            </a:r>
          </a:p>
        </p:txBody>
      </p:sp>
      <p:sp>
        <p:nvSpPr>
          <p:cNvPr id="26" name="TextBox 25">
            <a:extLst>
              <a:ext uri="{FF2B5EF4-FFF2-40B4-BE49-F238E27FC236}">
                <a16:creationId xmlns:a16="http://schemas.microsoft.com/office/drawing/2014/main" id="{4A340242-DD35-DD46-A755-8B89AB132E24}"/>
              </a:ext>
            </a:extLst>
          </p:cNvPr>
          <p:cNvSpPr txBox="1"/>
          <p:nvPr/>
        </p:nvSpPr>
        <p:spPr>
          <a:xfrm>
            <a:off x="1153695" y="17444854"/>
            <a:ext cx="16813734"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    The image above illustrates how the four components of the OPQ system work together to collect information from wall outlets to the display and analyses in a browser.</a:t>
            </a:r>
          </a:p>
          <a:p>
            <a:r>
              <a:rPr lang="en-US" sz="2000" dirty="0">
                <a:latin typeface="Arial" panose="020B0604020202020204" pitchFamily="34" charset="0"/>
                <a:cs typeface="Arial" panose="020B0604020202020204" pitchFamily="34" charset="0"/>
              </a:rPr>
              <a:t>    OPQ Makai,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 and OPQ View are all cloud-based software services that collectively form a single "instance" with respect to data transmission, storage, analysis, and visualization. We refer to this collection of software-side components as OPQ Cloud. Every OPQ Box connects to a single instance of an OPQ Cloud. It is possible to have multiple OPQ Cloud instances. For example, a company might install an OPQ Cloud instance behind their firewall along with OPQ Boxes to provide a private mechanism for collecting and analyzing power quality data.</a:t>
            </a:r>
            <a:endParaRPr lang="en-US" sz="2000" b="1"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0C7721AD-783E-CC4A-85A6-92D6E0A99403}"/>
              </a:ext>
            </a:extLst>
          </p:cNvPr>
          <p:cNvSpPr txBox="1"/>
          <p:nvPr/>
        </p:nvSpPr>
        <p:spPr>
          <a:xfrm>
            <a:off x="1117600" y="20999248"/>
            <a:ext cx="1281374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Box Design:  </a:t>
            </a:r>
          </a:p>
        </p:txBody>
      </p:sp>
      <p:sp>
        <p:nvSpPr>
          <p:cNvPr id="36" name="TextBox 35">
            <a:extLst>
              <a:ext uri="{FF2B5EF4-FFF2-40B4-BE49-F238E27FC236}">
                <a16:creationId xmlns:a16="http://schemas.microsoft.com/office/drawing/2014/main" id="{18513D89-2CCC-0F4C-A09E-E8801E62794C}"/>
              </a:ext>
            </a:extLst>
          </p:cNvPr>
          <p:cNvSpPr txBox="1"/>
          <p:nvPr/>
        </p:nvSpPr>
        <p:spPr>
          <a:xfrm>
            <a:off x="1092202" y="23313102"/>
            <a:ext cx="1278061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Cloud Design:  </a:t>
            </a:r>
          </a:p>
        </p:txBody>
      </p:sp>
      <p:pic>
        <p:nvPicPr>
          <p:cNvPr id="33" name="Picture 32">
            <a:extLst>
              <a:ext uri="{FF2B5EF4-FFF2-40B4-BE49-F238E27FC236}">
                <a16:creationId xmlns:a16="http://schemas.microsoft.com/office/drawing/2014/main" id="{4E42413A-4634-0846-BAF0-5C6B5CAF02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31348" y="20810041"/>
            <a:ext cx="3765378" cy="237716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750</Words>
  <Application>Microsoft Macintosh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PMingLiU</vt:lpstr>
      <vt:lpstr>宋体</vt:lpstr>
      <vt:lpstr>Arial</vt:lpstr>
      <vt:lpstr>Calibri</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Aaron</dc:creator>
  <cp:lastModifiedBy>Microsoft Office User</cp:lastModifiedBy>
  <cp:revision>48</cp:revision>
  <dcterms:created xsi:type="dcterms:W3CDTF">2010-07-07T08:15:34Z</dcterms:created>
  <dcterms:modified xsi:type="dcterms:W3CDTF">2018-10-28T23:19:43Z</dcterms:modified>
</cp:coreProperties>
</file>