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650" autoAdjust="0"/>
    <p:restoredTop sz="94660"/>
  </p:normalViewPr>
  <p:slideViewPr>
    <p:cSldViewPr snapToGrid="0">
      <p:cViewPr>
        <p:scale>
          <a:sx n="50" d="100"/>
          <a:sy n="50" d="100"/>
        </p:scale>
        <p:origin x="-42" y="-3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1625B5-4E71-4231-9118-5F27106CB6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315521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1625B5-4E71-4231-9118-5F27106CB6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93478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1625B5-4E71-4231-9118-5F27106CB6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352498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1625B5-4E71-4231-9118-5F27106CB6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2945982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F1625B5-4E71-4231-9118-5F27106CB697}" type="datetimeFigureOut">
              <a:rPr lang="en-US" smtClean="0"/>
              <a:t>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610379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1625B5-4E71-4231-9118-5F27106CB697}"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41797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1625B5-4E71-4231-9118-5F27106CB697}" type="datetimeFigureOut">
              <a:rPr lang="en-US" smtClean="0"/>
              <a:t>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250082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1625B5-4E71-4231-9118-5F27106CB697}" type="datetimeFigureOut">
              <a:rPr lang="en-US" smtClean="0"/>
              <a:t>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44635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625B5-4E71-4231-9118-5F27106CB697}" type="datetimeFigureOut">
              <a:rPr lang="en-US" smtClean="0"/>
              <a:t>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101161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Edit Master text styles</a:t>
            </a:r>
          </a:p>
        </p:txBody>
      </p:sp>
      <p:sp>
        <p:nvSpPr>
          <p:cNvPr id="5" name="Date Placeholder 4"/>
          <p:cNvSpPr>
            <a:spLocks noGrp="1"/>
          </p:cNvSpPr>
          <p:nvPr>
            <p:ph type="dt" sz="half" idx="10"/>
          </p:nvPr>
        </p:nvSpPr>
        <p:spPr/>
        <p:txBody>
          <a:bodyPr/>
          <a:lstStyle/>
          <a:p>
            <a:fld id="{5F1625B5-4E71-4231-9118-5F27106CB697}"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20393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Edit Master text styles</a:t>
            </a:r>
          </a:p>
        </p:txBody>
      </p:sp>
      <p:sp>
        <p:nvSpPr>
          <p:cNvPr id="5" name="Date Placeholder 4"/>
          <p:cNvSpPr>
            <a:spLocks noGrp="1"/>
          </p:cNvSpPr>
          <p:nvPr>
            <p:ph type="dt" sz="half" idx="10"/>
          </p:nvPr>
        </p:nvSpPr>
        <p:spPr/>
        <p:txBody>
          <a:bodyPr/>
          <a:lstStyle/>
          <a:p>
            <a:fld id="{5F1625B5-4E71-4231-9118-5F27106CB697}" type="datetimeFigureOut">
              <a:rPr lang="en-US" smtClean="0"/>
              <a:t>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BD55B-9E29-41E4-AC50-E9D7AC1E24F8}" type="slidenum">
              <a:rPr lang="en-US" smtClean="0"/>
              <a:t>‹#›</a:t>
            </a:fld>
            <a:endParaRPr lang="en-US"/>
          </a:p>
        </p:txBody>
      </p:sp>
    </p:spTree>
    <p:extLst>
      <p:ext uri="{BB962C8B-B14F-4D97-AF65-F5344CB8AC3E}">
        <p14:creationId xmlns:p14="http://schemas.microsoft.com/office/powerpoint/2010/main" val="254995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5F1625B5-4E71-4231-9118-5F27106CB697}" type="datetimeFigureOut">
              <a:rPr lang="en-US" smtClean="0"/>
              <a:t>1/23/2018</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2BCBD55B-9E29-41E4-AC50-E9D7AC1E24F8}" type="slidenum">
              <a:rPr lang="en-US" smtClean="0"/>
              <a:t>‹#›</a:t>
            </a:fld>
            <a:endParaRPr lang="en-US"/>
          </a:p>
        </p:txBody>
      </p:sp>
    </p:spTree>
    <p:extLst>
      <p:ext uri="{BB962C8B-B14F-4D97-AF65-F5344CB8AC3E}">
        <p14:creationId xmlns:p14="http://schemas.microsoft.com/office/powerpoint/2010/main" val="3159506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0716" y="879059"/>
            <a:ext cx="23870653" cy="3416320"/>
          </a:xfrm>
          <a:prstGeom prst="rect">
            <a:avLst/>
          </a:prstGeom>
          <a:noFill/>
        </p:spPr>
        <p:txBody>
          <a:bodyPr wrap="square" rtlCol="0">
            <a:spAutoFit/>
          </a:bodyPr>
          <a:lstStyle/>
          <a:p>
            <a:pPr algn="ctr"/>
            <a:r>
              <a:rPr lang="en-US" sz="7200" dirty="0">
                <a:latin typeface="Arial Black" panose="020B0A04020102020204" pitchFamily="34" charset="0"/>
              </a:rPr>
              <a:t>Comparing and Contrasting Power Quality Issues between </a:t>
            </a:r>
            <a:r>
              <a:rPr lang="en-US" sz="7200" dirty="0" smtClean="0">
                <a:latin typeface="Arial Black" panose="020B0A04020102020204" pitchFamily="34" charset="0"/>
              </a:rPr>
              <a:t>Kyushu </a:t>
            </a:r>
            <a:r>
              <a:rPr lang="en-US" sz="7200" dirty="0">
                <a:latin typeface="Arial Black" panose="020B0A04020102020204" pitchFamily="34" charset="0"/>
              </a:rPr>
              <a:t>University and the University of Hawaii at Manoa.</a:t>
            </a:r>
          </a:p>
        </p:txBody>
      </p:sp>
      <p:sp>
        <p:nvSpPr>
          <p:cNvPr id="5" name="TextBox 4"/>
          <p:cNvSpPr txBox="1"/>
          <p:nvPr/>
        </p:nvSpPr>
        <p:spPr>
          <a:xfrm>
            <a:off x="1579798" y="4737635"/>
            <a:ext cx="27352487" cy="2308324"/>
          </a:xfrm>
          <a:prstGeom prst="rect">
            <a:avLst/>
          </a:prstGeom>
          <a:noFill/>
        </p:spPr>
        <p:txBody>
          <a:bodyPr wrap="square" rtlCol="0">
            <a:spAutoFit/>
          </a:bodyPr>
          <a:lstStyle/>
          <a:p>
            <a:pPr algn="ctr"/>
            <a:r>
              <a:rPr lang="en-US" sz="3600" b="1" dirty="0" smtClean="0">
                <a:latin typeface="Arial" panose="020B0604020202020204" pitchFamily="34" charset="0"/>
                <a:cs typeface="Arial" panose="020B0604020202020204" pitchFamily="34" charset="0"/>
              </a:rPr>
              <a:t>Anthony Christe</a:t>
            </a:r>
            <a:r>
              <a:rPr lang="en-US" sz="3600" dirty="0" smtClean="0">
                <a:latin typeface="Arial" panose="020B0604020202020204" pitchFamily="34" charset="0"/>
                <a:cs typeface="Arial" panose="020B0604020202020204" pitchFamily="34" charset="0"/>
              </a:rPr>
              <a:t>, Sergey Negrashov, Philip M. Johnson</a:t>
            </a:r>
          </a:p>
          <a:p>
            <a:pPr algn="ctr"/>
            <a:r>
              <a:rPr lang="en-US" sz="3600" dirty="0" smtClean="0">
                <a:latin typeface="Arial" panose="020B0604020202020204" pitchFamily="34" charset="0"/>
                <a:cs typeface="Arial" panose="020B0604020202020204" pitchFamily="34" charset="0"/>
              </a:rPr>
              <a:t>Information and Computer Sciences Department</a:t>
            </a:r>
          </a:p>
          <a:p>
            <a:pPr algn="ctr"/>
            <a:r>
              <a:rPr lang="en-US" sz="3600" dirty="0" smtClean="0">
                <a:latin typeface="Arial" panose="020B0604020202020204" pitchFamily="34" charset="0"/>
                <a:cs typeface="Arial" panose="020B0604020202020204" pitchFamily="34" charset="0"/>
              </a:rPr>
              <a:t>University of Hawaii at Manoa</a:t>
            </a:r>
          </a:p>
          <a:p>
            <a:pPr algn="ctr"/>
            <a:r>
              <a:rPr lang="en-US" sz="3600" dirty="0" smtClean="0">
                <a:latin typeface="Arial" panose="020B0604020202020204" pitchFamily="34" charset="0"/>
                <a:cs typeface="Arial" panose="020B0604020202020204" pitchFamily="34" charset="0"/>
              </a:rPr>
              <a:t>achriste@hawaii.edu</a:t>
            </a:r>
            <a:endParaRPr lang="en-US" sz="36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0858" y="3291238"/>
            <a:ext cx="4985966" cy="498596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05098" y="3879926"/>
            <a:ext cx="3827187" cy="3808590"/>
          </a:xfrm>
          <a:prstGeom prst="rect">
            <a:avLst/>
          </a:prstGeom>
        </p:spPr>
      </p:pic>
      <p:sp>
        <p:nvSpPr>
          <p:cNvPr id="8" name="Rounded Rectangle 7"/>
          <p:cNvSpPr/>
          <p:nvPr/>
        </p:nvSpPr>
        <p:spPr>
          <a:xfrm>
            <a:off x="1655997" y="9813616"/>
            <a:ext cx="13258800" cy="7846152"/>
          </a:xfrm>
          <a:prstGeom prst="roundRect">
            <a:avLst/>
          </a:prstGeom>
          <a:noFill/>
          <a:ln w="38100" cap="rnd">
            <a:solidFill>
              <a:srgbClr val="004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5594218" y="9813616"/>
            <a:ext cx="13258800" cy="7846152"/>
          </a:xfrm>
          <a:prstGeom prst="roundRect">
            <a:avLst/>
          </a:prstGeom>
          <a:noFill/>
          <a:ln w="38100" cap="rnd">
            <a:solidFill>
              <a:srgbClr val="004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90746" y="9947618"/>
            <a:ext cx="7036904" cy="646331"/>
          </a:xfrm>
          <a:prstGeom prst="rect">
            <a:avLst/>
          </a:prstGeom>
          <a:noFill/>
        </p:spPr>
        <p:txBody>
          <a:bodyPr wrap="square" rtlCol="0">
            <a:spAutoFit/>
          </a:bodyPr>
          <a:lstStyle/>
          <a:p>
            <a:pPr algn="ctr"/>
            <a:r>
              <a:rPr lang="en-US" sz="3600" dirty="0" smtClean="0">
                <a:latin typeface="Arial Black" panose="020B0A04020102020204" pitchFamily="34" charset="0"/>
              </a:rPr>
              <a:t>Introduction</a:t>
            </a:r>
            <a:endParaRPr lang="en-US" sz="3600" dirty="0">
              <a:latin typeface="Arial Black" panose="020B0A04020102020204" pitchFamily="34" charset="0"/>
            </a:endParaRPr>
          </a:p>
        </p:txBody>
      </p:sp>
      <p:sp>
        <p:nvSpPr>
          <p:cNvPr id="12" name="TextBox 11"/>
          <p:cNvSpPr txBox="1"/>
          <p:nvPr/>
        </p:nvSpPr>
        <p:spPr>
          <a:xfrm>
            <a:off x="18784433" y="9947618"/>
            <a:ext cx="7036904" cy="646331"/>
          </a:xfrm>
          <a:prstGeom prst="rect">
            <a:avLst/>
          </a:prstGeom>
          <a:noFill/>
        </p:spPr>
        <p:txBody>
          <a:bodyPr wrap="square" rtlCol="0">
            <a:spAutoFit/>
          </a:bodyPr>
          <a:lstStyle/>
          <a:p>
            <a:pPr algn="ctr"/>
            <a:r>
              <a:rPr lang="en-US" sz="3600" dirty="0" smtClean="0">
                <a:latin typeface="Arial Black" panose="020B0A04020102020204" pitchFamily="34" charset="0"/>
              </a:rPr>
              <a:t>What is Power Quality?</a:t>
            </a:r>
            <a:endParaRPr lang="en-US" sz="3600" dirty="0">
              <a:latin typeface="Arial Black" panose="020B0A04020102020204" pitchFamily="34" charset="0"/>
            </a:endParaRPr>
          </a:p>
        </p:txBody>
      </p:sp>
      <p:sp>
        <p:nvSpPr>
          <p:cNvPr id="13" name="Rounded Rectangle 12"/>
          <p:cNvSpPr/>
          <p:nvPr/>
        </p:nvSpPr>
        <p:spPr>
          <a:xfrm>
            <a:off x="1655997" y="18616460"/>
            <a:ext cx="27200087" cy="11134165"/>
          </a:xfrm>
          <a:prstGeom prst="roundRect">
            <a:avLst/>
          </a:prstGeom>
          <a:noFill/>
          <a:ln w="38100" cap="rnd">
            <a:solidFill>
              <a:srgbClr val="004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732197" y="30704111"/>
            <a:ext cx="27200087" cy="11134165"/>
          </a:xfrm>
          <a:prstGeom prst="roundRect">
            <a:avLst/>
          </a:prstGeom>
          <a:noFill/>
          <a:ln w="38100" cap="rnd">
            <a:solidFill>
              <a:srgbClr val="004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547029" y="18737650"/>
            <a:ext cx="11418019" cy="646331"/>
          </a:xfrm>
          <a:prstGeom prst="rect">
            <a:avLst/>
          </a:prstGeom>
          <a:noFill/>
        </p:spPr>
        <p:txBody>
          <a:bodyPr wrap="square" rtlCol="0">
            <a:spAutoFit/>
          </a:bodyPr>
          <a:lstStyle/>
          <a:p>
            <a:pPr algn="ctr"/>
            <a:r>
              <a:rPr lang="en-US" sz="3600" dirty="0">
                <a:latin typeface="Arial Black" panose="020B0A04020102020204" pitchFamily="34" charset="0"/>
              </a:rPr>
              <a:t>OPQ System Architecture and Components</a:t>
            </a:r>
            <a:endParaRPr lang="en-US" sz="3600" dirty="0">
              <a:latin typeface="Arial Black" panose="020B0A04020102020204" pitchFamily="34" charset="0"/>
            </a:endParaRPr>
          </a:p>
        </p:txBody>
      </p:sp>
      <p:sp>
        <p:nvSpPr>
          <p:cNvPr id="17" name="TextBox 16"/>
          <p:cNvSpPr txBox="1"/>
          <p:nvPr/>
        </p:nvSpPr>
        <p:spPr>
          <a:xfrm>
            <a:off x="10082557" y="30935562"/>
            <a:ext cx="10346965" cy="646331"/>
          </a:xfrm>
          <a:prstGeom prst="rect">
            <a:avLst/>
          </a:prstGeom>
          <a:noFill/>
        </p:spPr>
        <p:txBody>
          <a:bodyPr wrap="square" rtlCol="0">
            <a:spAutoFit/>
          </a:bodyPr>
          <a:lstStyle/>
          <a:p>
            <a:pPr algn="ctr"/>
            <a:r>
              <a:rPr lang="en-US" sz="3600" dirty="0" smtClean="0">
                <a:latin typeface="Arial Black" panose="020B0A04020102020204" pitchFamily="34" charset="0"/>
              </a:rPr>
              <a:t>Collaboration with Kyushu University</a:t>
            </a:r>
            <a:endParaRPr lang="en-US" sz="3600" dirty="0">
              <a:latin typeface="Arial Black" panose="020B0A04020102020204" pitchFamily="34" charset="0"/>
            </a:endParaRPr>
          </a:p>
        </p:txBody>
      </p:sp>
      <p:sp>
        <p:nvSpPr>
          <p:cNvPr id="21" name="TextBox 20"/>
          <p:cNvSpPr txBox="1"/>
          <p:nvPr/>
        </p:nvSpPr>
        <p:spPr>
          <a:xfrm>
            <a:off x="2510762" y="31596221"/>
            <a:ext cx="26342256" cy="1569660"/>
          </a:xfrm>
          <a:prstGeom prst="rect">
            <a:avLst/>
          </a:prstGeom>
          <a:noFill/>
        </p:spPr>
        <p:txBody>
          <a:bodyPr wrap="square" rtlCol="0">
            <a:spAutoFit/>
          </a:bodyPr>
          <a:lstStyle/>
          <a:p>
            <a:pPr algn="ctr"/>
            <a:r>
              <a:rPr lang="en-US" sz="3200" dirty="0" smtClean="0">
                <a:latin typeface="Arial" panose="020B0604020202020204" pitchFamily="34" charset="0"/>
                <a:cs typeface="Arial" panose="020B0604020202020204" pitchFamily="34" charset="0"/>
              </a:rPr>
              <a:t>We propose a collaboration that would compare and </a:t>
            </a:r>
            <a:r>
              <a:rPr lang="en-US" sz="3200" dirty="0" smtClean="0">
                <a:latin typeface="Arial" panose="020B0604020202020204" pitchFamily="34" charset="0"/>
                <a:cs typeface="Arial" panose="020B0604020202020204" pitchFamily="34" charset="0"/>
              </a:rPr>
              <a:t>contrast </a:t>
            </a:r>
            <a:r>
              <a:rPr lang="en-US" sz="3200" dirty="0" smtClean="0">
                <a:latin typeface="Arial" panose="020B0604020202020204" pitchFamily="34" charset="0"/>
                <a:cs typeface="Arial" panose="020B0604020202020204" pitchFamily="34" charset="0"/>
              </a:rPr>
              <a:t>power quality (PQ) between the University of Hawaii and Kyushu University. </a:t>
            </a:r>
          </a:p>
          <a:p>
            <a:pPr algn="ctr"/>
            <a:r>
              <a:rPr lang="en-US" sz="3200" dirty="0" smtClean="0">
                <a:latin typeface="Arial" panose="020B0604020202020204" pitchFamily="34" charset="0"/>
                <a:cs typeface="Arial" panose="020B0604020202020204" pitchFamily="34" charset="0"/>
              </a:rPr>
              <a:t>The collaboration provides opportunities for</a:t>
            </a:r>
            <a:r>
              <a:rPr lang="en-US" sz="3200" b="1" dirty="0" smtClean="0">
                <a:latin typeface="Arial" panose="020B0604020202020204" pitchFamily="34" charset="0"/>
                <a:cs typeface="Arial" panose="020B0604020202020204" pitchFamily="34" charset="0"/>
              </a:rPr>
              <a:t> hardware design, big data management, data analytics, </a:t>
            </a:r>
            <a:r>
              <a:rPr lang="en-US" sz="3200" dirty="0" smtClean="0">
                <a:latin typeface="Arial" panose="020B0604020202020204" pitchFamily="34" charset="0"/>
                <a:cs typeface="Arial" panose="020B0604020202020204" pitchFamily="34" charset="0"/>
              </a:rPr>
              <a:t>and</a:t>
            </a:r>
            <a:r>
              <a:rPr lang="en-US" sz="3200" b="1" dirty="0" smtClean="0">
                <a:latin typeface="Arial" panose="020B0604020202020204" pitchFamily="34" charset="0"/>
                <a:cs typeface="Arial" panose="020B0604020202020204" pitchFamily="34" charset="0"/>
              </a:rPr>
              <a:t> front end web design.</a:t>
            </a:r>
          </a:p>
          <a:p>
            <a:pPr algn="ctr"/>
            <a:r>
              <a:rPr lang="en-US" sz="3200" dirty="0" smtClean="0">
                <a:latin typeface="Arial" panose="020B0604020202020204" pitchFamily="34" charset="0"/>
                <a:cs typeface="Arial" panose="020B0604020202020204" pitchFamily="34" charset="0"/>
              </a:rPr>
              <a:t>The intended outcome of this collaboration would be several joint papers, conferences, and progress towards a degree for those involved.  </a:t>
            </a:r>
            <a:endParaRPr lang="en-US" sz="3200" dirty="0">
              <a:latin typeface="Arial" panose="020B0604020202020204" pitchFamily="34" charset="0"/>
              <a:cs typeface="Arial" panose="020B0604020202020204" pitchFamily="34" charset="0"/>
            </a:endParaRPr>
          </a:p>
        </p:txBody>
      </p:sp>
      <p:sp>
        <p:nvSpPr>
          <p:cNvPr id="22" name="TextBox 21"/>
          <p:cNvSpPr txBox="1"/>
          <p:nvPr/>
        </p:nvSpPr>
        <p:spPr>
          <a:xfrm>
            <a:off x="15681890" y="34292442"/>
            <a:ext cx="13373183" cy="797141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Develop algorithms that can characterize PQ</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Detection</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Classification</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Transduction</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Localization</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Assess </a:t>
            </a:r>
            <a:r>
              <a:rPr lang="en-US" sz="3200" dirty="0">
                <a:latin typeface="Arial" panose="020B0604020202020204" pitchFamily="34" charset="0"/>
                <a:cs typeface="Arial" panose="020B0604020202020204" pitchFamily="34" charset="0"/>
              </a:rPr>
              <a:t>how differences in electrical grids impact on the design and implementation of the OPQ system </a:t>
            </a:r>
            <a:r>
              <a:rPr lang="en-US" sz="3200" dirty="0" smtClean="0">
                <a:latin typeface="Arial" panose="020B0604020202020204" pitchFamily="34" charset="0"/>
                <a:cs typeface="Arial" panose="020B0604020202020204" pitchFamily="34" charset="0"/>
              </a:rPr>
              <a:t>architecture</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Grid </a:t>
            </a:r>
            <a:r>
              <a:rPr lang="en-US" sz="3200" dirty="0" smtClean="0">
                <a:latin typeface="Arial" panose="020B0604020202020204" pitchFamily="34" charset="0"/>
                <a:cs typeface="Arial" panose="020B0604020202020204" pitchFamily="34" charset="0"/>
              </a:rPr>
              <a:t>size</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Voltage / Frequency standards</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Energy generation </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Assess how differences in renewable energy density contribute to PQ</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Assess </a:t>
            </a:r>
            <a:r>
              <a:rPr lang="en-US" sz="3200" dirty="0" smtClean="0">
                <a:latin typeface="Arial" panose="020B0604020202020204" pitchFamily="34" charset="0"/>
                <a:cs typeface="Arial" panose="020B0604020202020204" pitchFamily="34" charset="0"/>
              </a:rPr>
              <a:t>how differences in yearly weather patterns contribute to PQ</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Update </a:t>
            </a:r>
            <a:r>
              <a:rPr lang="en-US" sz="3200" dirty="0" smtClean="0">
                <a:latin typeface="Arial" panose="020B0604020202020204" pitchFamily="34" charset="0"/>
                <a:cs typeface="Arial" panose="020B0604020202020204" pitchFamily="34" charset="0"/>
              </a:rPr>
              <a:t>Open Power Quality to work internationally</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Update Views for </a:t>
            </a:r>
            <a:r>
              <a:rPr lang="en-US" sz="3200" dirty="0" smtClean="0">
                <a:latin typeface="Arial" panose="020B0604020202020204" pitchFamily="34" charset="0"/>
                <a:cs typeface="Arial" panose="020B0604020202020204" pitchFamily="34" charset="0"/>
              </a:rPr>
              <a:t>Japanese </a:t>
            </a:r>
            <a:r>
              <a:rPr lang="en-US" sz="3200" dirty="0" smtClean="0">
                <a:latin typeface="Arial" panose="020B0604020202020204" pitchFamily="34" charset="0"/>
                <a:cs typeface="Arial" panose="020B0604020202020204" pitchFamily="34" charset="0"/>
              </a:rPr>
              <a:t>Users</a:t>
            </a:r>
          </a:p>
          <a:p>
            <a:pPr marL="914400" lvl="1"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Language Internationalization</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
        <p:nvSpPr>
          <p:cNvPr id="23" name="TextBox 22"/>
          <p:cNvSpPr txBox="1"/>
          <p:nvPr/>
        </p:nvSpPr>
        <p:spPr>
          <a:xfrm>
            <a:off x="16737218" y="33352790"/>
            <a:ext cx="10972800" cy="646331"/>
          </a:xfrm>
          <a:prstGeom prst="rect">
            <a:avLst/>
          </a:prstGeom>
          <a:noFill/>
        </p:spPr>
        <p:txBody>
          <a:bodyPr wrap="square" rtlCol="0">
            <a:spAutoFit/>
          </a:bodyPr>
          <a:lstStyle/>
          <a:p>
            <a:pPr algn="ctr"/>
            <a:r>
              <a:rPr lang="en-US" sz="3600" dirty="0" smtClean="0">
                <a:latin typeface="Arial Black" panose="020B0A04020102020204" pitchFamily="34" charset="0"/>
              </a:rPr>
              <a:t>And Together We Can...</a:t>
            </a:r>
            <a:endParaRPr lang="en-US" sz="3600" dirty="0">
              <a:latin typeface="Arial Black" panose="020B0A04020102020204" pitchFamily="34" charset="0"/>
            </a:endParaRPr>
          </a:p>
        </p:txBody>
      </p:sp>
      <p:sp>
        <p:nvSpPr>
          <p:cNvPr id="24" name="TextBox 23"/>
          <p:cNvSpPr txBox="1"/>
          <p:nvPr/>
        </p:nvSpPr>
        <p:spPr>
          <a:xfrm>
            <a:off x="2798997" y="33413155"/>
            <a:ext cx="10972800" cy="646331"/>
          </a:xfrm>
          <a:prstGeom prst="rect">
            <a:avLst/>
          </a:prstGeom>
          <a:noFill/>
        </p:spPr>
        <p:txBody>
          <a:bodyPr wrap="square" rtlCol="0">
            <a:spAutoFit/>
          </a:bodyPr>
          <a:lstStyle/>
          <a:p>
            <a:pPr algn="ctr"/>
            <a:r>
              <a:rPr lang="en-US" sz="3600" dirty="0" smtClean="0">
                <a:latin typeface="Arial Black" panose="020B0A04020102020204" pitchFamily="34" charset="0"/>
              </a:rPr>
              <a:t>University </a:t>
            </a:r>
            <a:r>
              <a:rPr lang="en-US" sz="3600" dirty="0" smtClean="0">
                <a:latin typeface="Arial Black" panose="020B0A04020102020204" pitchFamily="34" charset="0"/>
              </a:rPr>
              <a:t>of Hawaii Provides...</a:t>
            </a:r>
            <a:endParaRPr lang="en-US" sz="3600" dirty="0">
              <a:latin typeface="Arial Black" panose="020B0A04020102020204" pitchFamily="34" charset="0"/>
            </a:endParaRPr>
          </a:p>
        </p:txBody>
      </p:sp>
      <p:sp>
        <p:nvSpPr>
          <p:cNvPr id="25" name="TextBox 24"/>
          <p:cNvSpPr txBox="1"/>
          <p:nvPr/>
        </p:nvSpPr>
        <p:spPr>
          <a:xfrm>
            <a:off x="3335710" y="34292442"/>
            <a:ext cx="9899374"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 set of</a:t>
            </a:r>
            <a:r>
              <a:rPr lang="en-US" sz="3200" dirty="0" smtClean="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OPQBoxes</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Full access to data and servers</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Support</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
        <p:nvSpPr>
          <p:cNvPr id="26" name="TextBox 25"/>
          <p:cNvSpPr txBox="1"/>
          <p:nvPr/>
        </p:nvSpPr>
        <p:spPr>
          <a:xfrm>
            <a:off x="2722798" y="36604213"/>
            <a:ext cx="10972800" cy="646331"/>
          </a:xfrm>
          <a:prstGeom prst="rect">
            <a:avLst/>
          </a:prstGeom>
          <a:noFill/>
        </p:spPr>
        <p:txBody>
          <a:bodyPr wrap="square" rtlCol="0">
            <a:spAutoFit/>
          </a:bodyPr>
          <a:lstStyle/>
          <a:p>
            <a:pPr algn="ctr"/>
            <a:r>
              <a:rPr lang="en-US" sz="3600" dirty="0" smtClean="0">
                <a:latin typeface="Arial Black" panose="020B0A04020102020204" pitchFamily="34" charset="0"/>
              </a:rPr>
              <a:t>Kyushu </a:t>
            </a:r>
            <a:r>
              <a:rPr lang="en-US" sz="3600" dirty="0" smtClean="0">
                <a:latin typeface="Arial Black" panose="020B0A04020102020204" pitchFamily="34" charset="0"/>
              </a:rPr>
              <a:t>University </a:t>
            </a:r>
            <a:r>
              <a:rPr lang="en-US" sz="3600" dirty="0" smtClean="0">
                <a:latin typeface="Arial Black" panose="020B0A04020102020204" pitchFamily="34" charset="0"/>
              </a:rPr>
              <a:t>Provides...</a:t>
            </a:r>
            <a:endParaRPr lang="en-US" sz="3600" dirty="0">
              <a:latin typeface="Arial Black" panose="020B0A04020102020204" pitchFamily="34" charset="0"/>
            </a:endParaRPr>
          </a:p>
        </p:txBody>
      </p:sp>
      <p:sp>
        <p:nvSpPr>
          <p:cNvPr id="27" name="TextBox 26"/>
          <p:cNvSpPr txBox="1"/>
          <p:nvPr/>
        </p:nvSpPr>
        <p:spPr>
          <a:xfrm>
            <a:off x="3320716" y="37482306"/>
            <a:ext cx="1032949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Space to install </a:t>
            </a:r>
            <a:r>
              <a:rPr lang="en-US" sz="3200" dirty="0" smtClean="0">
                <a:latin typeface="Arial" panose="020B0604020202020204" pitchFamily="34" charset="0"/>
                <a:cs typeface="Arial" panose="020B0604020202020204" pitchFamily="34" charset="0"/>
              </a:rPr>
              <a:t>a set of </a:t>
            </a:r>
            <a:r>
              <a:rPr lang="en-US" sz="3200" dirty="0" smtClean="0">
                <a:latin typeface="Arial" panose="020B0604020202020204" pitchFamily="34" charset="0"/>
                <a:cs typeface="Arial" panose="020B0604020202020204" pitchFamily="34" charset="0"/>
              </a:rPr>
              <a:t>OPQBoxes</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Access to the Kyushu University’s WiFi for each Box</a:t>
            </a:r>
          </a:p>
          <a:p>
            <a:pPr marL="457200" indent="-457200">
              <a:buFont typeface="Arial" panose="020B0604020202020204" pitchFamily="34" charset="0"/>
              <a:buChar char="•"/>
            </a:pPr>
            <a:r>
              <a:rPr lang="en-US" sz="3200" dirty="0" smtClean="0">
                <a:latin typeface="Arial" panose="020B0604020202020204" pitchFamily="34" charset="0"/>
                <a:cs typeface="Arial" panose="020B0604020202020204" pitchFamily="34" charset="0"/>
              </a:rPr>
              <a:t>A student to maintain the OPQBoxes at Kyushu University for the duration of the collaboration</a:t>
            </a:r>
            <a:endParaRPr lang="en-US" sz="3200" dirty="0">
              <a:latin typeface="Arial" panose="020B0604020202020204" pitchFamily="34" charset="0"/>
              <a:cs typeface="Arial" panose="020B0604020202020204" pitchFamily="34" charset="0"/>
            </a:endParaRPr>
          </a:p>
        </p:txBody>
      </p:sp>
      <p:sp>
        <p:nvSpPr>
          <p:cNvPr id="28" name="TextBox 27"/>
          <p:cNvSpPr txBox="1"/>
          <p:nvPr/>
        </p:nvSpPr>
        <p:spPr>
          <a:xfrm>
            <a:off x="16585509" y="10456173"/>
            <a:ext cx="11276218" cy="584775"/>
          </a:xfrm>
          <a:prstGeom prst="rect">
            <a:avLst/>
          </a:prstGeom>
          <a:noFill/>
        </p:spPr>
        <p:txBody>
          <a:bodyPr wrap="square" rtlCol="0">
            <a:spAutoFit/>
          </a:bodyPr>
          <a:lstStyle/>
          <a:p>
            <a:r>
              <a:rPr lang="en-US" sz="3200" dirty="0" smtClean="0">
                <a:latin typeface="Arial" panose="020B0604020202020204" pitchFamily="34" charset="0"/>
                <a:cs typeface="Arial" panose="020B0604020202020204" pitchFamily="34" charset="0"/>
              </a:rPr>
              <a:t>A set of metrics that define the “goodness” of a power supply.</a:t>
            </a:r>
          </a:p>
        </p:txBody>
      </p:sp>
      <p:sp>
        <p:nvSpPr>
          <p:cNvPr id="29" name="TextBox 28"/>
          <p:cNvSpPr txBox="1"/>
          <p:nvPr/>
        </p:nvSpPr>
        <p:spPr>
          <a:xfrm>
            <a:off x="15815854" y="11147551"/>
            <a:ext cx="12815527" cy="584775"/>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U.S.A</a:t>
            </a:r>
            <a:r>
              <a:rPr lang="en-US" sz="3200" dirty="0" smtClean="0">
                <a:latin typeface="Arial" panose="020B0604020202020204" pitchFamily="34" charset="0"/>
                <a:cs typeface="Arial" panose="020B0604020202020204" pitchFamily="34" charset="0"/>
              </a:rPr>
              <a:t> 120V@60Hz   </a:t>
            </a:r>
            <a:r>
              <a:rPr lang="en-US" sz="3200" b="1" dirty="0" smtClean="0">
                <a:latin typeface="Arial" panose="020B0604020202020204" pitchFamily="34" charset="0"/>
                <a:cs typeface="Arial" panose="020B0604020202020204" pitchFamily="34" charset="0"/>
              </a:rPr>
              <a:t>W. Japan </a:t>
            </a:r>
            <a:r>
              <a:rPr lang="en-US" sz="3200" dirty="0" smtClean="0">
                <a:latin typeface="Arial" panose="020B0604020202020204" pitchFamily="34" charset="0"/>
                <a:cs typeface="Arial" panose="020B0604020202020204" pitchFamily="34" charset="0"/>
              </a:rPr>
              <a:t>100V@60Hz   </a:t>
            </a:r>
            <a:r>
              <a:rPr lang="en-US" sz="3200" b="1" dirty="0" smtClean="0">
                <a:latin typeface="Arial" panose="020B0604020202020204" pitchFamily="34" charset="0"/>
                <a:cs typeface="Arial" panose="020B0604020202020204" pitchFamily="34" charset="0"/>
              </a:rPr>
              <a:t>E. Japan </a:t>
            </a:r>
            <a:r>
              <a:rPr lang="en-US" sz="3200" dirty="0" smtClean="0">
                <a:latin typeface="Arial" panose="020B0604020202020204" pitchFamily="34" charset="0"/>
                <a:cs typeface="Arial" panose="020B0604020202020204" pitchFamily="34" charset="0"/>
              </a:rPr>
              <a:t>100V@50Hz</a:t>
            </a:r>
          </a:p>
        </p:txBody>
      </p:sp>
      <p:sp>
        <p:nvSpPr>
          <p:cNvPr id="30" name="TextBox 29"/>
          <p:cNvSpPr txBox="1"/>
          <p:nvPr/>
        </p:nvSpPr>
        <p:spPr>
          <a:xfrm>
            <a:off x="12820907" y="20036208"/>
            <a:ext cx="1695125" cy="646331"/>
          </a:xfrm>
          <a:prstGeom prst="rect">
            <a:avLst/>
          </a:prstGeom>
          <a:noFill/>
        </p:spPr>
        <p:txBody>
          <a:bodyPr wrap="square" rtlCol="0">
            <a:spAutoFit/>
          </a:bodyPr>
          <a:lstStyle/>
          <a:p>
            <a:pPr algn="ctr"/>
            <a:r>
              <a:rPr lang="en-US" sz="3600" dirty="0" smtClean="0">
                <a:latin typeface="Arial Black" panose="020B0A04020102020204" pitchFamily="34" charset="0"/>
              </a:rPr>
              <a:t>Box</a:t>
            </a:r>
            <a:endParaRPr lang="en-US" sz="3600" dirty="0">
              <a:latin typeface="Arial Black" panose="020B0A04020102020204" pitchFamily="34" charset="0"/>
            </a:endParaRPr>
          </a:p>
        </p:txBody>
      </p:sp>
      <p:sp>
        <p:nvSpPr>
          <p:cNvPr id="31" name="TextBox 30"/>
          <p:cNvSpPr txBox="1"/>
          <p:nvPr/>
        </p:nvSpPr>
        <p:spPr>
          <a:xfrm>
            <a:off x="16545974" y="20056051"/>
            <a:ext cx="2158752" cy="646331"/>
          </a:xfrm>
          <a:prstGeom prst="rect">
            <a:avLst/>
          </a:prstGeom>
          <a:noFill/>
        </p:spPr>
        <p:txBody>
          <a:bodyPr wrap="square" rtlCol="0">
            <a:spAutoFit/>
          </a:bodyPr>
          <a:lstStyle/>
          <a:p>
            <a:pPr algn="ctr"/>
            <a:r>
              <a:rPr lang="en-US" sz="3600" dirty="0" smtClean="0">
                <a:latin typeface="Arial Black" panose="020B0A04020102020204" pitchFamily="34" charset="0"/>
              </a:rPr>
              <a:t>Makai</a:t>
            </a:r>
            <a:endParaRPr lang="en-US" sz="3600" dirty="0">
              <a:latin typeface="Arial Black" panose="020B0A04020102020204" pitchFamily="34" charset="0"/>
            </a:endParaRPr>
          </a:p>
        </p:txBody>
      </p:sp>
      <p:sp>
        <p:nvSpPr>
          <p:cNvPr id="33" name="TextBox 32"/>
          <p:cNvSpPr txBox="1"/>
          <p:nvPr/>
        </p:nvSpPr>
        <p:spPr>
          <a:xfrm>
            <a:off x="22693963" y="20060791"/>
            <a:ext cx="7036904" cy="646331"/>
          </a:xfrm>
          <a:prstGeom prst="rect">
            <a:avLst/>
          </a:prstGeom>
          <a:noFill/>
        </p:spPr>
        <p:txBody>
          <a:bodyPr wrap="square" rtlCol="0">
            <a:spAutoFit/>
          </a:bodyPr>
          <a:lstStyle/>
          <a:p>
            <a:pPr algn="ctr"/>
            <a:r>
              <a:rPr lang="en-US" sz="3600" dirty="0" smtClean="0">
                <a:latin typeface="Arial Black" panose="020B0A04020102020204" pitchFamily="34" charset="0"/>
              </a:rPr>
              <a:t>View</a:t>
            </a:r>
          </a:p>
        </p:txBody>
      </p:sp>
      <p:sp>
        <p:nvSpPr>
          <p:cNvPr id="34" name="TextBox 33"/>
          <p:cNvSpPr txBox="1"/>
          <p:nvPr/>
        </p:nvSpPr>
        <p:spPr>
          <a:xfrm>
            <a:off x="2991586" y="20153490"/>
            <a:ext cx="7036904" cy="646331"/>
          </a:xfrm>
          <a:prstGeom prst="rect">
            <a:avLst/>
          </a:prstGeom>
          <a:noFill/>
        </p:spPr>
        <p:txBody>
          <a:bodyPr wrap="square" rtlCol="0">
            <a:spAutoFit/>
          </a:bodyPr>
          <a:lstStyle/>
          <a:p>
            <a:pPr algn="ctr"/>
            <a:r>
              <a:rPr lang="en-US" sz="3600" dirty="0" smtClean="0">
                <a:latin typeface="Arial Black" panose="020B0A04020102020204" pitchFamily="34" charset="0"/>
              </a:rPr>
              <a:t>OPQ System</a:t>
            </a:r>
            <a:endParaRPr lang="en-US" sz="3600" dirty="0">
              <a:latin typeface="Arial Black" panose="020B0A04020102020204" pitchFamily="34" charset="0"/>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03" y="20990395"/>
            <a:ext cx="9393069" cy="4708305"/>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31267" y="20861958"/>
            <a:ext cx="3485352" cy="2882337"/>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94041" y="24115554"/>
            <a:ext cx="4118795" cy="2600283"/>
          </a:xfrm>
          <a:prstGeom prst="rect">
            <a:avLst/>
          </a:prstGeom>
        </p:spPr>
      </p:pic>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53780" y="12049582"/>
            <a:ext cx="6779316" cy="2259772"/>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15854" y="14573706"/>
            <a:ext cx="6717242" cy="2239081"/>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043242" y="12042404"/>
            <a:ext cx="6415153" cy="2138384"/>
          </a:xfrm>
          <a:prstGeom prst="rect">
            <a:avLst/>
          </a:prstGeom>
        </p:spPr>
      </p:pic>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43242" y="14588360"/>
            <a:ext cx="6716265" cy="2238755"/>
          </a:xfrm>
          <a:prstGeom prst="rect">
            <a:avLst/>
          </a:prstGeom>
        </p:spPr>
      </p:pic>
      <p:sp>
        <p:nvSpPr>
          <p:cNvPr id="39" name="TextBox 38"/>
          <p:cNvSpPr txBox="1"/>
          <p:nvPr/>
        </p:nvSpPr>
        <p:spPr>
          <a:xfrm>
            <a:off x="18114645" y="14249806"/>
            <a:ext cx="2119657"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Voltage Swell</a:t>
            </a:r>
          </a:p>
        </p:txBody>
      </p:sp>
      <p:sp>
        <p:nvSpPr>
          <p:cNvPr id="40" name="TextBox 39"/>
          <p:cNvSpPr txBox="1"/>
          <p:nvPr/>
        </p:nvSpPr>
        <p:spPr>
          <a:xfrm>
            <a:off x="18114646" y="16822676"/>
            <a:ext cx="2119657"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Voltage </a:t>
            </a:r>
            <a:r>
              <a:rPr lang="en-US" sz="1600" dirty="0" smtClean="0">
                <a:latin typeface="Arial" panose="020B0604020202020204" pitchFamily="34" charset="0"/>
                <a:cs typeface="Arial" panose="020B0604020202020204" pitchFamily="34" charset="0"/>
              </a:rPr>
              <a:t>Sag</a:t>
            </a:r>
          </a:p>
        </p:txBody>
      </p:sp>
      <p:sp>
        <p:nvSpPr>
          <p:cNvPr id="41" name="TextBox 40"/>
          <p:cNvSpPr txBox="1"/>
          <p:nvPr/>
        </p:nvSpPr>
        <p:spPr>
          <a:xfrm>
            <a:off x="24477624" y="14235152"/>
            <a:ext cx="2333740"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Frequency Fluctuation</a:t>
            </a:r>
          </a:p>
        </p:txBody>
      </p:sp>
      <p:sp>
        <p:nvSpPr>
          <p:cNvPr id="43" name="TextBox 42"/>
          <p:cNvSpPr txBox="1"/>
          <p:nvPr/>
        </p:nvSpPr>
        <p:spPr>
          <a:xfrm>
            <a:off x="24477624" y="16827115"/>
            <a:ext cx="2333740"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THD and ITIC Levels</a:t>
            </a:r>
          </a:p>
        </p:txBody>
      </p:sp>
      <p:pic>
        <p:nvPicPr>
          <p:cNvPr id="45" name="Picture 4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3793450" y="21059005"/>
            <a:ext cx="4849997" cy="4048029"/>
          </a:xfrm>
          <a:prstGeom prst="rect">
            <a:avLst/>
          </a:prstGeom>
        </p:spPr>
      </p:pic>
      <p:pic>
        <p:nvPicPr>
          <p:cNvPr id="46" name="Picture 4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793450" y="25255809"/>
            <a:ext cx="4837931" cy="3313425"/>
          </a:xfrm>
          <a:prstGeom prst="rect">
            <a:avLst/>
          </a:prstGeom>
        </p:spPr>
      </p:pic>
      <p:pic>
        <p:nvPicPr>
          <p:cNvPr id="47" name="Picture 4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647048" y="21822574"/>
            <a:ext cx="3734886" cy="4840108"/>
          </a:xfrm>
          <a:prstGeom prst="rect">
            <a:avLst/>
          </a:prstGeom>
        </p:spPr>
      </p:pic>
      <p:sp>
        <p:nvSpPr>
          <p:cNvPr id="48" name="TextBox 47"/>
          <p:cNvSpPr txBox="1"/>
          <p:nvPr/>
        </p:nvSpPr>
        <p:spPr>
          <a:xfrm>
            <a:off x="23887496" y="28654240"/>
            <a:ext cx="4649838"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Cloud Based Interface for Analysis and Reporting</a:t>
            </a:r>
          </a:p>
        </p:txBody>
      </p:sp>
      <p:sp>
        <p:nvSpPr>
          <p:cNvPr id="49" name="TextBox 48"/>
          <p:cNvSpPr txBox="1"/>
          <p:nvPr/>
        </p:nvSpPr>
        <p:spPr>
          <a:xfrm>
            <a:off x="2991586" y="26978126"/>
            <a:ext cx="626105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Distributed Collection of </a:t>
            </a:r>
            <a:r>
              <a:rPr lang="en-US" sz="1600" b="1" dirty="0" smtClean="0">
                <a:latin typeface="Arial" panose="020B0604020202020204" pitchFamily="34" charset="0"/>
                <a:cs typeface="Arial" panose="020B0604020202020204" pitchFamily="34" charset="0"/>
              </a:rPr>
              <a:t>Open Source </a:t>
            </a:r>
            <a:r>
              <a:rPr lang="en-US" sz="1600" dirty="0" smtClean="0">
                <a:latin typeface="Arial" panose="020B0604020202020204" pitchFamily="34" charset="0"/>
                <a:cs typeface="Arial" panose="020B0604020202020204" pitchFamily="34" charset="0"/>
              </a:rPr>
              <a:t>Hardware and Cloud Services that allow for scalable</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Acquisition</a:t>
            </a:r>
            <a:endParaRPr lang="en-US" sz="16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Storage</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Analysis</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Reporting</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Analytics</a:t>
            </a:r>
          </a:p>
        </p:txBody>
      </p:sp>
      <p:sp>
        <p:nvSpPr>
          <p:cNvPr id="50" name="TextBox 49"/>
          <p:cNvSpPr txBox="1"/>
          <p:nvPr/>
        </p:nvSpPr>
        <p:spPr>
          <a:xfrm>
            <a:off x="11634985" y="26933341"/>
            <a:ext cx="4649838"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Open Source Power Quality Monitor</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Plugs into wall</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Connects over WiFi</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Measures </a:t>
            </a:r>
            <a:r>
              <a:rPr lang="en-US" sz="1600" dirty="0" smtClean="0">
                <a:latin typeface="Arial" panose="020B0604020202020204" pitchFamily="34" charset="0"/>
                <a:cs typeface="Arial" panose="020B0604020202020204" pitchFamily="34" charset="0"/>
              </a:rPr>
              <a:t>Voltage</a:t>
            </a:r>
            <a:r>
              <a:rPr lang="en-US" sz="1600" dirty="0" smtClean="0">
                <a:latin typeface="Arial" panose="020B0604020202020204" pitchFamily="34" charset="0"/>
                <a:cs typeface="Arial" panose="020B0604020202020204" pitchFamily="34" charset="0"/>
              </a:rPr>
              <a:t>, Frequency, THD</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Can store raw waveform on board for detailed analysis</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Inexpensive</a:t>
            </a:r>
          </a:p>
        </p:txBody>
      </p:sp>
      <p:sp>
        <p:nvSpPr>
          <p:cNvPr id="53" name="TextBox 52"/>
          <p:cNvSpPr txBox="1"/>
          <p:nvPr/>
        </p:nvSpPr>
        <p:spPr>
          <a:xfrm>
            <a:off x="20430098" y="20062475"/>
            <a:ext cx="2158752" cy="646331"/>
          </a:xfrm>
          <a:prstGeom prst="rect">
            <a:avLst/>
          </a:prstGeom>
          <a:noFill/>
        </p:spPr>
        <p:txBody>
          <a:bodyPr wrap="square" rtlCol="0">
            <a:spAutoFit/>
          </a:bodyPr>
          <a:lstStyle/>
          <a:p>
            <a:pPr algn="ctr"/>
            <a:r>
              <a:rPr lang="en-US" sz="3600" dirty="0" smtClean="0">
                <a:latin typeface="Arial Black" panose="020B0A04020102020204" pitchFamily="34" charset="0"/>
              </a:rPr>
              <a:t>Mauka</a:t>
            </a:r>
            <a:endParaRPr lang="en-US" sz="3600" dirty="0">
              <a:latin typeface="Arial Black" panose="020B0A04020102020204" pitchFamily="34" charset="0"/>
            </a:endParaRPr>
          </a:p>
        </p:txBody>
      </p:sp>
      <p:sp>
        <p:nvSpPr>
          <p:cNvPr id="56" name="TextBox 55"/>
          <p:cNvSpPr txBox="1"/>
          <p:nvPr/>
        </p:nvSpPr>
        <p:spPr>
          <a:xfrm>
            <a:off x="19819149" y="26901494"/>
            <a:ext cx="3226910"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High-level Analysis</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THD</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ITIC</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Localization</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Scalable Architecture</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Distributed Plugins</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D.A.G. Semantics</a:t>
            </a:r>
          </a:p>
        </p:txBody>
      </p:sp>
      <p:sp>
        <p:nvSpPr>
          <p:cNvPr id="51" name="TextBox 50"/>
          <p:cNvSpPr txBox="1"/>
          <p:nvPr/>
        </p:nvSpPr>
        <p:spPr>
          <a:xfrm>
            <a:off x="2158505" y="10556065"/>
            <a:ext cx="12644061" cy="6986528"/>
          </a:xfrm>
          <a:prstGeom prst="rect">
            <a:avLst/>
          </a:prstGeom>
          <a:noFill/>
        </p:spPr>
        <p:txBody>
          <a:bodyPr wrap="square" rtlCol="0">
            <a:spAutoFit/>
          </a:bodyPr>
          <a:lstStyle/>
          <a:p>
            <a:r>
              <a:rPr lang="en-US" sz="2800" dirty="0" smtClean="0">
                <a:latin typeface="Arial" panose="020B0604020202020204" pitchFamily="34" charset="0"/>
                <a:cs typeface="Arial" panose="020B0604020202020204" pitchFamily="34" charset="0"/>
              </a:rPr>
              <a:t>Electrical power grids are transitioning from centralized to distributed energy generation. Photovoltaics, wind, geothermal, wave, and other sources of renewable energy generation are becoming quite common. However, the intermittent nature of these energy sources can cause imbalances between generation and consumption which in turn can cause power quality (PQ) issues in your home, your neighborhood, or across the entire electrical grid. </a:t>
            </a:r>
          </a:p>
          <a:p>
            <a:endParaRPr lang="en-US" sz="28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The Open Power Quality project provides a cost effective, scalable, open source hardware and software for collecting, analyzing, and reporting on power quality issues both locally and distributed across the electrical grid.</a:t>
            </a:r>
          </a:p>
          <a:p>
            <a:endParaRPr lang="en-US" sz="2800" dirty="0">
              <a:latin typeface="Arial" panose="020B0604020202020204" pitchFamily="34" charset="0"/>
              <a:cs typeface="Arial" panose="020B0604020202020204" pitchFamily="34" charset="0"/>
            </a:endParaRPr>
          </a:p>
          <a:p>
            <a:r>
              <a:rPr lang="en-US" sz="2800" dirty="0" smtClean="0">
                <a:latin typeface="Arial" panose="020B0604020202020204" pitchFamily="34" charset="0"/>
                <a:cs typeface="Arial" panose="020B0604020202020204" pitchFamily="34" charset="0"/>
              </a:rPr>
              <a:t>We propose a collaboration between the University of Hawaii and</a:t>
            </a:r>
          </a:p>
          <a:p>
            <a:r>
              <a:rPr lang="en-US" sz="2800" dirty="0" smtClean="0">
                <a:latin typeface="Arial" panose="020B0604020202020204" pitchFamily="34" charset="0"/>
                <a:cs typeface="Arial" panose="020B0604020202020204" pitchFamily="34" charset="0"/>
              </a:rPr>
              <a:t>Kyushu University that would take into consideration the differences between the University of Hawaii’s electrical grid and Kyushu University’s electrical grid to </a:t>
            </a:r>
            <a:r>
              <a:rPr lang="en-US" sz="2800" dirty="0">
                <a:latin typeface="Arial" panose="020B0604020202020204" pitchFamily="34" charset="0"/>
                <a:cs typeface="Arial" panose="020B0604020202020204" pitchFamily="34" charset="0"/>
              </a:rPr>
              <a:t>determine how those differences </a:t>
            </a:r>
            <a:r>
              <a:rPr lang="en-US" sz="2800" dirty="0" smtClean="0">
                <a:latin typeface="Arial" panose="020B0604020202020204" pitchFamily="34" charset="0"/>
                <a:cs typeface="Arial" panose="020B0604020202020204" pitchFamily="34" charset="0"/>
              </a:rPr>
              <a:t>impact </a:t>
            </a:r>
            <a:r>
              <a:rPr lang="en-US" sz="2800" dirty="0">
                <a:latin typeface="Arial" panose="020B0604020202020204" pitchFamily="34" charset="0"/>
                <a:cs typeface="Arial" panose="020B0604020202020204" pitchFamily="34" charset="0"/>
              </a:rPr>
              <a:t>effective and efficient power quality monitoring, collection, and analysis.</a:t>
            </a:r>
            <a:endParaRPr lang="en-US" sz="28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073039" y="22813718"/>
            <a:ext cx="3268398" cy="2517226"/>
          </a:xfrm>
          <a:prstGeom prst="rect">
            <a:avLst/>
          </a:prstGeom>
        </p:spPr>
      </p:pic>
      <p:sp>
        <p:nvSpPr>
          <p:cNvPr id="52" name="TextBox 51"/>
          <p:cNvSpPr txBox="1"/>
          <p:nvPr/>
        </p:nvSpPr>
        <p:spPr>
          <a:xfrm>
            <a:off x="16031214" y="26905274"/>
            <a:ext cx="3366656"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Monitors low-fidelity feature stream</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Encrypted communications between boxes and Makai</a:t>
            </a:r>
          </a:p>
          <a:p>
            <a:pPr marL="285750"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Triggers on interesting features</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Requests raw data</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Stores raw data</a:t>
            </a:r>
          </a:p>
          <a:p>
            <a:pPr marL="742950" lvl="1" indent="-285750">
              <a:buFont typeface="Arial" panose="020B0604020202020204" pitchFamily="34" charset="0"/>
              <a:buChar char="•"/>
            </a:pPr>
            <a:r>
              <a:rPr lang="en-US" sz="1600" dirty="0" smtClean="0">
                <a:latin typeface="Arial" panose="020B0604020202020204" pitchFamily="34" charset="0"/>
                <a:cs typeface="Arial" panose="020B0604020202020204" pitchFamily="34" charset="0"/>
              </a:rPr>
              <a:t>Forwards raw data to OPQ Mauka for further analysis</a:t>
            </a:r>
            <a:endParaRPr lang="en-US" sz="1600" dirty="0" smtClean="0">
              <a:latin typeface="Arial" panose="020B0604020202020204" pitchFamily="34" charset="0"/>
              <a:cs typeface="Arial" panose="020B0604020202020204" pitchFamily="34" charset="0"/>
            </a:endParaRPr>
          </a:p>
        </p:txBody>
      </p:sp>
      <p:cxnSp>
        <p:nvCxnSpPr>
          <p:cNvPr id="16" name="Straight Connector 15"/>
          <p:cNvCxnSpPr/>
          <p:nvPr/>
        </p:nvCxnSpPr>
        <p:spPr>
          <a:xfrm flipH="1">
            <a:off x="11404518" y="20056051"/>
            <a:ext cx="34300" cy="9245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5875594" y="20056051"/>
            <a:ext cx="75458" cy="9245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9444087" y="20056051"/>
            <a:ext cx="4819" cy="9245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508790" y="20056051"/>
            <a:ext cx="75457" cy="924578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5977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471</TotalTime>
  <Words>538</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36</cp:revision>
  <dcterms:created xsi:type="dcterms:W3CDTF">2018-01-20T22:23:01Z</dcterms:created>
  <dcterms:modified xsi:type="dcterms:W3CDTF">2018-01-23T20:45:39Z</dcterms:modified>
</cp:coreProperties>
</file>