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0" cy="27432000"/>
  <p:notesSz cx="26974800" cy="361188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5"/>
    <p:restoredTop sz="94740"/>
  </p:normalViewPr>
  <p:slideViewPr>
    <p:cSldViewPr>
      <p:cViewPr varScale="1">
        <p:scale>
          <a:sx n="31" d="100"/>
          <a:sy n="31" d="100"/>
        </p:scale>
        <p:origin x="776" y="200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3"/>
            <a:ext cx="310896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D307-176B-4D78-836E-8019EAB19CFB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2EB1-2C5D-4A72-887F-565746342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D307-176B-4D78-836E-8019EAB19CFB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2EB1-2C5D-4A72-887F-565746342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0" y="5861055"/>
            <a:ext cx="24688800" cy="12482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0" y="5861055"/>
            <a:ext cx="73456800" cy="12482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D307-176B-4D78-836E-8019EAB19CFB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2EB1-2C5D-4A72-887F-565746342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D307-176B-4D78-836E-8019EAB19CFB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2EB1-2C5D-4A72-887F-565746342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D307-176B-4D78-836E-8019EAB19CFB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2EB1-2C5D-4A72-887F-565746342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0" y="34137600"/>
            <a:ext cx="49072800" cy="965517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68800" y="34137600"/>
            <a:ext cx="49072800" cy="965517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D307-176B-4D78-836E-8019EAB19CFB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2EB1-2C5D-4A72-887F-565746342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D307-176B-4D78-836E-8019EAB19CFB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2EB1-2C5D-4A72-887F-565746342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D307-176B-4D78-836E-8019EAB19CFB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2EB1-2C5D-4A72-887F-565746342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D307-176B-4D78-836E-8019EAB19CFB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2EB1-2C5D-4A72-887F-565746342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D307-176B-4D78-836E-8019EAB19CFB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2EB1-2C5D-4A72-887F-565746342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1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3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D307-176B-4D78-836E-8019EAB19CFB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2EB1-2C5D-4A72-887F-565746342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3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D307-176B-4D78-836E-8019EAB19CFB}" type="datetimeFigureOut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EB1-2C5D-4A72-887F-565746342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122"/>
          <p:cNvSpPr>
            <a:spLocks noChangeArrowheads="1"/>
          </p:cNvSpPr>
          <p:nvPr/>
        </p:nvSpPr>
        <p:spPr bwMode="auto">
          <a:xfrm>
            <a:off x="18389601" y="4857750"/>
            <a:ext cx="16992599" cy="13887450"/>
          </a:xfrm>
          <a:prstGeom prst="roundRect">
            <a:avLst>
              <a:gd name="adj" fmla="val 5427"/>
            </a:avLst>
          </a:prstGeom>
          <a:solidFill>
            <a:schemeClr val="bg1"/>
          </a:solidFill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762375"/>
            <a:endParaRPr lang="zh-CN" altLang="en-US" sz="4000" b="1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  <p:sp>
        <p:nvSpPr>
          <p:cNvPr id="152" name="Text Box 1135"/>
          <p:cNvSpPr txBox="1">
            <a:spLocks noChangeArrowheads="1"/>
          </p:cNvSpPr>
          <p:nvPr/>
        </p:nvSpPr>
        <p:spPr bwMode="auto">
          <a:xfrm>
            <a:off x="18694400" y="5780768"/>
            <a:ext cx="1664662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04800" indent="-304800" eaLnBrk="1" hangingPunct="1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Show the data that you have generated, and talk about what it means.</a:t>
            </a:r>
          </a:p>
          <a:p>
            <a:pPr marL="304800" indent="-304800" eaLnBrk="1" hangingPunct="1">
              <a:spcBef>
                <a:spcPct val="0"/>
              </a:spcBef>
              <a:buFontTx/>
              <a:buChar char="•"/>
            </a:pPr>
            <a:endParaRPr lang="en-US" sz="3200" b="1" dirty="0">
              <a:latin typeface="Arial" pitchFamily="-65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5" name="Text Box 996"/>
          <p:cNvSpPr txBox="1">
            <a:spLocks noChangeArrowheads="1"/>
          </p:cNvSpPr>
          <p:nvPr/>
        </p:nvSpPr>
        <p:spPr bwMode="auto">
          <a:xfrm>
            <a:off x="5283200" y="228600"/>
            <a:ext cx="27228800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3762375"/>
            <a:r>
              <a:rPr lang="en-US" altLang="zh-CN" b="1" dirty="0">
                <a:latin typeface="Arial" pitchFamily="-65" charset="0"/>
                <a:ea typeface="宋体" pitchFamily="-65" charset="-122"/>
                <a:cs typeface="宋体" pitchFamily="-65" charset="-122"/>
              </a:rPr>
              <a:t>More Renewable Energy for Hawaii</a:t>
            </a:r>
            <a:br>
              <a:rPr lang="en-US" altLang="zh-CN" b="1" dirty="0">
                <a:latin typeface="Arial" pitchFamily="-65" charset="0"/>
                <a:ea typeface="宋体" pitchFamily="-65" charset="-122"/>
                <a:cs typeface="宋体" pitchFamily="-65" charset="-122"/>
              </a:rPr>
            </a:br>
            <a:r>
              <a:rPr lang="en-US" altLang="zh-CN" b="1" dirty="0">
                <a:latin typeface="Arial" pitchFamily="-65" charset="0"/>
                <a:ea typeface="宋体" pitchFamily="-65" charset="-122"/>
                <a:cs typeface="宋体" pitchFamily="-65" charset="-122"/>
              </a:rPr>
              <a:t>with Open Power Quality</a:t>
            </a:r>
          </a:p>
        </p:txBody>
      </p:sp>
      <p:sp>
        <p:nvSpPr>
          <p:cNvPr id="6" name="Text Box 1007"/>
          <p:cNvSpPr txBox="1">
            <a:spLocks noChangeArrowheads="1"/>
          </p:cNvSpPr>
          <p:nvPr/>
        </p:nvSpPr>
        <p:spPr bwMode="auto">
          <a:xfrm>
            <a:off x="3759200" y="2514600"/>
            <a:ext cx="29260800" cy="19389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3762375"/>
            <a:r>
              <a:rPr lang="en-US" altLang="zh-CN" sz="4000" dirty="0">
                <a:latin typeface="Arial" pitchFamily="-65" charset="0"/>
                <a:ea typeface="宋体" pitchFamily="-65" charset="-122"/>
                <a:cs typeface="宋体" pitchFamily="-65" charset="-122"/>
              </a:rPr>
              <a:t>Evan </a:t>
            </a:r>
            <a:r>
              <a:rPr lang="en-US" altLang="zh-CN" sz="4000" dirty="0" err="1">
                <a:latin typeface="Arial" pitchFamily="-65" charset="0"/>
                <a:ea typeface="宋体" pitchFamily="-65" charset="-122"/>
                <a:cs typeface="宋体" pitchFamily="-65" charset="-122"/>
              </a:rPr>
              <a:t>Hataishi</a:t>
            </a:r>
            <a:r>
              <a:rPr lang="en-US" altLang="zh-CN" sz="4000" dirty="0">
                <a:latin typeface="Arial" pitchFamily="-65" charset="0"/>
                <a:ea typeface="宋体" pitchFamily="-65" charset="-122"/>
                <a:cs typeface="宋体" pitchFamily="-65" charset="-122"/>
              </a:rPr>
              <a:t>, Kea Uehara, David </a:t>
            </a:r>
            <a:r>
              <a:rPr lang="en-US" altLang="zh-CN" sz="4000" dirty="0" err="1">
                <a:latin typeface="Arial" pitchFamily="-65" charset="0"/>
                <a:ea typeface="宋体" pitchFamily="-65" charset="-122"/>
                <a:cs typeface="宋体" pitchFamily="-65" charset="-122"/>
              </a:rPr>
              <a:t>Badke</a:t>
            </a:r>
            <a:br>
              <a:rPr lang="en-US" altLang="zh-CN" sz="4000" dirty="0">
                <a:latin typeface="Arial" pitchFamily="-65" charset="0"/>
                <a:ea typeface="宋体" pitchFamily="-65" charset="-122"/>
                <a:cs typeface="宋体" pitchFamily="-65" charset="-122"/>
              </a:rPr>
            </a:br>
            <a:r>
              <a:rPr lang="en-US" altLang="zh-CN" sz="4000" dirty="0">
                <a:latin typeface="Arial" pitchFamily="-65" charset="0"/>
                <a:ea typeface="宋体" pitchFamily="-65" charset="-122"/>
                <a:cs typeface="宋体" pitchFamily="-65" charset="-122"/>
              </a:rPr>
              <a:t>Philip Johnson</a:t>
            </a:r>
          </a:p>
          <a:p>
            <a:pPr algn="ctr" defTabSz="3762375"/>
            <a:r>
              <a:rPr lang="en-US" altLang="zh-CN" sz="4000" b="1" dirty="0">
                <a:latin typeface="Arial" pitchFamily="-65" charset="0"/>
                <a:ea typeface="宋体" pitchFamily="-65" charset="-122"/>
                <a:cs typeface="宋体" pitchFamily="-65" charset="-122"/>
              </a:rPr>
              <a:t>Open Power Quality</a:t>
            </a:r>
          </a:p>
        </p:txBody>
      </p:sp>
      <p:sp>
        <p:nvSpPr>
          <p:cNvPr id="7" name="AutoShape 1122"/>
          <p:cNvSpPr>
            <a:spLocks noChangeArrowheads="1"/>
          </p:cNvSpPr>
          <p:nvPr/>
        </p:nvSpPr>
        <p:spPr bwMode="auto">
          <a:xfrm>
            <a:off x="1092202" y="4876801"/>
            <a:ext cx="16992599" cy="6438899"/>
          </a:xfrm>
          <a:prstGeom prst="roundRect">
            <a:avLst>
              <a:gd name="adj" fmla="val 6556"/>
            </a:avLst>
          </a:prstGeom>
          <a:solidFill>
            <a:schemeClr val="bg1"/>
          </a:solidFill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762375"/>
            <a:endParaRPr lang="zh-CN" altLang="en-US" sz="4000" b="1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  <p:sp>
        <p:nvSpPr>
          <p:cNvPr id="8" name="Text Box 1123"/>
          <p:cNvSpPr txBox="1">
            <a:spLocks noChangeArrowheads="1"/>
          </p:cNvSpPr>
          <p:nvPr/>
        </p:nvSpPr>
        <p:spPr bwMode="auto">
          <a:xfrm>
            <a:off x="5943600" y="4909321"/>
            <a:ext cx="7391400" cy="769441"/>
          </a:xfrm>
          <a:prstGeom prst="rect">
            <a:avLst/>
          </a:prstGeom>
          <a:solidFill>
            <a:srgbClr val="CCFF9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3762375"/>
            <a:r>
              <a:rPr lang="en-US" altLang="zh-CN" sz="4400" b="1" dirty="0">
                <a:latin typeface="Arial" pitchFamily="-65" charset="0"/>
                <a:ea typeface="宋体" pitchFamily="-65" charset="-122"/>
                <a:cs typeface="宋体" pitchFamily="-65" charset="-122"/>
              </a:rPr>
              <a:t>Introduction &amp; Motivation</a:t>
            </a:r>
          </a:p>
        </p:txBody>
      </p:sp>
      <p:sp>
        <p:nvSpPr>
          <p:cNvPr id="9" name="Text Box 1135"/>
          <p:cNvSpPr txBox="1">
            <a:spLocks noChangeArrowheads="1"/>
          </p:cNvSpPr>
          <p:nvPr/>
        </p:nvSpPr>
        <p:spPr bwMode="auto">
          <a:xfrm>
            <a:off x="1438171" y="5761663"/>
            <a:ext cx="16646629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04800" indent="-304800" eaLnBrk="1" hangingPunct="1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Why are you doing this project? </a:t>
            </a:r>
          </a:p>
          <a:p>
            <a:pPr marL="742950" lvl="2" indent="-285750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What’s the big picture?</a:t>
            </a:r>
          </a:p>
          <a:p>
            <a:pPr marL="304800" indent="-304800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What’s the current state-of-the-art?</a:t>
            </a:r>
          </a:p>
          <a:p>
            <a:pPr marL="304800" indent="-304800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Why is your work an improvement?</a:t>
            </a:r>
          </a:p>
          <a:p>
            <a:pPr marL="304800" indent="-304800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People need to understand this about your project: Who, what, why, how?</a:t>
            </a:r>
          </a:p>
          <a:p>
            <a:pPr marL="742950" lvl="1" indent="-285750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The title section is the “who.”</a:t>
            </a:r>
          </a:p>
          <a:p>
            <a:pPr marL="742950" lvl="1" indent="-285750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This section is the “what” and “why.” </a:t>
            </a:r>
          </a:p>
          <a:p>
            <a:pPr marL="304800" indent="-304800" eaLnBrk="1" hangingPunct="1">
              <a:spcBef>
                <a:spcPct val="0"/>
              </a:spcBef>
              <a:buFontTx/>
              <a:buChar char="•"/>
            </a:pPr>
            <a:endParaRPr lang="en-US" sz="3200" b="1" dirty="0">
              <a:latin typeface="Arial" pitchFamily="-65" charset="0"/>
              <a:ea typeface="PMingLiU" pitchFamily="18" charset="-120"/>
              <a:cs typeface="PMingLiU" pitchFamily="18" charset="-120"/>
            </a:endParaRPr>
          </a:p>
        </p:txBody>
      </p:sp>
      <p:pic>
        <p:nvPicPr>
          <p:cNvPr id="10" name="Picture 9" descr="UHM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406" y="431623"/>
            <a:ext cx="5022794" cy="19899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08800" y="514350"/>
            <a:ext cx="7112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560000" y="685800"/>
            <a:ext cx="7112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153600" y="457200"/>
            <a:ext cx="7112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utoShape 1122"/>
          <p:cNvSpPr>
            <a:spLocks noChangeArrowheads="1"/>
          </p:cNvSpPr>
          <p:nvPr/>
        </p:nvSpPr>
        <p:spPr bwMode="auto">
          <a:xfrm>
            <a:off x="1117601" y="11487150"/>
            <a:ext cx="16992599" cy="8286750"/>
          </a:xfrm>
          <a:prstGeom prst="roundRect">
            <a:avLst>
              <a:gd name="adj" fmla="val 6556"/>
            </a:avLst>
          </a:prstGeom>
          <a:solidFill>
            <a:schemeClr val="bg1"/>
          </a:solidFill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762375"/>
            <a:endParaRPr lang="zh-CN" altLang="en-US" sz="4000" b="1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  <p:sp>
        <p:nvSpPr>
          <p:cNvPr id="17" name="AutoShape 1122"/>
          <p:cNvSpPr>
            <a:spLocks noChangeArrowheads="1"/>
          </p:cNvSpPr>
          <p:nvPr/>
        </p:nvSpPr>
        <p:spPr bwMode="auto">
          <a:xfrm>
            <a:off x="1117601" y="19945351"/>
            <a:ext cx="16992599" cy="6629400"/>
          </a:xfrm>
          <a:prstGeom prst="roundRect">
            <a:avLst>
              <a:gd name="adj" fmla="val 6556"/>
            </a:avLst>
          </a:prstGeom>
          <a:solidFill>
            <a:schemeClr val="bg1"/>
          </a:solidFill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762375"/>
            <a:endParaRPr lang="zh-CN" altLang="en-US" sz="4000" b="1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  <p:sp>
        <p:nvSpPr>
          <p:cNvPr id="18" name="AutoShape 1122"/>
          <p:cNvSpPr>
            <a:spLocks noChangeArrowheads="1"/>
          </p:cNvSpPr>
          <p:nvPr/>
        </p:nvSpPr>
        <p:spPr bwMode="auto">
          <a:xfrm>
            <a:off x="18389601" y="24612600"/>
            <a:ext cx="16992599" cy="1962150"/>
          </a:xfrm>
          <a:prstGeom prst="roundRect">
            <a:avLst>
              <a:gd name="adj" fmla="val 10260"/>
            </a:avLst>
          </a:prstGeom>
          <a:solidFill>
            <a:schemeClr val="bg1"/>
          </a:solidFill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762375"/>
            <a:endParaRPr lang="zh-CN" altLang="en-US" sz="4000" b="1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  <p:sp>
        <p:nvSpPr>
          <p:cNvPr id="19" name="AutoShape 1122"/>
          <p:cNvSpPr>
            <a:spLocks noChangeArrowheads="1"/>
          </p:cNvSpPr>
          <p:nvPr/>
        </p:nvSpPr>
        <p:spPr bwMode="auto">
          <a:xfrm>
            <a:off x="18389601" y="19050000"/>
            <a:ext cx="16992599" cy="5334000"/>
          </a:xfrm>
          <a:prstGeom prst="roundRect">
            <a:avLst>
              <a:gd name="adj" fmla="val 8811"/>
            </a:avLst>
          </a:prstGeom>
          <a:solidFill>
            <a:schemeClr val="bg1"/>
          </a:solidFill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762375"/>
            <a:endParaRPr lang="zh-CN" altLang="en-US" sz="4000" b="1">
              <a:latin typeface="Arial" pitchFamily="-65" charset="0"/>
              <a:ea typeface="宋体" pitchFamily="-65" charset="-122"/>
              <a:cs typeface="宋体" pitchFamily="-65" charset="-122"/>
            </a:endParaRPr>
          </a:p>
        </p:txBody>
      </p:sp>
      <p:sp>
        <p:nvSpPr>
          <p:cNvPr id="20" name="Text Box 1123"/>
          <p:cNvSpPr txBox="1">
            <a:spLocks noChangeArrowheads="1"/>
          </p:cNvSpPr>
          <p:nvPr/>
        </p:nvSpPr>
        <p:spPr bwMode="auto">
          <a:xfrm>
            <a:off x="6629400" y="11538720"/>
            <a:ext cx="5943601" cy="769441"/>
          </a:xfrm>
          <a:prstGeom prst="rect">
            <a:avLst/>
          </a:prstGeom>
          <a:solidFill>
            <a:srgbClr val="CCFF9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3762375"/>
            <a:r>
              <a:rPr lang="en-US" altLang="zh-CN" sz="4400" b="1" dirty="0">
                <a:latin typeface="Arial" pitchFamily="-65" charset="0"/>
                <a:ea typeface="宋体" pitchFamily="-65" charset="-122"/>
                <a:cs typeface="宋体" pitchFamily="-65" charset="-122"/>
              </a:rPr>
              <a:t>Project Description</a:t>
            </a:r>
          </a:p>
        </p:txBody>
      </p:sp>
      <p:sp>
        <p:nvSpPr>
          <p:cNvPr id="21" name="Text Box 1123"/>
          <p:cNvSpPr txBox="1">
            <a:spLocks noChangeArrowheads="1"/>
          </p:cNvSpPr>
          <p:nvPr/>
        </p:nvSpPr>
        <p:spPr bwMode="auto">
          <a:xfrm>
            <a:off x="6375400" y="20040600"/>
            <a:ext cx="6273800" cy="769441"/>
          </a:xfrm>
          <a:prstGeom prst="rect">
            <a:avLst/>
          </a:prstGeom>
          <a:solidFill>
            <a:srgbClr val="CCFF9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3762375"/>
            <a:r>
              <a:rPr lang="en-US" altLang="zh-CN" sz="4400" b="1" dirty="0">
                <a:latin typeface="Arial" pitchFamily="-65" charset="0"/>
                <a:ea typeface="宋体" pitchFamily="-65" charset="-122"/>
                <a:cs typeface="宋体" pitchFamily="-65" charset="-122"/>
              </a:rPr>
              <a:t>Materials &amp; Methods</a:t>
            </a:r>
          </a:p>
        </p:txBody>
      </p:sp>
      <p:sp>
        <p:nvSpPr>
          <p:cNvPr id="22" name="Text Box 1123"/>
          <p:cNvSpPr txBox="1">
            <a:spLocks noChangeArrowheads="1"/>
          </p:cNvSpPr>
          <p:nvPr/>
        </p:nvSpPr>
        <p:spPr bwMode="auto">
          <a:xfrm>
            <a:off x="25603200" y="4876800"/>
            <a:ext cx="2794000" cy="769441"/>
          </a:xfrm>
          <a:prstGeom prst="rect">
            <a:avLst/>
          </a:prstGeom>
          <a:solidFill>
            <a:srgbClr val="CCFF9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3762375"/>
            <a:r>
              <a:rPr lang="en-US" altLang="zh-CN" sz="4400" b="1" dirty="0">
                <a:latin typeface="Arial" pitchFamily="-65" charset="0"/>
                <a:ea typeface="宋体" pitchFamily="-65" charset="-122"/>
                <a:cs typeface="宋体" pitchFamily="-65" charset="-122"/>
              </a:rPr>
              <a:t>Results</a:t>
            </a:r>
          </a:p>
        </p:txBody>
      </p:sp>
      <p:sp>
        <p:nvSpPr>
          <p:cNvPr id="23" name="Text Box 1123"/>
          <p:cNvSpPr txBox="1">
            <a:spLocks noChangeArrowheads="1"/>
          </p:cNvSpPr>
          <p:nvPr/>
        </p:nvSpPr>
        <p:spPr bwMode="auto">
          <a:xfrm>
            <a:off x="25069800" y="19118759"/>
            <a:ext cx="3810000" cy="769441"/>
          </a:xfrm>
          <a:prstGeom prst="rect">
            <a:avLst/>
          </a:prstGeom>
          <a:solidFill>
            <a:srgbClr val="CCFF9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3762375"/>
            <a:r>
              <a:rPr lang="en-US" altLang="zh-CN" sz="4400" b="1" dirty="0">
                <a:latin typeface="Arial" pitchFamily="-65" charset="0"/>
                <a:ea typeface="宋体" pitchFamily="-65" charset="-122"/>
                <a:cs typeface="宋体" pitchFamily="-65" charset="-122"/>
              </a:rPr>
              <a:t>Conclusion</a:t>
            </a:r>
          </a:p>
        </p:txBody>
      </p:sp>
      <p:sp>
        <p:nvSpPr>
          <p:cNvPr id="24" name="Text Box 1123"/>
          <p:cNvSpPr txBox="1">
            <a:spLocks noChangeArrowheads="1"/>
          </p:cNvSpPr>
          <p:nvPr/>
        </p:nvSpPr>
        <p:spPr bwMode="auto">
          <a:xfrm>
            <a:off x="23926800" y="24681359"/>
            <a:ext cx="6096000" cy="769441"/>
          </a:xfrm>
          <a:prstGeom prst="rect">
            <a:avLst/>
          </a:prstGeom>
          <a:solidFill>
            <a:srgbClr val="CCFF9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3762375"/>
            <a:r>
              <a:rPr lang="en-US" altLang="zh-CN" sz="4400" b="1" dirty="0">
                <a:latin typeface="Arial" pitchFamily="-65" charset="0"/>
                <a:ea typeface="宋体" pitchFamily="-65" charset="-122"/>
                <a:cs typeface="宋体" pitchFamily="-65" charset="-122"/>
              </a:rPr>
              <a:t>Acknowledgments</a:t>
            </a:r>
          </a:p>
        </p:txBody>
      </p:sp>
      <p:sp>
        <p:nvSpPr>
          <p:cNvPr id="25" name="Text Box 1135"/>
          <p:cNvSpPr txBox="1">
            <a:spLocks noChangeArrowheads="1"/>
          </p:cNvSpPr>
          <p:nvPr/>
        </p:nvSpPr>
        <p:spPr bwMode="auto">
          <a:xfrm>
            <a:off x="18591117" y="25679400"/>
            <a:ext cx="161560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04800" indent="-304800" eaLnBrk="1" hangingPunct="1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Funding sources, etc</a:t>
            </a:r>
            <a:r>
              <a:rPr lang="en-US" sz="3200" b="1">
                <a:latin typeface="Arial" pitchFamily="-65" charset="0"/>
                <a:ea typeface="PMingLiU" pitchFamily="18" charset="-120"/>
                <a:cs typeface="PMingLiU" pitchFamily="18" charset="-120"/>
              </a:rPr>
              <a:t>. </a:t>
            </a:r>
            <a:endParaRPr lang="en-US" sz="3200" b="1" dirty="0">
              <a:latin typeface="Arial" pitchFamily="-65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46" name="Text Box 1135"/>
          <p:cNvSpPr txBox="1">
            <a:spLocks noChangeArrowheads="1"/>
          </p:cNvSpPr>
          <p:nvPr/>
        </p:nvSpPr>
        <p:spPr bwMode="auto">
          <a:xfrm>
            <a:off x="1422400" y="12274436"/>
            <a:ext cx="166466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04800" indent="-304800" eaLnBrk="1" hangingPunct="1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Describe your project so that people know what you are doing. </a:t>
            </a:r>
          </a:p>
          <a:p>
            <a:pPr marL="741363" lvl="1" indent="-268288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This is a continuation of the answer to the “what” question.</a:t>
            </a:r>
          </a:p>
          <a:p>
            <a:pPr marL="741363" lvl="1" indent="-268288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You will also start to talk about “how” in this section.</a:t>
            </a:r>
          </a:p>
        </p:txBody>
      </p:sp>
      <p:sp>
        <p:nvSpPr>
          <p:cNvPr id="170" name="Text Box 1135"/>
          <p:cNvSpPr txBox="1">
            <a:spLocks noChangeArrowheads="1"/>
          </p:cNvSpPr>
          <p:nvPr/>
        </p:nvSpPr>
        <p:spPr bwMode="auto">
          <a:xfrm>
            <a:off x="18669000" y="19888200"/>
            <a:ext cx="1664662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04800" indent="-304800" eaLnBrk="1" hangingPunct="1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Sum up your key results</a:t>
            </a:r>
          </a:p>
          <a:p>
            <a:pPr marL="304800" indent="-304800" eaLnBrk="1" hangingPunct="1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Can also mention future work</a:t>
            </a:r>
          </a:p>
        </p:txBody>
      </p:sp>
      <p:sp>
        <p:nvSpPr>
          <p:cNvPr id="131" name="Text Box 1135"/>
          <p:cNvSpPr txBox="1">
            <a:spLocks noChangeArrowheads="1"/>
          </p:cNvSpPr>
          <p:nvPr/>
        </p:nvSpPr>
        <p:spPr bwMode="auto">
          <a:xfrm>
            <a:off x="1320800" y="20797897"/>
            <a:ext cx="1664662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04800" indent="-304800" eaLnBrk="1" hangingPunct="1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Describe the materials, supplies, equipment, etc. that you are using</a:t>
            </a:r>
          </a:p>
          <a:p>
            <a:pPr marL="304800" indent="-304800" eaLnBrk="1" hangingPunct="1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Describe what you are doing (your procedures)</a:t>
            </a:r>
          </a:p>
          <a:p>
            <a:pPr marL="304800" indent="-304800" eaLnBrk="1" hangingPunct="1">
              <a:spcBef>
                <a:spcPct val="0"/>
              </a:spcBef>
              <a:buFontTx/>
              <a:buChar char="•"/>
            </a:pPr>
            <a:r>
              <a:rPr lang="en-US" sz="3200" b="1" dirty="0">
                <a:latin typeface="Arial" pitchFamily="-65" charset="0"/>
                <a:ea typeface="PMingLiU" pitchFamily="18" charset="-120"/>
                <a:cs typeface="PMingLiU" pitchFamily="18" charset="-120"/>
              </a:rPr>
              <a:t>More details on the “how” answer will go here.</a:t>
            </a:r>
          </a:p>
          <a:p>
            <a:pPr marL="741363" indent="-284163" eaLnBrk="1" hangingPunct="1">
              <a:spcBef>
                <a:spcPct val="0"/>
              </a:spcBef>
              <a:buFontTx/>
              <a:buChar char="•"/>
            </a:pPr>
            <a:endParaRPr lang="en-US" sz="3200" b="1" dirty="0">
              <a:latin typeface="Arial" pitchFamily="-65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43200" y="14630400"/>
            <a:ext cx="1402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Remember, you’re using the poster to explain your project to people who are interested. Figures and diagrams will help you to explain.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10058400"/>
            <a:ext cx="1402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Text should be 20-pt. or larger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67000" y="22783800"/>
            <a:ext cx="1402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There should be enough text that someone can understand what you are doing, even if you’re not there to explain. However, you’re not writing a paper, so be careful not to have too much text.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038" y="487388"/>
            <a:ext cx="5644133" cy="1778397"/>
          </a:xfrm>
          <a:prstGeom prst="rect">
            <a:avLst/>
          </a:prstGeom>
        </p:spPr>
      </p:pic>
      <p:sp>
        <p:nvSpPr>
          <p:cNvPr id="30" name="Text Box 996"/>
          <p:cNvSpPr txBox="1">
            <a:spLocks noChangeArrowheads="1"/>
          </p:cNvSpPr>
          <p:nvPr/>
        </p:nvSpPr>
        <p:spPr bwMode="auto">
          <a:xfrm>
            <a:off x="29895800" y="2265785"/>
            <a:ext cx="6248400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3762375"/>
            <a:r>
              <a:rPr lang="en-US" altLang="zh-CN" sz="4800" b="1" dirty="0">
                <a:solidFill>
                  <a:srgbClr val="005030"/>
                </a:solidFill>
                <a:latin typeface="Arial" pitchFamily="-65" charset="0"/>
                <a:ea typeface="宋体" pitchFamily="-65" charset="-122"/>
                <a:cs typeface="宋体" pitchFamily="-65" charset="-122"/>
              </a:rPr>
              <a:t>Poster No:</a:t>
            </a:r>
            <a:r>
              <a:rPr lang="en-US" altLang="zh-CN" b="1" dirty="0">
                <a:solidFill>
                  <a:srgbClr val="005030"/>
                </a:solidFill>
                <a:latin typeface="Arial" pitchFamily="-65" charset="0"/>
                <a:ea typeface="宋体" pitchFamily="-65" charset="-122"/>
                <a:cs typeface="宋体" pitchFamily="-65" charset="-122"/>
              </a:rPr>
              <a:t> 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265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PMingLiU</vt:lpstr>
      <vt:lpstr>宋体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Philip Johnson</cp:lastModifiedBy>
  <cp:revision>38</cp:revision>
  <dcterms:created xsi:type="dcterms:W3CDTF">2010-07-07T08:15:34Z</dcterms:created>
  <dcterms:modified xsi:type="dcterms:W3CDTF">2018-03-21T18:11:06Z</dcterms:modified>
</cp:coreProperties>
</file>