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6576000" cy="27432000"/>
  <p:notesSz cx="26974800" cy="36118800"/>
  <p:defaultText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41"/>
    <p:restoredTop sz="94678"/>
  </p:normalViewPr>
  <p:slideViewPr>
    <p:cSldViewPr>
      <p:cViewPr>
        <p:scale>
          <a:sx n="41" d="100"/>
          <a:sy n="41" d="100"/>
        </p:scale>
        <p:origin x="1920" y="-872"/>
      </p:cViewPr>
      <p:guideLst>
        <p:guide orient="horz" pos="8640"/>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1688763" cy="18113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5279688" y="0"/>
            <a:ext cx="11688762" cy="1811338"/>
          </a:xfrm>
          <a:prstGeom prst="rect">
            <a:avLst/>
          </a:prstGeom>
        </p:spPr>
        <p:txBody>
          <a:bodyPr vert="horz" lIns="91440" tIns="45720" rIns="91440" bIns="45720" rtlCol="0"/>
          <a:lstStyle>
            <a:lvl1pPr algn="r">
              <a:defRPr sz="1200"/>
            </a:lvl1pPr>
          </a:lstStyle>
          <a:p>
            <a:fld id="{007FE00E-CCB3-6D49-9ECD-6B6A6AFB5DFF}" type="datetimeFigureOut">
              <a:rPr lang="en-US" smtClean="0"/>
              <a:t>11/3/18</a:t>
            </a:fld>
            <a:endParaRPr lang="en-US"/>
          </a:p>
        </p:txBody>
      </p:sp>
      <p:sp>
        <p:nvSpPr>
          <p:cNvPr id="4" name="Slide Image Placeholder 3"/>
          <p:cNvSpPr>
            <a:spLocks noGrp="1" noRot="1" noChangeAspect="1"/>
          </p:cNvSpPr>
          <p:nvPr>
            <p:ph type="sldImg" idx="2"/>
          </p:nvPr>
        </p:nvSpPr>
        <p:spPr>
          <a:xfrm>
            <a:off x="5360988" y="4514850"/>
            <a:ext cx="16252825" cy="121904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697163" y="17381538"/>
            <a:ext cx="21580475" cy="142224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4307463"/>
            <a:ext cx="11688763" cy="18113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5279688" y="34307463"/>
            <a:ext cx="11688762" cy="1811337"/>
          </a:xfrm>
          <a:prstGeom prst="rect">
            <a:avLst/>
          </a:prstGeom>
        </p:spPr>
        <p:txBody>
          <a:bodyPr vert="horz" lIns="91440" tIns="45720" rIns="91440" bIns="45720" rtlCol="0" anchor="b"/>
          <a:lstStyle>
            <a:lvl1pPr algn="r">
              <a:defRPr sz="1200"/>
            </a:lvl1pPr>
          </a:lstStyle>
          <a:p>
            <a:fld id="{275B84A8-0C9E-2044-A871-D7E903E2794C}" type="slidenum">
              <a:rPr lang="en-US" smtClean="0"/>
              <a:t>‹#›</a:t>
            </a:fld>
            <a:endParaRPr lang="en-US"/>
          </a:p>
        </p:txBody>
      </p:sp>
    </p:spTree>
    <p:extLst>
      <p:ext uri="{BB962C8B-B14F-4D97-AF65-F5344CB8AC3E}">
        <p14:creationId xmlns:p14="http://schemas.microsoft.com/office/powerpoint/2010/main" val="168337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B84A8-0C9E-2044-A871-D7E903E2794C}" type="slidenum">
              <a:rPr lang="en-US" smtClean="0"/>
              <a:t>1</a:t>
            </a:fld>
            <a:endParaRPr lang="en-US"/>
          </a:p>
        </p:txBody>
      </p:sp>
    </p:spTree>
    <p:extLst>
      <p:ext uri="{BB962C8B-B14F-4D97-AF65-F5344CB8AC3E}">
        <p14:creationId xmlns:p14="http://schemas.microsoft.com/office/powerpoint/2010/main" val="1365273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3"/>
            <a:ext cx="31089600" cy="5880100"/>
          </a:xfrm>
        </p:spPr>
        <p:txBody>
          <a:bodyPr/>
          <a:lstStyle/>
          <a:p>
            <a:r>
              <a:rPr lang="en-US"/>
              <a:t>Click to edit Master title style</a:t>
            </a:r>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35BD307-176B-4D78-836E-8019EAB19CFB}" type="datetimeFigureOut">
              <a:rPr lang="en-US" smtClean="0"/>
              <a:pPr/>
              <a:t>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5BD307-176B-4D78-836E-8019EAB19CFB}" type="datetimeFigureOut">
              <a:rPr lang="en-US" smtClean="0"/>
              <a:pPr/>
              <a:t>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0" y="5861055"/>
            <a:ext cx="24688800" cy="124828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86400" y="5861055"/>
            <a:ext cx="73456800" cy="124828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5BD307-176B-4D78-836E-8019EAB19CFB}" type="datetimeFigureOut">
              <a:rPr lang="en-US" smtClean="0"/>
              <a:pPr/>
              <a:t>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5BD307-176B-4D78-836E-8019EAB19CFB}" type="datetimeFigureOut">
              <a:rPr lang="en-US" smtClean="0"/>
              <a:pPr/>
              <a:t>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6000" b="1" cap="all"/>
            </a:lvl1pPr>
          </a:lstStyle>
          <a:p>
            <a:r>
              <a:rPr lang="en-US"/>
              <a:t>Click to edit Master title style</a:t>
            </a:r>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5BD307-176B-4D78-836E-8019EAB19CFB}" type="datetimeFigureOut">
              <a:rPr lang="en-US" smtClean="0"/>
              <a:pPr/>
              <a:t>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86400" y="34137600"/>
            <a:ext cx="49072800" cy="965517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168800" y="34137600"/>
            <a:ext cx="49072800" cy="965517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5BD307-176B-4D78-836E-8019EAB19CFB}" type="datetimeFigureOut">
              <a:rPr lang="en-US" smtClean="0"/>
              <a:pPr/>
              <a:t>11/3/18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2"/>
            <a:ext cx="32918400" cy="4572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3" y="6140452"/>
            <a:ext cx="16167100"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8580103"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5BD307-176B-4D78-836E-8019EAB19CFB}" type="datetimeFigureOut">
              <a:rPr lang="en-US" smtClean="0"/>
              <a:pPr/>
              <a:t>11/3/18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5BD307-176B-4D78-836E-8019EAB19CFB}" type="datetimeFigureOut">
              <a:rPr lang="en-US" smtClean="0"/>
              <a:pPr/>
              <a:t>11/3/18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5BD307-176B-4D78-836E-8019EAB19CFB}" type="datetimeFigureOut">
              <a:rPr lang="en-US" smtClean="0"/>
              <a:pPr/>
              <a:t>11/3/18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3" y="1092200"/>
            <a:ext cx="12033252" cy="4648200"/>
          </a:xfrm>
        </p:spPr>
        <p:txBody>
          <a:bodyPr anchor="b"/>
          <a:lstStyle>
            <a:lvl1pPr algn="l">
              <a:defRPr sz="8000" b="1"/>
            </a:lvl1pPr>
          </a:lstStyle>
          <a:p>
            <a:r>
              <a:rPr lang="en-US"/>
              <a:t>Click to edit Master title style</a:t>
            </a:r>
          </a:p>
        </p:txBody>
      </p:sp>
      <p:sp>
        <p:nvSpPr>
          <p:cNvPr id="3" name="Content Placeholder 2"/>
          <p:cNvSpPr>
            <a:spLocks noGrp="1"/>
          </p:cNvSpPr>
          <p:nvPr>
            <p:ph idx="1"/>
          </p:nvPr>
        </p:nvSpPr>
        <p:spPr>
          <a:xfrm>
            <a:off x="14300200" y="1092202"/>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3" y="5740402"/>
            <a:ext cx="12033252" cy="18764252"/>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135BD307-176B-4D78-836E-8019EAB19CFB}" type="datetimeFigureOut">
              <a:rPr lang="en-US" smtClean="0"/>
              <a:pPr/>
              <a:t>11/3/18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1"/>
            <a:ext cx="21945600" cy="2266952"/>
          </a:xfrm>
        </p:spPr>
        <p:txBody>
          <a:bodyPr anchor="b"/>
          <a:lstStyle>
            <a:lvl1pPr algn="l">
              <a:defRPr sz="8000" b="1"/>
            </a:lvl1pPr>
          </a:lstStyle>
          <a:p>
            <a:r>
              <a:rPr lang="en-US"/>
              <a:t>Click to edit Master title style</a:t>
            </a:r>
          </a:p>
        </p:txBody>
      </p:sp>
      <p:sp>
        <p:nvSpPr>
          <p:cNvPr id="3" name="Picture Placeholder 2"/>
          <p:cNvSpPr>
            <a:spLocks noGrp="1"/>
          </p:cNvSpPr>
          <p:nvPr>
            <p:ph type="pic" idx="1"/>
          </p:nvPr>
        </p:nvSpPr>
        <p:spPr>
          <a:xfrm>
            <a:off x="7169152" y="2451100"/>
            <a:ext cx="21945600" cy="164592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7169152" y="21469353"/>
            <a:ext cx="21945600" cy="321944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135BD307-176B-4D78-836E-8019EAB19CFB}" type="datetimeFigureOut">
              <a:rPr lang="en-US" smtClean="0"/>
              <a:pPr/>
              <a:t>11/3/18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65760" tIns="182880" rIns="365760" bIns="182880" rtlCol="0" anchor="ctr">
            <a:normAutofit/>
          </a:bodyPr>
          <a:lstStyle/>
          <a:p>
            <a:r>
              <a:rPr lang="en-US"/>
              <a:t>Click to edit Master title style</a:t>
            </a:r>
          </a:p>
        </p:txBody>
      </p:sp>
      <p:sp>
        <p:nvSpPr>
          <p:cNvPr id="3" name="Text Placeholder 2"/>
          <p:cNvSpPr>
            <a:spLocks noGrp="1"/>
          </p:cNvSpPr>
          <p:nvPr>
            <p:ph type="body" idx="1"/>
          </p:nvPr>
        </p:nvSpPr>
        <p:spPr>
          <a:xfrm>
            <a:off x="1828800" y="6400803"/>
            <a:ext cx="32918400" cy="18103852"/>
          </a:xfrm>
          <a:prstGeom prst="rect">
            <a:avLst/>
          </a:prstGeom>
        </p:spPr>
        <p:txBody>
          <a:bodyPr vert="horz" lIns="365760" tIns="182880" rIns="365760" bIns="18288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5425402"/>
            <a:ext cx="8534400" cy="1460500"/>
          </a:xfrm>
          <a:prstGeom prst="rect">
            <a:avLst/>
          </a:prstGeom>
        </p:spPr>
        <p:txBody>
          <a:bodyPr vert="horz" lIns="365760" tIns="182880" rIns="365760" bIns="182880" rtlCol="0" anchor="ctr"/>
          <a:lstStyle>
            <a:lvl1pPr algn="l">
              <a:defRPr sz="4800">
                <a:solidFill>
                  <a:schemeClr val="tx1">
                    <a:tint val="75000"/>
                  </a:schemeClr>
                </a:solidFill>
              </a:defRPr>
            </a:lvl1pPr>
          </a:lstStyle>
          <a:p>
            <a:fld id="{135BD307-176B-4D78-836E-8019EAB19CFB}" type="datetimeFigureOut">
              <a:rPr lang="en-US" smtClean="0"/>
              <a:pPr/>
              <a:t>11/3/18</a:t>
            </a:fld>
            <a:endParaRPr lang="en-US"/>
          </a:p>
        </p:txBody>
      </p:sp>
      <p:sp>
        <p:nvSpPr>
          <p:cNvPr id="5" name="Footer Placeholder 4"/>
          <p:cNvSpPr>
            <a:spLocks noGrp="1"/>
          </p:cNvSpPr>
          <p:nvPr>
            <p:ph type="ftr" sz="quarter" idx="3"/>
          </p:nvPr>
        </p:nvSpPr>
        <p:spPr>
          <a:xfrm>
            <a:off x="12496800" y="25425402"/>
            <a:ext cx="11582400" cy="1460500"/>
          </a:xfrm>
          <a:prstGeom prst="rect">
            <a:avLst/>
          </a:prstGeom>
        </p:spPr>
        <p:txBody>
          <a:bodyPr vert="horz" lIns="365760" tIns="182880" rIns="365760" bIns="18288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2"/>
            <a:ext cx="8534400" cy="1460500"/>
          </a:xfrm>
          <a:prstGeom prst="rect">
            <a:avLst/>
          </a:prstGeom>
        </p:spPr>
        <p:txBody>
          <a:bodyPr vert="horz" lIns="365760" tIns="182880" rIns="365760" bIns="182880" rtlCol="0" anchor="ctr"/>
          <a:lstStyle>
            <a:lvl1pPr algn="r">
              <a:defRPr sz="4800">
                <a:solidFill>
                  <a:schemeClr val="tx1">
                    <a:tint val="75000"/>
                  </a:schemeClr>
                </a:solidFill>
              </a:defRPr>
            </a:lvl1pPr>
          </a:lstStyle>
          <a:p>
            <a:fld id="{99512EB1-2C5D-4A72-887F-5657463429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6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3657600"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gi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1122"/>
          <p:cNvSpPr>
            <a:spLocks noChangeArrowheads="1"/>
          </p:cNvSpPr>
          <p:nvPr/>
        </p:nvSpPr>
        <p:spPr bwMode="auto">
          <a:xfrm>
            <a:off x="18389601" y="4857750"/>
            <a:ext cx="16992599" cy="13887450"/>
          </a:xfrm>
          <a:prstGeom prst="roundRect">
            <a:avLst>
              <a:gd name="adj" fmla="val 5427"/>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a:latin typeface="Arial" pitchFamily="-65" charset="0"/>
              <a:ea typeface="宋体" pitchFamily="-65" charset="-122"/>
              <a:cs typeface="宋体" pitchFamily="-65" charset="-122"/>
            </a:endParaRPr>
          </a:p>
        </p:txBody>
      </p:sp>
      <p:sp>
        <p:nvSpPr>
          <p:cNvPr id="152" name="Text Box 1135"/>
          <p:cNvSpPr txBox="1">
            <a:spLocks noChangeArrowheads="1"/>
          </p:cNvSpPr>
          <p:nvPr/>
        </p:nvSpPr>
        <p:spPr bwMode="auto">
          <a:xfrm>
            <a:off x="18694400" y="5780768"/>
            <a:ext cx="16646629" cy="1077218"/>
          </a:xfrm>
          <a:prstGeom prst="rect">
            <a:avLst/>
          </a:prstGeom>
          <a:noFill/>
          <a:ln w="9525">
            <a:noFill/>
            <a:miter lim="800000"/>
            <a:headEnd/>
            <a:tailEnd/>
          </a:ln>
          <a:effectLst/>
        </p:spPr>
        <p:txBody>
          <a:bodyPr wrap="square">
            <a:prstTxWarp prst="textNoShape">
              <a:avLst/>
            </a:prstTxWarp>
            <a:spAutoFit/>
          </a:bodyPr>
          <a:lstStyle/>
          <a:p>
            <a:pPr marL="304800" indent="-304800" eaLnBrk="1" hangingPunct="1">
              <a:spcBef>
                <a:spcPct val="0"/>
              </a:spcBef>
              <a:buFontTx/>
              <a:buChar char="•"/>
            </a:pPr>
            <a:r>
              <a:rPr lang="en-US" sz="3200" b="1" dirty="0">
                <a:latin typeface="Arial" pitchFamily="-65" charset="0"/>
                <a:ea typeface="PMingLiU" pitchFamily="18" charset="-120"/>
                <a:cs typeface="PMingLiU" pitchFamily="18" charset="-120"/>
              </a:rPr>
              <a:t>Show the data that you have generated, and talk about what it means.</a:t>
            </a:r>
          </a:p>
          <a:p>
            <a:pPr marL="304800" indent="-304800" eaLnBrk="1" hangingPunct="1">
              <a:spcBef>
                <a:spcPct val="0"/>
              </a:spcBef>
              <a:buFontTx/>
              <a:buChar char="•"/>
            </a:pPr>
            <a:endParaRPr lang="en-US" sz="3200" b="1" dirty="0">
              <a:latin typeface="Arial" pitchFamily="-65" charset="0"/>
              <a:ea typeface="PMingLiU" pitchFamily="18" charset="-120"/>
              <a:cs typeface="PMingLiU" pitchFamily="18" charset="-120"/>
            </a:endParaRPr>
          </a:p>
        </p:txBody>
      </p:sp>
      <p:sp>
        <p:nvSpPr>
          <p:cNvPr id="5" name="Text Box 996"/>
          <p:cNvSpPr txBox="1">
            <a:spLocks noChangeArrowheads="1"/>
          </p:cNvSpPr>
          <p:nvPr/>
        </p:nvSpPr>
        <p:spPr bwMode="auto">
          <a:xfrm>
            <a:off x="5283200" y="228600"/>
            <a:ext cx="27228800" cy="2308324"/>
          </a:xfrm>
          <a:prstGeom prst="rect">
            <a:avLst/>
          </a:prstGeom>
          <a:noFill/>
          <a:ln w="25400">
            <a:noFill/>
            <a:miter lim="800000"/>
            <a:headEnd/>
            <a:tailEnd/>
          </a:ln>
          <a:effectLst/>
        </p:spPr>
        <p:txBody>
          <a:bodyPr wrap="square">
            <a:prstTxWarp prst="textNoShape">
              <a:avLst/>
            </a:prstTxWarp>
            <a:spAutoFit/>
          </a:bodyPr>
          <a:lstStyle/>
          <a:p>
            <a:pPr algn="ctr" defTabSz="3762375"/>
            <a:r>
              <a:rPr lang="en-US" altLang="zh-CN" b="1" dirty="0">
                <a:latin typeface="Arial" pitchFamily="-65" charset="0"/>
                <a:ea typeface="宋体" pitchFamily="-65" charset="-122"/>
                <a:cs typeface="宋体" pitchFamily="-65" charset="-122"/>
              </a:rPr>
              <a:t>More Renewable Energy for Hawaii</a:t>
            </a:r>
            <a:br>
              <a:rPr lang="en-US" altLang="zh-CN" b="1" dirty="0">
                <a:latin typeface="Arial" pitchFamily="-65" charset="0"/>
                <a:ea typeface="宋体" pitchFamily="-65" charset="-122"/>
                <a:cs typeface="宋体" pitchFamily="-65" charset="-122"/>
              </a:rPr>
            </a:br>
            <a:r>
              <a:rPr lang="en-US" altLang="zh-CN" b="1" dirty="0">
                <a:latin typeface="Arial" pitchFamily="-65" charset="0"/>
                <a:ea typeface="宋体" pitchFamily="-65" charset="-122"/>
                <a:cs typeface="宋体" pitchFamily="-65" charset="-122"/>
              </a:rPr>
              <a:t>with Open Power Quality</a:t>
            </a:r>
          </a:p>
        </p:txBody>
      </p:sp>
      <p:sp>
        <p:nvSpPr>
          <p:cNvPr id="6" name="Text Box 1007"/>
          <p:cNvSpPr txBox="1">
            <a:spLocks noChangeArrowheads="1"/>
          </p:cNvSpPr>
          <p:nvPr/>
        </p:nvSpPr>
        <p:spPr bwMode="auto">
          <a:xfrm>
            <a:off x="3759200" y="2514600"/>
            <a:ext cx="29260800" cy="1938992"/>
          </a:xfrm>
          <a:prstGeom prst="rect">
            <a:avLst/>
          </a:prstGeom>
          <a:noFill/>
          <a:ln w="25400">
            <a:noFill/>
            <a:miter lim="800000"/>
            <a:headEnd/>
            <a:tailEnd/>
          </a:ln>
          <a:effectLst/>
        </p:spPr>
        <p:txBody>
          <a:bodyPr wrap="square">
            <a:prstTxWarp prst="textNoShape">
              <a:avLst/>
            </a:prstTxWarp>
            <a:spAutoFit/>
          </a:bodyPr>
          <a:lstStyle/>
          <a:p>
            <a:pPr algn="ctr" defTabSz="3762375"/>
            <a:r>
              <a:rPr lang="en-US" altLang="zh-CN" sz="4000" dirty="0">
                <a:latin typeface="Arial" pitchFamily="-65" charset="0"/>
                <a:ea typeface="宋体" pitchFamily="-65" charset="-122"/>
                <a:cs typeface="宋体" pitchFamily="-65" charset="-122"/>
              </a:rPr>
              <a:t>Anthony </a:t>
            </a:r>
            <a:r>
              <a:rPr lang="en-US" altLang="zh-CN" sz="4000" dirty="0" err="1">
                <a:latin typeface="Arial" pitchFamily="-65" charset="0"/>
                <a:ea typeface="宋体" pitchFamily="-65" charset="-122"/>
                <a:cs typeface="宋体" pitchFamily="-65" charset="-122"/>
              </a:rPr>
              <a:t>Christe</a:t>
            </a:r>
            <a:r>
              <a:rPr lang="en-US" altLang="zh-CN" sz="4000" dirty="0">
                <a:latin typeface="Arial" pitchFamily="-65" charset="0"/>
                <a:ea typeface="宋体" pitchFamily="-65" charset="-122"/>
                <a:cs typeface="宋体" pitchFamily="-65" charset="-122"/>
              </a:rPr>
              <a:t>, Charles Dickens, Kaila Foltz, Evan </a:t>
            </a:r>
            <a:r>
              <a:rPr lang="en-US" altLang="zh-CN" sz="4000" dirty="0" err="1">
                <a:latin typeface="Arial" pitchFamily="-65" charset="0"/>
                <a:ea typeface="宋体" pitchFamily="-65" charset="-122"/>
                <a:cs typeface="宋体" pitchFamily="-65" charset="-122"/>
              </a:rPr>
              <a:t>Hataishi</a:t>
            </a:r>
            <a:r>
              <a:rPr lang="en-US" altLang="zh-CN" sz="4000" dirty="0">
                <a:latin typeface="Arial" pitchFamily="-65" charset="0"/>
                <a:ea typeface="宋体" pitchFamily="-65" charset="-122"/>
                <a:cs typeface="宋体" pitchFamily="-65" charset="-122"/>
              </a:rPr>
              <a:t>, Camelia Lai, Serge </a:t>
            </a:r>
            <a:r>
              <a:rPr lang="en-US" altLang="zh-CN" sz="4000" dirty="0" err="1">
                <a:latin typeface="Arial" pitchFamily="-65" charset="0"/>
                <a:ea typeface="宋体" pitchFamily="-65" charset="-122"/>
                <a:cs typeface="宋体" pitchFamily="-65" charset="-122"/>
              </a:rPr>
              <a:t>Negrashov</a:t>
            </a:r>
            <a:r>
              <a:rPr lang="en-US" altLang="zh-CN" sz="4000" dirty="0">
                <a:latin typeface="Arial" pitchFamily="-65" charset="0"/>
                <a:ea typeface="宋体" pitchFamily="-65" charset="-122"/>
                <a:cs typeface="宋体" pitchFamily="-65" charset="-122"/>
              </a:rPr>
              <a:t>, Il Ung </a:t>
            </a:r>
            <a:r>
              <a:rPr lang="en-US" altLang="zh-CN" sz="4000" dirty="0" err="1">
                <a:latin typeface="Arial" pitchFamily="-65" charset="0"/>
                <a:ea typeface="宋体" pitchFamily="-65" charset="-122"/>
                <a:cs typeface="宋体" pitchFamily="-65" charset="-122"/>
              </a:rPr>
              <a:t>Jeong</a:t>
            </a:r>
            <a:br>
              <a:rPr lang="en-US" altLang="zh-CN" sz="4000" dirty="0">
                <a:latin typeface="Arial" pitchFamily="-65" charset="0"/>
                <a:ea typeface="宋体" pitchFamily="-65" charset="-122"/>
                <a:cs typeface="宋体" pitchFamily="-65" charset="-122"/>
              </a:rPr>
            </a:br>
            <a:r>
              <a:rPr lang="en-US" altLang="zh-CN" sz="4000" dirty="0">
                <a:latin typeface="Arial" pitchFamily="-65" charset="0"/>
                <a:ea typeface="宋体" pitchFamily="-65" charset="-122"/>
                <a:cs typeface="宋体" pitchFamily="-65" charset="-122"/>
              </a:rPr>
              <a:t>Philip Johnson</a:t>
            </a:r>
          </a:p>
          <a:p>
            <a:pPr algn="ctr" defTabSz="3762375"/>
            <a:r>
              <a:rPr lang="en-US" altLang="zh-CN" sz="4000" b="1" dirty="0">
                <a:latin typeface="Arial" pitchFamily="-65" charset="0"/>
                <a:ea typeface="宋体" pitchFamily="-65" charset="-122"/>
                <a:cs typeface="宋体" pitchFamily="-65" charset="-122"/>
              </a:rPr>
              <a:t>Open Power Quality</a:t>
            </a:r>
          </a:p>
        </p:txBody>
      </p:sp>
      <p:sp>
        <p:nvSpPr>
          <p:cNvPr id="7" name="AutoShape 1122"/>
          <p:cNvSpPr>
            <a:spLocks noChangeArrowheads="1"/>
          </p:cNvSpPr>
          <p:nvPr/>
        </p:nvSpPr>
        <p:spPr bwMode="auto">
          <a:xfrm>
            <a:off x="1092202" y="4876802"/>
            <a:ext cx="16875227" cy="5305172"/>
          </a:xfrm>
          <a:prstGeom prst="roundRect">
            <a:avLst>
              <a:gd name="adj" fmla="val 6556"/>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a:latin typeface="Arial" pitchFamily="-65" charset="0"/>
              <a:ea typeface="宋体" pitchFamily="-65" charset="-122"/>
              <a:cs typeface="宋体" pitchFamily="-65" charset="-122"/>
            </a:endParaRPr>
          </a:p>
        </p:txBody>
      </p:sp>
      <p:sp>
        <p:nvSpPr>
          <p:cNvPr id="8" name="Text Box 1123"/>
          <p:cNvSpPr txBox="1">
            <a:spLocks noChangeArrowheads="1"/>
          </p:cNvSpPr>
          <p:nvPr/>
        </p:nvSpPr>
        <p:spPr bwMode="auto">
          <a:xfrm>
            <a:off x="5943600" y="4909321"/>
            <a:ext cx="7391400"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Introduction &amp; Motivation</a:t>
            </a:r>
          </a:p>
        </p:txBody>
      </p:sp>
      <p:sp>
        <p:nvSpPr>
          <p:cNvPr id="9" name="Text Box 1135"/>
          <p:cNvSpPr txBox="1">
            <a:spLocks noChangeArrowheads="1"/>
          </p:cNvSpPr>
          <p:nvPr/>
        </p:nvSpPr>
        <p:spPr bwMode="auto">
          <a:xfrm>
            <a:off x="1102361" y="5780768"/>
            <a:ext cx="16604523" cy="4401205"/>
          </a:xfrm>
          <a:prstGeom prst="rect">
            <a:avLst/>
          </a:prstGeom>
          <a:noFill/>
          <a:ln w="9525">
            <a:noFill/>
            <a:miter lim="800000"/>
            <a:headEnd/>
            <a:tailEnd/>
          </a:ln>
          <a:effectLst/>
        </p:spPr>
        <p:txBody>
          <a:bodyPr wrap="square">
            <a:prstTxWarp prst="textNoShape">
              <a:avLst/>
            </a:prstTxWarp>
            <a:spAutoFit/>
          </a:bodyPr>
          <a:lstStyle/>
          <a:p>
            <a:pPr marL="457200" lvl="2">
              <a:spcBef>
                <a:spcPct val="0"/>
              </a:spcBef>
            </a:pPr>
            <a:r>
              <a:rPr lang="en-US" sz="2000" dirty="0">
                <a:latin typeface="Arial" panose="020B0604020202020204" pitchFamily="34" charset="0"/>
                <a:cs typeface="Arial" panose="020B0604020202020204" pitchFamily="34" charset="0"/>
              </a:rPr>
              <a:t>    Successfully maintaining adequate power quality and providing sufficient amounts of it to meet the rising needs of consumers has been a triumph of electrical utilities for over 100 years. In recent times, however, there have been changes to the nature of electrical generation and consumption that make power quality of increasing public concern and interest.</a:t>
            </a:r>
          </a:p>
          <a:p>
            <a:pPr marL="457200" lvl="2">
              <a:spcBef>
                <a:spcPct val="0"/>
              </a:spcBef>
            </a:pPr>
            <a:r>
              <a:rPr lang="en-US" sz="2000" dirty="0">
                <a:latin typeface="Arial" panose="020B0604020202020204" pitchFamily="34" charset="0"/>
                <a:cs typeface="Arial" panose="020B0604020202020204" pitchFamily="34" charset="0"/>
              </a:rPr>
              <a:t>    The Open Power Quality (OPQ) project began in 2012 with the goal of developing and evaluating technology to support three important improvements to electrical infrastructure:</a:t>
            </a:r>
          </a:p>
          <a:p>
            <a:pPr marL="457200" lvl="2">
              <a:spcBef>
                <a:spcPct val="0"/>
              </a:spcBef>
            </a:pPr>
            <a:r>
              <a:rPr lang="en-US" sz="2000" dirty="0">
                <a:latin typeface="Arial" panose="020B0604020202020204" pitchFamily="34" charset="0"/>
                <a:cs typeface="Arial" panose="020B0604020202020204" pitchFamily="34" charset="0"/>
              </a:rPr>
              <a:t>    1: Increase the capacity of small and large electrical grids to employ distributed, intermittent forms of renewable energy.</a:t>
            </a:r>
          </a:p>
          <a:p>
            <a:pPr marL="457200" lvl="2">
              <a:spcBef>
                <a:spcPct val="0"/>
              </a:spcBef>
            </a:pPr>
            <a:r>
              <a:rPr lang="en-US" sz="2000" dirty="0">
                <a:latin typeface="Arial" panose="020B0604020202020204" pitchFamily="34" charset="0"/>
                <a:cs typeface="Arial" panose="020B0604020202020204" pitchFamily="34" charset="0"/>
              </a:rPr>
              <a:t>    2: Gain insight into lifespan and failure rate problems in consumer electronics due to poor power quality.</a:t>
            </a:r>
          </a:p>
          <a:p>
            <a:pPr marL="457200" lvl="2">
              <a:spcBef>
                <a:spcPct val="0"/>
              </a:spcBef>
            </a:pPr>
            <a:r>
              <a:rPr lang="en-US" sz="2000" dirty="0">
                <a:latin typeface="Arial" panose="020B0604020202020204" pitchFamily="34" charset="0"/>
                <a:cs typeface="Arial" panose="020B0604020202020204" pitchFamily="34" charset="0"/>
              </a:rPr>
              <a:t>    3: Provide an independent, low cost source of useful power quality data to consumers, researchers, and public policy makers.</a:t>
            </a:r>
            <a:endParaRPr lang="en-US" sz="2000" b="1" dirty="0">
              <a:latin typeface="Arial" panose="020B0604020202020204" pitchFamily="34" charset="0"/>
              <a:ea typeface="PMingLiU" pitchFamily="18" charset="-120"/>
              <a:cs typeface="Arial" panose="020B0604020202020204" pitchFamily="34" charset="0"/>
            </a:endParaRPr>
          </a:p>
          <a:p>
            <a:pPr marL="457200" lvl="2">
              <a:spcBef>
                <a:spcPct val="0"/>
              </a:spcBef>
            </a:pPr>
            <a:r>
              <a:rPr lang="en-US" sz="2000" b="1" dirty="0">
                <a:latin typeface="Arial" panose="020B0604020202020204" pitchFamily="34" charset="0"/>
                <a:ea typeface="PMingLiU" pitchFamily="18" charset="-120"/>
                <a:cs typeface="Arial" panose="020B0604020202020204" pitchFamily="34" charset="0"/>
              </a:rPr>
              <a:t>    </a:t>
            </a:r>
            <a:r>
              <a:rPr lang="en-US" sz="2000" dirty="0">
                <a:latin typeface="Arial" pitchFamily="-65" charset="0"/>
                <a:ea typeface="PMingLiU" pitchFamily="18" charset="-120"/>
                <a:cs typeface="PMingLiU" pitchFamily="18" charset="-120"/>
              </a:rPr>
              <a:t>Current state of the art power quality monitoring devices are designed for stand alone operation and follow common architectural principles that do not allow for flexibility on how data is represented and communicated and are not developed for everyday customers to understand. Furthermore, stand alone power quality monitoring devices lack global awareness, they are only able to recognize local events.    </a:t>
            </a:r>
          </a:p>
          <a:p>
            <a:pPr marL="457200" lvl="2">
              <a:spcBef>
                <a:spcPct val="0"/>
              </a:spcBef>
            </a:pPr>
            <a:r>
              <a:rPr lang="en-US" sz="2000" dirty="0">
                <a:latin typeface="Arial" pitchFamily="-65" charset="0"/>
                <a:ea typeface="PMingLiU" pitchFamily="18" charset="-120"/>
                <a:cs typeface="PMingLiU" pitchFamily="18" charset="-120"/>
              </a:rPr>
              <a:t>    The OPQ project takes a different design approach by developing a cloud native system with two way data flow and higher frequency database updates. This allows the system to be globally aware of events happening across the grid that will potentially provide insights that would be otherwise unavailable. The OPQ system presents its data and results in an approachable way for consumers of all backgrounds. </a:t>
            </a:r>
          </a:p>
        </p:txBody>
      </p:sp>
      <p:pic>
        <p:nvPicPr>
          <p:cNvPr id="10" name="Picture 9" descr="UHM logo.gif"/>
          <p:cNvPicPr>
            <a:picLocks noChangeAspect="1"/>
          </p:cNvPicPr>
          <p:nvPr/>
        </p:nvPicPr>
        <p:blipFill>
          <a:blip r:embed="rId3" cstate="print"/>
          <a:stretch>
            <a:fillRect/>
          </a:stretch>
        </p:blipFill>
        <p:spPr>
          <a:xfrm>
            <a:off x="260406" y="431623"/>
            <a:ext cx="5022794" cy="1989920"/>
          </a:xfrm>
          <a:prstGeom prst="rect">
            <a:avLst/>
          </a:prstGeom>
        </p:spPr>
      </p:pic>
      <p:sp>
        <p:nvSpPr>
          <p:cNvPr id="13" name="Rectangle 12"/>
          <p:cNvSpPr/>
          <p:nvPr/>
        </p:nvSpPr>
        <p:spPr>
          <a:xfrm>
            <a:off x="32308800" y="514350"/>
            <a:ext cx="711200" cy="285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5560000" y="685800"/>
            <a:ext cx="711200" cy="285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5153600" y="457200"/>
            <a:ext cx="711200" cy="285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utoShape 1122"/>
          <p:cNvSpPr>
            <a:spLocks noChangeArrowheads="1"/>
          </p:cNvSpPr>
          <p:nvPr/>
        </p:nvSpPr>
        <p:spPr bwMode="auto">
          <a:xfrm>
            <a:off x="1016000" y="10301093"/>
            <a:ext cx="16992599" cy="7529707"/>
          </a:xfrm>
          <a:prstGeom prst="roundRect">
            <a:avLst>
              <a:gd name="adj" fmla="val 6556"/>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a:latin typeface="Arial" pitchFamily="-65" charset="0"/>
              <a:ea typeface="宋体" pitchFamily="-65" charset="-122"/>
              <a:cs typeface="宋体" pitchFamily="-65" charset="-122"/>
            </a:endParaRPr>
          </a:p>
        </p:txBody>
      </p:sp>
      <p:sp>
        <p:nvSpPr>
          <p:cNvPr id="17" name="AutoShape 1122"/>
          <p:cNvSpPr>
            <a:spLocks noChangeArrowheads="1"/>
          </p:cNvSpPr>
          <p:nvPr/>
        </p:nvSpPr>
        <p:spPr bwMode="auto">
          <a:xfrm>
            <a:off x="1016001" y="17949919"/>
            <a:ext cx="17094200" cy="8624831"/>
          </a:xfrm>
          <a:prstGeom prst="roundRect">
            <a:avLst>
              <a:gd name="adj" fmla="val 6556"/>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dirty="0">
              <a:latin typeface="Arial" pitchFamily="-65" charset="0"/>
              <a:ea typeface="宋体" pitchFamily="-65" charset="-122"/>
              <a:cs typeface="宋体" pitchFamily="-65" charset="-122"/>
            </a:endParaRPr>
          </a:p>
        </p:txBody>
      </p:sp>
      <p:sp>
        <p:nvSpPr>
          <p:cNvPr id="18" name="AutoShape 1122"/>
          <p:cNvSpPr>
            <a:spLocks noChangeArrowheads="1"/>
          </p:cNvSpPr>
          <p:nvPr/>
        </p:nvSpPr>
        <p:spPr bwMode="auto">
          <a:xfrm>
            <a:off x="18389601" y="24612600"/>
            <a:ext cx="16992599" cy="1962150"/>
          </a:xfrm>
          <a:prstGeom prst="roundRect">
            <a:avLst>
              <a:gd name="adj" fmla="val 10260"/>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a:latin typeface="Arial" pitchFamily="-65" charset="0"/>
              <a:ea typeface="宋体" pitchFamily="-65" charset="-122"/>
              <a:cs typeface="宋体" pitchFamily="-65" charset="-122"/>
            </a:endParaRPr>
          </a:p>
        </p:txBody>
      </p:sp>
      <p:sp>
        <p:nvSpPr>
          <p:cNvPr id="19" name="AutoShape 1122"/>
          <p:cNvSpPr>
            <a:spLocks noChangeArrowheads="1"/>
          </p:cNvSpPr>
          <p:nvPr/>
        </p:nvSpPr>
        <p:spPr bwMode="auto">
          <a:xfrm>
            <a:off x="18389601" y="19050000"/>
            <a:ext cx="16992599" cy="5334000"/>
          </a:xfrm>
          <a:prstGeom prst="roundRect">
            <a:avLst>
              <a:gd name="adj" fmla="val 8811"/>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a:latin typeface="Arial" pitchFamily="-65" charset="0"/>
              <a:ea typeface="宋体" pitchFamily="-65" charset="-122"/>
              <a:cs typeface="宋体" pitchFamily="-65" charset="-122"/>
            </a:endParaRPr>
          </a:p>
        </p:txBody>
      </p:sp>
      <p:sp>
        <p:nvSpPr>
          <p:cNvPr id="20" name="Text Box 1123"/>
          <p:cNvSpPr txBox="1">
            <a:spLocks noChangeArrowheads="1"/>
          </p:cNvSpPr>
          <p:nvPr/>
        </p:nvSpPr>
        <p:spPr bwMode="auto">
          <a:xfrm>
            <a:off x="6540498" y="10422982"/>
            <a:ext cx="5943601"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Project Description</a:t>
            </a:r>
          </a:p>
        </p:txBody>
      </p:sp>
      <p:sp>
        <p:nvSpPr>
          <p:cNvPr id="21" name="Text Box 1123"/>
          <p:cNvSpPr txBox="1">
            <a:spLocks noChangeArrowheads="1"/>
          </p:cNvSpPr>
          <p:nvPr/>
        </p:nvSpPr>
        <p:spPr bwMode="auto">
          <a:xfrm>
            <a:off x="6210299" y="18022403"/>
            <a:ext cx="6273800"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Materials &amp; Methods</a:t>
            </a:r>
          </a:p>
        </p:txBody>
      </p:sp>
      <p:sp>
        <p:nvSpPr>
          <p:cNvPr id="22" name="Text Box 1123"/>
          <p:cNvSpPr txBox="1">
            <a:spLocks noChangeArrowheads="1"/>
          </p:cNvSpPr>
          <p:nvPr/>
        </p:nvSpPr>
        <p:spPr bwMode="auto">
          <a:xfrm>
            <a:off x="25603200" y="4876800"/>
            <a:ext cx="2794000"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Results</a:t>
            </a:r>
          </a:p>
        </p:txBody>
      </p:sp>
      <p:sp>
        <p:nvSpPr>
          <p:cNvPr id="23" name="Text Box 1123"/>
          <p:cNvSpPr txBox="1">
            <a:spLocks noChangeArrowheads="1"/>
          </p:cNvSpPr>
          <p:nvPr/>
        </p:nvSpPr>
        <p:spPr bwMode="auto">
          <a:xfrm>
            <a:off x="25069800" y="19118759"/>
            <a:ext cx="3810000"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Conclusion</a:t>
            </a:r>
          </a:p>
        </p:txBody>
      </p:sp>
      <p:sp>
        <p:nvSpPr>
          <p:cNvPr id="24" name="Text Box 1123"/>
          <p:cNvSpPr txBox="1">
            <a:spLocks noChangeArrowheads="1"/>
          </p:cNvSpPr>
          <p:nvPr/>
        </p:nvSpPr>
        <p:spPr bwMode="auto">
          <a:xfrm>
            <a:off x="23926800" y="24681359"/>
            <a:ext cx="6096000"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Acknowledgments</a:t>
            </a:r>
          </a:p>
        </p:txBody>
      </p:sp>
      <p:sp>
        <p:nvSpPr>
          <p:cNvPr id="25" name="Text Box 1135"/>
          <p:cNvSpPr txBox="1">
            <a:spLocks noChangeArrowheads="1"/>
          </p:cNvSpPr>
          <p:nvPr/>
        </p:nvSpPr>
        <p:spPr bwMode="auto">
          <a:xfrm>
            <a:off x="18591117" y="25679400"/>
            <a:ext cx="16156083" cy="584775"/>
          </a:xfrm>
          <a:prstGeom prst="rect">
            <a:avLst/>
          </a:prstGeom>
          <a:noFill/>
          <a:ln w="9525">
            <a:noFill/>
            <a:miter lim="800000"/>
            <a:headEnd/>
            <a:tailEnd/>
          </a:ln>
          <a:effectLst/>
        </p:spPr>
        <p:txBody>
          <a:bodyPr wrap="square">
            <a:prstTxWarp prst="textNoShape">
              <a:avLst/>
            </a:prstTxWarp>
            <a:spAutoFit/>
          </a:bodyPr>
          <a:lstStyle/>
          <a:p>
            <a:pPr marL="304800" indent="-304800" eaLnBrk="1" hangingPunct="1">
              <a:spcBef>
                <a:spcPct val="0"/>
              </a:spcBef>
              <a:buFontTx/>
              <a:buChar char="•"/>
            </a:pPr>
            <a:r>
              <a:rPr lang="en-US" sz="3200" b="1" dirty="0">
                <a:latin typeface="Arial" pitchFamily="-65" charset="0"/>
                <a:ea typeface="PMingLiU" pitchFamily="18" charset="-120"/>
                <a:cs typeface="PMingLiU" pitchFamily="18" charset="-120"/>
              </a:rPr>
              <a:t>Funding sources, etc</a:t>
            </a:r>
            <a:r>
              <a:rPr lang="en-US" sz="3200" b="1">
                <a:latin typeface="Arial" pitchFamily="-65" charset="0"/>
                <a:ea typeface="PMingLiU" pitchFamily="18" charset="-120"/>
                <a:cs typeface="PMingLiU" pitchFamily="18" charset="-120"/>
              </a:rPr>
              <a:t>. </a:t>
            </a:r>
            <a:endParaRPr lang="en-US" sz="3200" b="1" dirty="0">
              <a:latin typeface="Arial" pitchFamily="-65" charset="0"/>
              <a:ea typeface="PMingLiU" pitchFamily="18" charset="-120"/>
              <a:cs typeface="PMingLiU" pitchFamily="18" charset="-120"/>
            </a:endParaRPr>
          </a:p>
        </p:txBody>
      </p:sp>
      <p:sp>
        <p:nvSpPr>
          <p:cNvPr id="46" name="Text Box 1135"/>
          <p:cNvSpPr txBox="1">
            <a:spLocks noChangeArrowheads="1"/>
          </p:cNvSpPr>
          <p:nvPr/>
        </p:nvSpPr>
        <p:spPr bwMode="auto">
          <a:xfrm>
            <a:off x="1092202" y="11311542"/>
            <a:ext cx="16951428" cy="1631216"/>
          </a:xfrm>
          <a:prstGeom prst="rect">
            <a:avLst/>
          </a:prstGeom>
          <a:noFill/>
          <a:ln w="9525">
            <a:noFill/>
            <a:miter lim="800000"/>
            <a:headEnd/>
            <a:tailEnd/>
          </a:ln>
          <a:effectLst/>
        </p:spPr>
        <p:txBody>
          <a:bodyPr wrap="square">
            <a:prstTxWarp prst="textNoShape">
              <a:avLst/>
            </a:prstTxWarp>
            <a:spAutoFit/>
          </a:bodyPr>
          <a:lstStyle/>
          <a:p>
            <a:pPr>
              <a:spcBef>
                <a:spcPct val="0"/>
              </a:spcBef>
            </a:pPr>
            <a:r>
              <a:rPr lang="en-US" sz="2000" dirty="0">
                <a:latin typeface="Arial" panose="020B0604020202020204" pitchFamily="34" charset="0"/>
                <a:cs typeface="Arial" panose="020B0604020202020204" pitchFamily="34" charset="0"/>
              </a:rPr>
              <a:t>    At the 10,000 foot level, the OPQ system architecture is extremely simple: OPQ Boxes are plugged into outlets, they monitor the quality of power, and the results are communicated via the Internet to a software system called OPQ Cloud. To see the results, users login to the system using a browser.</a:t>
            </a:r>
          </a:p>
          <a:p>
            <a:pPr>
              <a:spcBef>
                <a:spcPct val="0"/>
              </a:spcBef>
            </a:pPr>
            <a:r>
              <a:rPr lang="en-US" sz="2000" dirty="0">
                <a:latin typeface="Arial" panose="020B0604020202020204" pitchFamily="34" charset="0"/>
                <a:ea typeface="PMingLiU" pitchFamily="18" charset="-120"/>
                <a:cs typeface="Arial" panose="020B0604020202020204" pitchFamily="34" charset="0"/>
              </a:rPr>
              <a:t>    At a closer look, the OPQ system architecture consists of four major open source hardware and software components that provide end-to-end support for the capture, triggering, analysis, and reporting of consumer level local and global power quality events.</a:t>
            </a:r>
          </a:p>
        </p:txBody>
      </p:sp>
      <p:sp>
        <p:nvSpPr>
          <p:cNvPr id="170" name="Text Box 1135"/>
          <p:cNvSpPr txBox="1">
            <a:spLocks noChangeArrowheads="1"/>
          </p:cNvSpPr>
          <p:nvPr/>
        </p:nvSpPr>
        <p:spPr bwMode="auto">
          <a:xfrm>
            <a:off x="18669000" y="19888200"/>
            <a:ext cx="16646629" cy="1077218"/>
          </a:xfrm>
          <a:prstGeom prst="rect">
            <a:avLst/>
          </a:prstGeom>
          <a:noFill/>
          <a:ln w="9525">
            <a:noFill/>
            <a:miter lim="800000"/>
            <a:headEnd/>
            <a:tailEnd/>
          </a:ln>
          <a:effectLst/>
        </p:spPr>
        <p:txBody>
          <a:bodyPr wrap="square">
            <a:prstTxWarp prst="textNoShape">
              <a:avLst/>
            </a:prstTxWarp>
            <a:spAutoFit/>
          </a:bodyPr>
          <a:lstStyle/>
          <a:p>
            <a:pPr marL="304800" indent="-304800" eaLnBrk="1" hangingPunct="1">
              <a:spcBef>
                <a:spcPct val="0"/>
              </a:spcBef>
              <a:buFontTx/>
              <a:buChar char="•"/>
            </a:pPr>
            <a:r>
              <a:rPr lang="en-US" sz="3200" b="1" dirty="0">
                <a:latin typeface="Arial" pitchFamily="-65" charset="0"/>
                <a:ea typeface="PMingLiU" pitchFamily="18" charset="-120"/>
                <a:cs typeface="PMingLiU" pitchFamily="18" charset="-120"/>
              </a:rPr>
              <a:t>Sum up your key results</a:t>
            </a:r>
          </a:p>
          <a:p>
            <a:pPr marL="304800" indent="-304800" eaLnBrk="1" hangingPunct="1">
              <a:spcBef>
                <a:spcPct val="0"/>
              </a:spcBef>
              <a:buFontTx/>
              <a:buChar char="•"/>
            </a:pPr>
            <a:r>
              <a:rPr lang="en-US" sz="3200" b="1" dirty="0">
                <a:latin typeface="Arial" pitchFamily="-65" charset="0"/>
                <a:ea typeface="PMingLiU" pitchFamily="18" charset="-120"/>
                <a:cs typeface="PMingLiU" pitchFamily="18" charset="-120"/>
              </a:rPr>
              <a:t>Can also mention future work</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44038" y="487388"/>
            <a:ext cx="5644133" cy="1778397"/>
          </a:xfrm>
          <a:prstGeom prst="rect">
            <a:avLst/>
          </a:prstGeom>
        </p:spPr>
      </p:pic>
      <p:pic>
        <p:nvPicPr>
          <p:cNvPr id="4" name="Picture 3">
            <a:extLst>
              <a:ext uri="{FF2B5EF4-FFF2-40B4-BE49-F238E27FC236}">
                <a16:creationId xmlns:a16="http://schemas.microsoft.com/office/drawing/2014/main" id="{3A29B898-6BD3-074D-8F5A-FA9FB35EF8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3006" y="13161711"/>
            <a:ext cx="7836620" cy="3677498"/>
          </a:xfrm>
          <a:prstGeom prst="rect">
            <a:avLst/>
          </a:prstGeom>
        </p:spPr>
      </p:pic>
      <p:sp>
        <p:nvSpPr>
          <p:cNvPr id="12" name="TextBox 11">
            <a:extLst>
              <a:ext uri="{FF2B5EF4-FFF2-40B4-BE49-F238E27FC236}">
                <a16:creationId xmlns:a16="http://schemas.microsoft.com/office/drawing/2014/main" id="{5E872871-4821-4E4D-AF5E-A7765DC865E4}"/>
              </a:ext>
            </a:extLst>
          </p:cNvPr>
          <p:cNvSpPr txBox="1"/>
          <p:nvPr/>
        </p:nvSpPr>
        <p:spPr>
          <a:xfrm>
            <a:off x="9306632" y="13196233"/>
            <a:ext cx="8207240" cy="286232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1: </a:t>
            </a:r>
            <a:r>
              <a:rPr lang="en-US" sz="2000" b="1" dirty="0">
                <a:latin typeface="Arial" panose="020B0604020202020204" pitchFamily="34" charset="0"/>
                <a:cs typeface="Arial" panose="020B0604020202020204" pitchFamily="34" charset="0"/>
              </a:rPr>
              <a:t>OPQ Box </a:t>
            </a:r>
            <a:r>
              <a:rPr lang="en-US" sz="2000" dirty="0">
                <a:latin typeface="Arial" panose="020B0604020202020204" pitchFamily="34" charset="0"/>
                <a:cs typeface="Arial" panose="020B0604020202020204" pitchFamily="34" charset="0"/>
              </a:rPr>
              <a:t>is a hardware device that detects the electrical waveform from a standard residential outlet.</a:t>
            </a:r>
          </a:p>
          <a:p>
            <a:r>
              <a:rPr lang="en-US" sz="2000" dirty="0">
                <a:latin typeface="Arial" panose="020B0604020202020204" pitchFamily="34" charset="0"/>
                <a:cs typeface="Arial" panose="020B0604020202020204" pitchFamily="34" charset="0"/>
              </a:rPr>
              <a:t>2: </a:t>
            </a:r>
            <a:r>
              <a:rPr lang="en-US" sz="2000" b="1" dirty="0">
                <a:latin typeface="Arial" panose="020B0604020202020204" pitchFamily="34" charset="0"/>
                <a:cs typeface="Arial" panose="020B0604020202020204" pitchFamily="34" charset="0"/>
              </a:rPr>
              <a:t>OPQ Makai </a:t>
            </a:r>
            <a:r>
              <a:rPr lang="en-US" sz="2000" dirty="0">
                <a:latin typeface="Arial" panose="020B0604020202020204" pitchFamily="34" charset="0"/>
                <a:cs typeface="Arial" panose="020B0604020202020204" pitchFamily="34" charset="0"/>
              </a:rPr>
              <a:t>monitors incoming low fidelity data from OPQ Boxes, requests high fidelity data when necessary, and stores the results in a MongoDB database.</a:t>
            </a:r>
          </a:p>
          <a:p>
            <a:r>
              <a:rPr lang="en-US" sz="2000" dirty="0">
                <a:latin typeface="Arial" panose="020B0604020202020204" pitchFamily="34" charset="0"/>
                <a:cs typeface="Arial" panose="020B0604020202020204" pitchFamily="34" charset="0"/>
              </a:rPr>
              <a:t>3: </a:t>
            </a:r>
            <a:r>
              <a:rPr lang="en-US" sz="2000" b="1" dirty="0">
                <a:latin typeface="Arial" panose="020B0604020202020204" pitchFamily="34" charset="0"/>
                <a:cs typeface="Arial" panose="020B0604020202020204" pitchFamily="34" charset="0"/>
              </a:rPr>
              <a:t>OPQ </a:t>
            </a:r>
            <a:r>
              <a:rPr lang="en-US" sz="2000" b="1" dirty="0" err="1">
                <a:latin typeface="Arial" panose="020B0604020202020204" pitchFamily="34" charset="0"/>
                <a:cs typeface="Arial" panose="020B0604020202020204" pitchFamily="34" charset="0"/>
              </a:rPr>
              <a:t>Mauka</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analyzes data and creates “incidents” when it detects power quality incidents.</a:t>
            </a:r>
          </a:p>
          <a:p>
            <a:r>
              <a:rPr lang="en-US" sz="2000" dirty="0">
                <a:latin typeface="Arial" panose="020B0604020202020204" pitchFamily="34" charset="0"/>
                <a:cs typeface="Arial" panose="020B0604020202020204" pitchFamily="34" charset="0"/>
              </a:rPr>
              <a:t>4: </a:t>
            </a:r>
            <a:r>
              <a:rPr lang="en-US" sz="2000" b="1" dirty="0">
                <a:latin typeface="Arial" panose="020B0604020202020204" pitchFamily="34" charset="0"/>
                <a:cs typeface="Arial" panose="020B0604020202020204" pitchFamily="34" charset="0"/>
              </a:rPr>
              <a:t>OPQ View </a:t>
            </a:r>
            <a:r>
              <a:rPr lang="en-US" sz="2000" dirty="0">
                <a:latin typeface="Arial" panose="020B0604020202020204" pitchFamily="34" charset="0"/>
                <a:cs typeface="Arial" panose="020B0604020202020204" pitchFamily="34" charset="0"/>
              </a:rPr>
              <a:t>is a visualization platform for displaying the results for data capture and analysis.</a:t>
            </a:r>
          </a:p>
        </p:txBody>
      </p:sp>
      <p:sp>
        <p:nvSpPr>
          <p:cNvPr id="26" name="TextBox 25">
            <a:extLst>
              <a:ext uri="{FF2B5EF4-FFF2-40B4-BE49-F238E27FC236}">
                <a16:creationId xmlns:a16="http://schemas.microsoft.com/office/drawing/2014/main" id="{4A340242-DD35-DD46-A755-8B89AB132E24}"/>
              </a:ext>
            </a:extLst>
          </p:cNvPr>
          <p:cNvSpPr txBox="1"/>
          <p:nvPr/>
        </p:nvSpPr>
        <p:spPr>
          <a:xfrm>
            <a:off x="1127761" y="16894383"/>
            <a:ext cx="16813734"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    The image above illustrates how the four components of the OPQ system work together to collect information from wall outlets to the display and analyses in a browser.</a:t>
            </a:r>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0C7721AD-783E-CC4A-85A6-92D6E0A99403}"/>
                  </a:ext>
                </a:extLst>
              </p:cNvPr>
              <p:cNvSpPr txBox="1"/>
              <p:nvPr/>
            </p:nvSpPr>
            <p:spPr>
              <a:xfrm>
                <a:off x="1207033" y="18841249"/>
                <a:ext cx="12853993" cy="1938992"/>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OPQ Box Design:  </a:t>
                </a:r>
              </a:p>
              <a:p>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 goal of </a:t>
                </a:r>
                <a:r>
                  <a:rPr lang="en-US" sz="2000" dirty="0" err="1">
                    <a:latin typeface="Arial" panose="020B0604020202020204" pitchFamily="34" charset="0"/>
                    <a:cs typeface="Arial" panose="020B0604020202020204" pitchFamily="34" charset="0"/>
                  </a:rPr>
                  <a:t>OPQBox</a:t>
                </a:r>
                <a:r>
                  <a:rPr lang="en-US" sz="2000" dirty="0">
                    <a:latin typeface="Arial" panose="020B0604020202020204" pitchFamily="34" charset="0"/>
                    <a:cs typeface="Arial" panose="020B0604020202020204" pitchFamily="34" charset="0"/>
                  </a:rPr>
                  <a:t> is to monitor voltage, frequency, THD, and Transients. It accomplishes this by sampling the waveform 256 times per cycle.</a:t>
                </a:r>
              </a:p>
              <a:p>
                <a:r>
                  <a:rPr lang="en-US" sz="2000" dirty="0">
                    <a:latin typeface="Arial" panose="020B0604020202020204" pitchFamily="34" charset="0"/>
                    <a:cs typeface="Arial" panose="020B0604020202020204" pitchFamily="34" charset="0"/>
                  </a:rPr>
                  <a:t>    When a power quality disturbance is detected, </a:t>
                </a:r>
                <a:r>
                  <a:rPr lang="en-US" sz="2000" dirty="0" err="1">
                    <a:latin typeface="Arial" panose="020B0604020202020204" pitchFamily="34" charset="0"/>
                    <a:cs typeface="Arial" panose="020B0604020202020204" pitchFamily="34" charset="0"/>
                  </a:rPr>
                  <a:t>OPQBox</a:t>
                </a:r>
                <a:r>
                  <a:rPr lang="en-US" sz="2000" dirty="0">
                    <a:latin typeface="Arial" panose="020B0604020202020204" pitchFamily="34" charset="0"/>
                    <a:cs typeface="Arial" panose="020B0604020202020204" pitchFamily="34" charset="0"/>
                  </a:rPr>
                  <a:t> can transmit high fidelity voltage and frequency data to </a:t>
                </a:r>
                <a:r>
                  <a:rPr lang="en-US" sz="2000" dirty="0" err="1">
                    <a:latin typeface="Arial" panose="020B0604020202020204" pitchFamily="34" charset="0"/>
                    <a:cs typeface="Arial" panose="020B0604020202020204" pitchFamily="34" charset="0"/>
                  </a:rPr>
                  <a:t>OPQHub</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OPQBox</a:t>
                </a:r>
                <a:r>
                  <a:rPr lang="en-US" sz="2000" dirty="0">
                    <a:latin typeface="Arial" panose="020B0604020202020204" pitchFamily="34" charset="0"/>
                    <a:cs typeface="Arial" panose="020B0604020202020204" pitchFamily="34" charset="0"/>
                  </a:rPr>
                  <a:t> transmits data on fundamental frequency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𝑟𝑚𝑠</m:t>
                        </m:r>
                      </m:sub>
                    </m:sSub>
                  </m:oMath>
                </a14:m>
                <a:r>
                  <a:rPr lang="en-US" sz="2000" dirty="0">
                    <a:latin typeface="Arial" panose="020B0604020202020204" pitchFamily="34" charset="0"/>
                    <a:cs typeface="Arial" panose="020B0604020202020204" pitchFamily="34" charset="0"/>
                  </a:rPr>
                  <a:t> to the Makai service for storage and analysis. </a:t>
                </a:r>
                <a:endParaRPr lang="en-US" sz="2000" b="1" dirty="0">
                  <a:latin typeface="Arial" panose="020B0604020202020204" pitchFamily="34" charset="0"/>
                  <a:cs typeface="Arial" panose="020B0604020202020204" pitchFamily="34" charset="0"/>
                </a:endParaRPr>
              </a:p>
            </p:txBody>
          </p:sp>
        </mc:Choice>
        <mc:Fallback>
          <p:sp>
            <p:nvSpPr>
              <p:cNvPr id="31" name="TextBox 30">
                <a:extLst>
                  <a:ext uri="{FF2B5EF4-FFF2-40B4-BE49-F238E27FC236}">
                    <a16:creationId xmlns:a16="http://schemas.microsoft.com/office/drawing/2014/main" id="{0C7721AD-783E-CC4A-85A6-92D6E0A99403}"/>
                  </a:ext>
                </a:extLst>
              </p:cNvPr>
              <p:cNvSpPr txBox="1">
                <a:spLocks noRot="1" noChangeAspect="1" noMove="1" noResize="1" noEditPoints="1" noAdjustHandles="1" noChangeArrowheads="1" noChangeShapeType="1" noTextEdit="1"/>
              </p:cNvSpPr>
              <p:nvPr/>
            </p:nvSpPr>
            <p:spPr>
              <a:xfrm>
                <a:off x="1207033" y="18841249"/>
                <a:ext cx="12853993" cy="1938992"/>
              </a:xfrm>
              <a:prstGeom prst="rect">
                <a:avLst/>
              </a:prstGeom>
              <a:blipFill>
                <a:blip r:embed="rId6"/>
                <a:stretch>
                  <a:fillRect l="-395" t="-1961" b="-4575"/>
                </a:stretch>
              </a:blipFill>
            </p:spPr>
            <p:txBody>
              <a:bodyPr/>
              <a:lstStyle/>
              <a:p>
                <a:r>
                  <a:rPr lang="en-US">
                    <a:noFill/>
                  </a:rPr>
                  <a:t> </a:t>
                </a:r>
              </a:p>
            </p:txBody>
          </p:sp>
        </mc:Fallback>
      </mc:AlternateContent>
      <p:pic>
        <p:nvPicPr>
          <p:cNvPr id="33" name="Picture 32">
            <a:extLst>
              <a:ext uri="{FF2B5EF4-FFF2-40B4-BE49-F238E27FC236}">
                <a16:creationId xmlns:a16="http://schemas.microsoft.com/office/drawing/2014/main" id="{4E42413A-4634-0846-BAF0-5C6B5CAF029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901453" y="18156835"/>
            <a:ext cx="4014642" cy="2534530"/>
          </a:xfrm>
          <a:prstGeom prst="rect">
            <a:avLst/>
          </a:prstGeom>
        </p:spPr>
      </p:pic>
      <p:pic>
        <p:nvPicPr>
          <p:cNvPr id="27" name="Picture 26">
            <a:extLst>
              <a:ext uri="{FF2B5EF4-FFF2-40B4-BE49-F238E27FC236}">
                <a16:creationId xmlns:a16="http://schemas.microsoft.com/office/drawing/2014/main" id="{149AFABA-CB6E-4B40-8F3B-51F5D05DFB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64321" y="22117111"/>
            <a:ext cx="4850058" cy="3792065"/>
          </a:xfrm>
          <a:prstGeom prst="rect">
            <a:avLst/>
          </a:prstGeom>
        </p:spPr>
      </p:pic>
      <p:pic>
        <p:nvPicPr>
          <p:cNvPr id="32" name="Picture 31">
            <a:extLst>
              <a:ext uri="{FF2B5EF4-FFF2-40B4-BE49-F238E27FC236}">
                <a16:creationId xmlns:a16="http://schemas.microsoft.com/office/drawing/2014/main" id="{5276863E-5AC5-804A-9210-9F24897F21E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18300" y="22774355"/>
            <a:ext cx="6027954" cy="3219289"/>
          </a:xfrm>
          <a:prstGeom prst="rect">
            <a:avLst/>
          </a:prstGeom>
        </p:spPr>
      </p:pic>
      <p:pic>
        <p:nvPicPr>
          <p:cNvPr id="35" name="Picture 34">
            <a:extLst>
              <a:ext uri="{FF2B5EF4-FFF2-40B4-BE49-F238E27FC236}">
                <a16:creationId xmlns:a16="http://schemas.microsoft.com/office/drawing/2014/main" id="{9695FA24-C721-2E45-888C-94F5C580DC9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636906" y="22083244"/>
            <a:ext cx="4124418" cy="3737008"/>
          </a:xfrm>
          <a:prstGeom prst="rect">
            <a:avLst/>
          </a:prstGeom>
        </p:spPr>
      </p:pic>
      <p:sp>
        <p:nvSpPr>
          <p:cNvPr id="37" name="TextBox 36">
            <a:extLst>
              <a:ext uri="{FF2B5EF4-FFF2-40B4-BE49-F238E27FC236}">
                <a16:creationId xmlns:a16="http://schemas.microsoft.com/office/drawing/2014/main" id="{A37D7FE6-19A0-084F-8940-55648DBF10FE}"/>
              </a:ext>
            </a:extLst>
          </p:cNvPr>
          <p:cNvSpPr txBox="1"/>
          <p:nvPr/>
        </p:nvSpPr>
        <p:spPr>
          <a:xfrm>
            <a:off x="4629978" y="14275436"/>
            <a:ext cx="762000" cy="246221"/>
          </a:xfrm>
          <a:prstGeom prst="rect">
            <a:avLst/>
          </a:prstGeom>
          <a:noFill/>
        </p:spPr>
        <p:txBody>
          <a:bodyPr wrap="square" rtlCol="0">
            <a:spAutoFit/>
          </a:bodyPr>
          <a:lstStyle/>
          <a:p>
            <a:r>
              <a:rPr lang="en-US" sz="1000" dirty="0">
                <a:solidFill>
                  <a:srgbClr val="FF0000"/>
                </a:solidFill>
              </a:rPr>
              <a:t>Incidents</a:t>
            </a:r>
          </a:p>
        </p:txBody>
      </p:sp>
      <p:sp>
        <p:nvSpPr>
          <p:cNvPr id="38" name="Rectangle 37">
            <a:extLst>
              <a:ext uri="{FF2B5EF4-FFF2-40B4-BE49-F238E27FC236}">
                <a16:creationId xmlns:a16="http://schemas.microsoft.com/office/drawing/2014/main" id="{2375FDA1-27C5-BC4D-9ABC-2F6E1E4C154E}"/>
              </a:ext>
            </a:extLst>
          </p:cNvPr>
          <p:cNvSpPr/>
          <p:nvPr/>
        </p:nvSpPr>
        <p:spPr>
          <a:xfrm>
            <a:off x="4648200" y="14220262"/>
            <a:ext cx="457200" cy="1148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20DF8147-28B4-374C-80B0-11A0992E296D}"/>
              </a:ext>
            </a:extLst>
          </p:cNvPr>
          <p:cNvSpPr txBox="1"/>
          <p:nvPr/>
        </p:nvSpPr>
        <p:spPr>
          <a:xfrm>
            <a:off x="4820478" y="14664603"/>
            <a:ext cx="762000" cy="246221"/>
          </a:xfrm>
          <a:prstGeom prst="rect">
            <a:avLst/>
          </a:prstGeom>
          <a:noFill/>
        </p:spPr>
        <p:txBody>
          <a:bodyPr wrap="square" rtlCol="0">
            <a:spAutoFit/>
          </a:bodyPr>
          <a:lstStyle/>
          <a:p>
            <a:r>
              <a:rPr lang="en-US" sz="1000" dirty="0">
                <a:solidFill>
                  <a:srgbClr val="FF0000"/>
                </a:solidFill>
              </a:rPr>
              <a:t>Incidents</a:t>
            </a:r>
          </a:p>
        </p:txBody>
      </p:sp>
      <p:sp>
        <p:nvSpPr>
          <p:cNvPr id="44" name="Rectangle 43">
            <a:extLst>
              <a:ext uri="{FF2B5EF4-FFF2-40B4-BE49-F238E27FC236}">
                <a16:creationId xmlns:a16="http://schemas.microsoft.com/office/drawing/2014/main" id="{1AC7A34F-3536-AD45-9647-4A3D5C554D11}"/>
              </a:ext>
            </a:extLst>
          </p:cNvPr>
          <p:cNvSpPr/>
          <p:nvPr/>
        </p:nvSpPr>
        <p:spPr>
          <a:xfrm>
            <a:off x="5010978" y="15113500"/>
            <a:ext cx="381000" cy="1148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EE944072-BF45-6341-9BA8-7952DC6AEA6B}"/>
              </a:ext>
            </a:extLst>
          </p:cNvPr>
          <p:cNvSpPr txBox="1"/>
          <p:nvPr/>
        </p:nvSpPr>
        <p:spPr>
          <a:xfrm>
            <a:off x="1127761" y="20700245"/>
            <a:ext cx="16709062" cy="163121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OPQ Cloud Design:  </a:t>
            </a:r>
          </a:p>
          <a:p>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OPQ Makai, OPQ </a:t>
            </a:r>
            <a:r>
              <a:rPr lang="en-US" sz="2000" dirty="0" err="1">
                <a:latin typeface="Arial" panose="020B0604020202020204" pitchFamily="34" charset="0"/>
                <a:cs typeface="Arial" panose="020B0604020202020204" pitchFamily="34" charset="0"/>
              </a:rPr>
              <a:t>Mauka</a:t>
            </a:r>
            <a:r>
              <a:rPr lang="en-US" sz="2000" dirty="0">
                <a:latin typeface="Arial" panose="020B0604020202020204" pitchFamily="34" charset="0"/>
                <a:cs typeface="Arial" panose="020B0604020202020204" pitchFamily="34" charset="0"/>
              </a:rPr>
              <a:t>, and OPQ View are all cloud-based software services that</a:t>
            </a:r>
            <a:endParaRPr lang="en-US" sz="2000" b="1"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collectively form a single "instance" with respect to data transmission, storage, analysis, and visualization. We refer to this collection of software-side components as OPQ Cloud. Every OPQ Box connects to a single instance of an OPQ Cloud. </a:t>
            </a:r>
            <a:endParaRPr lang="en-US" sz="2000" b="1" dirty="0">
              <a:latin typeface="Arial" panose="020B0604020202020204" pitchFamily="34" charset="0"/>
              <a:cs typeface="Arial" panose="020B0604020202020204" pitchFamily="34" charset="0"/>
            </a:endParaRP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TotalTime>
  <Words>703</Words>
  <Application>Microsoft Macintosh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PMingLiU</vt:lpstr>
      <vt:lpstr>宋体</vt:lpstr>
      <vt:lpstr>Arial</vt:lpstr>
      <vt:lpstr>Calibri</vt:lpstr>
      <vt:lpstr>Cambria Math</vt:lpstr>
      <vt:lpstr>Office Theme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Aaron</dc:creator>
  <cp:lastModifiedBy>Microsoft Office User</cp:lastModifiedBy>
  <cp:revision>55</cp:revision>
  <dcterms:created xsi:type="dcterms:W3CDTF">2010-07-07T08:15:34Z</dcterms:created>
  <dcterms:modified xsi:type="dcterms:W3CDTF">2018-11-03T20:19:04Z</dcterms:modified>
</cp:coreProperties>
</file>