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6" r:id="rId4"/>
  </p:sldMasterIdLst>
  <p:notesMasterIdLst>
    <p:notesMasterId r:id="rId37"/>
  </p:notesMasterIdLst>
  <p:handoutMasterIdLst>
    <p:handoutMasterId r:id="rId38"/>
  </p:handoutMasterIdLst>
  <p:sldIdLst>
    <p:sldId id="326" r:id="rId5"/>
    <p:sldId id="374" r:id="rId6"/>
    <p:sldId id="406" r:id="rId7"/>
    <p:sldId id="407" r:id="rId8"/>
    <p:sldId id="408" r:id="rId9"/>
    <p:sldId id="409" r:id="rId10"/>
    <p:sldId id="410" r:id="rId11"/>
    <p:sldId id="411" r:id="rId12"/>
    <p:sldId id="412" r:id="rId13"/>
    <p:sldId id="413" r:id="rId14"/>
    <p:sldId id="436" r:id="rId15"/>
    <p:sldId id="437" r:id="rId16"/>
    <p:sldId id="299" r:id="rId17"/>
    <p:sldId id="375" r:id="rId18"/>
    <p:sldId id="431"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Lst>
  <p:sldSz cx="9144000" cy="5143500" type="screen16x9"/>
  <p:notesSz cx="7023100" cy="9309100"/>
  <p:defaultTextStyle>
    <a:defPPr>
      <a:defRPr lang="de-CH"/>
    </a:defPPr>
    <a:lvl1pPr algn="l" rtl="0" eaLnBrk="0" fontAlgn="base" hangingPunct="0">
      <a:spcBef>
        <a:spcPct val="0"/>
      </a:spcBef>
      <a:spcAft>
        <a:spcPct val="0"/>
      </a:spcAft>
      <a:defRPr sz="2100" kern="1200">
        <a:solidFill>
          <a:schemeClr val="tx1"/>
        </a:solidFill>
        <a:latin typeface="Arial" charset="0"/>
        <a:ea typeface="+mn-ea"/>
        <a:cs typeface="+mn-cs"/>
      </a:defRPr>
    </a:lvl1pPr>
    <a:lvl2pPr marL="457200" algn="l" rtl="0" eaLnBrk="0" fontAlgn="base" hangingPunct="0">
      <a:spcBef>
        <a:spcPct val="0"/>
      </a:spcBef>
      <a:spcAft>
        <a:spcPct val="0"/>
      </a:spcAft>
      <a:defRPr sz="2100" kern="1200">
        <a:solidFill>
          <a:schemeClr val="tx1"/>
        </a:solidFill>
        <a:latin typeface="Arial" charset="0"/>
        <a:ea typeface="+mn-ea"/>
        <a:cs typeface="+mn-cs"/>
      </a:defRPr>
    </a:lvl2pPr>
    <a:lvl3pPr marL="914400" algn="l" rtl="0" eaLnBrk="0" fontAlgn="base" hangingPunct="0">
      <a:spcBef>
        <a:spcPct val="0"/>
      </a:spcBef>
      <a:spcAft>
        <a:spcPct val="0"/>
      </a:spcAft>
      <a:defRPr sz="2100" kern="1200">
        <a:solidFill>
          <a:schemeClr val="tx1"/>
        </a:solidFill>
        <a:latin typeface="Arial" charset="0"/>
        <a:ea typeface="+mn-ea"/>
        <a:cs typeface="+mn-cs"/>
      </a:defRPr>
    </a:lvl3pPr>
    <a:lvl4pPr marL="1371600" algn="l" rtl="0" eaLnBrk="0" fontAlgn="base" hangingPunct="0">
      <a:spcBef>
        <a:spcPct val="0"/>
      </a:spcBef>
      <a:spcAft>
        <a:spcPct val="0"/>
      </a:spcAft>
      <a:defRPr sz="2100" kern="1200">
        <a:solidFill>
          <a:schemeClr val="tx1"/>
        </a:solidFill>
        <a:latin typeface="Arial" charset="0"/>
        <a:ea typeface="+mn-ea"/>
        <a:cs typeface="+mn-cs"/>
      </a:defRPr>
    </a:lvl4pPr>
    <a:lvl5pPr marL="1828800" algn="l" rtl="0" eaLnBrk="0" fontAlgn="base" hangingPunct="0">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2880">
          <p15:clr>
            <a:srgbClr val="A4A3A4"/>
          </p15:clr>
        </p15:guide>
        <p15:guide id="3" orient="horz" pos="1620" userDrawn="1">
          <p15:clr>
            <a:srgbClr val="A4A3A4"/>
          </p15:clr>
        </p15:guide>
        <p15:guide id="4" pos="28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rrer Bettina" initials="dub"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48FFF"/>
    <a:srgbClr val="FE6100"/>
    <a:srgbClr val="C8C8C8"/>
    <a:srgbClr val="FFB000"/>
    <a:srgbClr val="FF8D00"/>
    <a:srgbClr val="785EF0"/>
    <a:srgbClr val="5A5A50"/>
    <a:srgbClr val="DC267F"/>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3" autoAdjust="0"/>
    <p:restoredTop sz="72856" autoAdjust="0"/>
  </p:normalViewPr>
  <p:slideViewPr>
    <p:cSldViewPr snapToGrid="0">
      <p:cViewPr varScale="1">
        <p:scale>
          <a:sx n="146" d="100"/>
          <a:sy n="146" d="100"/>
        </p:scale>
        <p:origin x="522" y="108"/>
      </p:cViewPr>
      <p:guideLst>
        <p:guide orient="horz" pos="2164"/>
        <p:guide pos="2880"/>
        <p:guide orient="horz" pos="1620"/>
        <p:guide pos="2881"/>
      </p:guideLst>
    </p:cSldViewPr>
  </p:slideViewPr>
  <p:notesTextViewPr>
    <p:cViewPr>
      <p:scale>
        <a:sx n="3" d="2"/>
        <a:sy n="3" d="2"/>
      </p:scale>
      <p:origin x="0" y="0"/>
    </p:cViewPr>
  </p:notesTextViewPr>
  <p:notesViewPr>
    <p:cSldViewPr snapToGrid="0">
      <p:cViewPr>
        <p:scale>
          <a:sx n="1" d="2"/>
          <a:sy n="1" d="2"/>
        </p:scale>
        <p:origin x="2100" y="7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en-GB"/>
          </a:p>
        </p:txBody>
      </p:sp>
      <p:sp>
        <p:nvSpPr>
          <p:cNvPr id="20483" name="Rectangle 3"/>
          <p:cNvSpPr>
            <a:spLocks noGrp="1" noChangeArrowheads="1"/>
          </p:cNvSpPr>
          <p:nvPr>
            <p:ph type="dt" sz="quarter"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en-GB"/>
          </a:p>
        </p:txBody>
      </p:sp>
      <p:sp>
        <p:nvSpPr>
          <p:cNvPr id="20484" name="Rectangle 4"/>
          <p:cNvSpPr>
            <a:spLocks noGrp="1" noChangeArrowheads="1"/>
          </p:cNvSpPr>
          <p:nvPr>
            <p:ph type="ftr" sz="quarter" idx="2"/>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en-GB"/>
          </a:p>
        </p:txBody>
      </p:sp>
      <p:sp>
        <p:nvSpPr>
          <p:cNvPr id="20485" name="Rectangle 5"/>
          <p:cNvSpPr>
            <a:spLocks noGrp="1" noChangeArrowheads="1"/>
          </p:cNvSpPr>
          <p:nvPr>
            <p:ph type="sldNum" sz="quarter" idx="3"/>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5539B3AE-4F5B-4C8A-901D-39FC07883CC1}" type="slidenum">
              <a:rPr lang="en-GB"/>
              <a:pPr>
                <a:defRPr/>
              </a:pPr>
              <a:t>‹N°›</a:t>
            </a:fld>
            <a:endParaRPr lang="en-GB"/>
          </a:p>
        </p:txBody>
      </p:sp>
    </p:spTree>
    <p:extLst>
      <p:ext uri="{BB962C8B-B14F-4D97-AF65-F5344CB8AC3E}">
        <p14:creationId xmlns:p14="http://schemas.microsoft.com/office/powerpoint/2010/main" val="342380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de-CH"/>
          </a:p>
        </p:txBody>
      </p:sp>
      <p:sp>
        <p:nvSpPr>
          <p:cNvPr id="8195" name="Rectangle 3"/>
          <p:cNvSpPr>
            <a:spLocks noGrp="1" noChangeArrowheads="1"/>
          </p:cNvSpPr>
          <p:nvPr>
            <p:ph type="dt"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de-CH"/>
          </a:p>
        </p:txBody>
      </p:sp>
      <p:sp>
        <p:nvSpPr>
          <p:cNvPr id="10244" name="Rectangle 4"/>
          <p:cNvSpPr>
            <a:spLocks noGrp="1" noRot="1" noChangeAspect="1" noChangeArrowheads="1" noTextEdit="1"/>
          </p:cNvSpPr>
          <p:nvPr>
            <p:ph type="sldImg" idx="2"/>
          </p:nvPr>
        </p:nvSpPr>
        <p:spPr bwMode="auto">
          <a:xfrm>
            <a:off x="411163" y="698500"/>
            <a:ext cx="6200775"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6415" y="4421824"/>
            <a:ext cx="515027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8198" name="Rectangle 6"/>
          <p:cNvSpPr>
            <a:spLocks noGrp="1" noChangeArrowheads="1"/>
          </p:cNvSpPr>
          <p:nvPr>
            <p:ph type="ftr" sz="quarter" idx="4"/>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de-CH"/>
          </a:p>
        </p:txBody>
      </p:sp>
      <p:sp>
        <p:nvSpPr>
          <p:cNvPr id="8199" name="Rectangle 7"/>
          <p:cNvSpPr>
            <a:spLocks noGrp="1" noChangeArrowheads="1"/>
          </p:cNvSpPr>
          <p:nvPr>
            <p:ph type="sldNum" sz="quarter" idx="5"/>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A1435824-F435-405F-82FC-C5B86CD5CBFE}" type="slidenum">
              <a:rPr lang="de-CH"/>
              <a:pPr>
                <a:defRPr/>
              </a:pPr>
              <a:t>‹N°›</a:t>
            </a:fld>
            <a:endParaRPr lang="de-CH"/>
          </a:p>
        </p:txBody>
      </p:sp>
    </p:spTree>
    <p:extLst>
      <p:ext uri="{BB962C8B-B14F-4D97-AF65-F5344CB8AC3E}">
        <p14:creationId xmlns:p14="http://schemas.microsoft.com/office/powerpoint/2010/main" val="20705510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21" name="Bild 49"/>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85" b="20458"/>
          <a:stretch/>
        </p:blipFill>
        <p:spPr>
          <a:xfrm>
            <a:off x="66261" y="1863884"/>
            <a:ext cx="9011477" cy="3237017"/>
          </a:xfrm>
          <a:prstGeom prst="rect">
            <a:avLst/>
          </a:prstGeom>
        </p:spPr>
      </p:pic>
      <p:sp>
        <p:nvSpPr>
          <p:cNvPr id="4" name="Textplatzhalter 3"/>
          <p:cNvSpPr>
            <a:spLocks noGrp="1"/>
          </p:cNvSpPr>
          <p:nvPr>
            <p:ph type="body" sz="quarter" idx="10" hasCustomPrompt="1"/>
          </p:nvPr>
        </p:nvSpPr>
        <p:spPr>
          <a:xfrm>
            <a:off x="1188981" y="3604312"/>
            <a:ext cx="6858000"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buNone/>
              <a:defRPr kumimoji="0" lang="de-DE" sz="2200" b="0" i="0" u="none" strike="noStrike" kern="1200" cap="none" spc="0" normalizeH="0" baseline="0" dirty="0" smtClean="0">
                <a:ln>
                  <a:noFill/>
                </a:ln>
                <a:solidFill>
                  <a:srgbClr val="000000"/>
                </a:solidFill>
                <a:effectLst/>
                <a:uLnTx/>
                <a:uFillTx/>
                <a:latin typeface="Arial"/>
              </a:defRPr>
            </a:lvl1pPr>
          </a:lstStyle>
          <a:p>
            <a:pPr marL="0" marR="0" lvl="0" indent="0" defTabSz="685800" eaLnBrk="1" fontAlgn="auto" latinLnBrk="0" hangingPunct="1">
              <a:lnSpc>
                <a:spcPct val="90000"/>
              </a:lnSpc>
              <a:spcBef>
                <a:spcPts val="750"/>
              </a:spcBef>
              <a:spcAft>
                <a:spcPts val="0"/>
              </a:spcAft>
              <a:buClrTx/>
              <a:buSzTx/>
              <a:tabLst/>
            </a:pPr>
            <a:r>
              <a:rPr lang="de-DE"/>
              <a:t>Untertitel Arial, 22 Punkt</a:t>
            </a:r>
          </a:p>
        </p:txBody>
      </p:sp>
      <p:sp>
        <p:nvSpPr>
          <p:cNvPr id="2" name="Titel 1"/>
          <p:cNvSpPr>
            <a:spLocks noGrp="1"/>
          </p:cNvSpPr>
          <p:nvPr>
            <p:ph type="title" hasCustomPrompt="1"/>
          </p:nvPr>
        </p:nvSpPr>
        <p:spPr>
          <a:xfrm>
            <a:off x="1147051" y="1843923"/>
            <a:ext cx="7617600" cy="1638000"/>
          </a:xfrm>
          <a:prstGeom prst="rect">
            <a:avLst/>
          </a:prstGeom>
        </p:spPr>
        <p:txBody>
          <a:bodyPr/>
          <a:lstStyle>
            <a:lvl1pPr>
              <a:defRPr kumimoji="0" lang="de-DE" sz="5200" b="0" i="0" u="none" strike="noStrike" kern="1200" cap="none" spc="0" normalizeH="0" baseline="0" dirty="0" smtClean="0">
                <a:ln>
                  <a:noFill/>
                </a:ln>
                <a:solidFill>
                  <a:srgbClr val="000000"/>
                </a:solidFill>
                <a:effectLst/>
                <a:uLnTx/>
                <a:uFillTx/>
                <a:latin typeface="+mj-lt"/>
                <a:ea typeface="+mj-ea"/>
                <a:cs typeface="+mj-cs"/>
              </a:defRPr>
            </a:lvl1pPr>
          </a:lstStyle>
          <a:p>
            <a:r>
              <a:rPr lang="de-DE"/>
              <a:t>Präsentationstitel Arial, 52 Punkt</a:t>
            </a:r>
          </a:p>
        </p:txBody>
      </p:sp>
      <p:sp>
        <p:nvSpPr>
          <p:cNvPr id="9" name="Text Box 32"/>
          <p:cNvSpPr txBox="1">
            <a:spLocks noChangeArrowheads="1"/>
          </p:cNvSpPr>
          <p:nvPr userDrawn="1"/>
        </p:nvSpPr>
        <p:spPr bwMode="auto">
          <a:xfrm>
            <a:off x="4572000" y="378804"/>
            <a:ext cx="3581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100">
                <a:solidFill>
                  <a:schemeClr val="tx1"/>
                </a:solidFill>
                <a:latin typeface="Arial" charset="0"/>
              </a:defRPr>
            </a:lvl1pPr>
            <a:lvl2pPr marL="742950" indent="-285750">
              <a:defRPr sz="2100">
                <a:solidFill>
                  <a:schemeClr val="tx1"/>
                </a:solidFill>
                <a:latin typeface="Arial" charset="0"/>
              </a:defRPr>
            </a:lvl2pPr>
            <a:lvl3pPr marL="1143000" indent="-228600">
              <a:defRPr sz="2100">
                <a:solidFill>
                  <a:schemeClr val="tx1"/>
                </a:solidFill>
                <a:latin typeface="Arial" charset="0"/>
              </a:defRPr>
            </a:lvl3pPr>
            <a:lvl4pPr marL="1600200" indent="-228600">
              <a:defRPr sz="2100">
                <a:solidFill>
                  <a:schemeClr val="tx1"/>
                </a:solidFill>
                <a:latin typeface="Arial" charset="0"/>
              </a:defRPr>
            </a:lvl4pPr>
            <a:lvl5pPr marL="2057400" indent="-22860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105000"/>
              </a:lnSpc>
              <a:spcBef>
                <a:spcPct val="50000"/>
              </a:spcBef>
              <a:defRPr/>
            </a:pPr>
            <a:r>
              <a:rPr lang="de-CH" sz="800"/>
              <a:t>Eidgenössisches Departement des Innern EDI</a:t>
            </a:r>
            <a:br>
              <a:rPr lang="de-CH" sz="800"/>
            </a:br>
            <a:r>
              <a:rPr lang="de-CH" sz="800" b="1"/>
              <a:t>Bundesamt für Meteorologie und Klimatologie </a:t>
            </a:r>
            <a:r>
              <a:rPr lang="de-CH" sz="800" b="1" err="1"/>
              <a:t>MeteoSchweiz</a:t>
            </a:r>
            <a:endParaRPr lang="de-CH" sz="800"/>
          </a:p>
        </p:txBody>
      </p:sp>
      <p:grpSp>
        <p:nvGrpSpPr>
          <p:cNvPr id="3" name="Gruppieren 2"/>
          <p:cNvGrpSpPr/>
          <p:nvPr userDrawn="1"/>
        </p:nvGrpSpPr>
        <p:grpSpPr>
          <a:xfrm>
            <a:off x="911188" y="362579"/>
            <a:ext cx="2011958" cy="523875"/>
            <a:chOff x="911188" y="362579"/>
            <a:chExt cx="2011958" cy="523875"/>
          </a:xfrm>
        </p:grpSpPr>
        <p:pic>
          <p:nvPicPr>
            <p:cNvPr id="11" name="Picture 37" descr="Logo_CMYK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4" descr="Wapp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60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tement">
    <p:spTree>
      <p:nvGrpSpPr>
        <p:cNvPr id="1" name=""/>
        <p:cNvGrpSpPr/>
        <p:nvPr/>
      </p:nvGrpSpPr>
      <p:grpSpPr>
        <a:xfrm>
          <a:off x="0" y="0"/>
          <a:ext cx="0" cy="0"/>
          <a:chOff x="0" y="0"/>
          <a:chExt cx="0" cy="0"/>
        </a:xfrm>
      </p:grpSpPr>
      <p:sp>
        <p:nvSpPr>
          <p:cNvPr id="5" name="Rechteck 4"/>
          <p:cNvSpPr/>
          <p:nvPr userDrawn="1"/>
        </p:nvSpPr>
        <p:spPr bwMode="auto">
          <a:xfrm>
            <a:off x="0" y="-6410"/>
            <a:ext cx="9162000" cy="5157000"/>
          </a:xfrm>
          <a:prstGeom prst="rect">
            <a:avLst/>
          </a:prstGeom>
          <a:solidFill>
            <a:srgbClr val="7D6E5F">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DE" sz="2100" b="0" i="0" u="none" strike="noStrike" kern="0" cap="none" spc="0" normalizeH="0" baseline="0" noProof="0">
              <a:ln>
                <a:noFill/>
              </a:ln>
              <a:solidFill>
                <a:srgbClr val="B4A89C"/>
              </a:solidFill>
              <a:effectLst/>
              <a:uLnTx/>
              <a:uFillTx/>
              <a:latin typeface="Arial"/>
            </a:endParaRPr>
          </a:p>
        </p:txBody>
      </p:sp>
      <p:sp>
        <p:nvSpPr>
          <p:cNvPr id="4" name="Rectangle 17"/>
          <p:cNvSpPr>
            <a:spLocks noGrp="1" noChangeArrowheads="1"/>
          </p:cNvSpPr>
          <p:nvPr>
            <p:ph type="subTitle" idx="1" hasCustomPrompt="1"/>
          </p:nvPr>
        </p:nvSpPr>
        <p:spPr>
          <a:xfrm>
            <a:off x="1532413" y="1808163"/>
            <a:ext cx="6081933" cy="213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buNone/>
              <a:defRPr lang="de-CH" sz="1800" baseline="0">
                <a:solidFill>
                  <a:schemeClr val="bg1"/>
                </a:solidFill>
              </a:defRPr>
            </a:lvl1pPr>
          </a:lstStyle>
          <a:p>
            <a:pPr lvl="0"/>
            <a:r>
              <a:rPr lang="de-CH"/>
              <a:t>Statement Arial normal 18. </a:t>
            </a:r>
            <a:r>
              <a:rPr lang="de-CH" err="1"/>
              <a:t>Feugiamet</a:t>
            </a:r>
            <a:r>
              <a:rPr lang="de-CH"/>
              <a:t> ad </a:t>
            </a:r>
            <a:r>
              <a:rPr lang="de-CH" err="1"/>
              <a:t>delisl</a:t>
            </a:r>
            <a:r>
              <a:rPr lang="de-CH"/>
              <a:t> in </a:t>
            </a:r>
            <a:r>
              <a:rPr lang="de-CH" err="1"/>
              <a:t>hent</a:t>
            </a:r>
            <a:r>
              <a:rPr lang="de-CH"/>
              <a:t> ad </a:t>
            </a:r>
            <a:r>
              <a:rPr lang="de-CH" err="1"/>
              <a:t>estion</a:t>
            </a:r>
            <a:r>
              <a:rPr lang="de-CH"/>
              <a:t> </a:t>
            </a:r>
            <a:r>
              <a:rPr lang="de-CH" err="1"/>
              <a:t>hent</a:t>
            </a:r>
            <a:r>
              <a:rPr lang="de-CH"/>
              <a:t> </a:t>
            </a:r>
            <a:r>
              <a:rPr lang="de-CH" err="1"/>
              <a:t>prat</a:t>
            </a:r>
            <a:r>
              <a:rPr lang="de-CH"/>
              <a:t> </a:t>
            </a:r>
            <a:r>
              <a:rPr lang="de-CH" err="1"/>
              <a:t>lortincilit</a:t>
            </a:r>
            <a:r>
              <a:rPr lang="de-CH"/>
              <a:t> </a:t>
            </a:r>
            <a:r>
              <a:rPr lang="de-CH" err="1"/>
              <a:t>utem</a:t>
            </a:r>
            <a:r>
              <a:rPr lang="de-CH"/>
              <a:t> </a:t>
            </a:r>
            <a:r>
              <a:rPr lang="de-CH" err="1"/>
              <a:t>doloreet</a:t>
            </a:r>
            <a:r>
              <a:rPr lang="de-CH"/>
              <a:t> </a:t>
            </a:r>
            <a:r>
              <a:rPr lang="de-CH" err="1"/>
              <a:t>alisis</a:t>
            </a:r>
            <a:r>
              <a:rPr lang="de-CH"/>
              <a:t> </a:t>
            </a:r>
            <a:r>
              <a:rPr lang="de-CH" err="1"/>
              <a:t>auguerc</a:t>
            </a:r>
            <a:r>
              <a:rPr lang="de-CH"/>
              <a:t> </a:t>
            </a:r>
            <a:r>
              <a:rPr lang="de-CH" err="1"/>
              <a:t>iliquatum</a:t>
            </a:r>
            <a:r>
              <a:rPr lang="de-CH"/>
              <a:t> </a:t>
            </a:r>
            <a:r>
              <a:rPr lang="de-CH" err="1"/>
              <a:t>euipsuscilis</a:t>
            </a:r>
            <a:r>
              <a:rPr lang="de-CH"/>
              <a:t> </a:t>
            </a:r>
            <a:r>
              <a:rPr lang="de-CH" err="1"/>
              <a:t>augue</a:t>
            </a:r>
            <a:r>
              <a:rPr lang="de-CH"/>
              <a:t> do </a:t>
            </a:r>
            <a:r>
              <a:rPr lang="de-CH" err="1"/>
              <a:t>consequipis</a:t>
            </a:r>
            <a:r>
              <a:rPr lang="de-CH"/>
              <a:t> </a:t>
            </a:r>
            <a:r>
              <a:rPr lang="de-CH" err="1"/>
              <a:t>nulputpat</a:t>
            </a:r>
            <a:r>
              <a:rPr lang="de-CH"/>
              <a:t> </a:t>
            </a:r>
            <a:r>
              <a:rPr lang="de-CH" err="1"/>
              <a:t>lum</a:t>
            </a:r>
            <a:r>
              <a:rPr lang="de-CH"/>
              <a:t> </a:t>
            </a:r>
            <a:r>
              <a:rPr lang="de-CH" err="1"/>
              <a:t>dolobore</a:t>
            </a:r>
            <a:r>
              <a:rPr lang="de-CH"/>
              <a:t> </a:t>
            </a:r>
            <a:r>
              <a:rPr lang="de-CH" err="1"/>
              <a:t>diodolorem</a:t>
            </a:r>
            <a:r>
              <a:rPr lang="de-CH"/>
              <a:t> </a:t>
            </a:r>
            <a:r>
              <a:rPr lang="de-CH" err="1"/>
              <a:t>nullam</a:t>
            </a:r>
            <a:r>
              <a:rPr lang="de-CH"/>
              <a:t>, </a:t>
            </a:r>
            <a:r>
              <a:rPr lang="de-CH" err="1"/>
              <a:t>susting</a:t>
            </a:r>
            <a:r>
              <a:rPr lang="de-CH"/>
              <a:t> </a:t>
            </a:r>
            <a:r>
              <a:rPr lang="de-CH" err="1"/>
              <a:t>eumsan</a:t>
            </a:r>
            <a:r>
              <a:rPr lang="de-CH"/>
              <a:t> </a:t>
            </a:r>
            <a:r>
              <a:rPr lang="de-CH" err="1"/>
              <a:t>veliquismod</a:t>
            </a:r>
            <a:r>
              <a:rPr lang="de-CH"/>
              <a:t> </a:t>
            </a:r>
            <a:r>
              <a:rPr lang="de-CH" err="1"/>
              <a:t>mincin</a:t>
            </a:r>
            <a:r>
              <a:rPr lang="de-CH"/>
              <a:t> </a:t>
            </a:r>
            <a:r>
              <a:rPr lang="de-CH" err="1"/>
              <a:t>ulluptat</a:t>
            </a:r>
            <a:r>
              <a:rPr lang="de-CH"/>
              <a:t>. </a:t>
            </a:r>
            <a:r>
              <a:rPr lang="de-CH" err="1"/>
              <a:t>Nulla</a:t>
            </a:r>
            <a:r>
              <a:rPr lang="de-CH"/>
              <a:t> </a:t>
            </a:r>
            <a:r>
              <a:rPr lang="de-CH" err="1"/>
              <a:t>commy</a:t>
            </a:r>
            <a:r>
              <a:rPr lang="de-CH"/>
              <a:t> </a:t>
            </a:r>
            <a:r>
              <a:rPr lang="de-CH" err="1"/>
              <a:t>niam</a:t>
            </a:r>
            <a:r>
              <a:rPr lang="de-CH"/>
              <a:t>, </a:t>
            </a:r>
            <a:r>
              <a:rPr lang="de-CH" err="1"/>
              <a:t>quismodit</a:t>
            </a:r>
            <a:r>
              <a:rPr lang="de-CH"/>
              <a:t> </a:t>
            </a:r>
            <a:r>
              <a:rPr lang="de-CH" err="1"/>
              <a:t>irilit</a:t>
            </a:r>
            <a:r>
              <a:rPr lang="de-CH"/>
              <a:t> </a:t>
            </a:r>
            <a:r>
              <a:rPr lang="de-CH" err="1"/>
              <a:t>incinim</a:t>
            </a:r>
            <a:r>
              <a:rPr lang="de-CH"/>
              <a:t> </a:t>
            </a:r>
            <a:r>
              <a:rPr lang="de-CH" err="1"/>
              <a:t>velisi</a:t>
            </a:r>
            <a:r>
              <a:rPr lang="de-CH"/>
              <a:t> </a:t>
            </a:r>
            <a:r>
              <a:rPr lang="de-CH" err="1"/>
              <a:t>exero</a:t>
            </a:r>
            <a:r>
              <a:rPr lang="de-CH"/>
              <a:t>,</a:t>
            </a:r>
          </a:p>
        </p:txBody>
      </p:sp>
    </p:spTree>
    <p:extLst>
      <p:ext uri="{BB962C8B-B14F-4D97-AF65-F5344CB8AC3E}">
        <p14:creationId xmlns:p14="http://schemas.microsoft.com/office/powerpoint/2010/main" val="81801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sp>
        <p:nvSpPr>
          <p:cNvPr id="13" name="Textplatzhalter 16"/>
          <p:cNvSpPr>
            <a:spLocks noGrp="1"/>
          </p:cNvSpPr>
          <p:nvPr>
            <p:ph type="body" sz="quarter" idx="15" hasCustomPrompt="1"/>
          </p:nvPr>
        </p:nvSpPr>
        <p:spPr>
          <a:xfrm>
            <a:off x="1179830" y="1394459"/>
            <a:ext cx="7527926" cy="3163310"/>
          </a:xfrm>
          <a:prstGeom prst="rect">
            <a:avLst/>
          </a:prstGeom>
        </p:spPr>
        <p:txBody>
          <a:bodyPr/>
          <a:lstStyle>
            <a:lvl1pPr marL="266700" marR="0" indent="-2667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600"/>
            </a:lvl1pPr>
            <a:lvl2pPr marL="714375" indent="-257175">
              <a:buClrTx/>
              <a:buFont typeface="Symbol" panose="05050102010706020507" pitchFamily="18" charset="2"/>
              <a:buChar char="-"/>
              <a:defRPr sz="1600" baseline="0">
                <a:solidFill>
                  <a:schemeClr val="tx1"/>
                </a:solidFill>
              </a:defRPr>
            </a:lvl2pPr>
            <a:lvl3pPr>
              <a:buClrTx/>
              <a:defRPr sz="1600">
                <a:solidFill>
                  <a:schemeClr val="tx1"/>
                </a:solidFill>
              </a:defRPr>
            </a:lvl3pPr>
          </a:lstStyle>
          <a:p>
            <a:pPr lvl="0"/>
            <a:r>
              <a:rPr lang="de-CH"/>
              <a:t>Grundschrift mit Aufzählung, Arial normal, 16 Punkt</a:t>
            </a:r>
          </a:p>
          <a:p>
            <a:pPr lvl="1"/>
            <a:r>
              <a:rPr lang="de-CH"/>
              <a:t>Ebene zwei, 16 Punkt</a:t>
            </a:r>
          </a:p>
          <a:p>
            <a:pPr lvl="2"/>
            <a:endParaRPr lang="de-CH"/>
          </a:p>
        </p:txBody>
      </p:sp>
      <p:sp>
        <p:nvSpPr>
          <p:cNvPr id="14" name="Titel 3"/>
          <p:cNvSpPr>
            <a:spLocks noGrp="1"/>
          </p:cNvSpPr>
          <p:nvPr>
            <p:ph type="title" hasCustomPrompt="1"/>
          </p:nvPr>
        </p:nvSpPr>
        <p:spPr>
          <a:xfrm>
            <a:off x="1186180" y="185710"/>
            <a:ext cx="7516008" cy="708082"/>
          </a:xfrm>
          <a:prstGeom prst="rect">
            <a:avLst/>
          </a:prstGeom>
        </p:spPr>
        <p:txBody>
          <a:bodyPr/>
          <a:lstStyle>
            <a:lvl1pPr>
              <a:defRPr sz="3200" b="0"/>
            </a:lvl1pPr>
          </a:lstStyle>
          <a:p>
            <a:r>
              <a:rPr lang="de-DE"/>
              <a:t>Titel, Arial, normal, 32 Punkt</a:t>
            </a:r>
          </a:p>
        </p:txBody>
      </p:sp>
      <p:pic>
        <p:nvPicPr>
          <p:cNvPr id="7" name="Picture 44" descr="Wapp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Tree>
    <p:extLst>
      <p:ext uri="{BB962C8B-B14F-4D97-AF65-F5344CB8AC3E}">
        <p14:creationId xmlns:p14="http://schemas.microsoft.com/office/powerpoint/2010/main" val="5565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
        <p:nvSpPr>
          <p:cNvPr id="9" name="Textfeld 8"/>
          <p:cNvSpPr txBox="1"/>
          <p:nvPr userDrawn="1"/>
        </p:nvSpPr>
        <p:spPr>
          <a:xfrm>
            <a:off x="806700" y="884760"/>
            <a:ext cx="3390672" cy="2154436"/>
          </a:xfrm>
          <a:prstGeom prst="rect">
            <a:avLst/>
          </a:prstGeom>
          <a:noFill/>
        </p:spPr>
        <p:txBody>
          <a:bodyPr wrap="none" rtlCol="0">
            <a:spAutoFit/>
          </a:bodyPr>
          <a:lstStyle/>
          <a:p>
            <a:endParaRPr lang="de-CH" sz="3200" b="1">
              <a:solidFill>
                <a:srgbClr val="C00000"/>
              </a:solidFill>
              <a:effectLst>
                <a:outerShdw blurRad="38100" dist="38100" dir="2700000" algn="tl">
                  <a:srgbClr val="000000">
                    <a:alpha val="43137"/>
                  </a:srgbClr>
                </a:outerShdw>
              </a:effectLst>
              <a:latin typeface="+mj-lt"/>
            </a:endParaRPr>
          </a:p>
          <a:p>
            <a:endParaRPr lang="de-CH" sz="3200" b="1">
              <a:solidFill>
                <a:srgbClr val="C00000"/>
              </a:solidFill>
              <a:effectLst>
                <a:outerShdw blurRad="38100" dist="38100" dir="2700000" algn="tl">
                  <a:srgbClr val="000000">
                    <a:alpha val="43137"/>
                  </a:srgbClr>
                </a:outerShdw>
              </a:effectLst>
              <a:latin typeface="+mj-lt"/>
            </a:endParaRPr>
          </a:p>
          <a:p>
            <a:endParaRPr lang="de-CH" sz="2400" b="1">
              <a:solidFill>
                <a:srgbClr val="C00000"/>
              </a:solidFill>
              <a:effectLst>
                <a:outerShdw blurRad="38100" dist="38100" dir="2700000" algn="tl">
                  <a:srgbClr val="000000">
                    <a:alpha val="43137"/>
                  </a:srgbClr>
                </a:outerShdw>
              </a:effectLst>
              <a:latin typeface="+mj-lt"/>
            </a:endParaRPr>
          </a:p>
          <a:p>
            <a:endParaRPr lang="de-CH" sz="2800">
              <a:solidFill>
                <a:srgbClr val="C00000"/>
              </a:solidFill>
              <a:effectLst>
                <a:outerShdw blurRad="38100" dist="38100" dir="2700000" algn="tl">
                  <a:srgbClr val="000000">
                    <a:alpha val="43137"/>
                  </a:srgbClr>
                </a:outerShdw>
              </a:effectLst>
            </a:endParaRPr>
          </a:p>
          <a:p>
            <a:r>
              <a:rPr lang="de-CH" sz="1800" i="1">
                <a:solidFill>
                  <a:srgbClr val="C00000"/>
                </a:solidFill>
                <a:effectLst>
                  <a:outerShdw blurRad="38100" dist="38100" dir="2700000" algn="tl">
                    <a:srgbClr val="000000">
                      <a:alpha val="43137"/>
                    </a:srgbClr>
                  </a:outerShdw>
                </a:effectLst>
              </a:rPr>
              <a:t>                                                  </a:t>
            </a:r>
            <a:endParaRPr lang="en-US" sz="1800" i="1">
              <a:solidFill>
                <a:srgbClr val="C00000"/>
              </a:solidFill>
              <a:effectLst>
                <a:outerShdw blurRad="38100" dist="38100" dir="2700000" algn="tl">
                  <a:srgbClr val="000000">
                    <a:alpha val="43137"/>
                  </a:srgbClr>
                </a:outerShdw>
              </a:effectLst>
            </a:endParaRPr>
          </a:p>
        </p:txBody>
      </p:sp>
      <p:pic>
        <p:nvPicPr>
          <p:cNvPr id="12" name="Grafik 11" descr="cid:image003.png@01D6CCB4.C6FA4B80"/>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0" y="2475774"/>
            <a:ext cx="3600000" cy="2160000"/>
          </a:xfrm>
          <a:prstGeom prst="rect">
            <a:avLst/>
          </a:prstGeom>
          <a:ln>
            <a:noFill/>
          </a:ln>
          <a:effectLst>
            <a:softEdge rad="112500"/>
          </a:effectLst>
        </p:spPr>
      </p:pic>
      <p:pic>
        <p:nvPicPr>
          <p:cNvPr id="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quarter" idx="10" hasCustomPrompt="1"/>
          </p:nvPr>
        </p:nvSpPr>
        <p:spPr>
          <a:xfrm>
            <a:off x="684000" y="900000"/>
            <a:ext cx="5859146" cy="3619500"/>
          </a:xfrm>
          <a:prstGeom prst="rect">
            <a:avLst/>
          </a:prstGeom>
        </p:spPr>
        <p:txBody>
          <a:bodyPr/>
          <a:lstStyle>
            <a:lvl1pPr marL="0" indent="0">
              <a:buNone/>
              <a:defRPr lang="de-CH" sz="3200" b="1" smtClean="0">
                <a:solidFill>
                  <a:schemeClr val="tx1"/>
                </a:solidFill>
                <a:effectLst/>
                <a:latin typeface="+mj-lt"/>
              </a:defRPr>
            </a:lvl1pPr>
            <a:lvl2pPr marL="457200" indent="0">
              <a:buNone/>
              <a:defRPr/>
            </a:lvl2pPr>
            <a:lvl3pPr marL="914400" indent="0">
              <a:buNone/>
              <a:defRPr sz="2800"/>
            </a:lvl3pPr>
          </a:lstStyle>
          <a:p>
            <a:pPr lvl="0"/>
            <a:r>
              <a:rPr lang="de-CH"/>
              <a:t>Titel</a:t>
            </a:r>
            <a:endParaRPr lang="en-US"/>
          </a:p>
        </p:txBody>
      </p:sp>
    </p:spTree>
    <p:extLst>
      <p:ext uri="{BB962C8B-B14F-4D97-AF65-F5344CB8AC3E}">
        <p14:creationId xmlns:p14="http://schemas.microsoft.com/office/powerpoint/2010/main" val="21215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st page">
    <p:spTree>
      <p:nvGrpSpPr>
        <p:cNvPr id="1" name=""/>
        <p:cNvGrpSpPr/>
        <p:nvPr/>
      </p:nvGrpSpPr>
      <p:grpSpPr>
        <a:xfrm>
          <a:off x="0" y="0"/>
          <a:ext cx="0" cy="0"/>
          <a:chOff x="0" y="0"/>
          <a:chExt cx="0" cy="0"/>
        </a:xfrm>
      </p:grpSpPr>
      <p:sp>
        <p:nvSpPr>
          <p:cNvPr id="13" name="Rechteck 12"/>
          <p:cNvSpPr/>
          <p:nvPr userDrawn="1"/>
        </p:nvSpPr>
        <p:spPr>
          <a:xfrm>
            <a:off x="1290227" y="3001610"/>
            <a:ext cx="2284015"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MeteoSvizzera</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Via ai Monti 146</a:t>
            </a:r>
          </a:p>
          <a:p>
            <a:pPr defTabSz="914400" eaLnBrk="0" fontAlgn="base" hangingPunct="0">
              <a:spcBef>
                <a:spcPct val="0"/>
              </a:spcBef>
              <a:spcAft>
                <a:spcPct val="0"/>
              </a:spcAft>
            </a:pPr>
            <a:r>
              <a:rPr lang="de-DE" sz="1400">
                <a:solidFill>
                  <a:srgbClr val="000000"/>
                </a:solidFill>
                <a:latin typeface="Arial" charset="0"/>
              </a:rPr>
              <a:t>CH-6605 Locarno-Monti</a:t>
            </a:r>
          </a:p>
          <a:p>
            <a:pPr defTabSz="914400" eaLnBrk="0" fontAlgn="base" hangingPunct="0">
              <a:spcBef>
                <a:spcPct val="0"/>
              </a:spcBef>
              <a:spcAft>
                <a:spcPct val="0"/>
              </a:spcAft>
            </a:pPr>
            <a:r>
              <a:rPr lang="de-DE" sz="1400">
                <a:solidFill>
                  <a:srgbClr val="000000"/>
                </a:solidFill>
                <a:latin typeface="Arial" charset="0"/>
              </a:rPr>
              <a:t>T +41 58 460 92 22</a:t>
            </a:r>
          </a:p>
          <a:p>
            <a:pPr defTabSz="914400" eaLnBrk="0" fontAlgn="base" hangingPunct="0">
              <a:spcBef>
                <a:spcPct val="0"/>
              </a:spcBef>
              <a:spcAft>
                <a:spcPct val="0"/>
              </a:spcAft>
            </a:pPr>
            <a:r>
              <a:rPr lang="de-DE" sz="1400" err="1">
                <a:solidFill>
                  <a:srgbClr val="000000"/>
                </a:solidFill>
                <a:latin typeface="Arial" charset="0"/>
              </a:rPr>
              <a:t>www.meteosvizzera.ch</a:t>
            </a:r>
            <a:endParaRPr lang="de-DE" sz="1400">
              <a:solidFill>
                <a:srgbClr val="000000"/>
              </a:solidFill>
              <a:latin typeface="Arial" charset="0"/>
            </a:endParaRPr>
          </a:p>
        </p:txBody>
      </p:sp>
      <p:sp>
        <p:nvSpPr>
          <p:cNvPr id="15" name="Rechteck 14"/>
          <p:cNvSpPr/>
          <p:nvPr userDrawn="1"/>
        </p:nvSpPr>
        <p:spPr>
          <a:xfrm>
            <a:off x="4014378" y="3001610"/>
            <a:ext cx="2005422"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7bis, </a:t>
            </a:r>
            <a:r>
              <a:rPr lang="de-DE" sz="1400" err="1">
                <a:solidFill>
                  <a:srgbClr val="000000"/>
                </a:solidFill>
                <a:latin typeface="Arial" charset="0"/>
              </a:rPr>
              <a:t>av</a:t>
            </a:r>
            <a:r>
              <a:rPr lang="de-DE" sz="1400">
                <a:solidFill>
                  <a:srgbClr val="000000"/>
                </a:solidFill>
                <a:latin typeface="Arial" charset="0"/>
              </a:rPr>
              <a:t>. de la </a:t>
            </a:r>
            <a:r>
              <a:rPr lang="de-DE" sz="1400" err="1">
                <a:solidFill>
                  <a:srgbClr val="000000"/>
                </a:solidFill>
                <a:latin typeface="Arial" charset="0"/>
              </a:rPr>
              <a:t>Paix</a:t>
            </a:r>
            <a:endParaRPr lang="de-DE" sz="1400">
              <a:solidFill>
                <a:srgbClr val="000000"/>
              </a:solidFill>
              <a:latin typeface="Arial" charset="0"/>
            </a:endParaRPr>
          </a:p>
          <a:p>
            <a:pPr defTabSz="914400" eaLnBrk="0" fontAlgn="base" hangingPunct="0">
              <a:spcBef>
                <a:spcPct val="0"/>
              </a:spcBef>
              <a:spcAft>
                <a:spcPct val="0"/>
              </a:spcAft>
            </a:pPr>
            <a:r>
              <a:rPr lang="fr-FR" sz="1400">
                <a:solidFill>
                  <a:srgbClr val="000000"/>
                </a:solidFill>
                <a:latin typeface="Arial" charset="0"/>
              </a:rPr>
              <a:t>CH-1211 Genève 2</a:t>
            </a:r>
          </a:p>
          <a:p>
            <a:pPr defTabSz="914400" eaLnBrk="0" fontAlgn="base" hangingPunct="0">
              <a:spcBef>
                <a:spcPct val="0"/>
              </a:spcBef>
              <a:spcAft>
                <a:spcPct val="0"/>
              </a:spcAft>
            </a:pPr>
            <a:r>
              <a:rPr lang="fr-FR" sz="1400">
                <a:solidFill>
                  <a:srgbClr val="000000"/>
                </a:solidFill>
                <a:latin typeface="Arial" charset="0"/>
              </a:rPr>
              <a:t>T +41 58 460 98 88</a:t>
            </a:r>
          </a:p>
          <a:p>
            <a:pPr defTabSz="914400" eaLnBrk="0" fontAlgn="base" hangingPunct="0">
              <a:spcBef>
                <a:spcPct val="0"/>
              </a:spcBef>
              <a:spcAft>
                <a:spcPct val="0"/>
              </a:spcAft>
            </a:pPr>
            <a:r>
              <a:rPr lang="fr-FR" sz="1400" err="1">
                <a:solidFill>
                  <a:srgbClr val="000000"/>
                </a:solidFill>
                <a:latin typeface="Arial" charset="0"/>
              </a:rPr>
              <a:t>www.meteosuisse.ch</a:t>
            </a:r>
            <a:endParaRPr lang="de-DE" sz="1400">
              <a:solidFill>
                <a:srgbClr val="000000"/>
              </a:solidFill>
              <a:latin typeface="Arial" charset="0"/>
            </a:endParaRPr>
          </a:p>
        </p:txBody>
      </p:sp>
      <p:sp>
        <p:nvSpPr>
          <p:cNvPr id="16" name="Rechteck 15"/>
          <p:cNvSpPr/>
          <p:nvPr userDrawn="1"/>
        </p:nvSpPr>
        <p:spPr>
          <a:xfrm>
            <a:off x="6484528" y="3001610"/>
            <a:ext cx="2102930"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err="1">
                <a:solidFill>
                  <a:srgbClr val="000000"/>
                </a:solidFill>
                <a:latin typeface="Arial" charset="0"/>
              </a:rPr>
              <a:t>Chemin</a:t>
            </a:r>
            <a:r>
              <a:rPr lang="de-DE" sz="1400">
                <a:solidFill>
                  <a:srgbClr val="000000"/>
                </a:solidFill>
                <a:latin typeface="Arial" charset="0"/>
              </a:rPr>
              <a:t> de </a:t>
            </a:r>
            <a:r>
              <a:rPr lang="de-DE" sz="1400" err="1">
                <a:solidFill>
                  <a:srgbClr val="000000"/>
                </a:solidFill>
                <a:latin typeface="Arial" charset="0"/>
              </a:rPr>
              <a:t>l‘Aérologie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CH-1530 Payerne</a:t>
            </a:r>
          </a:p>
          <a:p>
            <a:pPr defTabSz="914400" eaLnBrk="0" fontAlgn="base" hangingPunct="0">
              <a:spcBef>
                <a:spcPct val="0"/>
              </a:spcBef>
              <a:spcAft>
                <a:spcPct val="0"/>
              </a:spcAft>
            </a:pPr>
            <a:r>
              <a:rPr lang="de-DE" sz="1400">
                <a:solidFill>
                  <a:srgbClr val="000000"/>
                </a:solidFill>
                <a:latin typeface="Arial" charset="0"/>
              </a:rPr>
              <a:t>T +41 58 460 94 44</a:t>
            </a:r>
          </a:p>
          <a:p>
            <a:pPr defTabSz="914400" eaLnBrk="0" fontAlgn="base" hangingPunct="0">
              <a:spcBef>
                <a:spcPct val="0"/>
              </a:spcBef>
              <a:spcAft>
                <a:spcPct val="0"/>
              </a:spcAft>
            </a:pPr>
            <a:r>
              <a:rPr lang="de-DE" sz="1400" err="1">
                <a:solidFill>
                  <a:srgbClr val="000000"/>
                </a:solidFill>
                <a:latin typeface="Arial" charset="0"/>
              </a:rPr>
              <a:t>www.meteosuisse.ch</a:t>
            </a:r>
            <a:endParaRPr lang="de-DE" sz="1400">
              <a:solidFill>
                <a:srgbClr val="000000"/>
              </a:solidFill>
              <a:latin typeface="Arial" charset="0"/>
            </a:endParaRPr>
          </a:p>
        </p:txBody>
      </p:sp>
      <p:sp>
        <p:nvSpPr>
          <p:cNvPr id="20" name="Rechteck 19"/>
          <p:cNvSpPr/>
          <p:nvPr userDrawn="1"/>
        </p:nvSpPr>
        <p:spPr>
          <a:xfrm>
            <a:off x="1277766" y="1217260"/>
            <a:ext cx="3441290" cy="1231106"/>
          </a:xfrm>
          <a:prstGeom prst="rect">
            <a:avLst/>
          </a:prstGeom>
        </p:spPr>
        <p:txBody>
          <a:bodyPr wrap="square" lIns="0" tIns="0" rIns="0" bIns="0">
            <a:spAutoFit/>
          </a:bodyPr>
          <a:lstStyle/>
          <a:p>
            <a:pPr defTabSz="914400" eaLnBrk="0" fontAlgn="base" hangingPunct="0">
              <a:spcBef>
                <a:spcPct val="0"/>
              </a:spcBef>
              <a:spcAft>
                <a:spcPct val="0"/>
              </a:spcAft>
            </a:pPr>
            <a:r>
              <a:rPr lang="de-DE" sz="1600" b="1" err="1">
                <a:solidFill>
                  <a:srgbClr val="000000"/>
                </a:solidFill>
                <a:latin typeface="Arial" charset="0"/>
              </a:rPr>
              <a:t>MeteoSchweiz</a:t>
            </a:r>
            <a:r>
              <a:rPr lang="de-DE" sz="1600" b="1">
                <a:solidFill>
                  <a:srgbClr val="000000"/>
                </a:solidFill>
                <a:latin typeface="Arial" charset="0"/>
              </a:rPr>
              <a:t> </a:t>
            </a:r>
          </a:p>
          <a:p>
            <a:pPr defTabSz="914400" eaLnBrk="0" fontAlgn="base" hangingPunct="0">
              <a:spcBef>
                <a:spcPct val="0"/>
              </a:spcBef>
              <a:spcAft>
                <a:spcPct val="0"/>
              </a:spcAft>
            </a:pPr>
            <a:r>
              <a:rPr lang="de-DE" sz="1600">
                <a:solidFill>
                  <a:srgbClr val="000000"/>
                </a:solidFill>
                <a:latin typeface="Arial" charset="0"/>
              </a:rPr>
              <a:t>Operation Center 1 </a:t>
            </a:r>
          </a:p>
          <a:p>
            <a:pPr defTabSz="914400" eaLnBrk="0" fontAlgn="base" hangingPunct="0">
              <a:spcBef>
                <a:spcPct val="0"/>
              </a:spcBef>
              <a:spcAft>
                <a:spcPct val="0"/>
              </a:spcAft>
            </a:pPr>
            <a:r>
              <a:rPr lang="de-DE" sz="1600">
                <a:solidFill>
                  <a:srgbClr val="000000"/>
                </a:solidFill>
                <a:latin typeface="Arial" charset="0"/>
              </a:rPr>
              <a:t>CH-8058 Zürich-Flughafen </a:t>
            </a:r>
          </a:p>
          <a:p>
            <a:pPr defTabSz="914400" eaLnBrk="0" fontAlgn="base" hangingPunct="0">
              <a:spcBef>
                <a:spcPct val="0"/>
              </a:spcBef>
              <a:spcAft>
                <a:spcPct val="0"/>
              </a:spcAft>
            </a:pPr>
            <a:r>
              <a:rPr lang="de-DE" sz="1600">
                <a:solidFill>
                  <a:srgbClr val="000000"/>
                </a:solidFill>
                <a:latin typeface="Arial" charset="0"/>
              </a:rPr>
              <a:t>T +41 58 460 91 11 www.meteoschweiz.ch</a:t>
            </a:r>
          </a:p>
        </p:txBody>
      </p:sp>
      <p:sp>
        <p:nvSpPr>
          <p:cNvPr id="9" name="Rechteck 8"/>
          <p:cNvSpPr/>
          <p:nvPr userDrawn="1"/>
        </p:nvSpPr>
        <p:spPr bwMode="auto">
          <a:xfrm>
            <a:off x="1331102" y="455776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grpSp>
        <p:nvGrpSpPr>
          <p:cNvPr id="14" name="Gruppieren 13"/>
          <p:cNvGrpSpPr/>
          <p:nvPr userDrawn="1"/>
        </p:nvGrpSpPr>
        <p:grpSpPr>
          <a:xfrm>
            <a:off x="911188" y="362579"/>
            <a:ext cx="2011958" cy="523875"/>
            <a:chOff x="911188" y="362579"/>
            <a:chExt cx="2011958" cy="523875"/>
          </a:xfrm>
        </p:grpSpPr>
        <p:pic>
          <p:nvPicPr>
            <p:cNvPr id="17" name="Picture 37" descr="Logo_CMYK_po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3210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7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48"/>
          <p:cNvPicPr>
            <a:picLocks noChangeAspect="1"/>
          </p:cNvPicPr>
          <p:nvPr userDrawn="1"/>
        </p:nvPicPr>
        <p:blipFill>
          <a:blip r:embed="rId8"/>
          <a:stretch>
            <a:fillRect/>
          </a:stretch>
        </p:blipFill>
        <p:spPr>
          <a:xfrm>
            <a:off x="0" y="0"/>
            <a:ext cx="9144000" cy="102870"/>
          </a:xfrm>
          <a:prstGeom prst="rect">
            <a:avLst/>
          </a:prstGeom>
        </p:spPr>
      </p:pic>
    </p:spTree>
    <p:extLst>
      <p:ext uri="{BB962C8B-B14F-4D97-AF65-F5344CB8AC3E}">
        <p14:creationId xmlns:p14="http://schemas.microsoft.com/office/powerpoint/2010/main" val="651152994"/>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9" r:id="rId3"/>
    <p:sldLayoutId id="2147483732" r:id="rId4"/>
    <p:sldLayoutId id="2147483730" r:id="rId5"/>
    <p:sldLayoutId id="2147483733" r:id="rId6"/>
  </p:sldLayoutIdLst>
  <p:hf hdr="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1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arm.gov/" TargetMode="External"/><Relationship Id="rId2" Type="http://schemas.openxmlformats.org/officeDocument/2006/relationships/hyperlink" Target="https://github.com/arm-doe/pyar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eteoSwiss/pyar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DDA7E-7DF0-41D5-3187-6185908B327D}"/>
              </a:ext>
            </a:extLst>
          </p:cNvPr>
          <p:cNvSpPr>
            <a:spLocks noGrp="1"/>
          </p:cNvSpPr>
          <p:nvPr>
            <p:ph type="title"/>
          </p:nvPr>
        </p:nvSpPr>
        <p:spPr>
          <a:xfrm>
            <a:off x="1141219" y="1161622"/>
            <a:ext cx="7617600" cy="1638000"/>
          </a:xfrm>
        </p:spPr>
        <p:txBody>
          <a:bodyPr lIns="91440" tIns="45720" rIns="91440" bIns="45720" anchor="t"/>
          <a:lstStyle/>
          <a:p>
            <a:r>
              <a:rPr lang="en-US" sz="3600" dirty="0"/>
              <a:t>The MeteoSwiss Py-ART</a:t>
            </a:r>
          </a:p>
        </p:txBody>
      </p:sp>
      <p:sp>
        <p:nvSpPr>
          <p:cNvPr id="6" name="Text Placeholder 1">
            <a:extLst>
              <a:ext uri="{FF2B5EF4-FFF2-40B4-BE49-F238E27FC236}">
                <a16:creationId xmlns:a16="http://schemas.microsoft.com/office/drawing/2014/main" id="{F51A87E7-3B64-D786-7DD8-6B4990CF27AD}"/>
              </a:ext>
            </a:extLst>
          </p:cNvPr>
          <p:cNvSpPr txBox="1">
            <a:spLocks/>
          </p:cNvSpPr>
          <p:nvPr/>
        </p:nvSpPr>
        <p:spPr>
          <a:xfrm>
            <a:off x="1141219" y="3408264"/>
            <a:ext cx="7374628"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rtl="0" eaLnBrk="1" fontAlgn="base" hangingPunct="1">
              <a:spcBef>
                <a:spcPct val="20000"/>
              </a:spcBef>
              <a:spcAft>
                <a:spcPct val="0"/>
              </a:spcAft>
              <a:buNone/>
              <a:defRPr kumimoji="0" lang="de-DE" sz="2200" b="0" i="0" u="none" strike="noStrike" kern="1200" cap="none" spc="0" normalizeH="0" baseline="0" dirty="0" smtClean="0">
                <a:ln>
                  <a:noFill/>
                </a:ln>
                <a:solidFill>
                  <a:srgbClr val="000000"/>
                </a:solidFill>
                <a:effectLst/>
                <a:uLnTx/>
                <a:uFillTx/>
                <a:latin typeface="Arial"/>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a:lstStyle>
          <a:p>
            <a:pPr marL="0"/>
            <a:r>
              <a:rPr lang="en-US" sz="1800" dirty="0">
                <a:cs typeface="Arial"/>
              </a:rPr>
              <a:t>Daniel Wolfensberger, Jordi </a:t>
            </a:r>
            <a:r>
              <a:rPr lang="en-US" sz="1800" dirty="0" err="1">
                <a:cs typeface="Arial"/>
              </a:rPr>
              <a:t>Figueras</a:t>
            </a:r>
            <a:r>
              <a:rPr lang="en-US" sz="1800" dirty="0">
                <a:cs typeface="Arial"/>
              </a:rPr>
              <a:t> </a:t>
            </a:r>
            <a:r>
              <a:rPr lang="en-US" sz="1800" dirty="0" err="1">
                <a:cs typeface="Arial"/>
              </a:rPr>
              <a:t>i</a:t>
            </a:r>
            <a:r>
              <a:rPr lang="en-US" sz="1800" dirty="0">
                <a:cs typeface="Arial"/>
              </a:rPr>
              <a:t> Ventura</a:t>
            </a:r>
          </a:p>
        </p:txBody>
      </p:sp>
    </p:spTree>
    <p:extLst>
      <p:ext uri="{BB962C8B-B14F-4D97-AF65-F5344CB8AC3E}">
        <p14:creationId xmlns:p14="http://schemas.microsoft.com/office/powerpoint/2010/main" val="5388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3. Data </a:t>
            </a:r>
            <a:r>
              <a:rPr lang="fr-FR" sz="5400" dirty="0" err="1"/>
              <a:t>processing</a:t>
            </a:r>
            <a:r>
              <a:rPr lang="fr-FR" sz="5400" dirty="0"/>
              <a:t> </a:t>
            </a:r>
            <a:r>
              <a:rPr lang="fr-FR" sz="5400" dirty="0" err="1"/>
              <a:t>with</a:t>
            </a:r>
            <a:r>
              <a:rPr lang="fr-FR" sz="5400" dirty="0"/>
              <a:t> Py-ART</a:t>
            </a:r>
          </a:p>
          <a:p>
            <a:endParaRPr lang="fr-FR" dirty="0"/>
          </a:p>
        </p:txBody>
      </p:sp>
    </p:spTree>
    <p:extLst>
      <p:ext uri="{BB962C8B-B14F-4D97-AF65-F5344CB8AC3E}">
        <p14:creationId xmlns:p14="http://schemas.microsoft.com/office/powerpoint/2010/main" val="175256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6003854-CC73-091A-40A2-CEED7CC64677}"/>
              </a:ext>
            </a:extLst>
          </p:cNvPr>
          <p:cNvSpPr>
            <a:spLocks noGrp="1"/>
          </p:cNvSpPr>
          <p:nvPr>
            <p:ph type="body" sz="quarter" idx="15"/>
          </p:nvPr>
        </p:nvSpPr>
        <p:spPr/>
        <p:txBody>
          <a:bodyPr/>
          <a:lstStyle/>
          <a:p>
            <a:endParaRPr lang="fr-FR"/>
          </a:p>
        </p:txBody>
      </p:sp>
      <p:sp>
        <p:nvSpPr>
          <p:cNvPr id="3" name="Titre 2">
            <a:extLst>
              <a:ext uri="{FF2B5EF4-FFF2-40B4-BE49-F238E27FC236}">
                <a16:creationId xmlns:a16="http://schemas.microsoft.com/office/drawing/2014/main" id="{A121A44B-BE4E-E2FD-9DCF-C1E4FC5E4D84}"/>
              </a:ext>
            </a:extLst>
          </p:cNvPr>
          <p:cNvSpPr>
            <a:spLocks noGrp="1"/>
          </p:cNvSpPr>
          <p:nvPr>
            <p:ph type="title"/>
          </p:nvPr>
        </p:nvSpPr>
        <p:spPr/>
        <p:txBody>
          <a:bodyPr/>
          <a:lstStyle/>
          <a:p>
            <a:r>
              <a:rPr lang="fr-FR" dirty="0"/>
              <a:t>Basic data </a:t>
            </a:r>
            <a:r>
              <a:rPr lang="fr-FR" dirty="0" err="1"/>
              <a:t>processing</a:t>
            </a:r>
            <a:endParaRPr lang="fr-FR" dirty="0"/>
          </a:p>
        </p:txBody>
      </p:sp>
      <p:graphicFrame>
        <p:nvGraphicFramePr>
          <p:cNvPr id="4" name="Tableau 4">
            <a:extLst>
              <a:ext uri="{FF2B5EF4-FFF2-40B4-BE49-F238E27FC236}">
                <a16:creationId xmlns:a16="http://schemas.microsoft.com/office/drawing/2014/main" id="{7C0938DE-6AA1-B51E-94A2-2F3DA664DBB7}"/>
              </a:ext>
            </a:extLst>
          </p:cNvPr>
          <p:cNvGraphicFramePr>
            <a:graphicFrameLocks noGrp="1"/>
          </p:cNvGraphicFramePr>
          <p:nvPr>
            <p:extLst>
              <p:ext uri="{D42A27DB-BD31-4B8C-83A1-F6EECF244321}">
                <p14:modId xmlns:p14="http://schemas.microsoft.com/office/powerpoint/2010/main" val="3997445536"/>
              </p:ext>
            </p:extLst>
          </p:nvPr>
        </p:nvGraphicFramePr>
        <p:xfrm>
          <a:off x="1186179" y="911129"/>
          <a:ext cx="7516008" cy="3942080"/>
        </p:xfrm>
        <a:graphic>
          <a:graphicData uri="http://schemas.openxmlformats.org/drawingml/2006/table">
            <a:tbl>
              <a:tblPr firstRow="1" bandRow="1">
                <a:tableStyleId>{5C22544A-7EE6-4342-B048-85BDC9FD1C3A}</a:tableStyleId>
              </a:tblPr>
              <a:tblGrid>
                <a:gridCol w="1367610">
                  <a:extLst>
                    <a:ext uri="{9D8B030D-6E8A-4147-A177-3AD203B41FA5}">
                      <a16:colId xmlns:a16="http://schemas.microsoft.com/office/drawing/2014/main" val="2911523460"/>
                    </a:ext>
                  </a:extLst>
                </a:gridCol>
                <a:gridCol w="2606040">
                  <a:extLst>
                    <a:ext uri="{9D8B030D-6E8A-4147-A177-3AD203B41FA5}">
                      <a16:colId xmlns:a16="http://schemas.microsoft.com/office/drawing/2014/main" val="4159314038"/>
                    </a:ext>
                  </a:extLst>
                </a:gridCol>
                <a:gridCol w="3542358">
                  <a:extLst>
                    <a:ext uri="{9D8B030D-6E8A-4147-A177-3AD203B41FA5}">
                      <a16:colId xmlns:a16="http://schemas.microsoft.com/office/drawing/2014/main" val="2449313120"/>
                    </a:ext>
                  </a:extLst>
                </a:gridCol>
              </a:tblGrid>
              <a:tr h="370840">
                <a:tc>
                  <a:txBody>
                    <a:bodyPr/>
                    <a:lstStyle/>
                    <a:p>
                      <a:r>
                        <a:rPr lang="en-US" sz="1600" noProof="0" dirty="0"/>
                        <a:t>Level</a:t>
                      </a:r>
                    </a:p>
                  </a:txBody>
                  <a:tcPr/>
                </a:tc>
                <a:tc>
                  <a:txBody>
                    <a:bodyPr/>
                    <a:lstStyle/>
                    <a:p>
                      <a:r>
                        <a:rPr lang="en-US" sz="1600" noProof="0" dirty="0"/>
                        <a:t>Location</a:t>
                      </a:r>
                    </a:p>
                  </a:txBody>
                  <a:tcPr/>
                </a:tc>
                <a:tc>
                  <a:txBody>
                    <a:bodyPr/>
                    <a:lstStyle/>
                    <a:p>
                      <a:r>
                        <a:rPr lang="en-US" sz="1600" noProof="0" dirty="0"/>
                        <a:t>Purpose</a:t>
                      </a:r>
                    </a:p>
                  </a:txBody>
                  <a:tcPr/>
                </a:tc>
                <a:extLst>
                  <a:ext uri="{0D108BD9-81ED-4DB2-BD59-A6C34878D82A}">
                    <a16:rowId xmlns:a16="http://schemas.microsoft.com/office/drawing/2014/main" val="481630875"/>
                  </a:ext>
                </a:extLst>
              </a:tr>
              <a:tr h="370840">
                <a:tc>
                  <a:txBody>
                    <a:bodyPr/>
                    <a:lstStyle/>
                    <a:p>
                      <a:r>
                        <a:rPr lang="en-US" sz="1050" noProof="0" dirty="0"/>
                        <a:t>IQ and spectral data processing</a:t>
                      </a:r>
                    </a:p>
                  </a:txBody>
                  <a:tcPr/>
                </a:tc>
                <a:tc>
                  <a:txBody>
                    <a:bodyPr/>
                    <a:lstStyle/>
                    <a:p>
                      <a:r>
                        <a:rPr lang="en-US" sz="1050" noProof="0" dirty="0"/>
                        <a:t>retrieve/iq.py</a:t>
                      </a:r>
                    </a:p>
                    <a:p>
                      <a:r>
                        <a:rPr lang="en-US" sz="1050" noProof="0" dirty="0"/>
                        <a:t>retrieve/spectra.py</a:t>
                      </a:r>
                    </a:p>
                  </a:txBody>
                  <a:tcPr/>
                </a:tc>
                <a:tc>
                  <a:txBody>
                    <a:bodyPr/>
                    <a:lstStyle/>
                    <a:p>
                      <a:r>
                        <a:rPr lang="en-US" sz="1050" noProof="0" dirty="0"/>
                        <a:t>Computation of raw moments from IQ and/or spectral data</a:t>
                      </a:r>
                    </a:p>
                  </a:txBody>
                  <a:tcPr/>
                </a:tc>
                <a:extLst>
                  <a:ext uri="{0D108BD9-81ED-4DB2-BD59-A6C34878D82A}">
                    <a16:rowId xmlns:a16="http://schemas.microsoft.com/office/drawing/2014/main" val="1583641190"/>
                  </a:ext>
                </a:extLst>
              </a:tr>
              <a:tr h="370840">
                <a:tc>
                  <a:txBody>
                    <a:bodyPr/>
                    <a:lstStyle/>
                    <a:p>
                      <a:r>
                        <a:rPr lang="en-US" sz="1050" noProof="0" dirty="0"/>
                        <a:t>Noise and bias corrections</a:t>
                      </a:r>
                    </a:p>
                  </a:txBody>
                  <a:tcPr/>
                </a:tc>
                <a:tc>
                  <a:txBody>
                    <a:bodyPr/>
                    <a:lstStyle/>
                    <a:p>
                      <a:r>
                        <a:rPr lang="en-US" sz="1050" noProof="0" dirty="0"/>
                        <a:t>retrieve/simple_moment_calculations.py</a:t>
                      </a:r>
                    </a:p>
                    <a:p>
                      <a:r>
                        <a:rPr lang="en-US" sz="1050" noProof="0" dirty="0"/>
                        <a:t>correct/bias_and_noise.py</a:t>
                      </a:r>
                    </a:p>
                    <a:p>
                      <a:r>
                        <a:rPr lang="en-US" sz="1050" noProof="0" dirty="0"/>
                        <a:t>correct/despeckle.py</a:t>
                      </a:r>
                    </a:p>
                  </a:txBody>
                  <a:tcPr/>
                </a:tc>
                <a:tc>
                  <a:txBody>
                    <a:bodyPr/>
                    <a:lstStyle/>
                    <a:p>
                      <a:r>
                        <a:rPr lang="en-US" sz="1050" noProof="0" dirty="0"/>
                        <a:t>Compute noise level and correct raw moments for noise and biases</a:t>
                      </a:r>
                    </a:p>
                  </a:txBody>
                  <a:tcPr/>
                </a:tc>
                <a:extLst>
                  <a:ext uri="{0D108BD9-81ED-4DB2-BD59-A6C34878D82A}">
                    <a16:rowId xmlns:a16="http://schemas.microsoft.com/office/drawing/2014/main" val="4122689824"/>
                  </a:ext>
                </a:extLst>
              </a:tr>
              <a:tr h="370840">
                <a:tc>
                  <a:txBody>
                    <a:bodyPr/>
                    <a:lstStyle/>
                    <a:p>
                      <a:r>
                        <a:rPr lang="en-US" sz="1050" noProof="0" dirty="0"/>
                        <a:t>Clutter suppression</a:t>
                      </a:r>
                    </a:p>
                  </a:txBody>
                  <a:tcPr/>
                </a:tc>
                <a:tc>
                  <a:txBody>
                    <a:bodyPr/>
                    <a:lstStyle/>
                    <a:p>
                      <a:r>
                        <a:rPr lang="en-US" sz="1050" noProof="0" dirty="0"/>
                        <a:t>filters/gatefilter.py</a:t>
                      </a:r>
                    </a:p>
                  </a:txBody>
                  <a:tcPr/>
                </a:tc>
                <a:tc>
                  <a:txBody>
                    <a:bodyPr/>
                    <a:lstStyle/>
                    <a:p>
                      <a:r>
                        <a:rPr lang="en-US" sz="1050" noProof="0" dirty="0"/>
                        <a:t>Mask undesired data</a:t>
                      </a:r>
                    </a:p>
                  </a:txBody>
                  <a:tcPr/>
                </a:tc>
                <a:extLst>
                  <a:ext uri="{0D108BD9-81ED-4DB2-BD59-A6C34878D82A}">
                    <a16:rowId xmlns:a16="http://schemas.microsoft.com/office/drawing/2014/main" val="4239436504"/>
                  </a:ext>
                </a:extLst>
              </a:tr>
              <a:tr h="370840">
                <a:tc>
                  <a:txBody>
                    <a:bodyPr/>
                    <a:lstStyle/>
                    <a:p>
                      <a:r>
                        <a:rPr lang="en-US" sz="1050" noProof="0" dirty="0" err="1"/>
                        <a:t>PhiDP</a:t>
                      </a:r>
                      <a:r>
                        <a:rPr lang="en-US" sz="1050" noProof="0" dirty="0"/>
                        <a:t>/KDP retrieval</a:t>
                      </a:r>
                    </a:p>
                  </a:txBody>
                  <a:tcPr/>
                </a:tc>
                <a:tc>
                  <a:txBody>
                    <a:bodyPr/>
                    <a:lstStyle/>
                    <a:p>
                      <a:r>
                        <a:rPr lang="en-US" sz="1050" noProof="0" dirty="0"/>
                        <a:t>correct/phase_proc.py</a:t>
                      </a:r>
                    </a:p>
                    <a:p>
                      <a:r>
                        <a:rPr lang="en-US" sz="1050" noProof="0" dirty="0"/>
                        <a:t>retrieve/kdp_proc.py</a:t>
                      </a:r>
                    </a:p>
                  </a:txBody>
                  <a:tcPr/>
                </a:tc>
                <a:tc>
                  <a:txBody>
                    <a:bodyPr/>
                    <a:lstStyle/>
                    <a:p>
                      <a:r>
                        <a:rPr lang="en-US" sz="1050" noProof="0" dirty="0"/>
                        <a:t>Implementation of various </a:t>
                      </a:r>
                      <a:r>
                        <a:rPr lang="en-US" sz="1050" noProof="0" dirty="0" err="1"/>
                        <a:t>PhiDP</a:t>
                      </a:r>
                      <a:r>
                        <a:rPr lang="en-US" sz="1050" noProof="0" dirty="0"/>
                        <a:t>/KDP retrieval algorithms available in literature</a:t>
                      </a:r>
                    </a:p>
                  </a:txBody>
                  <a:tcPr/>
                </a:tc>
                <a:extLst>
                  <a:ext uri="{0D108BD9-81ED-4DB2-BD59-A6C34878D82A}">
                    <a16:rowId xmlns:a16="http://schemas.microsoft.com/office/drawing/2014/main" val="3859221470"/>
                  </a:ext>
                </a:extLst>
              </a:tr>
              <a:tr h="370840">
                <a:tc>
                  <a:txBody>
                    <a:bodyPr/>
                    <a:lstStyle/>
                    <a:p>
                      <a:r>
                        <a:rPr lang="en-US" sz="1050" noProof="0" dirty="0"/>
                        <a:t>Doppler velocity unfolding</a:t>
                      </a:r>
                    </a:p>
                  </a:txBody>
                  <a:tcPr/>
                </a:tc>
                <a:tc>
                  <a:txBody>
                    <a:bodyPr/>
                    <a:lstStyle/>
                    <a:p>
                      <a:r>
                        <a:rPr lang="en-GB" sz="1050" b="0" strike="noStrike" spc="-1" dirty="0">
                          <a:solidFill>
                            <a:srgbClr val="000000"/>
                          </a:solidFill>
                          <a:latin typeface="+mn-lt"/>
                        </a:rPr>
                        <a:t>correct/dealias.py</a:t>
                      </a:r>
                    </a:p>
                    <a:p>
                      <a:r>
                        <a:rPr lang="en-GB" sz="1050" b="0" strike="noStrike" spc="-1" dirty="0">
                          <a:solidFill>
                            <a:srgbClr val="000000"/>
                          </a:solidFill>
                          <a:latin typeface="+mn-lt"/>
                        </a:rPr>
                        <a:t>correct/region_dealias.py</a:t>
                      </a:r>
                    </a:p>
                    <a:p>
                      <a:r>
                        <a:rPr lang="en-GB" sz="1050" b="0" strike="noStrike" spc="-1" dirty="0">
                          <a:solidFill>
                            <a:srgbClr val="000000"/>
                          </a:solidFill>
                          <a:latin typeface="+mn-lt"/>
                        </a:rPr>
                        <a:t>correct/unwrap.py</a:t>
                      </a:r>
                      <a:endParaRPr lang="en-US" sz="1050" noProof="0" dirty="0"/>
                    </a:p>
                  </a:txBody>
                  <a:tcPr/>
                </a:tc>
                <a:tc>
                  <a:txBody>
                    <a:bodyPr/>
                    <a:lstStyle/>
                    <a:p>
                      <a:r>
                        <a:rPr lang="en-US" sz="1050" noProof="0" dirty="0"/>
                        <a:t>Implementation of various unfolding techniques</a:t>
                      </a:r>
                    </a:p>
                  </a:txBody>
                  <a:tcPr/>
                </a:tc>
                <a:extLst>
                  <a:ext uri="{0D108BD9-81ED-4DB2-BD59-A6C34878D82A}">
                    <a16:rowId xmlns:a16="http://schemas.microsoft.com/office/drawing/2014/main" val="974957296"/>
                  </a:ext>
                </a:extLst>
              </a:tr>
              <a:tr h="370840">
                <a:tc>
                  <a:txBody>
                    <a:bodyPr/>
                    <a:lstStyle/>
                    <a:p>
                      <a:r>
                        <a:rPr lang="en-US" sz="1050" noProof="0" dirty="0"/>
                        <a:t>Melting layer detection</a:t>
                      </a:r>
                    </a:p>
                  </a:txBody>
                  <a:tcPr/>
                </a:tc>
                <a:tc>
                  <a:txBody>
                    <a:bodyPr/>
                    <a:lstStyle/>
                    <a:p>
                      <a:r>
                        <a:rPr lang="en-US" sz="1050" noProof="0" dirty="0"/>
                        <a:t>retrieve/ml.py</a:t>
                      </a:r>
                    </a:p>
                  </a:txBody>
                  <a:tcPr/>
                </a:tc>
                <a:tc>
                  <a:txBody>
                    <a:bodyPr/>
                    <a:lstStyle/>
                    <a:p>
                      <a:r>
                        <a:rPr lang="en-US" sz="1050" noProof="0" dirty="0"/>
                        <a:t>Implementation of various melting layer detection algorithms available in literature</a:t>
                      </a:r>
                    </a:p>
                  </a:txBody>
                  <a:tcPr/>
                </a:tc>
                <a:extLst>
                  <a:ext uri="{0D108BD9-81ED-4DB2-BD59-A6C34878D82A}">
                    <a16:rowId xmlns:a16="http://schemas.microsoft.com/office/drawing/2014/main" val="3995103402"/>
                  </a:ext>
                </a:extLst>
              </a:tr>
              <a:tr h="370840">
                <a:tc>
                  <a:txBody>
                    <a:bodyPr/>
                    <a:lstStyle/>
                    <a:p>
                      <a:r>
                        <a:rPr lang="en-US" sz="1050" noProof="0" dirty="0"/>
                        <a:t>Attenuation correction</a:t>
                      </a:r>
                    </a:p>
                  </a:txBody>
                  <a:tcPr/>
                </a:tc>
                <a:tc>
                  <a:txBody>
                    <a:bodyPr/>
                    <a:lstStyle/>
                    <a:p>
                      <a:r>
                        <a:rPr lang="en-US" sz="1050" noProof="0" dirty="0"/>
                        <a:t>correct/attenuation.py</a:t>
                      </a:r>
                    </a:p>
                  </a:txBody>
                  <a:tcPr/>
                </a:tc>
                <a:tc>
                  <a:txBody>
                    <a:bodyPr/>
                    <a:lstStyle/>
                    <a:p>
                      <a:r>
                        <a:rPr lang="en-US" sz="1050" noProof="0" dirty="0"/>
                        <a:t>Implementation of various attenuation correction algorithms available in literature</a:t>
                      </a:r>
                    </a:p>
                  </a:txBody>
                  <a:tcPr/>
                </a:tc>
                <a:extLst>
                  <a:ext uri="{0D108BD9-81ED-4DB2-BD59-A6C34878D82A}">
                    <a16:rowId xmlns:a16="http://schemas.microsoft.com/office/drawing/2014/main" val="3750585513"/>
                  </a:ext>
                </a:extLst>
              </a:tr>
              <a:tr h="370840">
                <a:tc>
                  <a:txBody>
                    <a:bodyPr/>
                    <a:lstStyle/>
                    <a:p>
                      <a:r>
                        <a:rPr lang="en-US" sz="1050" noProof="0" dirty="0"/>
                        <a:t>VPR correction</a:t>
                      </a:r>
                    </a:p>
                  </a:txBody>
                  <a:tcPr/>
                </a:tc>
                <a:tc>
                  <a:txBody>
                    <a:bodyPr/>
                    <a:lstStyle/>
                    <a:p>
                      <a:r>
                        <a:rPr lang="en-US" sz="1050" noProof="0" dirty="0"/>
                        <a:t>correct/vpr.py</a:t>
                      </a:r>
                    </a:p>
                  </a:txBody>
                  <a:tcPr/>
                </a:tc>
                <a:tc>
                  <a:txBody>
                    <a:bodyPr/>
                    <a:lstStyle/>
                    <a:p>
                      <a:r>
                        <a:rPr lang="en-US" sz="1050" noProof="0" dirty="0"/>
                        <a:t>Implementation of the VPR correction algorithm operational at </a:t>
                      </a:r>
                      <a:r>
                        <a:rPr lang="en-US" sz="1050" noProof="0" dirty="0" err="1"/>
                        <a:t>Météo</a:t>
                      </a:r>
                      <a:r>
                        <a:rPr lang="en-US" sz="1050" noProof="0" dirty="0"/>
                        <a:t>-France</a:t>
                      </a:r>
                    </a:p>
                  </a:txBody>
                  <a:tcPr/>
                </a:tc>
                <a:extLst>
                  <a:ext uri="{0D108BD9-81ED-4DB2-BD59-A6C34878D82A}">
                    <a16:rowId xmlns:a16="http://schemas.microsoft.com/office/drawing/2014/main" val="2567671240"/>
                  </a:ext>
                </a:extLst>
              </a:tr>
            </a:tbl>
          </a:graphicData>
        </a:graphic>
      </p:graphicFrame>
    </p:spTree>
    <p:extLst>
      <p:ext uri="{BB962C8B-B14F-4D97-AF65-F5344CB8AC3E}">
        <p14:creationId xmlns:p14="http://schemas.microsoft.com/office/powerpoint/2010/main" val="411414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21A44B-BE4E-E2FD-9DCF-C1E4FC5E4D84}"/>
              </a:ext>
            </a:extLst>
          </p:cNvPr>
          <p:cNvSpPr>
            <a:spLocks noGrp="1"/>
          </p:cNvSpPr>
          <p:nvPr>
            <p:ph type="title"/>
          </p:nvPr>
        </p:nvSpPr>
        <p:spPr/>
        <p:txBody>
          <a:bodyPr/>
          <a:lstStyle/>
          <a:p>
            <a:r>
              <a:rPr lang="fr-FR" dirty="0" err="1"/>
              <a:t>Retrievals</a:t>
            </a:r>
            <a:endParaRPr lang="fr-FR" dirty="0"/>
          </a:p>
        </p:txBody>
      </p:sp>
      <p:graphicFrame>
        <p:nvGraphicFramePr>
          <p:cNvPr id="4" name="Tableau 4">
            <a:extLst>
              <a:ext uri="{FF2B5EF4-FFF2-40B4-BE49-F238E27FC236}">
                <a16:creationId xmlns:a16="http://schemas.microsoft.com/office/drawing/2014/main" id="{7C0938DE-6AA1-B51E-94A2-2F3DA664DBB7}"/>
              </a:ext>
            </a:extLst>
          </p:cNvPr>
          <p:cNvGraphicFramePr>
            <a:graphicFrameLocks noGrp="1"/>
          </p:cNvGraphicFramePr>
          <p:nvPr>
            <p:extLst>
              <p:ext uri="{D42A27DB-BD31-4B8C-83A1-F6EECF244321}">
                <p14:modId xmlns:p14="http://schemas.microsoft.com/office/powerpoint/2010/main" val="2409403107"/>
              </p:ext>
            </p:extLst>
          </p:nvPr>
        </p:nvGraphicFramePr>
        <p:xfrm>
          <a:off x="1186179" y="1394459"/>
          <a:ext cx="7516008" cy="1605280"/>
        </p:xfrm>
        <a:graphic>
          <a:graphicData uri="http://schemas.openxmlformats.org/drawingml/2006/table">
            <a:tbl>
              <a:tblPr firstRow="1" bandRow="1">
                <a:tableStyleId>{5C22544A-7EE6-4342-B048-85BDC9FD1C3A}</a:tableStyleId>
              </a:tblPr>
              <a:tblGrid>
                <a:gridCol w="1367610">
                  <a:extLst>
                    <a:ext uri="{9D8B030D-6E8A-4147-A177-3AD203B41FA5}">
                      <a16:colId xmlns:a16="http://schemas.microsoft.com/office/drawing/2014/main" val="2911523460"/>
                    </a:ext>
                  </a:extLst>
                </a:gridCol>
                <a:gridCol w="2606040">
                  <a:extLst>
                    <a:ext uri="{9D8B030D-6E8A-4147-A177-3AD203B41FA5}">
                      <a16:colId xmlns:a16="http://schemas.microsoft.com/office/drawing/2014/main" val="4159314038"/>
                    </a:ext>
                  </a:extLst>
                </a:gridCol>
                <a:gridCol w="3542358">
                  <a:extLst>
                    <a:ext uri="{9D8B030D-6E8A-4147-A177-3AD203B41FA5}">
                      <a16:colId xmlns:a16="http://schemas.microsoft.com/office/drawing/2014/main" val="2449313120"/>
                    </a:ext>
                  </a:extLst>
                </a:gridCol>
              </a:tblGrid>
              <a:tr h="370840">
                <a:tc>
                  <a:txBody>
                    <a:bodyPr/>
                    <a:lstStyle/>
                    <a:p>
                      <a:r>
                        <a:rPr lang="en-US" sz="1600" noProof="0" dirty="0"/>
                        <a:t>Level</a:t>
                      </a:r>
                    </a:p>
                  </a:txBody>
                  <a:tcPr/>
                </a:tc>
                <a:tc>
                  <a:txBody>
                    <a:bodyPr/>
                    <a:lstStyle/>
                    <a:p>
                      <a:r>
                        <a:rPr lang="en-US" sz="1600" noProof="0" dirty="0"/>
                        <a:t>Location</a:t>
                      </a:r>
                    </a:p>
                  </a:txBody>
                  <a:tcPr/>
                </a:tc>
                <a:tc>
                  <a:txBody>
                    <a:bodyPr/>
                    <a:lstStyle/>
                    <a:p>
                      <a:r>
                        <a:rPr lang="en-US" sz="1600" noProof="0" dirty="0"/>
                        <a:t>Purpose</a:t>
                      </a:r>
                    </a:p>
                  </a:txBody>
                  <a:tcPr/>
                </a:tc>
                <a:extLst>
                  <a:ext uri="{0D108BD9-81ED-4DB2-BD59-A6C34878D82A}">
                    <a16:rowId xmlns:a16="http://schemas.microsoft.com/office/drawing/2014/main" val="481630875"/>
                  </a:ext>
                </a:extLst>
              </a:tr>
              <a:tr h="370840">
                <a:tc>
                  <a:txBody>
                    <a:bodyPr/>
                    <a:lstStyle/>
                    <a:p>
                      <a:r>
                        <a:rPr lang="en-US" sz="1050" noProof="0" dirty="0"/>
                        <a:t>Hydrometeor classification</a:t>
                      </a:r>
                    </a:p>
                  </a:txBody>
                  <a:tcPr/>
                </a:tc>
                <a:tc>
                  <a:txBody>
                    <a:bodyPr/>
                    <a:lstStyle/>
                    <a:p>
                      <a:r>
                        <a:rPr lang="en-US" sz="1050" noProof="0" dirty="0"/>
                        <a:t>retrieve/echo_class.py</a:t>
                      </a:r>
                    </a:p>
                  </a:txBody>
                  <a:tcPr/>
                </a:tc>
                <a:tc>
                  <a:txBody>
                    <a:bodyPr/>
                    <a:lstStyle/>
                    <a:p>
                      <a:r>
                        <a:rPr lang="en-US" sz="1050" noProof="0" dirty="0"/>
                        <a:t>Convective/stratiform classification and </a:t>
                      </a:r>
                      <a:r>
                        <a:rPr lang="en-US" sz="1050" noProof="0" dirty="0" err="1"/>
                        <a:t>MeteoSwiss</a:t>
                      </a:r>
                      <a:r>
                        <a:rPr lang="en-US" sz="1050" noProof="0" dirty="0"/>
                        <a:t> hydrometeor classification</a:t>
                      </a:r>
                    </a:p>
                  </a:txBody>
                  <a:tcPr/>
                </a:tc>
                <a:extLst>
                  <a:ext uri="{0D108BD9-81ED-4DB2-BD59-A6C34878D82A}">
                    <a16:rowId xmlns:a16="http://schemas.microsoft.com/office/drawing/2014/main" val="1583641190"/>
                  </a:ext>
                </a:extLst>
              </a:tr>
              <a:tr h="370840">
                <a:tc>
                  <a:txBody>
                    <a:bodyPr/>
                    <a:lstStyle/>
                    <a:p>
                      <a:r>
                        <a:rPr lang="en-US" sz="1050" noProof="0" dirty="0"/>
                        <a:t>Rainfall Rate retrieval</a:t>
                      </a:r>
                    </a:p>
                  </a:txBody>
                  <a:tcPr/>
                </a:tc>
                <a:tc>
                  <a:txBody>
                    <a:bodyPr/>
                    <a:lstStyle/>
                    <a:p>
                      <a:r>
                        <a:rPr lang="en-US" sz="1050" noProof="0" dirty="0"/>
                        <a:t>retrieve/qpe.py</a:t>
                      </a:r>
                    </a:p>
                  </a:txBody>
                  <a:tcPr/>
                </a:tc>
                <a:tc>
                  <a:txBody>
                    <a:bodyPr/>
                    <a:lstStyle/>
                    <a:p>
                      <a:r>
                        <a:rPr lang="en-US" sz="1050" noProof="0" dirty="0"/>
                        <a:t>Implementation of various rainfall rate retrieval algorithms</a:t>
                      </a:r>
                    </a:p>
                  </a:txBody>
                  <a:tcPr/>
                </a:tc>
                <a:extLst>
                  <a:ext uri="{0D108BD9-81ED-4DB2-BD59-A6C34878D82A}">
                    <a16:rowId xmlns:a16="http://schemas.microsoft.com/office/drawing/2014/main" val="4122689824"/>
                  </a:ext>
                </a:extLst>
              </a:tr>
              <a:tr h="370840">
                <a:tc>
                  <a:txBody>
                    <a:bodyPr/>
                    <a:lstStyle/>
                    <a:p>
                      <a:r>
                        <a:rPr lang="en-US" sz="1050" noProof="0" dirty="0"/>
                        <a:t>Wind retrievals</a:t>
                      </a:r>
                    </a:p>
                  </a:txBody>
                  <a:tcPr/>
                </a:tc>
                <a:tc>
                  <a:txBody>
                    <a:bodyPr/>
                    <a:lstStyle/>
                    <a:p>
                      <a:r>
                        <a:rPr lang="en-US" sz="1050" noProof="0" dirty="0"/>
                        <a:t>retrieve/vad.py</a:t>
                      </a:r>
                    </a:p>
                    <a:p>
                      <a:r>
                        <a:rPr lang="en-US" sz="1050" noProof="0" dirty="0"/>
                        <a:t>retrieve/wind.py</a:t>
                      </a:r>
                    </a:p>
                  </a:txBody>
                  <a:tcPr/>
                </a:tc>
                <a:tc>
                  <a:txBody>
                    <a:bodyPr/>
                    <a:lstStyle/>
                    <a:p>
                      <a:r>
                        <a:rPr lang="en-US" sz="1050" noProof="0" dirty="0"/>
                        <a:t>Wind retrievals using VAD techniques and other </a:t>
                      </a:r>
                    </a:p>
                  </a:txBody>
                  <a:tcPr/>
                </a:tc>
                <a:extLst>
                  <a:ext uri="{0D108BD9-81ED-4DB2-BD59-A6C34878D82A}">
                    <a16:rowId xmlns:a16="http://schemas.microsoft.com/office/drawing/2014/main" val="4239436504"/>
                  </a:ext>
                </a:extLst>
              </a:tr>
            </a:tbl>
          </a:graphicData>
        </a:graphic>
      </p:graphicFrame>
    </p:spTree>
    <p:extLst>
      <p:ext uri="{BB962C8B-B14F-4D97-AF65-F5344CB8AC3E}">
        <p14:creationId xmlns:p14="http://schemas.microsoft.com/office/powerpoint/2010/main" val="178849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934718" y="0"/>
            <a:ext cx="7274446" cy="5143476"/>
          </a:xfrm>
          <a:prstGeom prst="rect">
            <a:avLst/>
          </a:prstGeom>
          <a:ln w="0">
            <a:noFill/>
          </a:ln>
        </p:spPr>
      </p:pic>
      <p:sp>
        <p:nvSpPr>
          <p:cNvPr id="259" name="Title 2"/>
          <p:cNvSpPr/>
          <p:nvPr/>
        </p:nvSpPr>
        <p:spPr>
          <a:xfrm>
            <a:off x="1119892" y="398516"/>
            <a:ext cx="4949974" cy="530783"/>
          </a:xfrm>
          <a:prstGeom prst="rect">
            <a:avLst/>
          </a:prstGeom>
          <a:noFill/>
          <a:ln w="0">
            <a:noFill/>
          </a:ln>
        </p:spPr>
        <p:style>
          <a:lnRef idx="0">
            <a:scrgbClr r="0" g="0" b="0"/>
          </a:lnRef>
          <a:fillRef idx="0">
            <a:scrgbClr r="0" g="0" b="0"/>
          </a:fillRef>
          <a:effectRef idx="0">
            <a:scrgbClr r="0" g="0" b="0"/>
          </a:effectRef>
          <a:fontRef idx="minor"/>
        </p:style>
        <p:txBody>
          <a:bodyPr lIns="61235" tIns="30617" rIns="61235" bIns="30617">
            <a:noAutofit/>
          </a:bodyPr>
          <a:lstStyle/>
          <a:p>
            <a:pPr>
              <a:lnSpc>
                <a:spcPct val="100000"/>
              </a:lnSpc>
            </a:pPr>
            <a:r>
              <a:rPr lang="en-GB" sz="4082" b="1" spc="-1">
                <a:solidFill>
                  <a:srgbClr val="FFC000"/>
                </a:solidFill>
                <a:latin typeface="Arial"/>
              </a:rPr>
              <a:t>Thank you!</a:t>
            </a:r>
            <a:br>
              <a:rPr sz="1429"/>
            </a:br>
            <a:r>
              <a:rPr lang="en-GB" sz="4082" b="1" spc="-1">
                <a:solidFill>
                  <a:srgbClr val="FFC000"/>
                </a:solidFill>
                <a:latin typeface="Arial"/>
              </a:rPr>
              <a:t>Grazie mille!</a:t>
            </a:r>
            <a:br>
              <a:rPr sz="1429"/>
            </a:br>
            <a:r>
              <a:rPr lang="en-GB" sz="4082" b="1" spc="-1">
                <a:solidFill>
                  <a:srgbClr val="FFC000"/>
                </a:solidFill>
                <a:latin typeface="Arial"/>
              </a:rPr>
              <a:t>Moltes Gràcies!</a:t>
            </a:r>
            <a:br>
              <a:rPr sz="1429"/>
            </a:br>
            <a:r>
              <a:rPr lang="en-GB" sz="4082" b="1" spc="-1">
                <a:solidFill>
                  <a:srgbClr val="FFC000"/>
                </a:solidFill>
                <a:latin typeface="Arial"/>
              </a:rPr>
              <a:t>Merci!</a:t>
            </a:r>
            <a:endParaRPr lang="en-GB" sz="4082" spc="-1">
              <a:latin typeface="Arial"/>
            </a:endParaRPr>
          </a:p>
        </p:txBody>
      </p:sp>
    </p:spTree>
    <p:extLst>
      <p:ext uri="{BB962C8B-B14F-4D97-AF65-F5344CB8AC3E}">
        <p14:creationId xmlns:p14="http://schemas.microsoft.com/office/powerpoint/2010/main" val="411597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95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Appendix. Data </a:t>
            </a:r>
            <a:r>
              <a:rPr lang="fr-FR" sz="5400" dirty="0" err="1"/>
              <a:t>processing</a:t>
            </a:r>
            <a:r>
              <a:rPr lang="fr-FR" sz="5400" dirty="0"/>
              <a:t> </a:t>
            </a:r>
            <a:r>
              <a:rPr lang="fr-FR" sz="5400" dirty="0" err="1"/>
              <a:t>details</a:t>
            </a:r>
            <a:endParaRPr lang="fr-FR" sz="5400" dirty="0"/>
          </a:p>
          <a:p>
            <a:endParaRPr lang="fr-FR" dirty="0"/>
          </a:p>
        </p:txBody>
      </p:sp>
    </p:spTree>
    <p:extLst>
      <p:ext uri="{BB962C8B-B14F-4D97-AF65-F5344CB8AC3E}">
        <p14:creationId xmlns:p14="http://schemas.microsoft.com/office/powerpoint/2010/main" val="167240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9C76E1-BCCE-E847-55DA-98256B99D7E3}"/>
              </a:ext>
            </a:extLst>
          </p:cNvPr>
          <p:cNvSpPr>
            <a:spLocks noGrp="1"/>
          </p:cNvSpPr>
          <p:nvPr>
            <p:ph type="title"/>
          </p:nvPr>
        </p:nvSpPr>
        <p:spPr/>
        <p:txBody>
          <a:bodyPr/>
          <a:lstStyle/>
          <a:p>
            <a:r>
              <a:rPr lang="fr-FR" dirty="0"/>
              <a:t>IQ data</a:t>
            </a:r>
          </a:p>
        </p:txBody>
      </p:sp>
      <p:sp>
        <p:nvSpPr>
          <p:cNvPr id="4" name="Rectangle : coins arrondis 3">
            <a:extLst>
              <a:ext uri="{FF2B5EF4-FFF2-40B4-BE49-F238E27FC236}">
                <a16:creationId xmlns:a16="http://schemas.microsoft.com/office/drawing/2014/main" id="{5F291FE5-B827-3A11-3678-49A90E799115}"/>
              </a:ext>
            </a:extLst>
          </p:cNvPr>
          <p:cNvSpPr/>
          <p:nvPr/>
        </p:nvSpPr>
        <p:spPr>
          <a:xfrm>
            <a:off x="3241800" y="3510360"/>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compute_spectra</a:t>
            </a:r>
          </a:p>
        </p:txBody>
      </p:sp>
      <p:sp>
        <p:nvSpPr>
          <p:cNvPr id="5" name="Rectangle : coins arrondis 4">
            <a:extLst>
              <a:ext uri="{FF2B5EF4-FFF2-40B4-BE49-F238E27FC236}">
                <a16:creationId xmlns:a16="http://schemas.microsoft.com/office/drawing/2014/main" id="{86970D61-AE60-1B8F-1971-9FA2EAB1FDB6}"/>
              </a:ext>
            </a:extLst>
          </p:cNvPr>
          <p:cNvSpPr/>
          <p:nvPr/>
        </p:nvSpPr>
        <p:spPr>
          <a:xfrm>
            <a:off x="2558880" y="1598760"/>
            <a:ext cx="3181680" cy="15829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compute_pol_variables_iq</a:t>
            </a:r>
          </a:p>
          <a:p>
            <a:pPr algn="ctr"/>
            <a:r>
              <a:rPr lang="en-GB" sz="1400" b="0" strike="noStrike" spc="-1">
                <a:solidFill>
                  <a:srgbClr val="000000"/>
                </a:solidFill>
              </a:rPr>
              <a:t>compute_st1_iq</a:t>
            </a:r>
          </a:p>
          <a:p>
            <a:pPr algn="ctr"/>
            <a:r>
              <a:rPr lang="en-GB" sz="1400" b="0" strike="noStrike" spc="-1">
                <a:solidFill>
                  <a:srgbClr val="000000"/>
                </a:solidFill>
              </a:rPr>
              <a:t>compute_st2_iq</a:t>
            </a:r>
          </a:p>
          <a:p>
            <a:pPr algn="ctr"/>
            <a:r>
              <a:rPr lang="en-GB" sz="1400" b="0" strike="noStrike" spc="-1">
                <a:solidFill>
                  <a:srgbClr val="000000"/>
                </a:solidFill>
              </a:rPr>
              <a:t>compute_wbn_iq</a:t>
            </a:r>
          </a:p>
          <a:p>
            <a:pPr algn="ctr"/>
            <a:r>
              <a:rPr lang="en-GB" sz="1400" b="0" strike="noStrike" spc="-1">
                <a:solidFill>
                  <a:srgbClr val="000000"/>
                </a:solidFill>
              </a:rPr>
              <a:t>compute_mean_phase_iq</a:t>
            </a:r>
          </a:p>
          <a:p>
            <a:pPr algn="ctr"/>
            <a:r>
              <a:rPr lang="en-GB" sz="1400" b="0" strike="noStrike" spc="-1">
                <a:solidFill>
                  <a:srgbClr val="000000"/>
                </a:solidFill>
              </a:rPr>
              <a:t>….</a:t>
            </a:r>
          </a:p>
        </p:txBody>
      </p:sp>
      <p:sp>
        <p:nvSpPr>
          <p:cNvPr id="6" name="Organigramme : Données 5">
            <a:extLst>
              <a:ext uri="{FF2B5EF4-FFF2-40B4-BE49-F238E27FC236}">
                <a16:creationId xmlns:a16="http://schemas.microsoft.com/office/drawing/2014/main" id="{236BD02F-B12C-6797-C081-96201F0DD213}"/>
              </a:ext>
            </a:extLst>
          </p:cNvPr>
          <p:cNvSpPr/>
          <p:nvPr/>
        </p:nvSpPr>
        <p:spPr>
          <a:xfrm>
            <a:off x="264960" y="2651400"/>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RadarSpectra</a:t>
            </a:r>
          </a:p>
          <a:p>
            <a:pPr algn="ctr"/>
            <a:r>
              <a:rPr lang="en-GB" sz="1400" b="0" strike="noStrike" spc="-1">
                <a:solidFill>
                  <a:srgbClr val="000000"/>
                </a:solidFill>
              </a:rPr>
              <a:t>Obj. with</a:t>
            </a:r>
          </a:p>
          <a:p>
            <a:pPr algn="ctr"/>
            <a:r>
              <a:rPr lang="en-GB" sz="1400" b="0" strike="noStrike" spc="-1">
                <a:solidFill>
                  <a:srgbClr val="000000"/>
                </a:solidFill>
              </a:rPr>
              <a:t>IQ data</a:t>
            </a:r>
          </a:p>
        </p:txBody>
      </p:sp>
      <p:sp>
        <p:nvSpPr>
          <p:cNvPr id="7" name="Organigramme : Données 6">
            <a:extLst>
              <a:ext uri="{FF2B5EF4-FFF2-40B4-BE49-F238E27FC236}">
                <a16:creationId xmlns:a16="http://schemas.microsoft.com/office/drawing/2014/main" id="{1E2D5D2D-686D-3E3F-83EA-00BC61A43D5E}"/>
              </a:ext>
            </a:extLst>
          </p:cNvPr>
          <p:cNvSpPr/>
          <p:nvPr/>
        </p:nvSpPr>
        <p:spPr>
          <a:xfrm>
            <a:off x="5815080" y="3443760"/>
            <a:ext cx="204084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Spectra fields </a:t>
            </a:r>
          </a:p>
          <a:p>
            <a:pPr algn="ctr"/>
            <a:r>
              <a:rPr lang="en-GB" sz="1400" b="0" strike="noStrike" spc="-1">
                <a:solidFill>
                  <a:srgbClr val="000000"/>
                </a:solidFill>
              </a:rPr>
              <a:t>for </a:t>
            </a:r>
          </a:p>
          <a:p>
            <a:pPr algn="ctr"/>
            <a:r>
              <a:rPr lang="en-GB" sz="1400" b="0" strike="noStrike" spc="-1">
                <a:solidFill>
                  <a:srgbClr val="000000"/>
                </a:solidFill>
              </a:rPr>
              <a:t>RadarSpectra obj.</a:t>
            </a:r>
          </a:p>
        </p:txBody>
      </p:sp>
      <p:sp>
        <p:nvSpPr>
          <p:cNvPr id="8" name="Organigramme : Données 7">
            <a:extLst>
              <a:ext uri="{FF2B5EF4-FFF2-40B4-BE49-F238E27FC236}">
                <a16:creationId xmlns:a16="http://schemas.microsoft.com/office/drawing/2014/main" id="{C50E404D-C912-65F6-9231-065E66AB801D}"/>
              </a:ext>
            </a:extLst>
          </p:cNvPr>
          <p:cNvSpPr/>
          <p:nvPr/>
        </p:nvSpPr>
        <p:spPr>
          <a:xfrm>
            <a:off x="5948640" y="18583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Fields for </a:t>
            </a:r>
          </a:p>
          <a:p>
            <a:pPr algn="ctr"/>
            <a:r>
              <a:rPr lang="en-GB" sz="1400" b="0" strike="noStrike" spc="-1">
                <a:solidFill>
                  <a:srgbClr val="000000"/>
                </a:solidFill>
              </a:rPr>
              <a:t>Radar obj.</a:t>
            </a:r>
          </a:p>
        </p:txBody>
      </p:sp>
      <p:sp>
        <p:nvSpPr>
          <p:cNvPr id="9" name="ZoneTexte 8">
            <a:extLst>
              <a:ext uri="{FF2B5EF4-FFF2-40B4-BE49-F238E27FC236}">
                <a16:creationId xmlns:a16="http://schemas.microsoft.com/office/drawing/2014/main" id="{8316129A-B332-6EC7-36B6-4F48A236F49E}"/>
              </a:ext>
            </a:extLst>
          </p:cNvPr>
          <p:cNvSpPr txBox="1"/>
          <p:nvPr/>
        </p:nvSpPr>
        <p:spPr>
          <a:xfrm>
            <a:off x="3369600" y="1078560"/>
            <a:ext cx="141048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retrieve/iq.py</a:t>
            </a:r>
            <a:endParaRPr lang="fr-FR" sz="1400" b="0" strike="noStrike" spc="-1" dirty="0">
              <a:solidFill>
                <a:srgbClr val="000000"/>
              </a:solidFill>
              <a:latin typeface="+mn-lt"/>
            </a:endParaRPr>
          </a:p>
        </p:txBody>
      </p:sp>
      <p:cxnSp>
        <p:nvCxnSpPr>
          <p:cNvPr id="10" name="Connecteur : en angle 9">
            <a:extLst>
              <a:ext uri="{FF2B5EF4-FFF2-40B4-BE49-F238E27FC236}">
                <a16:creationId xmlns:a16="http://schemas.microsoft.com/office/drawing/2014/main" id="{21F0895C-517A-9323-48B4-AA9B9CA175CA}"/>
              </a:ext>
            </a:extLst>
          </p:cNvPr>
          <p:cNvCxnSpPr>
            <a:stCxn id="6" idx="5"/>
            <a:endCxn id="5" idx="1"/>
          </p:cNvCxnSpPr>
          <p:nvPr/>
        </p:nvCxnSpPr>
        <p:spPr>
          <a:xfrm flipV="1">
            <a:off x="1966680" y="2390040"/>
            <a:ext cx="592560" cy="793800"/>
          </a:xfrm>
          <a:prstGeom prst="bentConnector3">
            <a:avLst>
              <a:gd name="adj1" fmla="val 66261"/>
            </a:avLst>
          </a:prstGeom>
          <a:ln w="36000">
            <a:solidFill>
              <a:srgbClr val="000000"/>
            </a:solidFill>
            <a:round/>
            <a:tailEnd type="triangle" w="med" len="med"/>
          </a:ln>
        </p:spPr>
      </p:cxnSp>
      <p:cxnSp>
        <p:nvCxnSpPr>
          <p:cNvPr id="11" name="Connecteur : en angle 10">
            <a:extLst>
              <a:ext uri="{FF2B5EF4-FFF2-40B4-BE49-F238E27FC236}">
                <a16:creationId xmlns:a16="http://schemas.microsoft.com/office/drawing/2014/main" id="{5C492F0A-E5CF-C50F-B4A6-80BF260BAA5D}"/>
              </a:ext>
            </a:extLst>
          </p:cNvPr>
          <p:cNvCxnSpPr>
            <a:stCxn id="6" idx="5"/>
            <a:endCxn id="4" idx="1"/>
          </p:cNvCxnSpPr>
          <p:nvPr/>
        </p:nvCxnSpPr>
        <p:spPr>
          <a:xfrm>
            <a:off x="1966680" y="3183480"/>
            <a:ext cx="1275480" cy="792360"/>
          </a:xfrm>
          <a:prstGeom prst="bentConnector3">
            <a:avLst>
              <a:gd name="adj1" fmla="val 31055"/>
            </a:avLst>
          </a:prstGeom>
          <a:ln w="36000">
            <a:solidFill>
              <a:srgbClr val="000000"/>
            </a:solidFill>
            <a:round/>
            <a:tailEnd type="triangle" w="med" len="med"/>
          </a:ln>
        </p:spPr>
      </p:cxnSp>
      <p:cxnSp>
        <p:nvCxnSpPr>
          <p:cNvPr id="12" name="Connecteur droit avec flèche 11">
            <a:extLst>
              <a:ext uri="{FF2B5EF4-FFF2-40B4-BE49-F238E27FC236}">
                <a16:creationId xmlns:a16="http://schemas.microsoft.com/office/drawing/2014/main" id="{F4E55F4C-0E75-23AE-22F4-8A7AB6400FA1}"/>
              </a:ext>
            </a:extLst>
          </p:cNvPr>
          <p:cNvCxnSpPr>
            <a:stCxn id="5" idx="3"/>
            <a:endCxn id="8" idx="2"/>
          </p:cNvCxnSpPr>
          <p:nvPr/>
        </p:nvCxnSpPr>
        <p:spPr>
          <a:xfrm>
            <a:off x="5740560" y="2390040"/>
            <a:ext cx="385560" cy="720"/>
          </a:xfrm>
          <a:prstGeom prst="straightConnector1">
            <a:avLst/>
          </a:prstGeom>
          <a:ln w="36000">
            <a:solidFill>
              <a:srgbClr val="000000"/>
            </a:solidFill>
            <a:round/>
            <a:tailEnd type="triangle" w="med" len="med"/>
          </a:ln>
        </p:spPr>
      </p:cxnSp>
      <p:cxnSp>
        <p:nvCxnSpPr>
          <p:cNvPr id="13" name="Connecteur droit avec flèche 12">
            <a:extLst>
              <a:ext uri="{FF2B5EF4-FFF2-40B4-BE49-F238E27FC236}">
                <a16:creationId xmlns:a16="http://schemas.microsoft.com/office/drawing/2014/main" id="{C26D5335-285B-FF0D-D55A-6AE4B6357E8B}"/>
              </a:ext>
            </a:extLst>
          </p:cNvPr>
          <p:cNvCxnSpPr>
            <a:stCxn id="4" idx="3"/>
            <a:endCxn id="7" idx="2"/>
          </p:cNvCxnSpPr>
          <p:nvPr/>
        </p:nvCxnSpPr>
        <p:spPr>
          <a:xfrm>
            <a:off x="5057640" y="3975480"/>
            <a:ext cx="961920" cy="720"/>
          </a:xfrm>
          <a:prstGeom prst="straightConnector1">
            <a:avLst/>
          </a:prstGeom>
          <a:ln w="36000">
            <a:solidFill>
              <a:srgbClr val="000000"/>
            </a:solidFill>
            <a:round/>
            <a:tailEnd type="triangle" w="med" len="med"/>
          </a:ln>
        </p:spPr>
      </p:cxnSp>
    </p:spTree>
    <p:extLst>
      <p:ext uri="{BB962C8B-B14F-4D97-AF65-F5344CB8AC3E}">
        <p14:creationId xmlns:p14="http://schemas.microsoft.com/office/powerpoint/2010/main" val="117018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C8F28BF-115B-A902-4907-72BCF99F4205}"/>
              </a:ext>
            </a:extLst>
          </p:cNvPr>
          <p:cNvSpPr>
            <a:spLocks noGrp="1"/>
          </p:cNvSpPr>
          <p:nvPr>
            <p:ph type="title"/>
          </p:nvPr>
        </p:nvSpPr>
        <p:spPr/>
        <p:txBody>
          <a:bodyPr/>
          <a:lstStyle/>
          <a:p>
            <a:r>
              <a:rPr lang="fr-FR" dirty="0"/>
              <a:t>Spectral data</a:t>
            </a:r>
          </a:p>
        </p:txBody>
      </p:sp>
      <p:sp>
        <p:nvSpPr>
          <p:cNvPr id="4" name="Rectangle : coins arrondis 3">
            <a:extLst>
              <a:ext uri="{FF2B5EF4-FFF2-40B4-BE49-F238E27FC236}">
                <a16:creationId xmlns:a16="http://schemas.microsoft.com/office/drawing/2014/main" id="{54BFB314-14C2-C9FE-5743-8DED00F3F157}"/>
              </a:ext>
            </a:extLst>
          </p:cNvPr>
          <p:cNvSpPr/>
          <p:nvPr/>
        </p:nvSpPr>
        <p:spPr>
          <a:xfrm>
            <a:off x="3445200" y="864895"/>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compute_iq</a:t>
            </a:r>
          </a:p>
        </p:txBody>
      </p:sp>
      <p:sp>
        <p:nvSpPr>
          <p:cNvPr id="5" name="Rectangle : coins arrondis 4">
            <a:extLst>
              <a:ext uri="{FF2B5EF4-FFF2-40B4-BE49-F238E27FC236}">
                <a16:creationId xmlns:a16="http://schemas.microsoft.com/office/drawing/2014/main" id="{B1CCC837-1340-53E8-13D3-A519B3FD1EE5}"/>
              </a:ext>
            </a:extLst>
          </p:cNvPr>
          <p:cNvSpPr/>
          <p:nvPr/>
        </p:nvSpPr>
        <p:spPr>
          <a:xfrm>
            <a:off x="2569680" y="1871398"/>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compute_spectral_reflectivity</a:t>
            </a:r>
          </a:p>
          <a:p>
            <a:pPr algn="ctr"/>
            <a:r>
              <a:rPr lang="en-GB" sz="1400" b="0" strike="noStrike" spc="-1">
                <a:solidFill>
                  <a:srgbClr val="000000"/>
                </a:solidFill>
                <a:latin typeface="+mj-lt"/>
              </a:rPr>
              <a:t>compute_spectral_differential_phase</a:t>
            </a:r>
          </a:p>
          <a:p>
            <a:pPr algn="ctr"/>
            <a:r>
              <a:rPr lang="en-GB" sz="1400" b="0" strike="noStrike" spc="-1">
                <a:solidFill>
                  <a:srgbClr val="000000"/>
                </a:solidFill>
                <a:latin typeface="+mj-lt"/>
              </a:rPr>
              <a:t>compute_spectral_noise</a:t>
            </a:r>
          </a:p>
          <a:p>
            <a:pPr algn="ctr"/>
            <a:r>
              <a:rPr lang="en-GB" sz="1400" b="0" strike="noStrike" spc="-1">
                <a:solidFill>
                  <a:srgbClr val="000000"/>
                </a:solidFill>
                <a:latin typeface="+mj-lt"/>
              </a:rPr>
              <a:t>compute_spectral_power</a:t>
            </a:r>
          </a:p>
          <a:p>
            <a:pPr algn="ctr"/>
            <a:r>
              <a:rPr lang="en-GB" sz="1400" b="0" strike="noStrike" spc="-1">
                <a:solidFill>
                  <a:srgbClr val="000000"/>
                </a:solidFill>
                <a:latin typeface="+mj-lt"/>
              </a:rPr>
              <a:t>….</a:t>
            </a:r>
          </a:p>
        </p:txBody>
      </p:sp>
      <p:sp>
        <p:nvSpPr>
          <p:cNvPr id="6" name="Organigramme : Données 5">
            <a:extLst>
              <a:ext uri="{FF2B5EF4-FFF2-40B4-BE49-F238E27FC236}">
                <a16:creationId xmlns:a16="http://schemas.microsoft.com/office/drawing/2014/main" id="{5EAA726C-6ABF-CB46-AB19-2CA8439D9BD1}"/>
              </a:ext>
            </a:extLst>
          </p:cNvPr>
          <p:cNvSpPr/>
          <p:nvPr/>
        </p:nvSpPr>
        <p:spPr>
          <a:xfrm>
            <a:off x="228960" y="2048171"/>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RadarSpectra</a:t>
            </a:r>
          </a:p>
          <a:p>
            <a:pPr algn="ctr"/>
            <a:r>
              <a:rPr lang="en-GB" sz="1400" b="0" strike="noStrike" spc="-1">
                <a:solidFill>
                  <a:srgbClr val="000000"/>
                </a:solidFill>
                <a:latin typeface="+mj-lt"/>
              </a:rPr>
              <a:t>Obj. with</a:t>
            </a:r>
          </a:p>
          <a:p>
            <a:pPr algn="ctr"/>
            <a:r>
              <a:rPr lang="en-GB" sz="1400" b="0" strike="noStrike" spc="-1">
                <a:solidFill>
                  <a:srgbClr val="000000"/>
                </a:solidFill>
                <a:latin typeface="+mj-lt"/>
              </a:rPr>
              <a:t>spectral data</a:t>
            </a:r>
          </a:p>
        </p:txBody>
      </p:sp>
      <p:sp>
        <p:nvSpPr>
          <p:cNvPr id="7" name="Organigramme : Données 6">
            <a:extLst>
              <a:ext uri="{FF2B5EF4-FFF2-40B4-BE49-F238E27FC236}">
                <a16:creationId xmlns:a16="http://schemas.microsoft.com/office/drawing/2014/main" id="{5808E004-73A7-B1EB-B379-F2D398AC0474}"/>
              </a:ext>
            </a:extLst>
          </p:cNvPr>
          <p:cNvSpPr/>
          <p:nvPr/>
        </p:nvSpPr>
        <p:spPr>
          <a:xfrm>
            <a:off x="6663600" y="798295"/>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IQ fields for </a:t>
            </a:r>
          </a:p>
          <a:p>
            <a:pPr algn="ctr"/>
            <a:r>
              <a:rPr lang="en-GB" sz="1400" b="0" strike="noStrike" spc="-1">
                <a:solidFill>
                  <a:srgbClr val="000000"/>
                </a:solidFill>
                <a:latin typeface="+mj-lt"/>
              </a:rPr>
              <a:t>RadarSpectra</a:t>
            </a:r>
          </a:p>
          <a:p>
            <a:pPr algn="ctr"/>
            <a:r>
              <a:rPr lang="en-GB" sz="1400" b="0" strike="noStrike" spc="-1">
                <a:solidFill>
                  <a:srgbClr val="000000"/>
                </a:solidFill>
                <a:latin typeface="+mj-lt"/>
              </a:rPr>
              <a:t>obj.</a:t>
            </a:r>
          </a:p>
        </p:txBody>
      </p:sp>
      <p:sp>
        <p:nvSpPr>
          <p:cNvPr id="8" name="Organigramme : Données 7">
            <a:extLst>
              <a:ext uri="{FF2B5EF4-FFF2-40B4-BE49-F238E27FC236}">
                <a16:creationId xmlns:a16="http://schemas.microsoft.com/office/drawing/2014/main" id="{D676667C-AC4A-79C2-834B-9009D350A43C}"/>
              </a:ext>
            </a:extLst>
          </p:cNvPr>
          <p:cNvSpPr/>
          <p:nvPr/>
        </p:nvSpPr>
        <p:spPr>
          <a:xfrm>
            <a:off x="6381000" y="2048158"/>
            <a:ext cx="233892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Spectral Fields </a:t>
            </a:r>
          </a:p>
          <a:p>
            <a:pPr algn="ctr"/>
            <a:r>
              <a:rPr lang="en-GB" sz="1400" b="0" strike="noStrike" spc="-1">
                <a:solidFill>
                  <a:srgbClr val="000000"/>
                </a:solidFill>
                <a:latin typeface="+mj-lt"/>
              </a:rPr>
              <a:t>for </a:t>
            </a:r>
          </a:p>
          <a:p>
            <a:pPr algn="ctr"/>
            <a:r>
              <a:rPr lang="en-GB" sz="1400" b="0" strike="noStrike" spc="-1">
                <a:solidFill>
                  <a:srgbClr val="000000"/>
                </a:solidFill>
                <a:latin typeface="+mj-lt"/>
              </a:rPr>
              <a:t>RadarSpectra </a:t>
            </a:r>
          </a:p>
          <a:p>
            <a:pPr algn="ctr"/>
            <a:r>
              <a:rPr lang="en-GB" sz="1400" b="0" strike="noStrike" spc="-1">
                <a:solidFill>
                  <a:srgbClr val="000000"/>
                </a:solidFill>
                <a:latin typeface="+mj-lt"/>
              </a:rPr>
              <a:t>obj.</a:t>
            </a:r>
          </a:p>
        </p:txBody>
      </p:sp>
      <p:sp>
        <p:nvSpPr>
          <p:cNvPr id="9" name="Rectangle : coins arrondis 8">
            <a:extLst>
              <a:ext uri="{FF2B5EF4-FFF2-40B4-BE49-F238E27FC236}">
                <a16:creationId xmlns:a16="http://schemas.microsoft.com/office/drawing/2014/main" id="{D746ED60-7084-5A52-7886-D4F8FCACB6F4}"/>
              </a:ext>
            </a:extLst>
          </p:cNvPr>
          <p:cNvSpPr/>
          <p:nvPr/>
        </p:nvSpPr>
        <p:spPr>
          <a:xfrm>
            <a:off x="2569680" y="3364936"/>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compute_pol_variables</a:t>
            </a:r>
          </a:p>
          <a:p>
            <a:pPr algn="ctr"/>
            <a:r>
              <a:rPr lang="en-GB" sz="1400" b="0" strike="noStrike" spc="-1">
                <a:solidFill>
                  <a:srgbClr val="000000"/>
                </a:solidFill>
                <a:latin typeface="+mj-lt"/>
              </a:rPr>
              <a:t>compute_noise_power</a:t>
            </a:r>
          </a:p>
          <a:p>
            <a:pPr algn="ctr"/>
            <a:r>
              <a:rPr lang="en-GB" sz="1400" b="0" strike="noStrike" spc="-1">
                <a:solidFill>
                  <a:srgbClr val="000000"/>
                </a:solidFill>
                <a:latin typeface="+mj-lt"/>
              </a:rPr>
              <a:t>compute_reflectivity</a:t>
            </a:r>
          </a:p>
          <a:p>
            <a:pPr algn="ctr"/>
            <a:r>
              <a:rPr lang="en-GB" sz="1400" b="0" strike="noStrike" spc="-1">
                <a:solidFill>
                  <a:srgbClr val="000000"/>
                </a:solidFill>
                <a:latin typeface="+mj-lt"/>
              </a:rPr>
              <a:t>compute_Doppler_velocity</a:t>
            </a:r>
          </a:p>
          <a:p>
            <a:pPr algn="ctr"/>
            <a:r>
              <a:rPr lang="en-GB" sz="1400" b="0" strike="noStrike" spc="-1">
                <a:solidFill>
                  <a:srgbClr val="000000"/>
                </a:solidFill>
                <a:latin typeface="+mj-lt"/>
              </a:rPr>
              <a:t>….</a:t>
            </a:r>
          </a:p>
        </p:txBody>
      </p:sp>
      <p:sp>
        <p:nvSpPr>
          <p:cNvPr id="10" name="Organigramme : Données 9">
            <a:extLst>
              <a:ext uri="{FF2B5EF4-FFF2-40B4-BE49-F238E27FC236}">
                <a16:creationId xmlns:a16="http://schemas.microsoft.com/office/drawing/2014/main" id="{EC48E3E5-EB09-1406-07CD-FB6D6A14E629}"/>
              </a:ext>
            </a:extLst>
          </p:cNvPr>
          <p:cNvSpPr/>
          <p:nvPr/>
        </p:nvSpPr>
        <p:spPr>
          <a:xfrm>
            <a:off x="6663600" y="3541696"/>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Fields for </a:t>
            </a:r>
          </a:p>
          <a:p>
            <a:pPr algn="ctr"/>
            <a:r>
              <a:rPr lang="en-GB" sz="1400" b="0" strike="noStrike" spc="-1">
                <a:solidFill>
                  <a:srgbClr val="000000"/>
                </a:solidFill>
                <a:latin typeface="+mj-lt"/>
              </a:rPr>
              <a:t>Radar obj.</a:t>
            </a:r>
          </a:p>
        </p:txBody>
      </p:sp>
      <p:sp>
        <p:nvSpPr>
          <p:cNvPr id="11" name="ZoneTexte 10">
            <a:extLst>
              <a:ext uri="{FF2B5EF4-FFF2-40B4-BE49-F238E27FC236}">
                <a16:creationId xmlns:a16="http://schemas.microsoft.com/office/drawing/2014/main" id="{87C04659-F176-02C5-3F7A-E00500CBA659}"/>
              </a:ext>
            </a:extLst>
          </p:cNvPr>
          <p:cNvSpPr txBox="1"/>
          <p:nvPr/>
        </p:nvSpPr>
        <p:spPr>
          <a:xfrm>
            <a:off x="245500" y="986659"/>
            <a:ext cx="18813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j-lt"/>
              </a:rPr>
              <a:t>retrieve/spectra.py</a:t>
            </a:r>
            <a:endParaRPr lang="fr-FR" sz="1400" b="0" strike="noStrike" spc="-1" dirty="0">
              <a:solidFill>
                <a:srgbClr val="000000"/>
              </a:solidFill>
              <a:latin typeface="+mj-lt"/>
            </a:endParaRPr>
          </a:p>
        </p:txBody>
      </p:sp>
      <p:cxnSp>
        <p:nvCxnSpPr>
          <p:cNvPr id="12" name="Connecteur : en angle 11">
            <a:extLst>
              <a:ext uri="{FF2B5EF4-FFF2-40B4-BE49-F238E27FC236}">
                <a16:creationId xmlns:a16="http://schemas.microsoft.com/office/drawing/2014/main" id="{0DE69DF2-555B-C95F-47DC-DE5CBDAC2B46}"/>
              </a:ext>
            </a:extLst>
          </p:cNvPr>
          <p:cNvCxnSpPr>
            <a:stCxn id="6" idx="5"/>
            <a:endCxn id="4" idx="1"/>
          </p:cNvCxnSpPr>
          <p:nvPr/>
        </p:nvCxnSpPr>
        <p:spPr>
          <a:xfrm flipV="1">
            <a:off x="1934172" y="1330195"/>
            <a:ext cx="1511028" cy="1249876"/>
          </a:xfrm>
          <a:prstGeom prst="bentConnector3">
            <a:avLst>
              <a:gd name="adj1" fmla="val 20607"/>
            </a:avLst>
          </a:prstGeom>
          <a:ln w="36000">
            <a:solidFill>
              <a:srgbClr val="000000"/>
            </a:solidFill>
            <a:round/>
            <a:tailEnd type="triangle" w="med" len="med"/>
          </a:ln>
        </p:spPr>
      </p:cxnSp>
      <p:cxnSp>
        <p:nvCxnSpPr>
          <p:cNvPr id="13" name="Connecteur : en angle 12">
            <a:extLst>
              <a:ext uri="{FF2B5EF4-FFF2-40B4-BE49-F238E27FC236}">
                <a16:creationId xmlns:a16="http://schemas.microsoft.com/office/drawing/2014/main" id="{780D98A7-7036-6CF5-FFA7-ED760B34E5C2}"/>
              </a:ext>
            </a:extLst>
          </p:cNvPr>
          <p:cNvCxnSpPr>
            <a:cxnSpLocks/>
            <a:stCxn id="6" idx="5"/>
            <a:endCxn id="5" idx="1"/>
          </p:cNvCxnSpPr>
          <p:nvPr/>
        </p:nvCxnSpPr>
        <p:spPr>
          <a:xfrm flipV="1">
            <a:off x="1934172" y="2579878"/>
            <a:ext cx="635508" cy="193"/>
          </a:xfrm>
          <a:prstGeom prst="bentConnector3">
            <a:avLst>
              <a:gd name="adj1" fmla="val 50000"/>
            </a:avLst>
          </a:prstGeom>
          <a:ln w="36000">
            <a:solidFill>
              <a:srgbClr val="000000"/>
            </a:solidFill>
            <a:round/>
            <a:tailEnd type="triangle" w="med" len="med"/>
          </a:ln>
        </p:spPr>
      </p:cxnSp>
      <p:cxnSp>
        <p:nvCxnSpPr>
          <p:cNvPr id="14" name="Connecteur : en angle 13">
            <a:extLst>
              <a:ext uri="{FF2B5EF4-FFF2-40B4-BE49-F238E27FC236}">
                <a16:creationId xmlns:a16="http://schemas.microsoft.com/office/drawing/2014/main" id="{2EB1A1C0-119B-E0C0-A6C2-5C55156C0584}"/>
              </a:ext>
            </a:extLst>
          </p:cNvPr>
          <p:cNvCxnSpPr>
            <a:stCxn id="6" idx="5"/>
            <a:endCxn id="9" idx="1"/>
          </p:cNvCxnSpPr>
          <p:nvPr/>
        </p:nvCxnSpPr>
        <p:spPr>
          <a:xfrm>
            <a:off x="1934172" y="2580071"/>
            <a:ext cx="635508" cy="1493345"/>
          </a:xfrm>
          <a:prstGeom prst="bentConnector3">
            <a:avLst>
              <a:gd name="adj1" fmla="val 50000"/>
            </a:avLst>
          </a:prstGeom>
          <a:ln w="36000">
            <a:solidFill>
              <a:srgbClr val="000000"/>
            </a:solidFill>
            <a:round/>
            <a:tailEnd type="triangle" w="med" len="med"/>
          </a:ln>
        </p:spPr>
      </p:cxnSp>
      <p:cxnSp>
        <p:nvCxnSpPr>
          <p:cNvPr id="15" name="Connecteur droit avec flèche 14">
            <a:extLst>
              <a:ext uri="{FF2B5EF4-FFF2-40B4-BE49-F238E27FC236}">
                <a16:creationId xmlns:a16="http://schemas.microsoft.com/office/drawing/2014/main" id="{410BAC99-C1F2-C1F0-249B-3E7471A8E086}"/>
              </a:ext>
            </a:extLst>
          </p:cNvPr>
          <p:cNvCxnSpPr>
            <a:stCxn id="4" idx="3"/>
            <a:endCxn id="7" idx="2"/>
          </p:cNvCxnSpPr>
          <p:nvPr/>
        </p:nvCxnSpPr>
        <p:spPr>
          <a:xfrm>
            <a:off x="5261040" y="1330195"/>
            <a:ext cx="1579896" cy="0"/>
          </a:xfrm>
          <a:prstGeom prst="straightConnector1">
            <a:avLst/>
          </a:prstGeom>
          <a:ln w="36000">
            <a:solidFill>
              <a:srgbClr val="000000"/>
            </a:solidFill>
            <a:round/>
            <a:tailEnd type="triangle" w="med" len="med"/>
          </a:ln>
        </p:spPr>
      </p:cxnSp>
      <p:cxnSp>
        <p:nvCxnSpPr>
          <p:cNvPr id="16" name="Connecteur droit avec flèche 15">
            <a:extLst>
              <a:ext uri="{FF2B5EF4-FFF2-40B4-BE49-F238E27FC236}">
                <a16:creationId xmlns:a16="http://schemas.microsoft.com/office/drawing/2014/main" id="{A202FADD-79B7-2F1C-0814-638AA23596AC}"/>
              </a:ext>
            </a:extLst>
          </p:cNvPr>
          <p:cNvCxnSpPr>
            <a:cxnSpLocks/>
            <a:stCxn id="5" idx="3"/>
            <a:endCxn id="8" idx="2"/>
          </p:cNvCxnSpPr>
          <p:nvPr/>
        </p:nvCxnSpPr>
        <p:spPr>
          <a:xfrm>
            <a:off x="6136560" y="2579878"/>
            <a:ext cx="478332" cy="180"/>
          </a:xfrm>
          <a:prstGeom prst="straightConnector1">
            <a:avLst/>
          </a:prstGeom>
          <a:ln w="36000">
            <a:solidFill>
              <a:srgbClr val="000000"/>
            </a:solidFill>
            <a:round/>
            <a:tailEnd type="triangle" w="med" len="med"/>
          </a:ln>
        </p:spPr>
      </p:cxnSp>
      <p:cxnSp>
        <p:nvCxnSpPr>
          <p:cNvPr id="17" name="Connecteur droit avec flèche 16">
            <a:extLst>
              <a:ext uri="{FF2B5EF4-FFF2-40B4-BE49-F238E27FC236}">
                <a16:creationId xmlns:a16="http://schemas.microsoft.com/office/drawing/2014/main" id="{0B7648A4-2829-F24B-591F-03236E168E0C}"/>
              </a:ext>
            </a:extLst>
          </p:cNvPr>
          <p:cNvCxnSpPr>
            <a:stCxn id="9" idx="3"/>
            <a:endCxn id="10" idx="2"/>
          </p:cNvCxnSpPr>
          <p:nvPr/>
        </p:nvCxnSpPr>
        <p:spPr>
          <a:xfrm>
            <a:off x="6136560" y="4073416"/>
            <a:ext cx="704376" cy="180"/>
          </a:xfrm>
          <a:prstGeom prst="straightConnector1">
            <a:avLst/>
          </a:prstGeom>
          <a:ln w="36000">
            <a:solidFill>
              <a:srgbClr val="000000"/>
            </a:solidFill>
            <a:round/>
            <a:tailEnd type="triangle" w="med" len="med"/>
          </a:ln>
        </p:spPr>
      </p:cxnSp>
    </p:spTree>
    <p:extLst>
      <p:ext uri="{BB962C8B-B14F-4D97-AF65-F5344CB8AC3E}">
        <p14:creationId xmlns:p14="http://schemas.microsoft.com/office/powerpoint/2010/main" val="274193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B8D374A-F2FF-FE63-5B8E-CB30FBB1942C}"/>
              </a:ext>
            </a:extLst>
          </p:cNvPr>
          <p:cNvSpPr>
            <a:spLocks noGrp="1"/>
          </p:cNvSpPr>
          <p:nvPr>
            <p:ph type="title"/>
          </p:nvPr>
        </p:nvSpPr>
        <p:spPr/>
        <p:txBody>
          <a:bodyPr/>
          <a:lstStyle/>
          <a:p>
            <a:r>
              <a:rPr lang="fr-FR" dirty="0"/>
              <a:t>Noise and </a:t>
            </a:r>
            <a:r>
              <a:rPr lang="fr-FR" dirty="0" err="1"/>
              <a:t>bias</a:t>
            </a:r>
            <a:r>
              <a:rPr lang="fr-FR" dirty="0"/>
              <a:t> correction</a:t>
            </a:r>
          </a:p>
        </p:txBody>
      </p:sp>
      <p:sp>
        <p:nvSpPr>
          <p:cNvPr id="4" name="Organigramme : Données 3">
            <a:extLst>
              <a:ext uri="{FF2B5EF4-FFF2-40B4-BE49-F238E27FC236}">
                <a16:creationId xmlns:a16="http://schemas.microsoft.com/office/drawing/2014/main" id="{8A90FDCC-09BC-6B0D-916F-D0D4B9AB7A01}"/>
              </a:ext>
            </a:extLst>
          </p:cNvPr>
          <p:cNvSpPr/>
          <p:nvPr/>
        </p:nvSpPr>
        <p:spPr>
          <a:xfrm>
            <a:off x="87482" y="26755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sp>
        <p:nvSpPr>
          <p:cNvPr id="5" name="Rectangle : coins arrondis 4">
            <a:extLst>
              <a:ext uri="{FF2B5EF4-FFF2-40B4-BE49-F238E27FC236}">
                <a16:creationId xmlns:a16="http://schemas.microsoft.com/office/drawing/2014/main" id="{8C4835F1-4BD7-9AA6-2B3B-59957F9E45A4}"/>
              </a:ext>
            </a:extLst>
          </p:cNvPr>
          <p:cNvSpPr/>
          <p:nvPr/>
        </p:nvSpPr>
        <p:spPr>
          <a:xfrm>
            <a:off x="2203060" y="2647080"/>
            <a:ext cx="2510681" cy="112068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808080"/>
                </a:solidFill>
              </a:rPr>
              <a:t>compute_radial_noise_hs</a:t>
            </a:r>
          </a:p>
          <a:p>
            <a:pPr algn="ctr"/>
            <a:r>
              <a:rPr lang="en-GB" sz="1400" b="0" strike="noStrike" spc="-1">
                <a:solidFill>
                  <a:srgbClr val="808080"/>
                </a:solidFill>
              </a:rPr>
              <a:t>compute_radial_noise_ivic</a:t>
            </a:r>
          </a:p>
          <a:p>
            <a:pPr algn="ctr"/>
            <a:r>
              <a:rPr lang="en-GB" sz="1400" b="0" strike="noStrike" spc="-1">
                <a:solidFill>
                  <a:srgbClr val="808080"/>
                </a:solidFill>
              </a:rPr>
              <a:t>calculate_snr_from_reflectivity</a:t>
            </a:r>
          </a:p>
        </p:txBody>
      </p:sp>
      <p:sp>
        <p:nvSpPr>
          <p:cNvPr id="6" name="ZoneTexte 5">
            <a:extLst>
              <a:ext uri="{FF2B5EF4-FFF2-40B4-BE49-F238E27FC236}">
                <a16:creationId xmlns:a16="http://schemas.microsoft.com/office/drawing/2014/main" id="{D5750436-E311-4F55-2E97-3200509320C9}"/>
              </a:ext>
            </a:extLst>
          </p:cNvPr>
          <p:cNvSpPr txBox="1"/>
          <p:nvPr/>
        </p:nvSpPr>
        <p:spPr>
          <a:xfrm>
            <a:off x="2009740" y="2367000"/>
            <a:ext cx="3918960" cy="343440"/>
          </a:xfrm>
          <a:prstGeom prst="rect">
            <a:avLst/>
          </a:prstGeom>
          <a:noFill/>
          <a:ln w="0">
            <a:noFill/>
          </a:ln>
        </p:spPr>
        <p:txBody>
          <a:bodyPr lIns="90000" tIns="45000" rIns="90000" bIns="45000" anchor="t">
            <a:noAutofit/>
          </a:bodyPr>
          <a:lstStyle/>
          <a:p>
            <a:r>
              <a:rPr lang="en-GB" sz="1400" b="0" strike="noStrike" spc="-1" dirty="0">
                <a:solidFill>
                  <a:srgbClr val="808080"/>
                </a:solidFill>
                <a:latin typeface="+mn-lt"/>
              </a:rPr>
              <a:t>retrieve/simple_moment_calculations.py</a:t>
            </a:r>
            <a:endParaRPr lang="fr-FR" sz="1400" b="0" strike="noStrike" spc="-1" dirty="0">
              <a:solidFill>
                <a:srgbClr val="000000"/>
              </a:solidFill>
              <a:latin typeface="+mn-lt"/>
            </a:endParaRPr>
          </a:p>
        </p:txBody>
      </p:sp>
      <p:sp>
        <p:nvSpPr>
          <p:cNvPr id="7" name="Rectangle : coins arrondis 6">
            <a:extLst>
              <a:ext uri="{FF2B5EF4-FFF2-40B4-BE49-F238E27FC236}">
                <a16:creationId xmlns:a16="http://schemas.microsoft.com/office/drawing/2014/main" id="{A07C0EE3-C26F-166B-0F83-EA652C3E17C6}"/>
              </a:ext>
            </a:extLst>
          </p:cNvPr>
          <p:cNvSpPr/>
          <p:nvPr/>
        </p:nvSpPr>
        <p:spPr>
          <a:xfrm>
            <a:off x="2203060" y="1279080"/>
            <a:ext cx="21880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correct_noise_rhohv</a:t>
            </a:r>
          </a:p>
        </p:txBody>
      </p:sp>
      <p:sp>
        <p:nvSpPr>
          <p:cNvPr id="8" name="Rectangle : coins arrondis 7">
            <a:extLst>
              <a:ext uri="{FF2B5EF4-FFF2-40B4-BE49-F238E27FC236}">
                <a16:creationId xmlns:a16="http://schemas.microsoft.com/office/drawing/2014/main" id="{089A9FCF-6829-4BB8-4FAC-B02C5B036D95}"/>
              </a:ext>
            </a:extLst>
          </p:cNvPr>
          <p:cNvSpPr/>
          <p:nvPr/>
        </p:nvSpPr>
        <p:spPr>
          <a:xfrm>
            <a:off x="2203060" y="4165560"/>
            <a:ext cx="1220934" cy="8175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correct_bias</a:t>
            </a:r>
          </a:p>
        </p:txBody>
      </p:sp>
      <p:sp>
        <p:nvSpPr>
          <p:cNvPr id="9" name="Rectangle : coins arrondis 8">
            <a:extLst>
              <a:ext uri="{FF2B5EF4-FFF2-40B4-BE49-F238E27FC236}">
                <a16:creationId xmlns:a16="http://schemas.microsoft.com/office/drawing/2014/main" id="{1BF14EAD-CE94-877B-C973-1D6073C0D43E}"/>
              </a:ext>
            </a:extLst>
          </p:cNvPr>
          <p:cNvSpPr/>
          <p:nvPr/>
        </p:nvSpPr>
        <p:spPr>
          <a:xfrm>
            <a:off x="3630359" y="4178520"/>
            <a:ext cx="1425600" cy="79164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correct_visibility</a:t>
            </a:r>
          </a:p>
        </p:txBody>
      </p:sp>
      <p:sp>
        <p:nvSpPr>
          <p:cNvPr id="10" name="Rectangle : coins arrondis 9">
            <a:extLst>
              <a:ext uri="{FF2B5EF4-FFF2-40B4-BE49-F238E27FC236}">
                <a16:creationId xmlns:a16="http://schemas.microsoft.com/office/drawing/2014/main" id="{DF481F8E-8B38-A44F-B67B-D01165D876B6}"/>
              </a:ext>
            </a:extLst>
          </p:cNvPr>
          <p:cNvSpPr/>
          <p:nvPr/>
        </p:nvSpPr>
        <p:spPr>
          <a:xfrm>
            <a:off x="5418489" y="2827080"/>
            <a:ext cx="176220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A33E03"/>
                </a:solidFill>
              </a:rPr>
              <a:t>despeckle_field</a:t>
            </a:r>
          </a:p>
        </p:txBody>
      </p:sp>
      <p:cxnSp>
        <p:nvCxnSpPr>
          <p:cNvPr id="11" name="Connecteur droit avec flèche 10">
            <a:extLst>
              <a:ext uri="{FF2B5EF4-FFF2-40B4-BE49-F238E27FC236}">
                <a16:creationId xmlns:a16="http://schemas.microsoft.com/office/drawing/2014/main" id="{7870E9B9-4F8D-B823-76B2-112B54715B49}"/>
              </a:ext>
            </a:extLst>
          </p:cNvPr>
          <p:cNvCxnSpPr>
            <a:cxnSpLocks/>
            <a:stCxn id="4" idx="5"/>
            <a:endCxn id="5" idx="1"/>
          </p:cNvCxnSpPr>
          <p:nvPr/>
        </p:nvCxnSpPr>
        <p:spPr>
          <a:xfrm>
            <a:off x="1683506" y="3207420"/>
            <a:ext cx="519554" cy="0"/>
          </a:xfrm>
          <a:prstGeom prst="straightConnector1">
            <a:avLst/>
          </a:prstGeom>
          <a:ln w="36000">
            <a:solidFill>
              <a:srgbClr val="000000"/>
            </a:solidFill>
            <a:round/>
            <a:tailEnd type="triangle" w="med" len="med"/>
          </a:ln>
        </p:spPr>
      </p:cxnSp>
      <p:cxnSp>
        <p:nvCxnSpPr>
          <p:cNvPr id="12" name="Connecteur : en angle 11">
            <a:extLst>
              <a:ext uri="{FF2B5EF4-FFF2-40B4-BE49-F238E27FC236}">
                <a16:creationId xmlns:a16="http://schemas.microsoft.com/office/drawing/2014/main" id="{BA603FB9-7E6B-072A-0BEA-339865D5CE5E}"/>
              </a:ext>
            </a:extLst>
          </p:cNvPr>
          <p:cNvCxnSpPr>
            <a:stCxn id="4" idx="5"/>
            <a:endCxn id="7" idx="1"/>
          </p:cNvCxnSpPr>
          <p:nvPr/>
        </p:nvCxnSpPr>
        <p:spPr>
          <a:xfrm flipV="1">
            <a:off x="1683506" y="1659240"/>
            <a:ext cx="519554" cy="1548180"/>
          </a:xfrm>
          <a:prstGeom prst="bentConnector3">
            <a:avLst>
              <a:gd name="adj1" fmla="val 50000"/>
            </a:avLst>
          </a:prstGeom>
          <a:ln w="36000">
            <a:solidFill>
              <a:srgbClr val="000000"/>
            </a:solidFill>
            <a:round/>
            <a:tailEnd type="triangle" w="med" len="med"/>
          </a:ln>
        </p:spPr>
      </p:cxnSp>
      <p:cxnSp>
        <p:nvCxnSpPr>
          <p:cNvPr id="13" name="Connecteur : en angle 12">
            <a:extLst>
              <a:ext uri="{FF2B5EF4-FFF2-40B4-BE49-F238E27FC236}">
                <a16:creationId xmlns:a16="http://schemas.microsoft.com/office/drawing/2014/main" id="{6FAC1BF0-820F-0ACD-F81E-D8AB5D26EED6}"/>
              </a:ext>
            </a:extLst>
          </p:cNvPr>
          <p:cNvCxnSpPr>
            <a:cxnSpLocks/>
            <a:stCxn id="4" idx="5"/>
            <a:endCxn id="8" idx="1"/>
          </p:cNvCxnSpPr>
          <p:nvPr/>
        </p:nvCxnSpPr>
        <p:spPr>
          <a:xfrm>
            <a:off x="1683506" y="3207420"/>
            <a:ext cx="519554" cy="1366920"/>
          </a:xfrm>
          <a:prstGeom prst="bentConnector3">
            <a:avLst>
              <a:gd name="adj1" fmla="val 50000"/>
            </a:avLst>
          </a:prstGeom>
          <a:ln w="36000">
            <a:solidFill>
              <a:srgbClr val="000000"/>
            </a:solidFill>
            <a:round/>
            <a:tailEnd type="triangle" w="med" len="med"/>
          </a:ln>
        </p:spPr>
      </p:cxnSp>
      <p:cxnSp>
        <p:nvCxnSpPr>
          <p:cNvPr id="14" name="Connecteur droit avec flèche 13">
            <a:extLst>
              <a:ext uri="{FF2B5EF4-FFF2-40B4-BE49-F238E27FC236}">
                <a16:creationId xmlns:a16="http://schemas.microsoft.com/office/drawing/2014/main" id="{60EC33BB-142C-7CF2-9CCF-2808F0599BB7}"/>
              </a:ext>
            </a:extLst>
          </p:cNvPr>
          <p:cNvCxnSpPr>
            <a:cxnSpLocks/>
            <a:stCxn id="8" idx="3"/>
            <a:endCxn id="9" idx="1"/>
          </p:cNvCxnSpPr>
          <p:nvPr/>
        </p:nvCxnSpPr>
        <p:spPr>
          <a:xfrm>
            <a:off x="3423994" y="4574340"/>
            <a:ext cx="206365" cy="0"/>
          </a:xfrm>
          <a:prstGeom prst="straightConnector1">
            <a:avLst/>
          </a:prstGeom>
          <a:ln w="36000">
            <a:solidFill>
              <a:srgbClr val="000000"/>
            </a:solidFill>
            <a:round/>
            <a:tailEnd type="triangle" w="med" len="med"/>
          </a:ln>
        </p:spPr>
      </p:cxnSp>
      <p:cxnSp>
        <p:nvCxnSpPr>
          <p:cNvPr id="15" name="Connecteur : en angle 14">
            <a:extLst>
              <a:ext uri="{FF2B5EF4-FFF2-40B4-BE49-F238E27FC236}">
                <a16:creationId xmlns:a16="http://schemas.microsoft.com/office/drawing/2014/main" id="{173013AC-05F4-2378-60BE-20A4BE91B679}"/>
              </a:ext>
            </a:extLst>
          </p:cNvPr>
          <p:cNvCxnSpPr>
            <a:cxnSpLocks/>
            <a:stCxn id="5" idx="0"/>
            <a:endCxn id="7" idx="2"/>
          </p:cNvCxnSpPr>
          <p:nvPr/>
        </p:nvCxnSpPr>
        <p:spPr>
          <a:xfrm rot="16200000" flipV="1">
            <a:off x="3073911" y="2262589"/>
            <a:ext cx="607680" cy="161301"/>
          </a:xfrm>
          <a:prstGeom prst="bentConnector3">
            <a:avLst>
              <a:gd name="adj1" fmla="val 50000"/>
            </a:avLst>
          </a:prstGeom>
          <a:ln w="36000">
            <a:solidFill>
              <a:srgbClr val="000000"/>
            </a:solidFill>
            <a:round/>
            <a:tailEnd type="triangle" w="med" len="med"/>
          </a:ln>
        </p:spPr>
      </p:cxnSp>
      <p:cxnSp>
        <p:nvCxnSpPr>
          <p:cNvPr id="16" name="Connecteur : en angle 15">
            <a:extLst>
              <a:ext uri="{FF2B5EF4-FFF2-40B4-BE49-F238E27FC236}">
                <a16:creationId xmlns:a16="http://schemas.microsoft.com/office/drawing/2014/main" id="{2FD64C67-5916-A247-7508-8158CA167FBB}"/>
              </a:ext>
            </a:extLst>
          </p:cNvPr>
          <p:cNvCxnSpPr>
            <a:cxnSpLocks/>
            <a:stCxn id="5" idx="2"/>
            <a:endCxn id="8" idx="0"/>
          </p:cNvCxnSpPr>
          <p:nvPr/>
        </p:nvCxnSpPr>
        <p:spPr>
          <a:xfrm rot="5400000">
            <a:off x="2937064" y="3644223"/>
            <a:ext cx="397800" cy="644874"/>
          </a:xfrm>
          <a:prstGeom prst="bentConnector3">
            <a:avLst>
              <a:gd name="adj1" fmla="val 50000"/>
            </a:avLst>
          </a:prstGeom>
          <a:ln w="36000">
            <a:solidFill>
              <a:srgbClr val="000000"/>
            </a:solidFill>
            <a:round/>
            <a:tailEnd type="triangle" w="med" len="med"/>
          </a:ln>
        </p:spPr>
      </p:cxnSp>
      <p:cxnSp>
        <p:nvCxnSpPr>
          <p:cNvPr id="17" name="Connecteur : en angle 16">
            <a:extLst>
              <a:ext uri="{FF2B5EF4-FFF2-40B4-BE49-F238E27FC236}">
                <a16:creationId xmlns:a16="http://schemas.microsoft.com/office/drawing/2014/main" id="{390A7130-D17B-E4AD-AD0E-A034278C434C}"/>
              </a:ext>
            </a:extLst>
          </p:cNvPr>
          <p:cNvCxnSpPr>
            <a:stCxn id="7" idx="3"/>
            <a:endCxn id="10" idx="1"/>
          </p:cNvCxnSpPr>
          <p:nvPr/>
        </p:nvCxnSpPr>
        <p:spPr>
          <a:xfrm>
            <a:off x="4391140" y="1659240"/>
            <a:ext cx="1027349" cy="1548000"/>
          </a:xfrm>
          <a:prstGeom prst="bentConnector3">
            <a:avLst>
              <a:gd name="adj1" fmla="val 75337"/>
            </a:avLst>
          </a:prstGeom>
          <a:ln w="36000">
            <a:solidFill>
              <a:srgbClr val="000000"/>
            </a:solidFill>
            <a:round/>
            <a:tailEnd type="triangle" w="med" len="med"/>
          </a:ln>
        </p:spPr>
      </p:cxnSp>
      <p:cxnSp>
        <p:nvCxnSpPr>
          <p:cNvPr id="18" name="Connecteur : en angle 17">
            <a:extLst>
              <a:ext uri="{FF2B5EF4-FFF2-40B4-BE49-F238E27FC236}">
                <a16:creationId xmlns:a16="http://schemas.microsoft.com/office/drawing/2014/main" id="{7C7EB42C-1725-F4EB-8518-F690B7289444}"/>
              </a:ext>
            </a:extLst>
          </p:cNvPr>
          <p:cNvCxnSpPr>
            <a:cxnSpLocks/>
            <a:stCxn id="9" idx="3"/>
            <a:endCxn id="10" idx="1"/>
          </p:cNvCxnSpPr>
          <p:nvPr/>
        </p:nvCxnSpPr>
        <p:spPr>
          <a:xfrm flipV="1">
            <a:off x="5055959" y="3207240"/>
            <a:ext cx="362530" cy="1367100"/>
          </a:xfrm>
          <a:prstGeom prst="bentConnector3">
            <a:avLst>
              <a:gd name="adj1" fmla="val 29748"/>
            </a:avLst>
          </a:prstGeom>
          <a:ln w="36000">
            <a:solidFill>
              <a:srgbClr val="000000"/>
            </a:solidFill>
            <a:round/>
            <a:tailEnd type="triangle" w="med" len="med"/>
          </a:ln>
        </p:spPr>
      </p:cxnSp>
      <p:sp>
        <p:nvSpPr>
          <p:cNvPr id="19" name="Organigramme : Données 18">
            <a:extLst>
              <a:ext uri="{FF2B5EF4-FFF2-40B4-BE49-F238E27FC236}">
                <a16:creationId xmlns:a16="http://schemas.microsoft.com/office/drawing/2014/main" id="{C2B92BB3-37C8-5A5A-926E-B2EBF5E5FF29}"/>
              </a:ext>
            </a:extLst>
          </p:cNvPr>
          <p:cNvSpPr/>
          <p:nvPr/>
        </p:nvSpPr>
        <p:spPr>
          <a:xfrm>
            <a:off x="7279907" y="267588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cxnSp>
        <p:nvCxnSpPr>
          <p:cNvPr id="20" name="Connecteur droit avec flèche 19">
            <a:extLst>
              <a:ext uri="{FF2B5EF4-FFF2-40B4-BE49-F238E27FC236}">
                <a16:creationId xmlns:a16="http://schemas.microsoft.com/office/drawing/2014/main" id="{C85BA758-DB87-C74B-947A-C8735B228560}"/>
              </a:ext>
            </a:extLst>
          </p:cNvPr>
          <p:cNvCxnSpPr>
            <a:stCxn id="10" idx="3"/>
            <a:endCxn id="19" idx="2"/>
          </p:cNvCxnSpPr>
          <p:nvPr/>
        </p:nvCxnSpPr>
        <p:spPr>
          <a:xfrm>
            <a:off x="7180689" y="3207240"/>
            <a:ext cx="276554" cy="540"/>
          </a:xfrm>
          <a:prstGeom prst="straightConnector1">
            <a:avLst/>
          </a:prstGeom>
          <a:ln w="36000">
            <a:solidFill>
              <a:srgbClr val="000000"/>
            </a:solidFill>
            <a:round/>
            <a:tailEnd type="triangle" w="med" len="med"/>
          </a:ln>
        </p:spPr>
      </p:cxnSp>
      <p:sp>
        <p:nvSpPr>
          <p:cNvPr id="21" name="ZoneTexte 20">
            <a:extLst>
              <a:ext uri="{FF2B5EF4-FFF2-40B4-BE49-F238E27FC236}">
                <a16:creationId xmlns:a16="http://schemas.microsoft.com/office/drawing/2014/main" id="{112F98F9-6B7D-85ED-8D35-8615B266A538}"/>
              </a:ext>
            </a:extLst>
          </p:cNvPr>
          <p:cNvSpPr txBox="1"/>
          <p:nvPr/>
        </p:nvSpPr>
        <p:spPr>
          <a:xfrm>
            <a:off x="5440822" y="2403000"/>
            <a:ext cx="2072160" cy="343440"/>
          </a:xfrm>
          <a:prstGeom prst="rect">
            <a:avLst/>
          </a:prstGeom>
          <a:noFill/>
          <a:ln w="0">
            <a:noFill/>
          </a:ln>
        </p:spPr>
        <p:txBody>
          <a:bodyPr lIns="90000" tIns="45000" rIns="90000" bIns="45000" anchor="t">
            <a:noAutofit/>
          </a:bodyPr>
          <a:lstStyle/>
          <a:p>
            <a:r>
              <a:rPr lang="en-GB" sz="1400" b="0" strike="noStrike" spc="-1" dirty="0">
                <a:solidFill>
                  <a:srgbClr val="A33E03"/>
                </a:solidFill>
                <a:latin typeface="+mn-lt"/>
              </a:rPr>
              <a:t>correct/despeckle.py</a:t>
            </a:r>
            <a:endParaRPr lang="fr-FR" sz="1400" b="0" strike="noStrike" spc="-1" dirty="0">
              <a:solidFill>
                <a:srgbClr val="000000"/>
              </a:solidFill>
              <a:latin typeface="+mn-lt"/>
            </a:endParaRPr>
          </a:p>
        </p:txBody>
      </p:sp>
      <p:sp>
        <p:nvSpPr>
          <p:cNvPr id="22" name="ZoneTexte 21">
            <a:extLst>
              <a:ext uri="{FF2B5EF4-FFF2-40B4-BE49-F238E27FC236}">
                <a16:creationId xmlns:a16="http://schemas.microsoft.com/office/drawing/2014/main" id="{86C7B61C-945A-67A4-9113-EB5950C424CF}"/>
              </a:ext>
            </a:extLst>
          </p:cNvPr>
          <p:cNvSpPr txBox="1"/>
          <p:nvPr/>
        </p:nvSpPr>
        <p:spPr>
          <a:xfrm>
            <a:off x="5436773" y="1071000"/>
            <a:ext cx="257940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correct/bias_and_noise.py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77458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0167839-7A71-EDFB-2B5B-B8EC7A1D3D8A}"/>
              </a:ext>
            </a:extLst>
          </p:cNvPr>
          <p:cNvSpPr>
            <a:spLocks noGrp="1"/>
          </p:cNvSpPr>
          <p:nvPr>
            <p:ph type="body" sz="quarter" idx="15"/>
          </p:nvPr>
        </p:nvSpPr>
        <p:spPr/>
        <p:txBody>
          <a:bodyPr/>
          <a:lstStyle/>
          <a:p>
            <a:endParaRPr lang="fr-FR"/>
          </a:p>
        </p:txBody>
      </p:sp>
      <p:sp>
        <p:nvSpPr>
          <p:cNvPr id="3" name="Titre 2">
            <a:extLst>
              <a:ext uri="{FF2B5EF4-FFF2-40B4-BE49-F238E27FC236}">
                <a16:creationId xmlns:a16="http://schemas.microsoft.com/office/drawing/2014/main" id="{1BF5AAD0-1011-AF74-AB71-65C08B03B73D}"/>
              </a:ext>
            </a:extLst>
          </p:cNvPr>
          <p:cNvSpPr>
            <a:spLocks noGrp="1"/>
          </p:cNvSpPr>
          <p:nvPr>
            <p:ph type="title"/>
          </p:nvPr>
        </p:nvSpPr>
        <p:spPr/>
        <p:txBody>
          <a:bodyPr/>
          <a:lstStyle/>
          <a:p>
            <a:r>
              <a:rPr lang="fr-FR" dirty="0" err="1"/>
              <a:t>Filtering</a:t>
            </a:r>
            <a:r>
              <a:rPr lang="fr-FR" dirty="0"/>
              <a:t> </a:t>
            </a:r>
            <a:r>
              <a:rPr lang="fr-FR" dirty="0" err="1"/>
              <a:t>undesired</a:t>
            </a:r>
            <a:r>
              <a:rPr lang="fr-FR" dirty="0"/>
              <a:t> </a:t>
            </a:r>
            <a:r>
              <a:rPr lang="fr-FR" dirty="0" err="1"/>
              <a:t>echoes</a:t>
            </a:r>
            <a:endParaRPr lang="fr-FR" dirty="0"/>
          </a:p>
        </p:txBody>
      </p:sp>
      <p:graphicFrame>
        <p:nvGraphicFramePr>
          <p:cNvPr id="4" name="Tableau 4">
            <a:extLst>
              <a:ext uri="{FF2B5EF4-FFF2-40B4-BE49-F238E27FC236}">
                <a16:creationId xmlns:a16="http://schemas.microsoft.com/office/drawing/2014/main" id="{74CC5ED9-6396-6030-1196-1CB78D40C5C8}"/>
              </a:ext>
            </a:extLst>
          </p:cNvPr>
          <p:cNvGraphicFramePr>
            <a:graphicFrameLocks noGrp="1"/>
          </p:cNvGraphicFramePr>
          <p:nvPr/>
        </p:nvGraphicFramePr>
        <p:xfrm>
          <a:off x="1179830" y="1395370"/>
          <a:ext cx="7516008" cy="3291840"/>
        </p:xfrm>
        <a:graphic>
          <a:graphicData uri="http://schemas.openxmlformats.org/drawingml/2006/table">
            <a:tbl>
              <a:tblPr firstRow="1" bandRow="1">
                <a:tableStyleId>{5C22544A-7EE6-4342-B048-85BDC9FD1C3A}</a:tableStyleId>
              </a:tblPr>
              <a:tblGrid>
                <a:gridCol w="2915376">
                  <a:extLst>
                    <a:ext uri="{9D8B030D-6E8A-4147-A177-3AD203B41FA5}">
                      <a16:colId xmlns:a16="http://schemas.microsoft.com/office/drawing/2014/main" val="442354804"/>
                    </a:ext>
                  </a:extLst>
                </a:gridCol>
                <a:gridCol w="4600632">
                  <a:extLst>
                    <a:ext uri="{9D8B030D-6E8A-4147-A177-3AD203B41FA5}">
                      <a16:colId xmlns:a16="http://schemas.microsoft.com/office/drawing/2014/main" val="1676026886"/>
                    </a:ext>
                  </a:extLst>
                </a:gridCol>
              </a:tblGrid>
              <a:tr h="178577">
                <a:tc>
                  <a:txBody>
                    <a:bodyPr/>
                    <a:lstStyle/>
                    <a:p>
                      <a:r>
                        <a:rPr lang="fr-FR" dirty="0" err="1"/>
                        <a:t>GateFilter</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30201615"/>
                  </a:ext>
                </a:extLst>
              </a:tr>
              <a:tr h="252984">
                <a:tc>
                  <a:txBody>
                    <a:bodyPr/>
                    <a:lstStyle/>
                    <a:p>
                      <a:pPr indent="0">
                        <a:buNone/>
                      </a:pPr>
                      <a:r>
                        <a:rPr lang="en-GB" sz="1200" b="0" strike="noStrike" spc="-1" dirty="0" err="1">
                          <a:solidFill>
                            <a:srgbClr val="000000"/>
                          </a:solidFill>
                          <a:latin typeface="Arial"/>
                        </a:rPr>
                        <a:t>moment_based_gate_filter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Masked based on thresholds on reflectivity and RhoHV</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1991853874"/>
                  </a:ext>
                </a:extLst>
              </a:tr>
              <a:tr h="252984">
                <a:tc>
                  <a:txBody>
                    <a:bodyPr/>
                    <a:lstStyle/>
                    <a:p>
                      <a:pPr indent="0">
                        <a:buNone/>
                      </a:pPr>
                      <a:r>
                        <a:rPr lang="en-GB" sz="1200" b="0" strike="noStrike" spc="-1" dirty="0" err="1">
                          <a:solidFill>
                            <a:srgbClr val="000000"/>
                          </a:solidFill>
                          <a:latin typeface="Arial"/>
                        </a:rPr>
                        <a:t>moment_and_texture_based_gate_filter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thresholds on raw moments (</a:t>
                      </a:r>
                      <a:r>
                        <a:rPr lang="en-GB" sz="1200" b="0" strike="noStrike" spc="-1" dirty="0" err="1">
                          <a:solidFill>
                            <a:srgbClr val="000000"/>
                          </a:solidFill>
                          <a:latin typeface="Arial"/>
                        </a:rPr>
                        <a:t>dBZ</a:t>
                      </a:r>
                      <a:r>
                        <a:rPr lang="en-GB" sz="1200" b="0" strike="noStrike" spc="-1" dirty="0">
                          <a:solidFill>
                            <a:srgbClr val="000000"/>
                          </a:solidFill>
                          <a:latin typeface="Arial"/>
                        </a:rPr>
                        <a:t>, </a:t>
                      </a:r>
                      <a:r>
                        <a:rPr lang="en-GB" sz="1200" b="0" strike="noStrike" spc="-1" dirty="0" err="1">
                          <a:solidFill>
                            <a:srgbClr val="000000"/>
                          </a:solidFill>
                          <a:latin typeface="Arial"/>
                        </a:rPr>
                        <a:t>RhoHV</a:t>
                      </a:r>
                      <a:r>
                        <a:rPr lang="en-GB" sz="1200" b="0" strike="noStrike" spc="-1" dirty="0">
                          <a:solidFill>
                            <a:srgbClr val="000000"/>
                          </a:solidFill>
                          <a:latin typeface="Arial"/>
                        </a:rPr>
                        <a:t>, ZDR, </a:t>
                      </a:r>
                      <a:r>
                        <a:rPr lang="en-GB" sz="1200" b="0" strike="noStrike" spc="-1" dirty="0" err="1">
                          <a:solidFill>
                            <a:srgbClr val="000000"/>
                          </a:solidFill>
                          <a:latin typeface="Arial"/>
                        </a:rPr>
                        <a:t>PhiDP</a:t>
                      </a:r>
                      <a:r>
                        <a:rPr lang="en-GB" sz="1200" b="0" strike="noStrike" spc="-1" dirty="0">
                          <a:solidFill>
                            <a:srgbClr val="000000"/>
                          </a:solidFill>
                          <a:latin typeface="Arial"/>
                        </a:rPr>
                        <a:t>) and their textures</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229235023"/>
                  </a:ext>
                </a:extLst>
              </a:tr>
              <a:tr h="148814">
                <a:tc>
                  <a:txBody>
                    <a:bodyPr/>
                    <a:lstStyle/>
                    <a:p>
                      <a:pPr indent="0">
                        <a:buNone/>
                      </a:pPr>
                      <a:r>
                        <a:rPr lang="en-GB" sz="1200" b="0" strike="noStrike" spc="-1" dirty="0" err="1">
                          <a:solidFill>
                            <a:srgbClr val="000000"/>
                          </a:solidFill>
                          <a:latin typeface="Arial"/>
                        </a:rPr>
                        <a:t>snr_based_gate_filter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SNR threshold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302848139"/>
                  </a:ext>
                </a:extLst>
              </a:tr>
              <a:tr h="148814">
                <a:tc>
                  <a:txBody>
                    <a:bodyPr/>
                    <a:lstStyle/>
                    <a:p>
                      <a:pPr indent="0">
                        <a:buNone/>
                      </a:pPr>
                      <a:r>
                        <a:rPr lang="en-GB" sz="1200" b="0" strike="noStrike" spc="-1" dirty="0" err="1">
                          <a:solidFill>
                            <a:srgbClr val="000000"/>
                          </a:solidFill>
                          <a:latin typeface="Arial"/>
                        </a:rPr>
                        <a:t>class_based_gate_filter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desired hydrometeors</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10031422"/>
                  </a:ext>
                </a:extLst>
              </a:tr>
              <a:tr h="148814">
                <a:tc>
                  <a:txBody>
                    <a:bodyPr/>
                    <a:lstStyle/>
                    <a:p>
                      <a:pPr indent="0">
                        <a:buNone/>
                      </a:pPr>
                      <a:r>
                        <a:rPr lang="en-GB" sz="1200" b="0" strike="noStrike" spc="-1" dirty="0" err="1">
                          <a:solidFill>
                            <a:srgbClr val="000000"/>
                          </a:solidFill>
                          <a:latin typeface="Arial"/>
                        </a:rPr>
                        <a:t>visibility_based_gate_filter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visibility threshold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019836239"/>
                  </a:ext>
                </a:extLst>
              </a:tr>
              <a:tr h="252984">
                <a:tc>
                  <a:txBody>
                    <a:bodyPr/>
                    <a:lstStyle/>
                    <a:p>
                      <a:pPr indent="0">
                        <a:buNone/>
                      </a:pPr>
                      <a:r>
                        <a:rPr lang="en-GB" sz="1200" b="0" strike="noStrike" spc="-1" dirty="0" err="1">
                          <a:solidFill>
                            <a:srgbClr val="000000"/>
                          </a:solidFill>
                          <a:latin typeface="Arial"/>
                        </a:rPr>
                        <a:t>temp_based_gate_filter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temperature from and NWP model (removes non-liquid precipitation)</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977849293"/>
                  </a:ext>
                </a:extLst>
              </a:tr>
              <a:tr h="252984">
                <a:tc>
                  <a:txBody>
                    <a:bodyPr/>
                    <a:lstStyle/>
                    <a:p>
                      <a:pPr indent="0">
                        <a:buNone/>
                      </a:pPr>
                      <a:r>
                        <a:rPr lang="en-GB" sz="1200" b="0" strike="noStrike" spc="-1" dirty="0">
                          <a:solidFill>
                            <a:srgbClr val="000000"/>
                          </a:solidFill>
                          <a:latin typeface="Arial"/>
                        </a:rPr>
                        <a:t>iso0_based_gate_filter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As above but using the height of the gate with respect to the iso-0° altitude </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560343442"/>
                  </a:ext>
                </a:extLst>
              </a:tr>
              <a:tr h="252984">
                <a:tc>
                  <a:txBody>
                    <a:bodyPr/>
                    <a:lstStyle/>
                    <a:p>
                      <a:pPr indent="0">
                        <a:buNone/>
                      </a:pPr>
                      <a:r>
                        <a:rPr lang="en-GB" sz="1200" b="0" strike="noStrike" spc="-1" dirty="0" err="1">
                          <a:solidFill>
                            <a:srgbClr val="000000"/>
                          </a:solidFill>
                          <a:latin typeface="Arial"/>
                        </a:rPr>
                        <a:t>birds_gate_filter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 suspected bird echoes. Based on thresholds on moments and velocity</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393359661"/>
                  </a:ext>
                </a:extLst>
              </a:tr>
            </a:tbl>
          </a:graphicData>
        </a:graphic>
      </p:graphicFrame>
    </p:spTree>
    <p:extLst>
      <p:ext uri="{BB962C8B-B14F-4D97-AF65-F5344CB8AC3E}">
        <p14:creationId xmlns:p14="http://schemas.microsoft.com/office/powerpoint/2010/main" val="32165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Contents</a:t>
            </a:r>
            <a:endParaRPr lang="en-US" dirty="0"/>
          </a:p>
        </p:txBody>
      </p:sp>
      <p:sp>
        <p:nvSpPr>
          <p:cNvPr id="5" name="Espace réservé du texte 4">
            <a:extLst>
              <a:ext uri="{FF2B5EF4-FFF2-40B4-BE49-F238E27FC236}">
                <a16:creationId xmlns:a16="http://schemas.microsoft.com/office/drawing/2014/main" id="{58E8929D-9D0C-4FC6-97C6-304FE86F9D1A}"/>
              </a:ext>
            </a:extLst>
          </p:cNvPr>
          <p:cNvSpPr>
            <a:spLocks noGrp="1"/>
          </p:cNvSpPr>
          <p:nvPr>
            <p:ph type="body" sz="quarter" idx="15"/>
          </p:nvPr>
        </p:nvSpPr>
        <p:spPr/>
        <p:txBody>
          <a:bodyPr/>
          <a:lstStyle/>
          <a:p>
            <a:r>
              <a:rPr lang="en-US" dirty="0"/>
              <a:t>Introduction</a:t>
            </a:r>
          </a:p>
          <a:p>
            <a:r>
              <a:rPr lang="en-US" dirty="0" err="1"/>
              <a:t>Py</a:t>
            </a:r>
            <a:r>
              <a:rPr lang="en-US" dirty="0"/>
              <a:t>-ART architecture</a:t>
            </a:r>
          </a:p>
          <a:p>
            <a:r>
              <a:rPr lang="en-US" dirty="0"/>
              <a:t>Data processing with </a:t>
            </a:r>
            <a:r>
              <a:rPr lang="en-US" dirty="0" err="1"/>
              <a:t>Py</a:t>
            </a:r>
            <a:r>
              <a:rPr lang="en-US" dirty="0"/>
              <a:t>-ART</a:t>
            </a:r>
            <a:endParaRPr lang="en-150" dirty="0"/>
          </a:p>
        </p:txBody>
      </p:sp>
    </p:spTree>
    <p:extLst>
      <p:ext uri="{BB962C8B-B14F-4D97-AF65-F5344CB8AC3E}">
        <p14:creationId xmlns:p14="http://schemas.microsoft.com/office/powerpoint/2010/main" val="123478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AE0127-1C50-922D-51F7-D8EECB522654}"/>
              </a:ext>
            </a:extLst>
          </p:cNvPr>
          <p:cNvSpPr>
            <a:spLocks noGrp="1"/>
          </p:cNvSpPr>
          <p:nvPr>
            <p:ph type="title"/>
          </p:nvPr>
        </p:nvSpPr>
        <p:spPr/>
        <p:txBody>
          <a:bodyPr/>
          <a:lstStyle/>
          <a:p>
            <a:r>
              <a:rPr lang="fr-FR" dirty="0"/>
              <a:t>Raw </a:t>
            </a:r>
            <a:r>
              <a:rPr lang="fr-FR" dirty="0" err="1"/>
              <a:t>PhiDP</a:t>
            </a:r>
            <a:r>
              <a:rPr lang="fr-FR" dirty="0"/>
              <a:t> </a:t>
            </a:r>
            <a:r>
              <a:rPr lang="fr-FR" dirty="0" err="1"/>
              <a:t>processing</a:t>
            </a:r>
            <a:endParaRPr lang="fr-FR" dirty="0"/>
          </a:p>
        </p:txBody>
      </p:sp>
      <p:sp>
        <p:nvSpPr>
          <p:cNvPr id="4" name="Rectangle : coins arrondis 3">
            <a:extLst>
              <a:ext uri="{FF2B5EF4-FFF2-40B4-BE49-F238E27FC236}">
                <a16:creationId xmlns:a16="http://schemas.microsoft.com/office/drawing/2014/main" id="{E5B3F0B2-A9CD-6572-1934-7DD6371D40BB}"/>
              </a:ext>
            </a:extLst>
          </p:cNvPr>
          <p:cNvSpPr/>
          <p:nvPr/>
        </p:nvSpPr>
        <p:spPr>
          <a:xfrm>
            <a:off x="2308057" y="1036907"/>
            <a:ext cx="1930680" cy="551761"/>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det_sys_phase</a:t>
            </a:r>
          </a:p>
          <a:p>
            <a:pPr algn="ctr"/>
            <a:r>
              <a:rPr lang="en-GB" sz="1100" b="0" strike="noStrike" spc="-1">
                <a:solidFill>
                  <a:srgbClr val="000000"/>
                </a:solidFill>
              </a:rPr>
              <a:t>det_sys_phase_ray</a:t>
            </a:r>
          </a:p>
        </p:txBody>
      </p:sp>
      <p:sp>
        <p:nvSpPr>
          <p:cNvPr id="5" name="Organigramme : Données 4">
            <a:extLst>
              <a:ext uri="{FF2B5EF4-FFF2-40B4-BE49-F238E27FC236}">
                <a16:creationId xmlns:a16="http://schemas.microsoft.com/office/drawing/2014/main" id="{0EA75A0D-A9EC-BD93-BB2D-E576CF9BEA64}"/>
              </a:ext>
            </a:extLst>
          </p:cNvPr>
          <p:cNvSpPr/>
          <p:nvPr/>
        </p:nvSpPr>
        <p:spPr>
          <a:xfrm>
            <a:off x="307898" y="2645972"/>
            <a:ext cx="1401120" cy="727528"/>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Radar obj.</a:t>
            </a:r>
          </a:p>
        </p:txBody>
      </p:sp>
      <p:sp>
        <p:nvSpPr>
          <p:cNvPr id="6" name="Rectangle : coins arrondis 5">
            <a:extLst>
              <a:ext uri="{FF2B5EF4-FFF2-40B4-BE49-F238E27FC236}">
                <a16:creationId xmlns:a16="http://schemas.microsoft.com/office/drawing/2014/main" id="{CA3EA6F4-53D1-5B1D-EB10-5FB25D3F3C65}"/>
              </a:ext>
            </a:extLst>
          </p:cNvPr>
          <p:cNvSpPr/>
          <p:nvPr/>
        </p:nvSpPr>
        <p:spPr>
          <a:xfrm>
            <a:off x="2308057" y="2009267"/>
            <a:ext cx="1930680" cy="393598"/>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correct_sys_phase</a:t>
            </a:r>
          </a:p>
        </p:txBody>
      </p:sp>
      <p:sp>
        <p:nvSpPr>
          <p:cNvPr id="7" name="Rectangle : coins arrondis 6">
            <a:extLst>
              <a:ext uri="{FF2B5EF4-FFF2-40B4-BE49-F238E27FC236}">
                <a16:creationId xmlns:a16="http://schemas.microsoft.com/office/drawing/2014/main" id="{FBB7F31C-8B2D-8735-2ECC-7B827FEFB871}"/>
              </a:ext>
            </a:extLst>
          </p:cNvPr>
          <p:cNvSpPr/>
          <p:nvPr/>
        </p:nvSpPr>
        <p:spPr>
          <a:xfrm>
            <a:off x="2216569" y="2716394"/>
            <a:ext cx="2121519" cy="575183"/>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smooth_phidp_single_window</a:t>
            </a:r>
          </a:p>
          <a:p>
            <a:pPr algn="ctr"/>
            <a:r>
              <a:rPr lang="en-GB" sz="1100" b="0" strike="noStrike" spc="-1">
                <a:solidFill>
                  <a:srgbClr val="000000"/>
                </a:solidFill>
              </a:rPr>
              <a:t>smooth_phidp_double_window</a:t>
            </a:r>
          </a:p>
        </p:txBody>
      </p:sp>
      <p:sp>
        <p:nvSpPr>
          <p:cNvPr id="8" name="Rectangle : coins arrondis 7">
            <a:extLst>
              <a:ext uri="{FF2B5EF4-FFF2-40B4-BE49-F238E27FC236}">
                <a16:creationId xmlns:a16="http://schemas.microsoft.com/office/drawing/2014/main" id="{6665E52E-718E-06B0-44EE-F3584267B124}"/>
              </a:ext>
            </a:extLst>
          </p:cNvPr>
          <p:cNvSpPr/>
          <p:nvPr/>
        </p:nvSpPr>
        <p:spPr>
          <a:xfrm>
            <a:off x="4614443" y="2620318"/>
            <a:ext cx="215712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808080"/>
                </a:solidFill>
              </a:rPr>
              <a:t>kdp_leastsquare_single_window</a:t>
            </a:r>
          </a:p>
          <a:p>
            <a:pPr algn="ctr"/>
            <a:r>
              <a:rPr lang="en-GB" sz="1100" b="0" strike="noStrike" spc="-1">
                <a:solidFill>
                  <a:srgbClr val="808080"/>
                </a:solidFill>
              </a:rPr>
              <a:t>kdp_leastsquare_double_window</a:t>
            </a:r>
          </a:p>
        </p:txBody>
      </p:sp>
      <p:sp>
        <p:nvSpPr>
          <p:cNvPr id="9" name="Rectangle : coins arrondis 8">
            <a:extLst>
              <a:ext uri="{FF2B5EF4-FFF2-40B4-BE49-F238E27FC236}">
                <a16:creationId xmlns:a16="http://schemas.microsoft.com/office/drawing/2014/main" id="{1E4F7D1F-6CA7-A02D-A480-A066CA6EAA4F}"/>
              </a:ext>
            </a:extLst>
          </p:cNvPr>
          <p:cNvSpPr/>
          <p:nvPr/>
        </p:nvSpPr>
        <p:spPr>
          <a:xfrm>
            <a:off x="2314537" y="3477387"/>
            <a:ext cx="1930680" cy="444901"/>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phase_proc_lp</a:t>
            </a:r>
          </a:p>
        </p:txBody>
      </p:sp>
      <p:sp>
        <p:nvSpPr>
          <p:cNvPr id="10" name="Rectangle : coins arrondis 9">
            <a:extLst>
              <a:ext uri="{FF2B5EF4-FFF2-40B4-BE49-F238E27FC236}">
                <a16:creationId xmlns:a16="http://schemas.microsoft.com/office/drawing/2014/main" id="{50B0DE7C-530B-D9DE-449F-F7EB565684BF}"/>
              </a:ext>
            </a:extLst>
          </p:cNvPr>
          <p:cNvSpPr/>
          <p:nvPr/>
        </p:nvSpPr>
        <p:spPr>
          <a:xfrm>
            <a:off x="2314177" y="4077028"/>
            <a:ext cx="1930680" cy="527754"/>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808080"/>
                </a:solidFill>
              </a:rPr>
              <a:t>kdp_schneebeli</a:t>
            </a:r>
          </a:p>
          <a:p>
            <a:pPr algn="ctr"/>
            <a:r>
              <a:rPr lang="en-GB" sz="1100" b="0" strike="noStrike" spc="-1">
                <a:solidFill>
                  <a:srgbClr val="808080"/>
                </a:solidFill>
              </a:rPr>
              <a:t>kdp_vulpiani</a:t>
            </a:r>
          </a:p>
          <a:p>
            <a:pPr algn="ctr"/>
            <a:r>
              <a:rPr lang="en-GB" sz="1100" b="0" strike="noStrike" spc="-1">
                <a:solidFill>
                  <a:srgbClr val="808080"/>
                </a:solidFill>
              </a:rPr>
              <a:t>kdp_maesaka</a:t>
            </a:r>
          </a:p>
        </p:txBody>
      </p:sp>
      <p:sp>
        <p:nvSpPr>
          <p:cNvPr id="11" name="Organigramme : Données 10">
            <a:extLst>
              <a:ext uri="{FF2B5EF4-FFF2-40B4-BE49-F238E27FC236}">
                <a16:creationId xmlns:a16="http://schemas.microsoft.com/office/drawing/2014/main" id="{1E4F445A-F391-58C8-675B-A2C9506B243A}"/>
              </a:ext>
            </a:extLst>
          </p:cNvPr>
          <p:cNvSpPr/>
          <p:nvPr/>
        </p:nvSpPr>
        <p:spPr>
          <a:xfrm>
            <a:off x="7265585" y="2575082"/>
            <a:ext cx="1268327" cy="841505"/>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PhiDP, Kdp</a:t>
            </a:r>
          </a:p>
          <a:p>
            <a:pPr algn="ctr"/>
            <a:r>
              <a:rPr lang="en-GB" sz="1100" b="0" strike="noStrike" spc="-1">
                <a:solidFill>
                  <a:srgbClr val="000000"/>
                </a:solidFill>
              </a:rPr>
              <a:t>fields</a:t>
            </a:r>
          </a:p>
        </p:txBody>
      </p:sp>
      <p:cxnSp>
        <p:nvCxnSpPr>
          <p:cNvPr id="12" name="Connecteur droit avec flèche 11">
            <a:extLst>
              <a:ext uri="{FF2B5EF4-FFF2-40B4-BE49-F238E27FC236}">
                <a16:creationId xmlns:a16="http://schemas.microsoft.com/office/drawing/2014/main" id="{217FB95B-5F13-09A0-24F5-8CFD9889CD5D}"/>
              </a:ext>
            </a:extLst>
          </p:cNvPr>
          <p:cNvCxnSpPr>
            <a:cxnSpLocks/>
            <a:stCxn id="7" idx="3"/>
            <a:endCxn id="8" idx="1"/>
          </p:cNvCxnSpPr>
          <p:nvPr/>
        </p:nvCxnSpPr>
        <p:spPr>
          <a:xfrm flipV="1">
            <a:off x="4338088" y="3000478"/>
            <a:ext cx="276355" cy="3508"/>
          </a:xfrm>
          <a:prstGeom prst="straightConnector1">
            <a:avLst/>
          </a:prstGeom>
          <a:ln w="36000">
            <a:solidFill>
              <a:srgbClr val="000000"/>
            </a:solidFill>
            <a:round/>
            <a:tailEnd type="triangle" w="med" len="med"/>
          </a:ln>
        </p:spPr>
      </p:cxnSp>
      <p:cxnSp>
        <p:nvCxnSpPr>
          <p:cNvPr id="13" name="Connecteur droit avec flèche 12">
            <a:extLst>
              <a:ext uri="{FF2B5EF4-FFF2-40B4-BE49-F238E27FC236}">
                <a16:creationId xmlns:a16="http://schemas.microsoft.com/office/drawing/2014/main" id="{0B9819D9-BF20-26F6-A399-D60183A203A1}"/>
              </a:ext>
            </a:extLst>
          </p:cNvPr>
          <p:cNvCxnSpPr>
            <a:cxnSpLocks/>
            <a:stCxn id="4" idx="2"/>
            <a:endCxn id="6" idx="0"/>
          </p:cNvCxnSpPr>
          <p:nvPr/>
        </p:nvCxnSpPr>
        <p:spPr>
          <a:xfrm>
            <a:off x="3273397" y="1588668"/>
            <a:ext cx="0" cy="420599"/>
          </a:xfrm>
          <a:prstGeom prst="straightConnector1">
            <a:avLst/>
          </a:prstGeom>
          <a:ln w="36000">
            <a:solidFill>
              <a:srgbClr val="000000"/>
            </a:solidFill>
            <a:round/>
            <a:tailEnd type="triangle" w="med" len="med"/>
          </a:ln>
        </p:spPr>
      </p:cxnSp>
      <p:cxnSp>
        <p:nvCxnSpPr>
          <p:cNvPr id="14" name="Connecteur droit avec flèche 13">
            <a:extLst>
              <a:ext uri="{FF2B5EF4-FFF2-40B4-BE49-F238E27FC236}">
                <a16:creationId xmlns:a16="http://schemas.microsoft.com/office/drawing/2014/main" id="{83C19934-91C8-4384-CA03-15441D4FA2F5}"/>
              </a:ext>
            </a:extLst>
          </p:cNvPr>
          <p:cNvCxnSpPr>
            <a:cxnSpLocks/>
            <a:stCxn id="6" idx="2"/>
            <a:endCxn id="7" idx="0"/>
          </p:cNvCxnSpPr>
          <p:nvPr/>
        </p:nvCxnSpPr>
        <p:spPr>
          <a:xfrm>
            <a:off x="3273397" y="2402865"/>
            <a:ext cx="3932" cy="313529"/>
          </a:xfrm>
          <a:prstGeom prst="straightConnector1">
            <a:avLst/>
          </a:prstGeom>
          <a:ln w="36000">
            <a:solidFill>
              <a:srgbClr val="000000"/>
            </a:solidFill>
            <a:round/>
            <a:tailEnd type="triangle" w="med" len="med"/>
          </a:ln>
        </p:spPr>
      </p:cxnSp>
      <p:cxnSp>
        <p:nvCxnSpPr>
          <p:cNvPr id="15" name="Connecteur droit avec flèche 14">
            <a:extLst>
              <a:ext uri="{FF2B5EF4-FFF2-40B4-BE49-F238E27FC236}">
                <a16:creationId xmlns:a16="http://schemas.microsoft.com/office/drawing/2014/main" id="{ABB9C684-0188-B433-2520-47D91F32997D}"/>
              </a:ext>
            </a:extLst>
          </p:cNvPr>
          <p:cNvCxnSpPr>
            <a:cxnSpLocks/>
            <a:stCxn id="5" idx="5"/>
            <a:endCxn id="7" idx="1"/>
          </p:cNvCxnSpPr>
          <p:nvPr/>
        </p:nvCxnSpPr>
        <p:spPr>
          <a:xfrm flipV="1">
            <a:off x="1568906" y="3003986"/>
            <a:ext cx="647663" cy="5750"/>
          </a:xfrm>
          <a:prstGeom prst="straightConnector1">
            <a:avLst/>
          </a:prstGeom>
          <a:ln w="36000">
            <a:solidFill>
              <a:srgbClr val="000000"/>
            </a:solidFill>
            <a:round/>
            <a:tailEnd type="triangle" w="med" len="med"/>
          </a:ln>
        </p:spPr>
      </p:cxnSp>
      <p:cxnSp>
        <p:nvCxnSpPr>
          <p:cNvPr id="16" name="Connecteur : en angle 15">
            <a:extLst>
              <a:ext uri="{FF2B5EF4-FFF2-40B4-BE49-F238E27FC236}">
                <a16:creationId xmlns:a16="http://schemas.microsoft.com/office/drawing/2014/main" id="{C35510F1-77E9-9D57-B56E-A9E758C2ABD9}"/>
              </a:ext>
            </a:extLst>
          </p:cNvPr>
          <p:cNvCxnSpPr>
            <a:cxnSpLocks/>
            <a:stCxn id="5" idx="5"/>
            <a:endCxn id="4" idx="1"/>
          </p:cNvCxnSpPr>
          <p:nvPr/>
        </p:nvCxnSpPr>
        <p:spPr>
          <a:xfrm flipV="1">
            <a:off x="1568906" y="1312788"/>
            <a:ext cx="739151" cy="1696948"/>
          </a:xfrm>
          <a:prstGeom prst="bentConnector3">
            <a:avLst>
              <a:gd name="adj1" fmla="val 50000"/>
            </a:avLst>
          </a:prstGeom>
          <a:ln w="36000">
            <a:solidFill>
              <a:srgbClr val="000000"/>
            </a:solidFill>
            <a:round/>
            <a:tailEnd type="triangle" w="med" len="med"/>
          </a:ln>
        </p:spPr>
      </p:cxnSp>
      <p:cxnSp>
        <p:nvCxnSpPr>
          <p:cNvPr id="17" name="Connecteur : en angle 16">
            <a:extLst>
              <a:ext uri="{FF2B5EF4-FFF2-40B4-BE49-F238E27FC236}">
                <a16:creationId xmlns:a16="http://schemas.microsoft.com/office/drawing/2014/main" id="{CC763FCF-BA64-D333-9352-169A824EEAD2}"/>
              </a:ext>
            </a:extLst>
          </p:cNvPr>
          <p:cNvCxnSpPr>
            <a:cxnSpLocks/>
            <a:stCxn id="5" idx="5"/>
            <a:endCxn id="6" idx="1"/>
          </p:cNvCxnSpPr>
          <p:nvPr/>
        </p:nvCxnSpPr>
        <p:spPr>
          <a:xfrm flipV="1">
            <a:off x="1568906" y="2206066"/>
            <a:ext cx="739151" cy="803670"/>
          </a:xfrm>
          <a:prstGeom prst="bentConnector3">
            <a:avLst>
              <a:gd name="adj1" fmla="val 50000"/>
            </a:avLst>
          </a:prstGeom>
          <a:ln w="36000">
            <a:solidFill>
              <a:srgbClr val="000000"/>
            </a:solidFill>
            <a:round/>
            <a:tailEnd type="triangle" w="med" len="med"/>
          </a:ln>
        </p:spPr>
      </p:cxnSp>
      <p:cxnSp>
        <p:nvCxnSpPr>
          <p:cNvPr id="18" name="Connecteur droit avec flèche 17">
            <a:extLst>
              <a:ext uri="{FF2B5EF4-FFF2-40B4-BE49-F238E27FC236}">
                <a16:creationId xmlns:a16="http://schemas.microsoft.com/office/drawing/2014/main" id="{9111DE44-F47F-999E-5B8B-74268982A266}"/>
              </a:ext>
            </a:extLst>
          </p:cNvPr>
          <p:cNvCxnSpPr>
            <a:cxnSpLocks/>
            <a:stCxn id="8" idx="3"/>
            <a:endCxn id="11" idx="2"/>
          </p:cNvCxnSpPr>
          <p:nvPr/>
        </p:nvCxnSpPr>
        <p:spPr>
          <a:xfrm flipV="1">
            <a:off x="6771563" y="2995835"/>
            <a:ext cx="620855" cy="4643"/>
          </a:xfrm>
          <a:prstGeom prst="straightConnector1">
            <a:avLst/>
          </a:prstGeom>
          <a:ln w="36000">
            <a:solidFill>
              <a:srgbClr val="000000"/>
            </a:solidFill>
            <a:round/>
            <a:tailEnd type="triangle" w="med" len="med"/>
          </a:ln>
        </p:spPr>
      </p:cxnSp>
      <p:cxnSp>
        <p:nvCxnSpPr>
          <p:cNvPr id="19" name="Connecteur : en angle 18">
            <a:extLst>
              <a:ext uri="{FF2B5EF4-FFF2-40B4-BE49-F238E27FC236}">
                <a16:creationId xmlns:a16="http://schemas.microsoft.com/office/drawing/2014/main" id="{67610078-CA2D-AD73-E58B-F85A52FAD6D9}"/>
              </a:ext>
            </a:extLst>
          </p:cNvPr>
          <p:cNvCxnSpPr>
            <a:cxnSpLocks/>
            <a:stCxn id="5" idx="5"/>
            <a:endCxn id="9" idx="1"/>
          </p:cNvCxnSpPr>
          <p:nvPr/>
        </p:nvCxnSpPr>
        <p:spPr>
          <a:xfrm>
            <a:off x="1568906" y="3009736"/>
            <a:ext cx="745631" cy="690102"/>
          </a:xfrm>
          <a:prstGeom prst="bentConnector3">
            <a:avLst>
              <a:gd name="adj1" fmla="val 50000"/>
            </a:avLst>
          </a:prstGeom>
          <a:ln w="36000">
            <a:solidFill>
              <a:srgbClr val="000000"/>
            </a:solidFill>
            <a:round/>
            <a:tailEnd type="triangle" w="med" len="med"/>
          </a:ln>
        </p:spPr>
      </p:cxnSp>
      <p:cxnSp>
        <p:nvCxnSpPr>
          <p:cNvPr id="20" name="Connecteur : en angle 19">
            <a:extLst>
              <a:ext uri="{FF2B5EF4-FFF2-40B4-BE49-F238E27FC236}">
                <a16:creationId xmlns:a16="http://schemas.microsoft.com/office/drawing/2014/main" id="{34EFA8B3-B80A-109B-7E10-88E332055C02}"/>
              </a:ext>
            </a:extLst>
          </p:cNvPr>
          <p:cNvCxnSpPr>
            <a:cxnSpLocks/>
            <a:stCxn id="5" idx="5"/>
            <a:endCxn id="10" idx="1"/>
          </p:cNvCxnSpPr>
          <p:nvPr/>
        </p:nvCxnSpPr>
        <p:spPr>
          <a:xfrm>
            <a:off x="1568906" y="3009736"/>
            <a:ext cx="745271" cy="1331169"/>
          </a:xfrm>
          <a:prstGeom prst="bentConnector3">
            <a:avLst>
              <a:gd name="adj1" fmla="val 50000"/>
            </a:avLst>
          </a:prstGeom>
          <a:ln w="36000">
            <a:solidFill>
              <a:srgbClr val="000000"/>
            </a:solidFill>
            <a:round/>
            <a:tailEnd type="triangle" w="med" len="med"/>
          </a:ln>
        </p:spPr>
      </p:cxnSp>
      <p:cxnSp>
        <p:nvCxnSpPr>
          <p:cNvPr id="21" name="Connecteur : en angle 20">
            <a:extLst>
              <a:ext uri="{FF2B5EF4-FFF2-40B4-BE49-F238E27FC236}">
                <a16:creationId xmlns:a16="http://schemas.microsoft.com/office/drawing/2014/main" id="{B49E1E33-0EB0-D8BF-9463-0DB3581BCF09}"/>
              </a:ext>
            </a:extLst>
          </p:cNvPr>
          <p:cNvCxnSpPr>
            <a:cxnSpLocks/>
            <a:stCxn id="9" idx="3"/>
            <a:endCxn id="11" idx="2"/>
          </p:cNvCxnSpPr>
          <p:nvPr/>
        </p:nvCxnSpPr>
        <p:spPr>
          <a:xfrm flipV="1">
            <a:off x="4245217" y="2995835"/>
            <a:ext cx="3147201" cy="704003"/>
          </a:xfrm>
          <a:prstGeom prst="bentConnector3">
            <a:avLst>
              <a:gd name="adj1" fmla="val 88064"/>
            </a:avLst>
          </a:prstGeom>
          <a:ln w="36000">
            <a:solidFill>
              <a:srgbClr val="000000"/>
            </a:solidFill>
            <a:round/>
            <a:tailEnd type="triangle" w="med" len="med"/>
          </a:ln>
        </p:spPr>
      </p:cxnSp>
      <p:cxnSp>
        <p:nvCxnSpPr>
          <p:cNvPr id="22" name="Connecteur : en angle 21">
            <a:extLst>
              <a:ext uri="{FF2B5EF4-FFF2-40B4-BE49-F238E27FC236}">
                <a16:creationId xmlns:a16="http://schemas.microsoft.com/office/drawing/2014/main" id="{3049DD29-743E-1FC1-F4D1-86F8020EC21B}"/>
              </a:ext>
            </a:extLst>
          </p:cNvPr>
          <p:cNvCxnSpPr>
            <a:cxnSpLocks/>
            <a:stCxn id="10" idx="3"/>
            <a:endCxn id="11" idx="2"/>
          </p:cNvCxnSpPr>
          <p:nvPr/>
        </p:nvCxnSpPr>
        <p:spPr>
          <a:xfrm flipV="1">
            <a:off x="4244857" y="2995835"/>
            <a:ext cx="3147561" cy="1345070"/>
          </a:xfrm>
          <a:prstGeom prst="bentConnector3">
            <a:avLst>
              <a:gd name="adj1" fmla="val 88059"/>
            </a:avLst>
          </a:prstGeom>
          <a:ln w="36000">
            <a:solidFill>
              <a:srgbClr val="000000"/>
            </a:solidFill>
            <a:round/>
            <a:tailEnd type="triangle" w="med" len="med"/>
          </a:ln>
        </p:spPr>
      </p:cxnSp>
      <p:sp>
        <p:nvSpPr>
          <p:cNvPr id="23" name="ZoneTexte 22">
            <a:extLst>
              <a:ext uri="{FF2B5EF4-FFF2-40B4-BE49-F238E27FC236}">
                <a16:creationId xmlns:a16="http://schemas.microsoft.com/office/drawing/2014/main" id="{86C5C130-8791-4C44-4C11-CDAE50E99C1A}"/>
              </a:ext>
            </a:extLst>
          </p:cNvPr>
          <p:cNvSpPr txBox="1"/>
          <p:nvPr/>
        </p:nvSpPr>
        <p:spPr>
          <a:xfrm>
            <a:off x="4780537" y="1224467"/>
            <a:ext cx="2210760" cy="596520"/>
          </a:xfrm>
          <a:prstGeom prst="rect">
            <a:avLst/>
          </a:prstGeom>
          <a:noFill/>
          <a:ln w="0">
            <a:noFill/>
          </a:ln>
        </p:spPr>
        <p:txBody>
          <a:bodyPr lIns="90000" tIns="45000" rIns="90000" bIns="45000" anchor="t">
            <a:noAutofit/>
          </a:bodyPr>
          <a:lstStyle/>
          <a:p>
            <a:r>
              <a:rPr lang="en-GB" sz="1100" b="0" strike="noStrike" spc="-1" dirty="0">
                <a:solidFill>
                  <a:srgbClr val="000000"/>
                </a:solidFill>
                <a:latin typeface="+mn-lt"/>
              </a:rPr>
              <a:t>correct/phase_proc.py</a:t>
            </a:r>
            <a:endParaRPr lang="fr-FR" sz="1100" b="0" strike="noStrike" spc="-1" dirty="0">
              <a:solidFill>
                <a:srgbClr val="000000"/>
              </a:solidFill>
              <a:latin typeface="+mn-lt"/>
            </a:endParaRPr>
          </a:p>
          <a:p>
            <a:r>
              <a:rPr lang="en-GB" sz="1100" b="0" strike="noStrike" spc="-1" dirty="0">
                <a:solidFill>
                  <a:srgbClr val="808080"/>
                </a:solidFill>
                <a:latin typeface="+mn-lt"/>
              </a:rPr>
              <a:t>retrieve/kdp_proc.py</a:t>
            </a:r>
            <a:endParaRPr lang="fr-FR" sz="1100" b="0" strike="noStrike" spc="-1" dirty="0">
              <a:solidFill>
                <a:srgbClr val="000000"/>
              </a:solidFill>
              <a:latin typeface="+mn-lt"/>
            </a:endParaRPr>
          </a:p>
        </p:txBody>
      </p:sp>
    </p:spTree>
    <p:extLst>
      <p:ext uri="{BB962C8B-B14F-4D97-AF65-F5344CB8AC3E}">
        <p14:creationId xmlns:p14="http://schemas.microsoft.com/office/powerpoint/2010/main" val="1484216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F59C89F-0713-61AF-5EF0-A885CF194BA4}"/>
              </a:ext>
            </a:extLst>
          </p:cNvPr>
          <p:cNvGraphicFramePr>
            <a:graphicFrameLocks noGrp="1"/>
          </p:cNvGraphicFramePr>
          <p:nvPr>
            <p:extLst>
              <p:ext uri="{D42A27DB-BD31-4B8C-83A1-F6EECF244321}">
                <p14:modId xmlns:p14="http://schemas.microsoft.com/office/powerpoint/2010/main" val="2245405242"/>
              </p:ext>
            </p:extLst>
          </p:nvPr>
        </p:nvGraphicFramePr>
        <p:xfrm>
          <a:off x="1186179" y="877007"/>
          <a:ext cx="7516008" cy="2316480"/>
        </p:xfrm>
        <a:graphic>
          <a:graphicData uri="http://schemas.openxmlformats.org/drawingml/2006/table">
            <a:tbl>
              <a:tblPr firstRow="1" bandRow="1">
                <a:tableStyleId>{5C22544A-7EE6-4342-B048-85BDC9FD1C3A}</a:tableStyleId>
              </a:tblPr>
              <a:tblGrid>
                <a:gridCol w="2251681">
                  <a:extLst>
                    <a:ext uri="{9D8B030D-6E8A-4147-A177-3AD203B41FA5}">
                      <a16:colId xmlns:a16="http://schemas.microsoft.com/office/drawing/2014/main" val="2275675381"/>
                    </a:ext>
                  </a:extLst>
                </a:gridCol>
                <a:gridCol w="5264327">
                  <a:extLst>
                    <a:ext uri="{9D8B030D-6E8A-4147-A177-3AD203B41FA5}">
                      <a16:colId xmlns:a16="http://schemas.microsoft.com/office/drawing/2014/main" val="2975936022"/>
                    </a:ext>
                  </a:extLst>
                </a:gridCol>
              </a:tblGrid>
              <a:tr h="0">
                <a:tc>
                  <a:txBody>
                    <a:bodyPr/>
                    <a:lstStyle/>
                    <a:p>
                      <a:r>
                        <a:rPr lang="fr-FR" sz="1400" dirty="0" err="1"/>
                        <a:t>Function</a:t>
                      </a:r>
                      <a:endParaRPr lang="fr-FR" sz="1400" dirty="0"/>
                    </a:p>
                  </a:txBody>
                  <a:tcPr/>
                </a:tc>
                <a:tc>
                  <a:txBody>
                    <a:bodyPr/>
                    <a:lstStyle/>
                    <a:p>
                      <a:r>
                        <a:rPr lang="fr-FR" sz="1400" dirty="0"/>
                        <a:t>Type</a:t>
                      </a:r>
                    </a:p>
                  </a:txBody>
                  <a:tcPr/>
                </a:tc>
                <a:extLst>
                  <a:ext uri="{0D108BD9-81ED-4DB2-BD59-A6C34878D82A}">
                    <a16:rowId xmlns:a16="http://schemas.microsoft.com/office/drawing/2014/main" val="3781412086"/>
                  </a:ext>
                </a:extLst>
              </a:tr>
              <a:tr h="217947">
                <a:tc>
                  <a:txBody>
                    <a:bodyPr/>
                    <a:lstStyle/>
                    <a:p>
                      <a:r>
                        <a:rPr lang="en-GB" sz="1200" b="0" strike="noStrike" spc="-1" dirty="0" err="1">
                          <a:solidFill>
                            <a:srgbClr val="000000"/>
                          </a:solidFill>
                          <a:latin typeface="Arial"/>
                        </a:rPr>
                        <a:t>melting_layer_mf</a:t>
                      </a:r>
                      <a:endParaRPr lang="fr-FR" sz="1200" b="0" strike="noStrike" spc="-1" dirty="0">
                        <a:solidFill>
                          <a:srgbClr val="000000"/>
                        </a:solidFill>
                        <a:latin typeface="Arial"/>
                      </a:endParaRPr>
                    </a:p>
                  </a:txBody>
                  <a:tcPr marL="90000" marR="90000"/>
                </a:tc>
                <a:tc>
                  <a:txBody>
                    <a:bodyPr/>
                    <a:lstStyle/>
                    <a:p>
                      <a:r>
                        <a:rPr lang="en-GB" sz="1200" b="0" strike="noStrike" spc="-1">
                          <a:solidFill>
                            <a:srgbClr val="000000"/>
                          </a:solidFill>
                          <a:latin typeface="Arial"/>
                        </a:rPr>
                        <a:t>Operational MF algorithm. Based on finding the theoretical RhoHV profile that best compares with the observed one. Only one profile per radar volume is found.</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1901635130"/>
                  </a:ext>
                </a:extLst>
              </a:tr>
              <a:tr h="155677">
                <a:tc>
                  <a:txBody>
                    <a:bodyPr/>
                    <a:lstStyle/>
                    <a:p>
                      <a:r>
                        <a:rPr lang="en-GB" sz="1200" b="0" strike="noStrike" spc="-1" dirty="0" err="1">
                          <a:solidFill>
                            <a:srgbClr val="000000"/>
                          </a:solidFill>
                          <a:latin typeface="Arial"/>
                        </a:rPr>
                        <a:t>melting_layer_giangrande</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Algorithm described in </a:t>
                      </a:r>
                      <a:r>
                        <a:rPr lang="en-GB" sz="1200" b="0" strike="noStrike" spc="-1" dirty="0" err="1">
                          <a:solidFill>
                            <a:srgbClr val="000000"/>
                          </a:solidFill>
                          <a:latin typeface="Arial"/>
                        </a:rPr>
                        <a:t>Giangrande</a:t>
                      </a:r>
                      <a:r>
                        <a:rPr lang="en-GB" sz="1200" b="0" strike="noStrike" spc="-1" dirty="0">
                          <a:solidFill>
                            <a:srgbClr val="000000"/>
                          </a:solidFill>
                          <a:latin typeface="Arial"/>
                        </a:rPr>
                        <a:t> et al. (2008). Captures the azimuthal variation of the melting layer</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921617720"/>
                  </a:ext>
                </a:extLst>
              </a:tr>
              <a:tr h="155677">
                <a:tc>
                  <a:txBody>
                    <a:bodyPr/>
                    <a:lstStyle/>
                    <a:p>
                      <a:r>
                        <a:rPr lang="en-GB" sz="1200" b="0" strike="noStrike" spc="-1" dirty="0" err="1">
                          <a:solidFill>
                            <a:srgbClr val="000000"/>
                          </a:solidFill>
                          <a:latin typeface="Arial"/>
                        </a:rPr>
                        <a:t>melting_layer_hydroclass</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Melting layer is determined from the results of an hydrometeor classification given as input</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188667894"/>
                  </a:ext>
                </a:extLst>
              </a:tr>
              <a:tr h="155677">
                <a:tc>
                  <a:txBody>
                    <a:bodyPr/>
                    <a:lstStyle/>
                    <a:p>
                      <a:r>
                        <a:rPr lang="en-GB" sz="1200" b="0" strike="noStrike" spc="-1" dirty="0" err="1">
                          <a:solidFill>
                            <a:srgbClr val="000000"/>
                          </a:solidFill>
                          <a:latin typeface="Arial"/>
                        </a:rPr>
                        <a:t>detect_ml</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Algorithm described in </a:t>
                      </a:r>
                      <a:r>
                        <a:rPr lang="en-GB" sz="1200" b="0" strike="noStrike" spc="-1" dirty="0" err="1">
                          <a:solidFill>
                            <a:srgbClr val="000000"/>
                          </a:solidFill>
                          <a:latin typeface="Arial"/>
                        </a:rPr>
                        <a:t>Wolfensberger</a:t>
                      </a:r>
                      <a:r>
                        <a:rPr lang="en-GB" sz="1200" b="0" strike="noStrike" spc="-1" dirty="0">
                          <a:solidFill>
                            <a:srgbClr val="000000"/>
                          </a:solidFill>
                          <a:latin typeface="Arial"/>
                        </a:rPr>
                        <a:t> et al. (2016). Uses RHIs or pseudo-RHIs. Needs good volumetric coverage</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878751806"/>
                  </a:ext>
                </a:extLst>
              </a:tr>
            </a:tbl>
          </a:graphicData>
        </a:graphic>
      </p:graphicFrame>
      <p:sp>
        <p:nvSpPr>
          <p:cNvPr id="2" name="Espace réservé du texte 1">
            <a:extLst>
              <a:ext uri="{FF2B5EF4-FFF2-40B4-BE49-F238E27FC236}">
                <a16:creationId xmlns:a16="http://schemas.microsoft.com/office/drawing/2014/main" id="{6231D687-A2D3-70AF-82E8-3A3AFD234EC3}"/>
              </a:ext>
            </a:extLst>
          </p:cNvPr>
          <p:cNvSpPr>
            <a:spLocks noGrp="1"/>
          </p:cNvSpPr>
          <p:nvPr>
            <p:ph type="body" sz="quarter" idx="15"/>
          </p:nvPr>
        </p:nvSpPr>
        <p:spPr>
          <a:xfrm>
            <a:off x="1179830" y="3194904"/>
            <a:ext cx="7527926" cy="1483422"/>
          </a:xfrm>
        </p:spPr>
        <p:txBody>
          <a:bodyPr/>
          <a:lstStyle/>
          <a:p>
            <a:pPr marL="0" indent="0">
              <a:buNone/>
            </a:pPr>
            <a:r>
              <a:rPr lang="en-US" sz="1400" dirty="0"/>
              <a:t>All provide:</a:t>
            </a:r>
          </a:p>
          <a:p>
            <a:r>
              <a:rPr lang="en-US" sz="1400" dirty="0" err="1"/>
              <a:t>ml_dict</a:t>
            </a:r>
            <a:r>
              <a:rPr lang="en-US" sz="1400" dirty="0"/>
              <a:t>: a field of flags indicating the position of the gate with respect to the melting layer</a:t>
            </a:r>
          </a:p>
          <a:p>
            <a:r>
              <a:rPr lang="en-US" sz="1400" dirty="0" err="1"/>
              <a:t>ml_obj</a:t>
            </a:r>
            <a:r>
              <a:rPr lang="en-US" sz="1400" dirty="0"/>
              <a:t>: a Radar-like object containing the top (range pos. 1) and bottom (range pos. 0) of the melting layer for each azimuth</a:t>
            </a:r>
          </a:p>
          <a:p>
            <a:r>
              <a:rPr lang="en-US" sz="1400" dirty="0"/>
              <a:t>iso0_dict: a field with the altitude of the gate with respect to the iso-0° altitude  (assuming iso-0° altitude=ml top) </a:t>
            </a:r>
            <a:endParaRPr lang="fr-FR" sz="1400" dirty="0"/>
          </a:p>
        </p:txBody>
      </p:sp>
      <p:sp>
        <p:nvSpPr>
          <p:cNvPr id="3" name="Titre 2">
            <a:extLst>
              <a:ext uri="{FF2B5EF4-FFF2-40B4-BE49-F238E27FC236}">
                <a16:creationId xmlns:a16="http://schemas.microsoft.com/office/drawing/2014/main" id="{CFA9EFC2-9D19-94EF-C2F9-0E729E495816}"/>
              </a:ext>
            </a:extLst>
          </p:cNvPr>
          <p:cNvSpPr>
            <a:spLocks noGrp="1"/>
          </p:cNvSpPr>
          <p:nvPr>
            <p:ph type="title"/>
          </p:nvPr>
        </p:nvSpPr>
        <p:spPr/>
        <p:txBody>
          <a:bodyPr/>
          <a:lstStyle/>
          <a:p>
            <a:r>
              <a:rPr lang="fr-FR" dirty="0" err="1"/>
              <a:t>Detect</a:t>
            </a:r>
            <a:r>
              <a:rPr lang="fr-FR" dirty="0"/>
              <a:t> the </a:t>
            </a:r>
            <a:r>
              <a:rPr lang="fr-FR" dirty="0" err="1"/>
              <a:t>melting</a:t>
            </a:r>
            <a:r>
              <a:rPr lang="fr-FR" dirty="0"/>
              <a:t> layer</a:t>
            </a:r>
          </a:p>
        </p:txBody>
      </p:sp>
    </p:spTree>
    <p:extLst>
      <p:ext uri="{BB962C8B-B14F-4D97-AF65-F5344CB8AC3E}">
        <p14:creationId xmlns:p14="http://schemas.microsoft.com/office/powerpoint/2010/main" val="330150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EBFD6A7-4CB0-45AC-279E-3B862845BA57}"/>
              </a:ext>
            </a:extLst>
          </p:cNvPr>
          <p:cNvSpPr>
            <a:spLocks noGrp="1"/>
          </p:cNvSpPr>
          <p:nvPr>
            <p:ph type="title"/>
          </p:nvPr>
        </p:nvSpPr>
        <p:spPr/>
        <p:txBody>
          <a:bodyPr/>
          <a:lstStyle/>
          <a:p>
            <a:r>
              <a:rPr lang="fr-FR" dirty="0" err="1"/>
              <a:t>Compute</a:t>
            </a:r>
            <a:r>
              <a:rPr lang="fr-FR" dirty="0"/>
              <a:t> </a:t>
            </a:r>
            <a:r>
              <a:rPr lang="fr-FR" dirty="0" err="1"/>
              <a:t>attenuation</a:t>
            </a:r>
            <a:endParaRPr lang="fr-FR" dirty="0"/>
          </a:p>
        </p:txBody>
      </p:sp>
      <p:sp>
        <p:nvSpPr>
          <p:cNvPr id="4" name="Organigramme : Données 3">
            <a:extLst>
              <a:ext uri="{FF2B5EF4-FFF2-40B4-BE49-F238E27FC236}">
                <a16:creationId xmlns:a16="http://schemas.microsoft.com/office/drawing/2014/main" id="{46B9BE10-B20B-B1AB-D4E2-2835456F3776}"/>
              </a:ext>
            </a:extLst>
          </p:cNvPr>
          <p:cNvSpPr/>
          <p:nvPr/>
        </p:nvSpPr>
        <p:spPr>
          <a:xfrm>
            <a:off x="637920" y="199296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sp>
        <p:nvSpPr>
          <p:cNvPr id="5" name="Rectangle : coins arrondis 4">
            <a:extLst>
              <a:ext uri="{FF2B5EF4-FFF2-40B4-BE49-F238E27FC236}">
                <a16:creationId xmlns:a16="http://schemas.microsoft.com/office/drawing/2014/main" id="{FC82661A-7155-FD5C-2047-71804A9A1E5F}"/>
              </a:ext>
            </a:extLst>
          </p:cNvPr>
          <p:cNvSpPr/>
          <p:nvPr/>
        </p:nvSpPr>
        <p:spPr>
          <a:xfrm>
            <a:off x="2766960" y="2144520"/>
            <a:ext cx="249444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calculate_attenuation_philinear</a:t>
            </a:r>
          </a:p>
          <a:p>
            <a:pPr algn="ctr"/>
            <a:r>
              <a:rPr lang="en-GB" sz="1400" b="0" strike="noStrike" spc="-1">
                <a:solidFill>
                  <a:srgbClr val="000000"/>
                </a:solidFill>
              </a:rPr>
              <a:t>calculate_attenuation_zphi</a:t>
            </a:r>
          </a:p>
        </p:txBody>
      </p:sp>
      <p:sp>
        <p:nvSpPr>
          <p:cNvPr id="6" name="Organigramme : Données 5">
            <a:extLst>
              <a:ext uri="{FF2B5EF4-FFF2-40B4-BE49-F238E27FC236}">
                <a16:creationId xmlns:a16="http://schemas.microsoft.com/office/drawing/2014/main" id="{74C4B85F-E9AF-A94C-FA5F-20B4B42FF0BF}"/>
              </a:ext>
            </a:extLst>
          </p:cNvPr>
          <p:cNvSpPr/>
          <p:nvPr/>
        </p:nvSpPr>
        <p:spPr>
          <a:xfrm>
            <a:off x="5563080" y="1992960"/>
            <a:ext cx="2484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Ah, Adp</a:t>
            </a:r>
          </a:p>
          <a:p>
            <a:pPr algn="ctr"/>
            <a:r>
              <a:rPr lang="en-GB" sz="1400" b="0" strike="noStrike" spc="-1">
                <a:solidFill>
                  <a:srgbClr val="000000"/>
                </a:solidFill>
              </a:rPr>
              <a:t>PIA, PIDA,</a:t>
            </a:r>
          </a:p>
          <a:p>
            <a:pPr algn="ctr"/>
            <a:r>
              <a:rPr lang="en-GB" sz="1400" b="0" strike="noStrike" spc="-1">
                <a:solidFill>
                  <a:srgbClr val="000000"/>
                </a:solidFill>
              </a:rPr>
              <a:t>Zh_corr, Zdr_corr</a:t>
            </a:r>
          </a:p>
        </p:txBody>
      </p:sp>
      <p:cxnSp>
        <p:nvCxnSpPr>
          <p:cNvPr id="7" name="Connecteur droit avec flèche 6">
            <a:extLst>
              <a:ext uri="{FF2B5EF4-FFF2-40B4-BE49-F238E27FC236}">
                <a16:creationId xmlns:a16="http://schemas.microsoft.com/office/drawing/2014/main" id="{A04E13CB-ECD8-580E-B6B1-B8B407BFB553}"/>
              </a:ext>
            </a:extLst>
          </p:cNvPr>
          <p:cNvCxnSpPr>
            <a:stCxn id="4" idx="5"/>
            <a:endCxn id="5" idx="1"/>
          </p:cNvCxnSpPr>
          <p:nvPr/>
        </p:nvCxnSpPr>
        <p:spPr>
          <a:xfrm flipV="1">
            <a:off x="2230920" y="2524680"/>
            <a:ext cx="536400" cy="720"/>
          </a:xfrm>
          <a:prstGeom prst="straightConnector1">
            <a:avLst/>
          </a:prstGeom>
          <a:ln w="36000">
            <a:solidFill>
              <a:srgbClr val="000000"/>
            </a:solidFill>
            <a:round/>
            <a:tailEnd type="triangle" w="med" len="med"/>
          </a:ln>
        </p:spPr>
      </p:cxnSp>
      <p:cxnSp>
        <p:nvCxnSpPr>
          <p:cNvPr id="8" name="Connecteur droit avec flèche 7">
            <a:extLst>
              <a:ext uri="{FF2B5EF4-FFF2-40B4-BE49-F238E27FC236}">
                <a16:creationId xmlns:a16="http://schemas.microsoft.com/office/drawing/2014/main" id="{0F1E4A89-02B4-7BFD-26A0-43C3AC2155E4}"/>
              </a:ext>
            </a:extLst>
          </p:cNvPr>
          <p:cNvCxnSpPr>
            <a:stCxn id="5" idx="3"/>
            <a:endCxn id="6" idx="2"/>
          </p:cNvCxnSpPr>
          <p:nvPr/>
        </p:nvCxnSpPr>
        <p:spPr>
          <a:xfrm>
            <a:off x="5261400" y="2524680"/>
            <a:ext cx="550440" cy="720"/>
          </a:xfrm>
          <a:prstGeom prst="straightConnector1">
            <a:avLst/>
          </a:prstGeom>
          <a:ln w="36000">
            <a:solidFill>
              <a:srgbClr val="000000"/>
            </a:solidFill>
            <a:round/>
            <a:tailEnd type="triangle" w="med" len="med"/>
          </a:ln>
        </p:spPr>
      </p:cxnSp>
      <p:sp>
        <p:nvSpPr>
          <p:cNvPr id="9" name="ZoneTexte 8">
            <a:extLst>
              <a:ext uri="{FF2B5EF4-FFF2-40B4-BE49-F238E27FC236}">
                <a16:creationId xmlns:a16="http://schemas.microsoft.com/office/drawing/2014/main" id="{BED0ECE0-72ED-7D1F-5D9D-98E66FE8B5C8}"/>
              </a:ext>
            </a:extLst>
          </p:cNvPr>
          <p:cNvSpPr txBox="1"/>
          <p:nvPr/>
        </p:nvSpPr>
        <p:spPr>
          <a:xfrm>
            <a:off x="2824560" y="1253880"/>
            <a:ext cx="218772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correct/attenuation.py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331649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6BE3B3C-4E32-3765-F3FE-C356C43314F9}"/>
              </a:ext>
            </a:extLst>
          </p:cNvPr>
          <p:cNvSpPr>
            <a:spLocks noGrp="1"/>
          </p:cNvSpPr>
          <p:nvPr>
            <p:ph type="title"/>
          </p:nvPr>
        </p:nvSpPr>
        <p:spPr/>
        <p:txBody>
          <a:bodyPr/>
          <a:lstStyle/>
          <a:p>
            <a:r>
              <a:rPr lang="fr-FR" dirty="0" err="1"/>
              <a:t>Hydrometeor</a:t>
            </a:r>
            <a:r>
              <a:rPr lang="fr-FR" dirty="0"/>
              <a:t> classification</a:t>
            </a:r>
          </a:p>
        </p:txBody>
      </p:sp>
      <p:graphicFrame>
        <p:nvGraphicFramePr>
          <p:cNvPr id="4" name="Tableau 4">
            <a:extLst>
              <a:ext uri="{FF2B5EF4-FFF2-40B4-BE49-F238E27FC236}">
                <a16:creationId xmlns:a16="http://schemas.microsoft.com/office/drawing/2014/main" id="{51372FBD-F9A8-36B6-7319-16E80253FE1C}"/>
              </a:ext>
            </a:extLst>
          </p:cNvPr>
          <p:cNvGraphicFramePr>
            <a:graphicFrameLocks noGrp="1"/>
          </p:cNvGraphicFramePr>
          <p:nvPr>
            <p:extLst>
              <p:ext uri="{D42A27DB-BD31-4B8C-83A1-F6EECF244321}">
                <p14:modId xmlns:p14="http://schemas.microsoft.com/office/powerpoint/2010/main" val="1745333909"/>
              </p:ext>
            </p:extLst>
          </p:nvPr>
        </p:nvGraphicFramePr>
        <p:xfrm>
          <a:off x="1186180" y="1394459"/>
          <a:ext cx="7516008" cy="2748280"/>
        </p:xfrm>
        <a:graphic>
          <a:graphicData uri="http://schemas.openxmlformats.org/drawingml/2006/table">
            <a:tbl>
              <a:tblPr firstRow="1" bandRow="1">
                <a:tableStyleId>{5C22544A-7EE6-4342-B048-85BDC9FD1C3A}</a:tableStyleId>
              </a:tblPr>
              <a:tblGrid>
                <a:gridCol w="2995960">
                  <a:extLst>
                    <a:ext uri="{9D8B030D-6E8A-4147-A177-3AD203B41FA5}">
                      <a16:colId xmlns:a16="http://schemas.microsoft.com/office/drawing/2014/main" val="34370986"/>
                    </a:ext>
                  </a:extLst>
                </a:gridCol>
                <a:gridCol w="4520048">
                  <a:extLst>
                    <a:ext uri="{9D8B030D-6E8A-4147-A177-3AD203B41FA5}">
                      <a16:colId xmlns:a16="http://schemas.microsoft.com/office/drawing/2014/main" val="712861899"/>
                    </a:ext>
                  </a:extLst>
                </a:gridCol>
              </a:tblGrid>
              <a:tr h="37084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782444979"/>
                  </a:ext>
                </a:extLst>
              </a:tr>
              <a:tr h="370840">
                <a:tc>
                  <a:txBody>
                    <a:bodyPr/>
                    <a:lstStyle/>
                    <a:p>
                      <a:r>
                        <a:rPr lang="en-GB" sz="1800" b="0" strike="noStrike" spc="-1" dirty="0" err="1">
                          <a:solidFill>
                            <a:srgbClr val="000000"/>
                          </a:solidFill>
                          <a:latin typeface="Arial"/>
                        </a:rPr>
                        <a:t>steiner_conv_strat</a:t>
                      </a:r>
                      <a:endParaRPr lang="fr-FR" sz="1800" b="0" strike="noStrike" spc="-1" dirty="0">
                        <a:solidFill>
                          <a:srgbClr val="000000"/>
                        </a:solidFill>
                        <a:latin typeface="Arial"/>
                      </a:endParaRPr>
                    </a:p>
                  </a:txBody>
                  <a:tcPr marL="90000" marR="90000"/>
                </a:tc>
                <a:tc>
                  <a:txBody>
                    <a:bodyPr/>
                    <a:lstStyle/>
                    <a:p>
                      <a:r>
                        <a:rPr lang="en-GB" sz="1800" b="0" strike="noStrike" spc="-1">
                          <a:solidFill>
                            <a:srgbClr val="000000"/>
                          </a:solidFill>
                          <a:latin typeface="Arial"/>
                        </a:rPr>
                        <a:t>Convective/stratiform determination following Steiner et al. (1995) algorithm</a:t>
                      </a:r>
                      <a:endParaRPr lang="fr-FR" sz="1800" b="0" strike="noStrike" spc="-1">
                        <a:solidFill>
                          <a:srgbClr val="000000"/>
                        </a:solidFill>
                        <a:latin typeface="Arial"/>
                      </a:endParaRPr>
                    </a:p>
                  </a:txBody>
                  <a:tcPr marL="90000" marR="90000"/>
                </a:tc>
                <a:extLst>
                  <a:ext uri="{0D108BD9-81ED-4DB2-BD59-A6C34878D82A}">
                    <a16:rowId xmlns:a16="http://schemas.microsoft.com/office/drawing/2014/main" val="1739823959"/>
                  </a:ext>
                </a:extLst>
              </a:tr>
              <a:tr h="370840">
                <a:tc>
                  <a:txBody>
                    <a:bodyPr/>
                    <a:lstStyle/>
                    <a:p>
                      <a:r>
                        <a:rPr lang="en-GB" sz="1800" b="0" strike="noStrike" spc="-1" dirty="0" err="1">
                          <a:solidFill>
                            <a:srgbClr val="000000"/>
                          </a:solidFill>
                          <a:latin typeface="Arial"/>
                        </a:rPr>
                        <a:t>hydroclass_semisupervised</a:t>
                      </a:r>
                      <a:endParaRPr lang="fr-FR" sz="1800" b="0" strike="noStrike" spc="-1" dirty="0">
                        <a:solidFill>
                          <a:srgbClr val="000000"/>
                        </a:solidFill>
                        <a:latin typeface="Arial"/>
                      </a:endParaRPr>
                    </a:p>
                  </a:txBody>
                  <a:tcPr marL="90000" marR="90000"/>
                </a:tc>
                <a:tc>
                  <a:txBody>
                    <a:bodyPr/>
                    <a:lstStyle/>
                    <a:p>
                      <a:r>
                        <a:rPr lang="en-GB" sz="1800" b="0" strike="noStrike" spc="-1" dirty="0">
                          <a:solidFill>
                            <a:srgbClr val="000000"/>
                          </a:solidFill>
                          <a:latin typeface="Arial"/>
                        </a:rPr>
                        <a:t>Semi-supervised hydrometeor classification described in </a:t>
                      </a:r>
                      <a:r>
                        <a:rPr lang="en-GB" sz="1800" b="0" strike="noStrike" spc="-1" dirty="0" err="1">
                          <a:solidFill>
                            <a:srgbClr val="000000"/>
                          </a:solidFill>
                          <a:latin typeface="Arial"/>
                        </a:rPr>
                        <a:t>Besic</a:t>
                      </a:r>
                      <a:r>
                        <a:rPr lang="en-GB" sz="1800" b="0" strike="noStrike" spc="-1" dirty="0">
                          <a:solidFill>
                            <a:srgbClr val="000000"/>
                          </a:solidFill>
                          <a:latin typeface="Arial"/>
                        </a:rPr>
                        <a:t> et al. (2016). Provides the dominant hydrometeor, the entropy and the proportion of each hydrometeor at each range gate</a:t>
                      </a:r>
                      <a:endParaRPr lang="fr-FR" sz="1800" b="0" strike="noStrike" spc="-1" dirty="0">
                        <a:solidFill>
                          <a:srgbClr val="000000"/>
                        </a:solidFill>
                        <a:latin typeface="Arial"/>
                      </a:endParaRPr>
                    </a:p>
                  </a:txBody>
                  <a:tcPr marL="90000" marR="90000"/>
                </a:tc>
                <a:extLst>
                  <a:ext uri="{0D108BD9-81ED-4DB2-BD59-A6C34878D82A}">
                    <a16:rowId xmlns:a16="http://schemas.microsoft.com/office/drawing/2014/main" val="505327406"/>
                  </a:ext>
                </a:extLst>
              </a:tr>
            </a:tbl>
          </a:graphicData>
        </a:graphic>
      </p:graphicFrame>
      <p:sp>
        <p:nvSpPr>
          <p:cNvPr id="5" name="ZoneTexte 4">
            <a:extLst>
              <a:ext uri="{FF2B5EF4-FFF2-40B4-BE49-F238E27FC236}">
                <a16:creationId xmlns:a16="http://schemas.microsoft.com/office/drawing/2014/main" id="{CF545BFA-0ABF-8E18-1D8C-495B444FF0A6}"/>
              </a:ext>
            </a:extLst>
          </p:cNvPr>
          <p:cNvSpPr txBox="1"/>
          <p:nvPr/>
        </p:nvSpPr>
        <p:spPr>
          <a:xfrm>
            <a:off x="1180415" y="4229888"/>
            <a:ext cx="222444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retrieve/echo_class.py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569211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8C77965-DB03-C46A-346A-9289BCBAF619}"/>
              </a:ext>
            </a:extLst>
          </p:cNvPr>
          <p:cNvSpPr>
            <a:spLocks noGrp="1"/>
          </p:cNvSpPr>
          <p:nvPr>
            <p:ph type="title"/>
          </p:nvPr>
        </p:nvSpPr>
        <p:spPr/>
        <p:txBody>
          <a:bodyPr/>
          <a:lstStyle/>
          <a:p>
            <a:r>
              <a:rPr lang="fr-FR" dirty="0"/>
              <a:t>VPR correction</a:t>
            </a:r>
          </a:p>
        </p:txBody>
      </p:sp>
      <p:graphicFrame>
        <p:nvGraphicFramePr>
          <p:cNvPr id="4" name="Tableau 4">
            <a:extLst>
              <a:ext uri="{FF2B5EF4-FFF2-40B4-BE49-F238E27FC236}">
                <a16:creationId xmlns:a16="http://schemas.microsoft.com/office/drawing/2014/main" id="{21C45E48-575C-5A48-517E-5BC1783DF628}"/>
              </a:ext>
            </a:extLst>
          </p:cNvPr>
          <p:cNvGraphicFramePr>
            <a:graphicFrameLocks noGrp="1"/>
          </p:cNvGraphicFramePr>
          <p:nvPr>
            <p:extLst>
              <p:ext uri="{D42A27DB-BD31-4B8C-83A1-F6EECF244321}">
                <p14:modId xmlns:p14="http://schemas.microsoft.com/office/powerpoint/2010/main" val="776106286"/>
              </p:ext>
            </p:extLst>
          </p:nvPr>
        </p:nvGraphicFramePr>
        <p:xfrm>
          <a:off x="1186180" y="1394459"/>
          <a:ext cx="7516008" cy="2473960"/>
        </p:xfrm>
        <a:graphic>
          <a:graphicData uri="http://schemas.openxmlformats.org/drawingml/2006/table">
            <a:tbl>
              <a:tblPr firstRow="1" bandRow="1">
                <a:tableStyleId>{5C22544A-7EE6-4342-B048-85BDC9FD1C3A}</a:tableStyleId>
              </a:tblPr>
              <a:tblGrid>
                <a:gridCol w="2024853">
                  <a:extLst>
                    <a:ext uri="{9D8B030D-6E8A-4147-A177-3AD203B41FA5}">
                      <a16:colId xmlns:a16="http://schemas.microsoft.com/office/drawing/2014/main" val="2397885101"/>
                    </a:ext>
                  </a:extLst>
                </a:gridCol>
                <a:gridCol w="5491155">
                  <a:extLst>
                    <a:ext uri="{9D8B030D-6E8A-4147-A177-3AD203B41FA5}">
                      <a16:colId xmlns:a16="http://schemas.microsoft.com/office/drawing/2014/main" val="713922563"/>
                    </a:ext>
                  </a:extLst>
                </a:gridCol>
              </a:tblGrid>
              <a:tr h="37084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542439827"/>
                  </a:ext>
                </a:extLst>
              </a:tr>
              <a:tr h="370840">
                <a:tc>
                  <a:txBody>
                    <a:bodyPr/>
                    <a:lstStyle/>
                    <a:p>
                      <a:r>
                        <a:rPr lang="en-GB" sz="1400" b="0" strike="noStrike" spc="-1" dirty="0" err="1">
                          <a:solidFill>
                            <a:srgbClr val="000000"/>
                          </a:solidFill>
                          <a:latin typeface="Arial"/>
                        </a:rPr>
                        <a:t>correct_vpr</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Operational MF VPR algorithm described in Tabary 2007. Based on finding the theoretical VPR profile that best fits observations of ratios of reflectivity at different elevation angles. Only one profile per radar volume is obtained. Provides the corrected reflectivity, the correction applied and the theoretical VPR profile used in the correction.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464410753"/>
                  </a:ext>
                </a:extLst>
              </a:tr>
              <a:tr h="370840">
                <a:tc>
                  <a:txBody>
                    <a:bodyPr/>
                    <a:lstStyle/>
                    <a:p>
                      <a:r>
                        <a:rPr lang="en-GB" sz="1400" b="0" strike="noStrike" spc="-1" dirty="0" err="1">
                          <a:solidFill>
                            <a:srgbClr val="000000"/>
                          </a:solidFill>
                          <a:latin typeface="Arial"/>
                        </a:rPr>
                        <a:t>correct_vpr_spatialised</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As above but once the profile is obtained the correction applied to each range gate is adapted to the altitude of the gate with respect to the iso-0° altitude </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4056869883"/>
                  </a:ext>
                </a:extLst>
              </a:tr>
            </a:tbl>
          </a:graphicData>
        </a:graphic>
      </p:graphicFrame>
      <p:sp>
        <p:nvSpPr>
          <p:cNvPr id="5" name="ZoneTexte 4">
            <a:extLst>
              <a:ext uri="{FF2B5EF4-FFF2-40B4-BE49-F238E27FC236}">
                <a16:creationId xmlns:a16="http://schemas.microsoft.com/office/drawing/2014/main" id="{513377F6-5AE8-1B22-CC87-117D084CA825}"/>
              </a:ext>
            </a:extLst>
          </p:cNvPr>
          <p:cNvSpPr txBox="1"/>
          <p:nvPr/>
        </p:nvSpPr>
        <p:spPr>
          <a:xfrm>
            <a:off x="1186180" y="4025646"/>
            <a:ext cx="14719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j-lt"/>
              </a:rPr>
              <a:t>correct/vpr.py</a:t>
            </a:r>
            <a:endParaRPr lang="fr-FR" sz="1400" b="0" strike="noStrike" spc="-1" dirty="0">
              <a:solidFill>
                <a:srgbClr val="000000"/>
              </a:solidFill>
              <a:latin typeface="+mj-lt"/>
            </a:endParaRPr>
          </a:p>
        </p:txBody>
      </p:sp>
    </p:spTree>
    <p:extLst>
      <p:ext uri="{BB962C8B-B14F-4D97-AF65-F5344CB8AC3E}">
        <p14:creationId xmlns:p14="http://schemas.microsoft.com/office/powerpoint/2010/main" val="111920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6417B1-4152-6549-D677-AB6403658A27}"/>
              </a:ext>
            </a:extLst>
          </p:cNvPr>
          <p:cNvSpPr>
            <a:spLocks noGrp="1"/>
          </p:cNvSpPr>
          <p:nvPr>
            <p:ph type="title"/>
          </p:nvPr>
        </p:nvSpPr>
        <p:spPr/>
        <p:txBody>
          <a:bodyPr/>
          <a:lstStyle/>
          <a:p>
            <a:r>
              <a:rPr lang="fr-FR" dirty="0"/>
              <a:t>RR </a:t>
            </a:r>
            <a:r>
              <a:rPr lang="fr-FR" dirty="0" err="1"/>
              <a:t>retrieval</a:t>
            </a:r>
            <a:endParaRPr lang="fr-FR" dirty="0"/>
          </a:p>
        </p:txBody>
      </p:sp>
      <p:graphicFrame>
        <p:nvGraphicFramePr>
          <p:cNvPr id="4" name="Tableau 4">
            <a:extLst>
              <a:ext uri="{FF2B5EF4-FFF2-40B4-BE49-F238E27FC236}">
                <a16:creationId xmlns:a16="http://schemas.microsoft.com/office/drawing/2014/main" id="{0E7C03A3-CF81-432F-3601-495FBD821BF8}"/>
              </a:ext>
            </a:extLst>
          </p:cNvPr>
          <p:cNvGraphicFramePr>
            <a:graphicFrameLocks noGrp="1"/>
          </p:cNvGraphicFramePr>
          <p:nvPr>
            <p:extLst>
              <p:ext uri="{D42A27DB-BD31-4B8C-83A1-F6EECF244321}">
                <p14:modId xmlns:p14="http://schemas.microsoft.com/office/powerpoint/2010/main" val="1791218292"/>
              </p:ext>
            </p:extLst>
          </p:nvPr>
        </p:nvGraphicFramePr>
        <p:xfrm>
          <a:off x="1179830" y="1394459"/>
          <a:ext cx="7522358" cy="2926080"/>
        </p:xfrm>
        <a:graphic>
          <a:graphicData uri="http://schemas.openxmlformats.org/drawingml/2006/table">
            <a:tbl>
              <a:tblPr firstRow="1" bandRow="1">
                <a:tableStyleId>{5C22544A-7EE6-4342-B048-85BDC9FD1C3A}</a:tableStyleId>
              </a:tblPr>
              <a:tblGrid>
                <a:gridCol w="1761844">
                  <a:extLst>
                    <a:ext uri="{9D8B030D-6E8A-4147-A177-3AD203B41FA5}">
                      <a16:colId xmlns:a16="http://schemas.microsoft.com/office/drawing/2014/main" val="1340929485"/>
                    </a:ext>
                  </a:extLst>
                </a:gridCol>
                <a:gridCol w="5760514">
                  <a:extLst>
                    <a:ext uri="{9D8B030D-6E8A-4147-A177-3AD203B41FA5}">
                      <a16:colId xmlns:a16="http://schemas.microsoft.com/office/drawing/2014/main" val="1839398618"/>
                    </a:ext>
                  </a:extLst>
                </a:gridCol>
              </a:tblGrid>
              <a:tr h="228844">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324195">
                <a:tc>
                  <a:txBody>
                    <a:bodyPr/>
                    <a:lstStyle/>
                    <a:p>
                      <a:r>
                        <a:rPr lang="en-GB" sz="1400" b="0" strike="noStrike" spc="-1" dirty="0" err="1">
                          <a:solidFill>
                            <a:srgbClr val="000000"/>
                          </a:solidFill>
                          <a:latin typeface="Arial"/>
                        </a:rPr>
                        <a:t>est_rain_rate_zpoly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Retrieve rainfall rate from reflectivity by applying a polynomial Z-R relation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653278184"/>
                  </a:ext>
                </a:extLst>
              </a:tr>
              <a:tr h="190703">
                <a:tc>
                  <a:txBody>
                    <a:bodyPr/>
                    <a:lstStyle/>
                    <a:p>
                      <a:r>
                        <a:rPr lang="en-GB" sz="1400" b="0" strike="noStrike" spc="-1" dirty="0" err="1">
                          <a:solidFill>
                            <a:srgbClr val="000000"/>
                          </a:solidFill>
                          <a:latin typeface="Arial"/>
                        </a:rPr>
                        <a:t>est_rain_rate_z</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Z</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347572507"/>
                  </a:ext>
                </a:extLst>
              </a:tr>
              <a:tr h="190703">
                <a:tc>
                  <a:txBody>
                    <a:bodyPr/>
                    <a:lstStyle/>
                    <a:p>
                      <a:r>
                        <a:rPr lang="en-GB" sz="1400" b="0" strike="noStrike" spc="-1" dirty="0" err="1">
                          <a:solidFill>
                            <a:srgbClr val="000000"/>
                          </a:solidFill>
                          <a:latin typeface="Arial"/>
                        </a:rPr>
                        <a:t>est_rain_rate_kdp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KDP</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443391444"/>
                  </a:ext>
                </a:extLst>
              </a:tr>
              <a:tr h="190703">
                <a:tc>
                  <a:txBody>
                    <a:bodyPr/>
                    <a:lstStyle/>
                    <a:p>
                      <a:r>
                        <a:rPr lang="en-GB" sz="1400" b="0" strike="noStrike" spc="-1" dirty="0" err="1">
                          <a:solidFill>
                            <a:srgbClr val="000000"/>
                          </a:solidFill>
                          <a:latin typeface="Arial"/>
                        </a:rPr>
                        <a:t>est_rain_rate_a</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Ah</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806475503"/>
                  </a:ext>
                </a:extLst>
              </a:tr>
              <a:tr h="190703">
                <a:tc>
                  <a:txBody>
                    <a:bodyPr/>
                    <a:lstStyle/>
                    <a:p>
                      <a:r>
                        <a:rPr lang="en-GB" sz="1400" b="0" strike="noStrike" spc="-1" dirty="0" err="1">
                          <a:solidFill>
                            <a:srgbClr val="000000"/>
                          </a:solidFill>
                          <a:latin typeface="Arial"/>
                        </a:rPr>
                        <a:t>est_rain_rate_zkdp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Z or KDP depending on the rainfall intensity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606428305"/>
                  </a:ext>
                </a:extLst>
              </a:tr>
              <a:tr h="190703">
                <a:tc>
                  <a:txBody>
                    <a:bodyPr/>
                    <a:lstStyle/>
                    <a:p>
                      <a:r>
                        <a:rPr lang="en-GB" sz="1400" b="0" strike="noStrike" spc="-1" dirty="0" err="1">
                          <a:solidFill>
                            <a:srgbClr val="000000"/>
                          </a:solidFill>
                          <a:latin typeface="Arial"/>
                        </a:rPr>
                        <a:t>est_rain_rate_za</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Z or Ah depending on the rainfall intensity</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852968362"/>
                  </a:ext>
                </a:extLst>
              </a:tr>
              <a:tr h="324195">
                <a:tc>
                  <a:txBody>
                    <a:bodyPr/>
                    <a:lstStyle/>
                    <a:p>
                      <a:r>
                        <a:rPr lang="en-GB" sz="1400" b="0" strike="noStrike" spc="-1" dirty="0" err="1">
                          <a:solidFill>
                            <a:srgbClr val="000000"/>
                          </a:solidFill>
                          <a:latin typeface="Arial"/>
                        </a:rPr>
                        <a:t>est_rain_rate_hydro</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Retrieval using estimates adapted to the dominant hydrometeor type at each range gate</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1673427629"/>
                  </a:ext>
                </a:extLst>
              </a:tr>
            </a:tbl>
          </a:graphicData>
        </a:graphic>
      </p:graphicFrame>
      <p:sp>
        <p:nvSpPr>
          <p:cNvPr id="5" name="ZoneTexte 4">
            <a:extLst>
              <a:ext uri="{FF2B5EF4-FFF2-40B4-BE49-F238E27FC236}">
                <a16:creationId xmlns:a16="http://schemas.microsoft.com/office/drawing/2014/main" id="{B5B36E15-44E0-4BAC-6C08-8CA856956A6C}"/>
              </a:ext>
            </a:extLst>
          </p:cNvPr>
          <p:cNvSpPr txBox="1"/>
          <p:nvPr/>
        </p:nvSpPr>
        <p:spPr>
          <a:xfrm>
            <a:off x="1187872" y="4541776"/>
            <a:ext cx="156312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retrieve/qpe.py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175638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9163B97-1B90-449D-796D-F95B1A5391FB}"/>
              </a:ext>
            </a:extLst>
          </p:cNvPr>
          <p:cNvSpPr>
            <a:spLocks noGrp="1"/>
          </p:cNvSpPr>
          <p:nvPr>
            <p:ph type="title"/>
          </p:nvPr>
        </p:nvSpPr>
        <p:spPr/>
        <p:txBody>
          <a:bodyPr/>
          <a:lstStyle/>
          <a:p>
            <a:r>
              <a:rPr lang="fr-FR" dirty="0"/>
              <a:t>Velocity </a:t>
            </a:r>
            <a:r>
              <a:rPr lang="fr-FR" dirty="0" err="1"/>
              <a:t>unfolding</a:t>
            </a:r>
            <a:endParaRPr lang="fr-FR" dirty="0"/>
          </a:p>
        </p:txBody>
      </p:sp>
      <p:graphicFrame>
        <p:nvGraphicFramePr>
          <p:cNvPr id="4" name="Tableau 4">
            <a:extLst>
              <a:ext uri="{FF2B5EF4-FFF2-40B4-BE49-F238E27FC236}">
                <a16:creationId xmlns:a16="http://schemas.microsoft.com/office/drawing/2014/main" id="{8D1F6AF1-86F7-6F1F-C3B9-C6430CB30EF2}"/>
              </a:ext>
            </a:extLst>
          </p:cNvPr>
          <p:cNvGraphicFramePr>
            <a:graphicFrameLocks noGrp="1"/>
          </p:cNvGraphicFramePr>
          <p:nvPr>
            <p:extLst>
              <p:ext uri="{D42A27DB-BD31-4B8C-83A1-F6EECF244321}">
                <p14:modId xmlns:p14="http://schemas.microsoft.com/office/powerpoint/2010/main" val="353550099"/>
              </p:ext>
            </p:extLst>
          </p:nvPr>
        </p:nvGraphicFramePr>
        <p:xfrm>
          <a:off x="1179830" y="1394459"/>
          <a:ext cx="7522358" cy="2346960"/>
        </p:xfrm>
        <a:graphic>
          <a:graphicData uri="http://schemas.openxmlformats.org/drawingml/2006/table">
            <a:tbl>
              <a:tblPr firstRow="1" bandRow="1">
                <a:tableStyleId>{5C22544A-7EE6-4342-B048-85BDC9FD1C3A}</a:tableStyleId>
              </a:tblPr>
              <a:tblGrid>
                <a:gridCol w="2328914">
                  <a:extLst>
                    <a:ext uri="{9D8B030D-6E8A-4147-A177-3AD203B41FA5}">
                      <a16:colId xmlns:a16="http://schemas.microsoft.com/office/drawing/2014/main" val="1340929485"/>
                    </a:ext>
                  </a:extLst>
                </a:gridCol>
                <a:gridCol w="5193444">
                  <a:extLst>
                    <a:ext uri="{9D8B030D-6E8A-4147-A177-3AD203B41FA5}">
                      <a16:colId xmlns:a16="http://schemas.microsoft.com/office/drawing/2014/main" val="1839398618"/>
                    </a:ext>
                  </a:extLst>
                </a:gridCol>
              </a:tblGrid>
              <a:tr h="0">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0">
                <a:tc>
                  <a:txBody>
                    <a:bodyPr/>
                    <a:lstStyle/>
                    <a:p>
                      <a:r>
                        <a:rPr lang="en-GB" sz="1400" b="0" strike="noStrike" spc="-1" dirty="0" err="1">
                          <a:solidFill>
                            <a:srgbClr val="000000"/>
                          </a:solidFill>
                          <a:latin typeface="Arial"/>
                        </a:rPr>
                        <a:t>dealias_fourdd</a:t>
                      </a:r>
                      <a:r>
                        <a:rPr lang="en-GB" sz="1400" b="0" strike="noStrike" spc="-1" dirty="0">
                          <a:solidFill>
                            <a:srgbClr val="000000"/>
                          </a:solidFill>
                          <a:latin typeface="Arial"/>
                        </a:rPr>
                        <a:t> (correct/dealias.py)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De-aliasing using the 4DD algorithm described in James and Houze (2001)</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653278184"/>
                  </a:ext>
                </a:extLst>
              </a:tr>
              <a:tr h="0">
                <a:tc>
                  <a:txBody>
                    <a:bodyPr/>
                    <a:lstStyle/>
                    <a:p>
                      <a:r>
                        <a:rPr lang="en-GB" sz="1400" b="0" strike="noStrike" spc="-1" dirty="0" err="1">
                          <a:solidFill>
                            <a:srgbClr val="000000"/>
                          </a:solidFill>
                          <a:latin typeface="Arial"/>
                        </a:rPr>
                        <a:t>dealias_region_based</a:t>
                      </a:r>
                      <a:r>
                        <a:rPr lang="en-GB" sz="1400" b="0" strike="noStrike" spc="-1" dirty="0">
                          <a:solidFill>
                            <a:srgbClr val="000000"/>
                          </a:solidFill>
                          <a:latin typeface="Arial"/>
                        </a:rPr>
                        <a:t> (correct/region_dealias.py)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De-aliasing using a region-based approach. Unfolding is performed by grouping regions with similar velocities and trying to determine which regions have to be unfolded by looking at neighbouring regions</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347572507"/>
                  </a:ext>
                </a:extLst>
              </a:tr>
              <a:tr h="0">
                <a:tc>
                  <a:txBody>
                    <a:bodyPr/>
                    <a:lstStyle/>
                    <a:p>
                      <a:r>
                        <a:rPr lang="en-GB" sz="1400" b="0" strike="noStrike" spc="-1" dirty="0" err="1">
                          <a:solidFill>
                            <a:srgbClr val="000000"/>
                          </a:solidFill>
                          <a:latin typeface="Arial"/>
                        </a:rPr>
                        <a:t>dealias_unwrap_phase</a:t>
                      </a:r>
                      <a:r>
                        <a:rPr lang="en-GB" sz="1400" b="0" strike="noStrike" spc="-1" dirty="0">
                          <a:solidFill>
                            <a:srgbClr val="000000"/>
                          </a:solidFill>
                          <a:latin typeface="Arial"/>
                        </a:rPr>
                        <a:t> (correct/unwrap.py)</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De-aliasing by using multi-dimensional phase unwrapping</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3443391444"/>
                  </a:ext>
                </a:extLst>
              </a:tr>
            </a:tbl>
          </a:graphicData>
        </a:graphic>
      </p:graphicFrame>
    </p:spTree>
    <p:extLst>
      <p:ext uri="{BB962C8B-B14F-4D97-AF65-F5344CB8AC3E}">
        <p14:creationId xmlns:p14="http://schemas.microsoft.com/office/powerpoint/2010/main" val="3701105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F9DA92-26C1-781B-B8D0-89A681D21A5C}"/>
              </a:ext>
            </a:extLst>
          </p:cNvPr>
          <p:cNvSpPr>
            <a:spLocks noGrp="1"/>
          </p:cNvSpPr>
          <p:nvPr>
            <p:ph type="title"/>
          </p:nvPr>
        </p:nvSpPr>
        <p:spPr/>
        <p:txBody>
          <a:bodyPr/>
          <a:lstStyle/>
          <a:p>
            <a:r>
              <a:rPr lang="fr-FR" dirty="0"/>
              <a:t>Velocity </a:t>
            </a:r>
            <a:r>
              <a:rPr lang="fr-FR" dirty="0" err="1"/>
              <a:t>retrievals</a:t>
            </a:r>
            <a:endParaRPr lang="fr-FR" dirty="0"/>
          </a:p>
        </p:txBody>
      </p:sp>
      <p:graphicFrame>
        <p:nvGraphicFramePr>
          <p:cNvPr id="4" name="Tableau 4">
            <a:extLst>
              <a:ext uri="{FF2B5EF4-FFF2-40B4-BE49-F238E27FC236}">
                <a16:creationId xmlns:a16="http://schemas.microsoft.com/office/drawing/2014/main" id="{08B522E0-857D-310B-B66D-93518143F4D9}"/>
              </a:ext>
            </a:extLst>
          </p:cNvPr>
          <p:cNvGraphicFramePr>
            <a:graphicFrameLocks noGrp="1"/>
          </p:cNvGraphicFramePr>
          <p:nvPr>
            <p:extLst>
              <p:ext uri="{D42A27DB-BD31-4B8C-83A1-F6EECF244321}">
                <p14:modId xmlns:p14="http://schemas.microsoft.com/office/powerpoint/2010/main" val="2070232156"/>
              </p:ext>
            </p:extLst>
          </p:nvPr>
        </p:nvGraphicFramePr>
        <p:xfrm>
          <a:off x="1179830" y="1394459"/>
          <a:ext cx="7522358" cy="2834640"/>
        </p:xfrm>
        <a:graphic>
          <a:graphicData uri="http://schemas.openxmlformats.org/drawingml/2006/table">
            <a:tbl>
              <a:tblPr firstRow="1" bandRow="1">
                <a:tableStyleId>{5C22544A-7EE6-4342-B048-85BDC9FD1C3A}</a:tableStyleId>
              </a:tblPr>
              <a:tblGrid>
                <a:gridCol w="1761844">
                  <a:extLst>
                    <a:ext uri="{9D8B030D-6E8A-4147-A177-3AD203B41FA5}">
                      <a16:colId xmlns:a16="http://schemas.microsoft.com/office/drawing/2014/main" val="1340929485"/>
                    </a:ext>
                  </a:extLst>
                </a:gridCol>
                <a:gridCol w="5760514">
                  <a:extLst>
                    <a:ext uri="{9D8B030D-6E8A-4147-A177-3AD203B41FA5}">
                      <a16:colId xmlns:a16="http://schemas.microsoft.com/office/drawing/2014/main" val="1839398618"/>
                    </a:ext>
                  </a:extLst>
                </a:gridCol>
              </a:tblGrid>
              <a:tr h="0">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0">
                <a:tc>
                  <a:txBody>
                    <a:bodyPr/>
                    <a:lstStyle/>
                    <a:p>
                      <a:r>
                        <a:rPr lang="en-GB" sz="1200" b="0" strike="noStrike" spc="-1" dirty="0" err="1">
                          <a:solidFill>
                            <a:srgbClr val="000000"/>
                          </a:solidFill>
                          <a:latin typeface="Arial"/>
                        </a:rPr>
                        <a:t>vad_michelson</a:t>
                      </a:r>
                      <a:r>
                        <a:rPr lang="en-GB" sz="1200" b="0" strike="noStrike" spc="-1" dirty="0">
                          <a:solidFill>
                            <a:srgbClr val="000000"/>
                          </a:solidFill>
                          <a:latin typeface="Arial"/>
                        </a:rPr>
                        <a:t> (retrieve/vad.py)</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VAD retrieval following Michelson et al. (2000) algorithm</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653278184"/>
                  </a:ext>
                </a:extLst>
              </a:tr>
              <a:tr h="0">
                <a:tc>
                  <a:txBody>
                    <a:bodyPr/>
                    <a:lstStyle/>
                    <a:p>
                      <a:r>
                        <a:rPr lang="fr-FR" sz="1200" b="0" strike="noStrike" spc="-1" dirty="0" err="1">
                          <a:solidFill>
                            <a:srgbClr val="000000"/>
                          </a:solidFill>
                          <a:latin typeface="Arial"/>
                        </a:rPr>
                        <a:t>vad_browning</a:t>
                      </a:r>
                      <a:endParaRPr lang="fr-FR" sz="1200" b="0" strike="noStrike" spc="-1" dirty="0">
                        <a:solidFill>
                          <a:srgbClr val="000000"/>
                        </a:solidFill>
                        <a:latin typeface="Arial"/>
                      </a:endParaRPr>
                    </a:p>
                    <a:p>
                      <a:r>
                        <a:rPr lang="fr-FR" sz="1200" b="0" strike="noStrike" spc="-1" dirty="0">
                          <a:solidFill>
                            <a:srgbClr val="000000"/>
                          </a:solidFill>
                          <a:latin typeface="Arial"/>
                        </a:rPr>
                        <a:t>(</a:t>
                      </a:r>
                      <a:r>
                        <a:rPr lang="fr-FR" sz="1200" b="0" strike="noStrike" spc="-1" dirty="0" err="1">
                          <a:solidFill>
                            <a:srgbClr val="000000"/>
                          </a:solidFill>
                          <a:latin typeface="Arial"/>
                        </a:rPr>
                        <a:t>retrieve</a:t>
                      </a:r>
                      <a:r>
                        <a:rPr lang="fr-FR" sz="1200" b="0" strike="noStrike" spc="-1" dirty="0">
                          <a:solidFill>
                            <a:srgbClr val="000000"/>
                          </a:solidFill>
                          <a:latin typeface="Arial"/>
                        </a:rPr>
                        <a:t>/vad.py)</a:t>
                      </a:r>
                    </a:p>
                  </a:txBody>
                  <a:tcPr marL="90000" marR="90000"/>
                </a:tc>
                <a:tc>
                  <a:txBody>
                    <a:bodyPr/>
                    <a:lstStyle/>
                    <a:p>
                      <a:r>
                        <a:rPr lang="fr-FR" sz="1200" b="0" strike="noStrike" spc="-1">
                          <a:solidFill>
                            <a:srgbClr val="000000"/>
                          </a:solidFill>
                          <a:latin typeface="Arial"/>
                        </a:rPr>
                        <a:t>VAD retrieval following Browning and Wexler (1968) algorithm</a:t>
                      </a:r>
                    </a:p>
                  </a:txBody>
                  <a:tcPr marL="90000" marR="90000"/>
                </a:tc>
                <a:extLst>
                  <a:ext uri="{0D108BD9-81ED-4DB2-BD59-A6C34878D82A}">
                    <a16:rowId xmlns:a16="http://schemas.microsoft.com/office/drawing/2014/main" val="3347572507"/>
                  </a:ext>
                </a:extLst>
              </a:tr>
              <a:tr h="0">
                <a:tc>
                  <a:txBody>
                    <a:bodyPr/>
                    <a:lstStyle/>
                    <a:p>
                      <a:r>
                        <a:rPr lang="en-GB" sz="1200" b="0" strike="noStrike" spc="-1" dirty="0" err="1">
                          <a:solidFill>
                            <a:srgbClr val="000000"/>
                          </a:solidFill>
                          <a:latin typeface="Arial"/>
                        </a:rPr>
                        <a:t>est_wind_profile</a:t>
                      </a:r>
                      <a:endParaRPr lang="fr-FR" sz="1200" b="0" strike="noStrike" spc="-1" dirty="0">
                        <a:solidFill>
                          <a:srgbClr val="000000"/>
                        </a:solidFill>
                        <a:latin typeface="Arial"/>
                      </a:endParaRPr>
                    </a:p>
                    <a:p>
                      <a:r>
                        <a:rPr lang="en-GB" sz="1200" b="0" strike="noStrike" spc="-1" dirty="0">
                          <a:solidFill>
                            <a:srgbClr val="000000"/>
                          </a:solidFill>
                          <a:latin typeface="Arial"/>
                        </a:rPr>
                        <a:t>(retrieve/wind.py)</a:t>
                      </a:r>
                      <a:endParaRPr lang="fr-FR" sz="1200" b="0" strike="noStrike" spc="-1" dirty="0">
                        <a:solidFill>
                          <a:srgbClr val="000000"/>
                        </a:solidFill>
                        <a:latin typeface="Arial"/>
                      </a:endParaRPr>
                    </a:p>
                  </a:txBody>
                  <a:tcPr marL="90000" marR="90000"/>
                </a:tc>
                <a:tc>
                  <a:txBody>
                    <a:bodyPr/>
                    <a:lstStyle/>
                    <a:p>
                      <a:r>
                        <a:rPr lang="en-GB" sz="1200" b="0" strike="noStrike" spc="-1">
                          <a:solidFill>
                            <a:srgbClr val="000000"/>
                          </a:solidFill>
                          <a:latin typeface="Arial"/>
                        </a:rPr>
                        <a:t>Another VAD retrieval</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3443391444"/>
                  </a:ext>
                </a:extLst>
              </a:tr>
              <a:tr h="0">
                <a:tc>
                  <a:txBody>
                    <a:bodyPr/>
                    <a:lstStyle/>
                    <a:p>
                      <a:r>
                        <a:rPr lang="en-GB" sz="1200" b="0" strike="noStrike" spc="-1" dirty="0" err="1">
                          <a:solidFill>
                            <a:srgbClr val="000000"/>
                          </a:solidFill>
                          <a:latin typeface="Arial"/>
                        </a:rPr>
                        <a:t>est_wind_vel</a:t>
                      </a:r>
                      <a:r>
                        <a:rPr lang="en-GB" sz="1200" b="0" strike="noStrike" spc="-1" dirty="0">
                          <a:solidFill>
                            <a:srgbClr val="000000"/>
                          </a:solidFill>
                          <a:latin typeface="Arial"/>
                        </a:rPr>
                        <a:t> (retrieve/wind.py)</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Estimates wind velocity from </a:t>
                      </a:r>
                      <a:r>
                        <a:rPr lang="en-GB" sz="1200" b="0" strike="noStrike" spc="-1" dirty="0" err="1">
                          <a:solidFill>
                            <a:srgbClr val="000000"/>
                          </a:solidFill>
                          <a:latin typeface="Arial"/>
                        </a:rPr>
                        <a:t>Vr</a:t>
                      </a:r>
                      <a:r>
                        <a:rPr lang="en-GB" sz="1200" b="0" strike="noStrike" spc="-1" dirty="0">
                          <a:solidFill>
                            <a:srgbClr val="000000"/>
                          </a:solidFill>
                          <a:latin typeface="Arial"/>
                        </a:rPr>
                        <a:t>. Projects </a:t>
                      </a:r>
                      <a:r>
                        <a:rPr lang="en-GB" sz="1200" b="0" strike="noStrike" spc="-1" dirty="0" err="1">
                          <a:solidFill>
                            <a:srgbClr val="000000"/>
                          </a:solidFill>
                          <a:latin typeface="Arial"/>
                        </a:rPr>
                        <a:t>Vr</a:t>
                      </a:r>
                      <a:r>
                        <a:rPr lang="en-GB" sz="1200" b="0" strike="noStrike" spc="-1" dirty="0">
                          <a:solidFill>
                            <a:srgbClr val="000000"/>
                          </a:solidFill>
                          <a:latin typeface="Arial"/>
                        </a:rPr>
                        <a:t> into a horizontal plane (azimuthal horizontal wind) or a vertical plane (vertical wind component). Assumes the velocity in the orthogonal axis is negligible.</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806475503"/>
                  </a:ext>
                </a:extLst>
              </a:tr>
              <a:tr h="0">
                <a:tc>
                  <a:txBody>
                    <a:bodyPr/>
                    <a:lstStyle/>
                    <a:p>
                      <a:r>
                        <a:rPr lang="en-GB" sz="1200" b="0" strike="noStrike" spc="-1" dirty="0" err="1">
                          <a:solidFill>
                            <a:srgbClr val="000000"/>
                          </a:solidFill>
                          <a:latin typeface="Arial"/>
                        </a:rPr>
                        <a:t>est_vertical_windshear</a:t>
                      </a:r>
                      <a:r>
                        <a:rPr lang="en-GB" sz="1200" b="0" strike="noStrike" spc="-1" dirty="0">
                          <a:solidFill>
                            <a:srgbClr val="000000"/>
                          </a:solidFill>
                          <a:latin typeface="Arial"/>
                        </a:rPr>
                        <a:t> (retrieve/wind.py)</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Estimates wind shear from azimuthal horizontal wind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606428305"/>
                  </a:ext>
                </a:extLst>
              </a:tr>
            </a:tbl>
          </a:graphicData>
        </a:graphic>
      </p:graphicFrame>
    </p:spTree>
    <p:extLst>
      <p:ext uri="{BB962C8B-B14F-4D97-AF65-F5344CB8AC3E}">
        <p14:creationId xmlns:p14="http://schemas.microsoft.com/office/powerpoint/2010/main" val="1903248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err="1"/>
              <a:t>Auxiliary</a:t>
            </a:r>
            <a:r>
              <a:rPr lang="fr-FR" sz="5400" dirty="0"/>
              <a:t> </a:t>
            </a:r>
            <a:r>
              <a:rPr lang="fr-FR" sz="5400" dirty="0" err="1"/>
              <a:t>processing</a:t>
            </a:r>
            <a:endParaRPr lang="fr-FR" sz="5400" dirty="0"/>
          </a:p>
          <a:p>
            <a:endParaRPr lang="fr-FR" dirty="0"/>
          </a:p>
        </p:txBody>
      </p:sp>
    </p:spTree>
    <p:extLst>
      <p:ext uri="{BB962C8B-B14F-4D97-AF65-F5344CB8AC3E}">
        <p14:creationId xmlns:p14="http://schemas.microsoft.com/office/powerpoint/2010/main" val="3452305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526813-BBF6-4DB0-E83E-B6FD3028F6C9}"/>
              </a:ext>
            </a:extLst>
          </p:cNvPr>
          <p:cNvSpPr>
            <a:spLocks noGrp="1"/>
          </p:cNvSpPr>
          <p:nvPr>
            <p:ph type="body" sz="quarter" idx="15"/>
          </p:nvPr>
        </p:nvSpPr>
        <p:spPr/>
        <p:txBody>
          <a:bodyPr/>
          <a:lstStyle/>
          <a:p>
            <a:endParaRPr lang="fr-FR" dirty="0"/>
          </a:p>
        </p:txBody>
      </p:sp>
      <p:sp>
        <p:nvSpPr>
          <p:cNvPr id="3" name="Titre 2">
            <a:extLst>
              <a:ext uri="{FF2B5EF4-FFF2-40B4-BE49-F238E27FC236}">
                <a16:creationId xmlns:a16="http://schemas.microsoft.com/office/drawing/2014/main" id="{74D9C85E-88D3-0389-9BF0-999FF24BCDB8}"/>
              </a:ext>
            </a:extLst>
          </p:cNvPr>
          <p:cNvSpPr>
            <a:spLocks noGrp="1"/>
          </p:cNvSpPr>
          <p:nvPr>
            <p:ph type="title"/>
          </p:nvPr>
        </p:nvSpPr>
        <p:spPr/>
        <p:txBody>
          <a:bodyPr/>
          <a:lstStyle/>
          <a:p>
            <a:r>
              <a:rPr lang="fr-FR" dirty="0"/>
              <a:t>Py-ART monitoring </a:t>
            </a:r>
            <a:r>
              <a:rPr lang="fr-FR" dirty="0" err="1"/>
              <a:t>functions</a:t>
            </a:r>
            <a:endParaRPr lang="fr-FR" dirty="0"/>
          </a:p>
        </p:txBody>
      </p:sp>
      <p:graphicFrame>
        <p:nvGraphicFramePr>
          <p:cNvPr id="4" name="Tableau 4">
            <a:extLst>
              <a:ext uri="{FF2B5EF4-FFF2-40B4-BE49-F238E27FC236}">
                <a16:creationId xmlns:a16="http://schemas.microsoft.com/office/drawing/2014/main" id="{4C753734-0829-1F94-9D9E-5DC7394B537D}"/>
              </a:ext>
            </a:extLst>
          </p:cNvPr>
          <p:cNvGraphicFramePr>
            <a:graphicFrameLocks noGrp="1"/>
          </p:cNvGraphicFramePr>
          <p:nvPr>
            <p:extLst>
              <p:ext uri="{D42A27DB-BD31-4B8C-83A1-F6EECF244321}">
                <p14:modId xmlns:p14="http://schemas.microsoft.com/office/powerpoint/2010/main" val="47176224"/>
              </p:ext>
            </p:extLst>
          </p:nvPr>
        </p:nvGraphicFramePr>
        <p:xfrm>
          <a:off x="1186180" y="1394459"/>
          <a:ext cx="7516008" cy="3444240"/>
        </p:xfrm>
        <a:graphic>
          <a:graphicData uri="http://schemas.openxmlformats.org/drawingml/2006/table">
            <a:tbl>
              <a:tblPr firstRow="1" bandRow="1">
                <a:tableStyleId>{5C22544A-7EE6-4342-B048-85BDC9FD1C3A}</a:tableStyleId>
              </a:tblPr>
              <a:tblGrid>
                <a:gridCol w="1833467">
                  <a:extLst>
                    <a:ext uri="{9D8B030D-6E8A-4147-A177-3AD203B41FA5}">
                      <a16:colId xmlns:a16="http://schemas.microsoft.com/office/drawing/2014/main" val="3365726444"/>
                    </a:ext>
                  </a:extLst>
                </a:gridCol>
                <a:gridCol w="5682541">
                  <a:extLst>
                    <a:ext uri="{9D8B030D-6E8A-4147-A177-3AD203B41FA5}">
                      <a16:colId xmlns:a16="http://schemas.microsoft.com/office/drawing/2014/main" val="1691258429"/>
                    </a:ext>
                  </a:extLst>
                </a:gridCol>
              </a:tblGrid>
              <a:tr h="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01509497"/>
                  </a:ext>
                </a:extLst>
              </a:tr>
              <a:tr h="0">
                <a:tc>
                  <a:txBody>
                    <a:bodyPr/>
                    <a:lstStyle/>
                    <a:p>
                      <a:pPr indent="0">
                        <a:buNone/>
                      </a:pPr>
                      <a:r>
                        <a:rPr lang="en-GB" sz="1400" b="0" strike="noStrike" spc="-1" dirty="0" err="1">
                          <a:solidFill>
                            <a:srgbClr val="000000"/>
                          </a:solidFill>
                          <a:latin typeface="Arial"/>
                        </a:rPr>
                        <a:t>sun_retrieval</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Estimate sun parameters from sun hits</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828546692"/>
                  </a:ext>
                </a:extLst>
              </a:tr>
              <a:tr h="0">
                <a:tc>
                  <a:txBody>
                    <a:bodyPr/>
                    <a:lstStyle/>
                    <a:p>
                      <a:pPr indent="0">
                        <a:buNone/>
                      </a:pPr>
                      <a:r>
                        <a:rPr lang="en-GB" sz="1400" b="0" strike="noStrike" spc="-1" dirty="0" err="1">
                          <a:solidFill>
                            <a:srgbClr val="000000"/>
                          </a:solidFill>
                          <a:latin typeface="Arial"/>
                        </a:rPr>
                        <a:t>get_sun_hits</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Hildebrand and Sekhon (1974) noise estimate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983762580"/>
                  </a:ext>
                </a:extLst>
              </a:tr>
              <a:tr h="0">
                <a:tc>
                  <a:txBody>
                    <a:bodyPr/>
                    <a:lstStyle/>
                    <a:p>
                      <a:pPr indent="0">
                        <a:buNone/>
                      </a:pPr>
                      <a:r>
                        <a:rPr lang="en-GB" sz="1400" b="0" strike="noStrike" spc="-1" dirty="0" err="1">
                          <a:solidFill>
                            <a:srgbClr val="000000"/>
                          </a:solidFill>
                          <a:latin typeface="Arial"/>
                        </a:rPr>
                        <a:t>get_sun_hits_ivic</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Ivic (2013) noise estimate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496436688"/>
                  </a:ext>
                </a:extLst>
              </a:tr>
              <a:tr h="0">
                <a:tc>
                  <a:txBody>
                    <a:bodyPr/>
                    <a:lstStyle/>
                    <a:p>
                      <a:pPr indent="0">
                        <a:buNone/>
                      </a:pPr>
                      <a:r>
                        <a:rPr lang="en-GB" sz="1400" b="0" strike="noStrike" spc="-1" dirty="0" err="1">
                          <a:solidFill>
                            <a:srgbClr val="000000"/>
                          </a:solidFill>
                          <a:latin typeface="Arial"/>
                        </a:rPr>
                        <a:t>get_sun_hits_psr</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the noise estimated from the Doppler spectra</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664829869"/>
                  </a:ext>
                </a:extLst>
              </a:tr>
              <a:tr h="0">
                <a:tc>
                  <a:txBody>
                    <a:bodyPr/>
                    <a:lstStyle/>
                    <a:p>
                      <a:pPr indent="0">
                        <a:buNone/>
                      </a:pPr>
                      <a:r>
                        <a:rPr lang="en-GB" sz="1400" b="0" strike="noStrike" spc="-1" dirty="0" err="1">
                          <a:solidFill>
                            <a:srgbClr val="000000"/>
                          </a:solidFill>
                          <a:latin typeface="Arial"/>
                        </a:rPr>
                        <a:t>est_rhohv_rain</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determine the RhoHV in rain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111201046"/>
                  </a:ext>
                </a:extLst>
              </a:tr>
              <a:tr h="121862">
                <a:tc>
                  <a:txBody>
                    <a:bodyPr/>
                    <a:lstStyle/>
                    <a:p>
                      <a:pPr indent="0">
                        <a:buNone/>
                      </a:pPr>
                      <a:r>
                        <a:rPr lang="en-GB" sz="1400" b="0" strike="noStrike" spc="-1" dirty="0" err="1">
                          <a:solidFill>
                            <a:srgbClr val="000000"/>
                          </a:solidFill>
                          <a:latin typeface="Arial"/>
                        </a:rPr>
                        <a:t>est_zdr_precip</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estimate the ZDR bias using either moderate rain or from a vertically pointing scan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566125615"/>
                  </a:ext>
                </a:extLst>
              </a:tr>
              <a:tr h="121862">
                <a:tc>
                  <a:txBody>
                    <a:bodyPr/>
                    <a:lstStyle/>
                    <a:p>
                      <a:pPr indent="0">
                        <a:buNone/>
                      </a:pPr>
                      <a:r>
                        <a:rPr lang="en-GB" sz="1400" b="0" strike="noStrike" spc="-1" dirty="0" err="1">
                          <a:solidFill>
                            <a:srgbClr val="000000"/>
                          </a:solidFill>
                          <a:latin typeface="Arial"/>
                        </a:rPr>
                        <a:t>est_zdr_snow</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estimate the ZDR bias using measurements in snow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092022390"/>
                  </a:ext>
                </a:extLst>
              </a:tr>
              <a:tr h="121862">
                <a:tc>
                  <a:txBody>
                    <a:bodyPr/>
                    <a:lstStyle/>
                    <a:p>
                      <a:pPr indent="0">
                        <a:buNone/>
                      </a:pPr>
                      <a:r>
                        <a:rPr lang="en-GB" sz="1400" b="0" strike="noStrike" spc="-1" dirty="0" err="1">
                          <a:solidFill>
                            <a:srgbClr val="000000"/>
                          </a:solidFill>
                          <a:latin typeface="Arial"/>
                        </a:rPr>
                        <a:t>selfconsistency_bias</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dirty="0">
                          <a:solidFill>
                            <a:srgbClr val="000000"/>
                          </a:solidFill>
                          <a:latin typeface="Arial"/>
                        </a:rPr>
                        <a:t>Estimates reflectivity bias at each ray using the self-consistency algorithm by Gourley</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590233966"/>
                  </a:ext>
                </a:extLst>
              </a:tr>
            </a:tbl>
          </a:graphicData>
        </a:graphic>
      </p:graphicFrame>
      <p:sp>
        <p:nvSpPr>
          <p:cNvPr id="5" name="ZoneTexte 4">
            <a:extLst>
              <a:ext uri="{FF2B5EF4-FFF2-40B4-BE49-F238E27FC236}">
                <a16:creationId xmlns:a16="http://schemas.microsoft.com/office/drawing/2014/main" id="{432F88D6-C398-13C1-919C-A0447E1FE608}"/>
              </a:ext>
            </a:extLst>
          </p:cNvPr>
          <p:cNvSpPr txBox="1"/>
          <p:nvPr/>
        </p:nvSpPr>
        <p:spPr>
          <a:xfrm>
            <a:off x="6015048" y="941809"/>
            <a:ext cx="257940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correct/bias_and_noise.py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01372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1. Introduction</a:t>
            </a:r>
          </a:p>
          <a:p>
            <a:endParaRPr lang="fr-FR" dirty="0"/>
          </a:p>
        </p:txBody>
      </p:sp>
    </p:spTree>
    <p:extLst>
      <p:ext uri="{BB962C8B-B14F-4D97-AF65-F5344CB8AC3E}">
        <p14:creationId xmlns:p14="http://schemas.microsoft.com/office/powerpoint/2010/main" val="335277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421C840-9456-1754-72C8-6123D14E6FFE}"/>
              </a:ext>
            </a:extLst>
          </p:cNvPr>
          <p:cNvSpPr>
            <a:spLocks noGrp="1"/>
          </p:cNvSpPr>
          <p:nvPr>
            <p:ph type="body" sz="quarter" idx="15"/>
          </p:nvPr>
        </p:nvSpPr>
        <p:spPr/>
        <p:txBody>
          <a:bodyPr/>
          <a:lstStyle/>
          <a:p>
            <a:pPr marL="0" indent="0">
              <a:buNone/>
            </a:pPr>
            <a:r>
              <a:rPr lang="en-US" dirty="0"/>
              <a:t>Py-ART can provide parameters useful in radar data processing from a DEM.</a:t>
            </a:r>
          </a:p>
          <a:p>
            <a:pPr marL="0" indent="0">
              <a:buNone/>
            </a:pPr>
            <a:r>
              <a:rPr lang="en-US" dirty="0"/>
              <a:t>e.g. Expected RCS from ground clutter, Expected dBm from ground clutter, Expected </a:t>
            </a:r>
            <a:r>
              <a:rPr lang="en-US" dirty="0" err="1"/>
              <a:t>dBZ</a:t>
            </a:r>
            <a:r>
              <a:rPr lang="en-US" dirty="0"/>
              <a:t> from </a:t>
            </a:r>
            <a:r>
              <a:rPr lang="en-US" dirty="0" err="1"/>
              <a:t>froung</a:t>
            </a:r>
            <a:r>
              <a:rPr lang="en-US" dirty="0"/>
              <a:t> clutter, visibility</a:t>
            </a:r>
          </a:p>
          <a:p>
            <a:endParaRPr lang="fr-FR" dirty="0"/>
          </a:p>
        </p:txBody>
      </p:sp>
      <p:sp>
        <p:nvSpPr>
          <p:cNvPr id="3" name="Titre 2">
            <a:extLst>
              <a:ext uri="{FF2B5EF4-FFF2-40B4-BE49-F238E27FC236}">
                <a16:creationId xmlns:a16="http://schemas.microsoft.com/office/drawing/2014/main" id="{44F4CF84-B415-B77E-1DF4-C5E5E617C510}"/>
              </a:ext>
            </a:extLst>
          </p:cNvPr>
          <p:cNvSpPr>
            <a:spLocks noGrp="1"/>
          </p:cNvSpPr>
          <p:nvPr>
            <p:ph type="title"/>
          </p:nvPr>
        </p:nvSpPr>
        <p:spPr/>
        <p:txBody>
          <a:bodyPr/>
          <a:lstStyle/>
          <a:p>
            <a:r>
              <a:rPr lang="fr-FR" dirty="0"/>
              <a:t>Py-ART DEM </a:t>
            </a:r>
            <a:r>
              <a:rPr lang="fr-FR" dirty="0" err="1"/>
              <a:t>processing</a:t>
            </a:r>
            <a:endParaRPr lang="fr-FR" dirty="0"/>
          </a:p>
        </p:txBody>
      </p:sp>
      <p:sp>
        <p:nvSpPr>
          <p:cNvPr id="4" name="ZoneTexte 3">
            <a:extLst>
              <a:ext uri="{FF2B5EF4-FFF2-40B4-BE49-F238E27FC236}">
                <a16:creationId xmlns:a16="http://schemas.microsoft.com/office/drawing/2014/main" id="{FA3CF1D3-6748-C429-2DB2-30E8E0E02B0F}"/>
              </a:ext>
            </a:extLst>
          </p:cNvPr>
          <p:cNvSpPr txBox="1"/>
          <p:nvPr/>
        </p:nvSpPr>
        <p:spPr>
          <a:xfrm>
            <a:off x="1074812" y="4324652"/>
            <a:ext cx="17535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retrieve/gecsx.py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728358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E516BC6-E0D2-647D-8C82-98D62C630887}"/>
              </a:ext>
            </a:extLst>
          </p:cNvPr>
          <p:cNvSpPr>
            <a:spLocks noGrp="1"/>
          </p:cNvSpPr>
          <p:nvPr>
            <p:ph type="body" sz="quarter" idx="15"/>
          </p:nvPr>
        </p:nvSpPr>
        <p:spPr>
          <a:xfrm>
            <a:off x="1179830" y="3802379"/>
            <a:ext cx="7527926" cy="755390"/>
          </a:xfrm>
        </p:spPr>
        <p:txBody>
          <a:bodyPr/>
          <a:lstStyle/>
          <a:p>
            <a:r>
              <a:rPr lang="en-US" dirty="0"/>
              <a:t>Output is stored in a radar-like object where each ray represents a time step</a:t>
            </a:r>
          </a:p>
          <a:p>
            <a:endParaRPr lang="fr-FR" dirty="0"/>
          </a:p>
        </p:txBody>
      </p:sp>
      <p:sp>
        <p:nvSpPr>
          <p:cNvPr id="3" name="Titre 2">
            <a:extLst>
              <a:ext uri="{FF2B5EF4-FFF2-40B4-BE49-F238E27FC236}">
                <a16:creationId xmlns:a16="http://schemas.microsoft.com/office/drawing/2014/main" id="{7645D9EA-C62E-A049-F2D5-2B12AA9ECD1B}"/>
              </a:ext>
            </a:extLst>
          </p:cNvPr>
          <p:cNvSpPr>
            <a:spLocks noGrp="1"/>
          </p:cNvSpPr>
          <p:nvPr>
            <p:ph type="title"/>
          </p:nvPr>
        </p:nvSpPr>
        <p:spPr/>
        <p:txBody>
          <a:bodyPr/>
          <a:lstStyle/>
          <a:p>
            <a:r>
              <a:rPr lang="fr-FR" dirty="0"/>
              <a:t>Py-ART QVP </a:t>
            </a:r>
            <a:r>
              <a:rPr lang="fr-FR" dirty="0" err="1"/>
              <a:t>family</a:t>
            </a:r>
            <a:endParaRPr lang="fr-FR" dirty="0"/>
          </a:p>
        </p:txBody>
      </p:sp>
      <p:graphicFrame>
        <p:nvGraphicFramePr>
          <p:cNvPr id="4" name="Tableau 4">
            <a:extLst>
              <a:ext uri="{FF2B5EF4-FFF2-40B4-BE49-F238E27FC236}">
                <a16:creationId xmlns:a16="http://schemas.microsoft.com/office/drawing/2014/main" id="{340883A8-8DC1-201B-53EB-B3F170FBFB43}"/>
              </a:ext>
            </a:extLst>
          </p:cNvPr>
          <p:cNvGraphicFramePr>
            <a:graphicFrameLocks noGrp="1"/>
          </p:cNvGraphicFramePr>
          <p:nvPr>
            <p:extLst>
              <p:ext uri="{D42A27DB-BD31-4B8C-83A1-F6EECF244321}">
                <p14:modId xmlns:p14="http://schemas.microsoft.com/office/powerpoint/2010/main" val="143724180"/>
              </p:ext>
            </p:extLst>
          </p:nvPr>
        </p:nvGraphicFramePr>
        <p:xfrm>
          <a:off x="1186180" y="1394459"/>
          <a:ext cx="7516008" cy="2407920"/>
        </p:xfrm>
        <a:graphic>
          <a:graphicData uri="http://schemas.openxmlformats.org/drawingml/2006/table">
            <a:tbl>
              <a:tblPr firstRow="1" bandRow="1">
                <a:tableStyleId>{5C22544A-7EE6-4342-B048-85BDC9FD1C3A}</a:tableStyleId>
              </a:tblPr>
              <a:tblGrid>
                <a:gridCol w="2223327">
                  <a:extLst>
                    <a:ext uri="{9D8B030D-6E8A-4147-A177-3AD203B41FA5}">
                      <a16:colId xmlns:a16="http://schemas.microsoft.com/office/drawing/2014/main" val="3365726444"/>
                    </a:ext>
                  </a:extLst>
                </a:gridCol>
                <a:gridCol w="5292681">
                  <a:extLst>
                    <a:ext uri="{9D8B030D-6E8A-4147-A177-3AD203B41FA5}">
                      <a16:colId xmlns:a16="http://schemas.microsoft.com/office/drawing/2014/main" val="1691258429"/>
                    </a:ext>
                  </a:extLst>
                </a:gridCol>
              </a:tblGrid>
              <a:tr h="208102">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01509497"/>
                  </a:ext>
                </a:extLst>
              </a:tr>
              <a:tr h="173418">
                <a:tc>
                  <a:txBody>
                    <a:bodyPr/>
                    <a:lstStyle/>
                    <a:p>
                      <a:r>
                        <a:rPr lang="en-GB" sz="1400" b="0" strike="noStrike" spc="-1" dirty="0" err="1">
                          <a:solidFill>
                            <a:srgbClr val="000000"/>
                          </a:solidFill>
                          <a:latin typeface="Arial"/>
                        </a:rPr>
                        <a:t>compute_qvp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Quasi Vertical Profile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828546692"/>
                  </a:ext>
                </a:extLst>
              </a:tr>
              <a:tr h="173418">
                <a:tc>
                  <a:txBody>
                    <a:bodyPr/>
                    <a:lstStyle/>
                    <a:p>
                      <a:r>
                        <a:rPr lang="en-GB" sz="1400" b="0" strike="noStrike" spc="-1" dirty="0" err="1">
                          <a:solidFill>
                            <a:srgbClr val="000000"/>
                          </a:solidFill>
                          <a:latin typeface="Arial"/>
                        </a:rPr>
                        <a:t>compute_rqvp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Range-defined Quasi Vertical Profile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983762580"/>
                  </a:ext>
                </a:extLst>
              </a:tr>
              <a:tr h="173418">
                <a:tc>
                  <a:txBody>
                    <a:bodyPr/>
                    <a:lstStyle/>
                    <a:p>
                      <a:r>
                        <a:rPr lang="en-GB" sz="1400" b="0" strike="noStrike" spc="-1" dirty="0" err="1">
                          <a:solidFill>
                            <a:srgbClr val="000000"/>
                          </a:solidFill>
                          <a:latin typeface="Arial"/>
                        </a:rPr>
                        <a:t>compute_evp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Enhanced Vertical Profile (non radar centric)</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496436688"/>
                  </a:ext>
                </a:extLst>
              </a:tr>
              <a:tr h="173418">
                <a:tc>
                  <a:txBody>
                    <a:bodyPr/>
                    <a:lstStyle/>
                    <a:p>
                      <a:r>
                        <a:rPr lang="en-GB" sz="1400" b="0" strike="noStrike" spc="-1" dirty="0" err="1">
                          <a:solidFill>
                            <a:srgbClr val="000000"/>
                          </a:solidFill>
                          <a:latin typeface="Arial"/>
                        </a:rPr>
                        <a:t>compute_svp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Slanted Vertical Profile (non radar centric)</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664829869"/>
                  </a:ext>
                </a:extLst>
              </a:tr>
              <a:tr h="173418">
                <a:tc>
                  <a:txBody>
                    <a:bodyPr/>
                    <a:lstStyle/>
                    <a:p>
                      <a:r>
                        <a:rPr lang="en-GB" sz="1400" b="0" strike="noStrike" spc="-1" dirty="0" err="1">
                          <a:solidFill>
                            <a:srgbClr val="000000"/>
                          </a:solidFill>
                          <a:latin typeface="Arial"/>
                        </a:rPr>
                        <a:t>compute_vp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Compute Vertical Profile at a given location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111201046"/>
                  </a:ext>
                </a:extLst>
              </a:tr>
              <a:tr h="294811">
                <a:tc>
                  <a:txBody>
                    <a:bodyPr/>
                    <a:lstStyle/>
                    <a:p>
                      <a:r>
                        <a:rPr lang="en-GB" sz="1400" b="0" strike="noStrike" spc="-1" dirty="0" err="1">
                          <a:solidFill>
                            <a:srgbClr val="000000"/>
                          </a:solidFill>
                          <a:latin typeface="Arial"/>
                        </a:rPr>
                        <a:t>compute_ts_along_coord</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Computes Time Series along one of the radar coordinates (</a:t>
                      </a:r>
                      <a:r>
                        <a:rPr lang="en-GB" sz="1400" b="0" strike="noStrike" spc="-1" dirty="0" err="1">
                          <a:solidFill>
                            <a:srgbClr val="000000"/>
                          </a:solidFill>
                          <a:latin typeface="Arial"/>
                        </a:rPr>
                        <a:t>rng</a:t>
                      </a:r>
                      <a:r>
                        <a:rPr lang="en-GB" sz="1400" b="0" strike="noStrike" spc="-1" dirty="0">
                          <a:solidFill>
                            <a:srgbClr val="000000"/>
                          </a:solidFill>
                          <a:latin typeface="Arial"/>
                        </a:rPr>
                        <a:t>, </a:t>
                      </a:r>
                      <a:r>
                        <a:rPr lang="en-GB" sz="1400" b="0" strike="noStrike" spc="-1" dirty="0" err="1">
                          <a:solidFill>
                            <a:srgbClr val="000000"/>
                          </a:solidFill>
                          <a:latin typeface="Arial"/>
                        </a:rPr>
                        <a:t>azi</a:t>
                      </a:r>
                      <a:r>
                        <a:rPr lang="en-GB" sz="1400" b="0" strike="noStrike" spc="-1" dirty="0">
                          <a:solidFill>
                            <a:srgbClr val="000000"/>
                          </a:solidFill>
                          <a:latin typeface="Arial"/>
                        </a:rPr>
                        <a:t> or </a:t>
                      </a:r>
                      <a:r>
                        <a:rPr lang="en-GB" sz="1400" b="0" strike="noStrike" spc="-1" dirty="0" err="1">
                          <a:solidFill>
                            <a:srgbClr val="000000"/>
                          </a:solidFill>
                          <a:latin typeface="Arial"/>
                        </a:rPr>
                        <a:t>ele</a:t>
                      </a:r>
                      <a:r>
                        <a:rPr lang="en-GB" sz="1400" b="0" strike="noStrike" spc="-1" dirty="0">
                          <a:solidFill>
                            <a:srgbClr val="000000"/>
                          </a:solidFill>
                          <a:latin typeface="Arial"/>
                        </a:rPr>
                        <a:t>.)</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566125615"/>
                  </a:ext>
                </a:extLst>
              </a:tr>
            </a:tbl>
          </a:graphicData>
        </a:graphic>
      </p:graphicFrame>
      <p:sp>
        <p:nvSpPr>
          <p:cNvPr id="5" name="ZoneTexte 4">
            <a:extLst>
              <a:ext uri="{FF2B5EF4-FFF2-40B4-BE49-F238E27FC236}">
                <a16:creationId xmlns:a16="http://schemas.microsoft.com/office/drawing/2014/main" id="{A4C169E2-1D7E-BB0A-72D6-BADDBD6A6F7A}"/>
              </a:ext>
            </a:extLst>
          </p:cNvPr>
          <p:cNvSpPr txBox="1"/>
          <p:nvPr/>
        </p:nvSpPr>
        <p:spPr>
          <a:xfrm>
            <a:off x="6433622" y="893792"/>
            <a:ext cx="15753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retrieve/qvp.py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475219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F26C8AE-D30F-99CB-87F6-17AD6A2FF17D}"/>
              </a:ext>
            </a:extLst>
          </p:cNvPr>
          <p:cNvSpPr>
            <a:spLocks noGrp="1"/>
          </p:cNvSpPr>
          <p:nvPr>
            <p:ph type="body" sz="quarter" idx="15"/>
          </p:nvPr>
        </p:nvSpPr>
        <p:spPr/>
        <p:txBody>
          <a:bodyPr/>
          <a:lstStyle/>
          <a:p>
            <a:r>
              <a:rPr lang="fr-FR" dirty="0" err="1"/>
              <a:t>Function</a:t>
            </a:r>
            <a:r>
              <a:rPr lang="fr-FR" dirty="0"/>
              <a:t> </a:t>
            </a:r>
            <a:r>
              <a:rPr lang="fr-FR" dirty="0" err="1"/>
              <a:t>grid_from_radars</a:t>
            </a:r>
            <a:r>
              <a:rPr lang="fr-FR" dirty="0"/>
              <a:t> in map/grid_mapper.py </a:t>
            </a:r>
          </a:p>
          <a:p>
            <a:endParaRPr lang="fr-FR" dirty="0"/>
          </a:p>
        </p:txBody>
      </p:sp>
      <p:sp>
        <p:nvSpPr>
          <p:cNvPr id="3" name="Titre 2">
            <a:extLst>
              <a:ext uri="{FF2B5EF4-FFF2-40B4-BE49-F238E27FC236}">
                <a16:creationId xmlns:a16="http://schemas.microsoft.com/office/drawing/2014/main" id="{B984D1C9-50F3-919E-D5C3-7D44F9F68A71}"/>
              </a:ext>
            </a:extLst>
          </p:cNvPr>
          <p:cNvSpPr>
            <a:spLocks noGrp="1"/>
          </p:cNvSpPr>
          <p:nvPr>
            <p:ph type="title"/>
          </p:nvPr>
        </p:nvSpPr>
        <p:spPr/>
        <p:txBody>
          <a:bodyPr/>
          <a:lstStyle/>
          <a:p>
            <a:r>
              <a:rPr lang="fr-FR" dirty="0"/>
              <a:t>Mapping </a:t>
            </a:r>
            <a:r>
              <a:rPr lang="fr-FR" dirty="0" err="1"/>
              <a:t>into</a:t>
            </a:r>
            <a:r>
              <a:rPr lang="fr-FR" dirty="0"/>
              <a:t> a </a:t>
            </a:r>
            <a:r>
              <a:rPr lang="fr-FR" dirty="0" err="1"/>
              <a:t>grid</a:t>
            </a:r>
            <a:endParaRPr lang="fr-FR" dirty="0"/>
          </a:p>
        </p:txBody>
      </p:sp>
    </p:spTree>
    <p:extLst>
      <p:ext uri="{BB962C8B-B14F-4D97-AF65-F5344CB8AC3E}">
        <p14:creationId xmlns:p14="http://schemas.microsoft.com/office/powerpoint/2010/main" val="174683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9D69732-FCA0-6727-2BFA-677DAA3CEC7E}"/>
              </a:ext>
            </a:extLst>
          </p:cNvPr>
          <p:cNvSpPr>
            <a:spLocks noGrp="1"/>
          </p:cNvSpPr>
          <p:nvPr>
            <p:ph type="body" sz="quarter" idx="15"/>
          </p:nvPr>
        </p:nvSpPr>
        <p:spPr/>
        <p:txBody>
          <a:bodyPr/>
          <a:lstStyle/>
          <a:p>
            <a:r>
              <a:rPr lang="en-US" sz="1400" dirty="0"/>
              <a:t>The Python ARM Radar Toolkit (</a:t>
            </a:r>
            <a:r>
              <a:rPr lang="en-US" sz="1400" dirty="0">
                <a:hlinkClick r:id="rId2"/>
              </a:rPr>
              <a:t>Py-ART</a:t>
            </a:r>
            <a:r>
              <a:rPr lang="en-US" sz="1400" dirty="0"/>
              <a:t>) was initially created to work with the data produced by radars of the Atmospheric Radiation Measurement Climate Research facility (</a:t>
            </a:r>
            <a:r>
              <a:rPr lang="en-US" sz="1400" dirty="0">
                <a:hlinkClick r:id="rId3"/>
              </a:rPr>
              <a:t>ARM</a:t>
            </a:r>
            <a:r>
              <a:rPr lang="en-US" sz="1400" dirty="0"/>
              <a:t>) </a:t>
            </a:r>
            <a:r>
              <a:rPr lang="en-US" sz="1400" dirty="0" err="1"/>
              <a:t>programme</a:t>
            </a:r>
            <a:r>
              <a:rPr lang="en-US" sz="1400" dirty="0"/>
              <a:t> of the US Department of Energy</a:t>
            </a:r>
          </a:p>
          <a:p>
            <a:r>
              <a:rPr lang="en-US" sz="1400" dirty="0"/>
              <a:t>It was first released in 2013 as an open-source software</a:t>
            </a:r>
          </a:p>
          <a:p>
            <a:r>
              <a:rPr lang="en-US" sz="1400" dirty="0"/>
              <a:t>It relies heavily on the scientific python stack (</a:t>
            </a:r>
            <a:r>
              <a:rPr lang="en-US" sz="1400" dirty="0" err="1"/>
              <a:t>numpy</a:t>
            </a:r>
            <a:r>
              <a:rPr lang="en-US" sz="1400" dirty="0"/>
              <a:t>, </a:t>
            </a:r>
            <a:r>
              <a:rPr lang="en-US" sz="1400" dirty="0" err="1"/>
              <a:t>scipy</a:t>
            </a:r>
            <a:r>
              <a:rPr lang="en-US" sz="1400" dirty="0"/>
              <a:t>, matplotlib, pandas, </a:t>
            </a:r>
            <a:r>
              <a:rPr lang="en-US" sz="1400" dirty="0" err="1"/>
              <a:t>cartopy</a:t>
            </a:r>
            <a:r>
              <a:rPr lang="en-US" sz="1400" dirty="0"/>
              <a:t>, etc.)</a:t>
            </a:r>
          </a:p>
          <a:p>
            <a:r>
              <a:rPr lang="en-US" sz="1400" dirty="0"/>
              <a:t>The ARM-DOE Py-ART can be used for:</a:t>
            </a:r>
          </a:p>
          <a:p>
            <a:pPr lvl="1"/>
            <a:r>
              <a:rPr lang="en-US" sz="1200" dirty="0"/>
              <a:t>Reading radar data in a variety of file formats</a:t>
            </a:r>
          </a:p>
          <a:p>
            <a:pPr lvl="1"/>
            <a:r>
              <a:rPr lang="en-US" sz="1200" dirty="0"/>
              <a:t>Creating plots and visualization of radar data</a:t>
            </a:r>
          </a:p>
          <a:p>
            <a:pPr lvl="1"/>
            <a:r>
              <a:rPr lang="en-US" sz="1200" dirty="0"/>
              <a:t>Some corrections of radar moments (Doppler de-aliasing, attenuation correction, etc.)</a:t>
            </a:r>
          </a:p>
          <a:p>
            <a:pPr lvl="1"/>
            <a:r>
              <a:rPr lang="en-US" sz="1200" dirty="0"/>
              <a:t>Mapping data from one or more radars onto a Cartesian grid</a:t>
            </a:r>
          </a:p>
          <a:p>
            <a:pPr lvl="1"/>
            <a:r>
              <a:rPr lang="en-US" sz="1200" dirty="0"/>
              <a:t>Performing some retrievals</a:t>
            </a:r>
          </a:p>
          <a:p>
            <a:pPr lvl="1"/>
            <a:r>
              <a:rPr lang="en-US" sz="1200" dirty="0"/>
              <a:t>Writing radar and Cartesian data to </a:t>
            </a:r>
            <a:r>
              <a:rPr lang="en-US" sz="1200" dirty="0" err="1"/>
              <a:t>NetCDF</a:t>
            </a:r>
            <a:r>
              <a:rPr lang="en-US" sz="1200" dirty="0"/>
              <a:t> files</a:t>
            </a:r>
            <a:endParaRPr lang="fr-FR" sz="1200" dirty="0"/>
          </a:p>
        </p:txBody>
      </p:sp>
      <p:sp>
        <p:nvSpPr>
          <p:cNvPr id="3" name="Titre 2">
            <a:extLst>
              <a:ext uri="{FF2B5EF4-FFF2-40B4-BE49-F238E27FC236}">
                <a16:creationId xmlns:a16="http://schemas.microsoft.com/office/drawing/2014/main" id="{55DB4E05-848D-7FD7-9C7C-2EEDC5F9FDC2}"/>
              </a:ext>
            </a:extLst>
          </p:cNvPr>
          <p:cNvSpPr>
            <a:spLocks noGrp="1"/>
          </p:cNvSpPr>
          <p:nvPr>
            <p:ph type="title"/>
          </p:nvPr>
        </p:nvSpPr>
        <p:spPr/>
        <p:txBody>
          <a:bodyPr/>
          <a:lstStyle/>
          <a:p>
            <a:r>
              <a:rPr lang="fr-FR" dirty="0" err="1"/>
              <a:t>What</a:t>
            </a:r>
            <a:r>
              <a:rPr lang="fr-FR" dirty="0"/>
              <a:t> </a:t>
            </a:r>
            <a:r>
              <a:rPr lang="fr-FR" dirty="0" err="1"/>
              <a:t>is</a:t>
            </a:r>
            <a:r>
              <a:rPr lang="fr-FR" dirty="0"/>
              <a:t> Py-ART?</a:t>
            </a:r>
          </a:p>
        </p:txBody>
      </p:sp>
    </p:spTree>
    <p:extLst>
      <p:ext uri="{BB962C8B-B14F-4D97-AF65-F5344CB8AC3E}">
        <p14:creationId xmlns:p14="http://schemas.microsoft.com/office/powerpoint/2010/main" val="416347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D0B5B7A-C2CA-E252-E395-0FCC48498F59}"/>
              </a:ext>
            </a:extLst>
          </p:cNvPr>
          <p:cNvSpPr>
            <a:spLocks noGrp="1"/>
          </p:cNvSpPr>
          <p:nvPr>
            <p:ph type="body" sz="quarter" idx="15"/>
          </p:nvPr>
        </p:nvSpPr>
        <p:spPr/>
        <p:txBody>
          <a:bodyPr/>
          <a:lstStyle/>
          <a:p>
            <a:r>
              <a:rPr lang="en-US" dirty="0"/>
              <a:t>The ARM-DOE Py-ART is a library of basic building blocks for data reading and visualization. The software is high quality and well maintained but has a limited scope</a:t>
            </a:r>
          </a:p>
          <a:p>
            <a:r>
              <a:rPr lang="en-US" dirty="0"/>
              <a:t>The </a:t>
            </a:r>
            <a:r>
              <a:rPr lang="en-US" dirty="0">
                <a:hlinkClick r:id="rId2"/>
              </a:rPr>
              <a:t>MeteoSwiss Py-ART </a:t>
            </a:r>
            <a:r>
              <a:rPr lang="en-US" dirty="0"/>
              <a:t>adds many additional corrections and retrievals that were developed to serve semi-operational data processing chains</a:t>
            </a:r>
          </a:p>
          <a:p>
            <a:r>
              <a:rPr lang="en-US" dirty="0"/>
              <a:t>Some functionalities available on the MeteoSwiss Py-ART are transferred to the ARM-DOE Py-ART </a:t>
            </a:r>
          </a:p>
          <a:p>
            <a:endParaRPr lang="fr-FR" dirty="0"/>
          </a:p>
        </p:txBody>
      </p:sp>
      <p:sp>
        <p:nvSpPr>
          <p:cNvPr id="3" name="Titre 2">
            <a:extLst>
              <a:ext uri="{FF2B5EF4-FFF2-40B4-BE49-F238E27FC236}">
                <a16:creationId xmlns:a16="http://schemas.microsoft.com/office/drawing/2014/main" id="{B516AAD0-F147-E8F8-29DD-B9402AE3DBB5}"/>
              </a:ext>
            </a:extLst>
          </p:cNvPr>
          <p:cNvSpPr>
            <a:spLocks noGrp="1"/>
          </p:cNvSpPr>
          <p:nvPr>
            <p:ph type="title"/>
          </p:nvPr>
        </p:nvSpPr>
        <p:spPr/>
        <p:txBody>
          <a:bodyPr/>
          <a:lstStyle/>
          <a:p>
            <a:r>
              <a:rPr lang="en-US" dirty="0"/>
              <a:t>Why using the MeteoSwiss Py-ART ?</a:t>
            </a:r>
            <a:endParaRPr lang="fr-FR" dirty="0"/>
          </a:p>
        </p:txBody>
      </p:sp>
    </p:spTree>
    <p:extLst>
      <p:ext uri="{BB962C8B-B14F-4D97-AF65-F5344CB8AC3E}">
        <p14:creationId xmlns:p14="http://schemas.microsoft.com/office/powerpoint/2010/main" val="28023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2. Py-ART architecture</a:t>
            </a:r>
          </a:p>
          <a:p>
            <a:endParaRPr lang="fr-FR" dirty="0"/>
          </a:p>
        </p:txBody>
      </p:sp>
    </p:spTree>
    <p:extLst>
      <p:ext uri="{BB962C8B-B14F-4D97-AF65-F5344CB8AC3E}">
        <p14:creationId xmlns:p14="http://schemas.microsoft.com/office/powerpoint/2010/main" val="31911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748916B-5E60-094C-5CE3-1BC27E70F1B5}"/>
              </a:ext>
            </a:extLst>
          </p:cNvPr>
          <p:cNvSpPr>
            <a:spLocks noGrp="1"/>
          </p:cNvSpPr>
          <p:nvPr>
            <p:ph type="title"/>
          </p:nvPr>
        </p:nvSpPr>
        <p:spPr/>
        <p:txBody>
          <a:bodyPr/>
          <a:lstStyle/>
          <a:p>
            <a:r>
              <a:rPr lang="fr-FR" dirty="0"/>
              <a:t>Py-ART modules</a:t>
            </a:r>
          </a:p>
        </p:txBody>
      </p:sp>
      <p:sp>
        <p:nvSpPr>
          <p:cNvPr id="4" name="Rectangle : coins arrondis 3">
            <a:extLst>
              <a:ext uri="{FF2B5EF4-FFF2-40B4-BE49-F238E27FC236}">
                <a16:creationId xmlns:a16="http://schemas.microsoft.com/office/drawing/2014/main" id="{B8332435-BB1F-8B2C-823D-20F6C3D057F5}"/>
              </a:ext>
            </a:extLst>
          </p:cNvPr>
          <p:cNvSpPr/>
          <p:nvPr/>
        </p:nvSpPr>
        <p:spPr>
          <a:xfrm>
            <a:off x="475974" y="1604724"/>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io</a:t>
            </a:r>
          </a:p>
        </p:txBody>
      </p:sp>
      <p:sp>
        <p:nvSpPr>
          <p:cNvPr id="5" name="Rectangle : coins arrondis 4">
            <a:extLst>
              <a:ext uri="{FF2B5EF4-FFF2-40B4-BE49-F238E27FC236}">
                <a16:creationId xmlns:a16="http://schemas.microsoft.com/office/drawing/2014/main" id="{5C6BDCD2-CBCD-61AF-3BAC-353664D86445}"/>
              </a:ext>
            </a:extLst>
          </p:cNvPr>
          <p:cNvSpPr/>
          <p:nvPr/>
        </p:nvSpPr>
        <p:spPr>
          <a:xfrm>
            <a:off x="4597370" y="2932292"/>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bridge</a:t>
            </a:r>
          </a:p>
        </p:txBody>
      </p:sp>
      <p:sp>
        <p:nvSpPr>
          <p:cNvPr id="6" name="Rectangle : coins arrondis 5">
            <a:extLst>
              <a:ext uri="{FF2B5EF4-FFF2-40B4-BE49-F238E27FC236}">
                <a16:creationId xmlns:a16="http://schemas.microsoft.com/office/drawing/2014/main" id="{FF63FF2C-010B-2E0F-C01A-ABF65970F44C}"/>
              </a:ext>
            </a:extLst>
          </p:cNvPr>
          <p:cNvSpPr/>
          <p:nvPr/>
        </p:nvSpPr>
        <p:spPr>
          <a:xfrm>
            <a:off x="475974" y="227501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aux_io</a:t>
            </a:r>
          </a:p>
        </p:txBody>
      </p:sp>
      <p:sp>
        <p:nvSpPr>
          <p:cNvPr id="7" name="Rectangle : coins arrondis 6">
            <a:extLst>
              <a:ext uri="{FF2B5EF4-FFF2-40B4-BE49-F238E27FC236}">
                <a16:creationId xmlns:a16="http://schemas.microsoft.com/office/drawing/2014/main" id="{8D6936BE-CF06-235D-18B5-908FBF8249F2}"/>
              </a:ext>
            </a:extLst>
          </p:cNvPr>
          <p:cNvSpPr/>
          <p:nvPr/>
        </p:nvSpPr>
        <p:spPr>
          <a:xfrm>
            <a:off x="475974" y="940766"/>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core</a:t>
            </a:r>
          </a:p>
        </p:txBody>
      </p:sp>
      <p:sp>
        <p:nvSpPr>
          <p:cNvPr id="8" name="Rectangle : coins arrondis 7">
            <a:extLst>
              <a:ext uri="{FF2B5EF4-FFF2-40B4-BE49-F238E27FC236}">
                <a16:creationId xmlns:a16="http://schemas.microsoft.com/office/drawing/2014/main" id="{71837B76-7FBB-107F-58E2-440BB82F5C2F}"/>
              </a:ext>
            </a:extLst>
          </p:cNvPr>
          <p:cNvSpPr/>
          <p:nvPr/>
        </p:nvSpPr>
        <p:spPr>
          <a:xfrm>
            <a:off x="475974" y="3569208"/>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correct</a:t>
            </a:r>
          </a:p>
        </p:txBody>
      </p:sp>
      <p:sp>
        <p:nvSpPr>
          <p:cNvPr id="9" name="Rectangle : coins arrondis 8">
            <a:extLst>
              <a:ext uri="{FF2B5EF4-FFF2-40B4-BE49-F238E27FC236}">
                <a16:creationId xmlns:a16="http://schemas.microsoft.com/office/drawing/2014/main" id="{3FC233DB-AD17-7B9C-2155-2ED372CF43D1}"/>
              </a:ext>
            </a:extLst>
          </p:cNvPr>
          <p:cNvSpPr/>
          <p:nvPr/>
        </p:nvSpPr>
        <p:spPr>
          <a:xfrm>
            <a:off x="475974" y="2932292"/>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filters</a:t>
            </a:r>
          </a:p>
        </p:txBody>
      </p:sp>
      <p:sp>
        <p:nvSpPr>
          <p:cNvPr id="10" name="Rectangle : coins arrondis 9">
            <a:extLst>
              <a:ext uri="{FF2B5EF4-FFF2-40B4-BE49-F238E27FC236}">
                <a16:creationId xmlns:a16="http://schemas.microsoft.com/office/drawing/2014/main" id="{D008F483-1B1F-5712-5EE3-93D2704304E4}"/>
              </a:ext>
            </a:extLst>
          </p:cNvPr>
          <p:cNvSpPr/>
          <p:nvPr/>
        </p:nvSpPr>
        <p:spPr>
          <a:xfrm>
            <a:off x="4597370" y="1604724"/>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graph</a:t>
            </a:r>
          </a:p>
        </p:txBody>
      </p:sp>
      <p:sp>
        <p:nvSpPr>
          <p:cNvPr id="11" name="ZoneTexte 10">
            <a:extLst>
              <a:ext uri="{FF2B5EF4-FFF2-40B4-BE49-F238E27FC236}">
                <a16:creationId xmlns:a16="http://schemas.microsoft.com/office/drawing/2014/main" id="{A6D192EA-2004-4FD5-D6E6-9620F727E016}"/>
              </a:ext>
            </a:extLst>
          </p:cNvPr>
          <p:cNvSpPr txBox="1"/>
          <p:nvPr/>
        </p:nvSpPr>
        <p:spPr>
          <a:xfrm>
            <a:off x="2101014" y="2242250"/>
            <a:ext cx="2470986" cy="596520"/>
          </a:xfrm>
          <a:prstGeom prst="rect">
            <a:avLst/>
          </a:prstGeom>
          <a:noFill/>
          <a:ln w="36000">
            <a:noFill/>
          </a:ln>
        </p:spPr>
        <p:txBody>
          <a:bodyPr lIns="90000" tIns="45000" rIns="90000" bIns="45000" anchor="t">
            <a:normAutofit/>
          </a:bodyPr>
          <a:lstStyle/>
          <a:p>
            <a:r>
              <a:rPr lang="en-GB" sz="1200" b="0" strike="noStrike" spc="-1" dirty="0">
                <a:solidFill>
                  <a:srgbClr val="000000"/>
                </a:solidFill>
                <a:latin typeface="+mn-lt"/>
              </a:rPr>
              <a:t>Non-standard Reading and writing</a:t>
            </a:r>
            <a:endParaRPr lang="fr-FR" sz="1200" b="0" strike="noStrike" spc="-1" dirty="0">
              <a:solidFill>
                <a:srgbClr val="000000"/>
              </a:solidFill>
              <a:latin typeface="+mn-lt"/>
            </a:endParaRPr>
          </a:p>
        </p:txBody>
      </p:sp>
      <p:sp>
        <p:nvSpPr>
          <p:cNvPr id="12" name="ZoneTexte 11">
            <a:extLst>
              <a:ext uri="{FF2B5EF4-FFF2-40B4-BE49-F238E27FC236}">
                <a16:creationId xmlns:a16="http://schemas.microsoft.com/office/drawing/2014/main" id="{11E7BF9A-8731-E632-5F7F-D6433507D422}"/>
              </a:ext>
            </a:extLst>
          </p:cNvPr>
          <p:cNvSpPr txBox="1"/>
          <p:nvPr/>
        </p:nvSpPr>
        <p:spPr>
          <a:xfrm>
            <a:off x="6283250" y="2949212"/>
            <a:ext cx="2733935"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Bridge to other software packages, e.g. </a:t>
            </a:r>
            <a:r>
              <a:rPr lang="en-GB" sz="1200" b="0" strike="noStrike" spc="-1" dirty="0" err="1">
                <a:solidFill>
                  <a:srgbClr val="000000"/>
                </a:solidFill>
                <a:latin typeface="+mn-lt"/>
              </a:rPr>
              <a:t>wradlib</a:t>
            </a:r>
            <a:endParaRPr lang="fr-FR" sz="1200" b="0" strike="noStrike" spc="-1" dirty="0">
              <a:solidFill>
                <a:srgbClr val="000000"/>
              </a:solidFill>
              <a:latin typeface="+mn-lt"/>
            </a:endParaRPr>
          </a:p>
        </p:txBody>
      </p:sp>
      <p:sp>
        <p:nvSpPr>
          <p:cNvPr id="13" name="ZoneTexte 12">
            <a:extLst>
              <a:ext uri="{FF2B5EF4-FFF2-40B4-BE49-F238E27FC236}">
                <a16:creationId xmlns:a16="http://schemas.microsoft.com/office/drawing/2014/main" id="{3EAF846F-881A-B627-426F-5E2E236467E4}"/>
              </a:ext>
            </a:extLst>
          </p:cNvPr>
          <p:cNvSpPr txBox="1"/>
          <p:nvPr/>
        </p:nvSpPr>
        <p:spPr>
          <a:xfrm>
            <a:off x="2101014" y="930686"/>
            <a:ext cx="2470986"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Data objects</a:t>
            </a:r>
            <a:endParaRPr lang="fr-FR" sz="1200" b="0" strike="noStrike" spc="-1" dirty="0">
              <a:solidFill>
                <a:srgbClr val="000000"/>
              </a:solidFill>
              <a:latin typeface="+mn-lt"/>
            </a:endParaRPr>
          </a:p>
          <a:p>
            <a:r>
              <a:rPr lang="en-GB" sz="1200" b="0" strike="noStrike" spc="-1" dirty="0">
                <a:solidFill>
                  <a:srgbClr val="000000"/>
                </a:solidFill>
                <a:latin typeface="+mn-lt"/>
              </a:rPr>
              <a:t>Coordinate transforms</a:t>
            </a:r>
            <a:endParaRPr lang="fr-FR" sz="1200" b="0" strike="noStrike" spc="-1" dirty="0">
              <a:solidFill>
                <a:srgbClr val="000000"/>
              </a:solidFill>
              <a:latin typeface="+mn-lt"/>
            </a:endParaRPr>
          </a:p>
        </p:txBody>
      </p:sp>
      <p:sp>
        <p:nvSpPr>
          <p:cNvPr id="14" name="ZoneTexte 13">
            <a:extLst>
              <a:ext uri="{FF2B5EF4-FFF2-40B4-BE49-F238E27FC236}">
                <a16:creationId xmlns:a16="http://schemas.microsoft.com/office/drawing/2014/main" id="{1EC1F839-FBA0-6ED4-1D10-857F359BD7FF}"/>
              </a:ext>
            </a:extLst>
          </p:cNvPr>
          <p:cNvSpPr txBox="1"/>
          <p:nvPr/>
        </p:nvSpPr>
        <p:spPr>
          <a:xfrm>
            <a:off x="2101014" y="3549768"/>
            <a:ext cx="2472574"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Correction of radar fields</a:t>
            </a:r>
            <a:endParaRPr lang="fr-FR" sz="1200" b="0" strike="noStrike" spc="-1" dirty="0">
              <a:solidFill>
                <a:srgbClr val="000000"/>
              </a:solidFill>
              <a:latin typeface="+mn-lt"/>
            </a:endParaRPr>
          </a:p>
          <a:p>
            <a:r>
              <a:rPr lang="en-GB" sz="1200" b="0" strike="noStrike" spc="-1" dirty="0">
                <a:solidFill>
                  <a:srgbClr val="000000"/>
                </a:solidFill>
                <a:latin typeface="+mn-lt"/>
              </a:rPr>
              <a:t>e.g. attenuation, </a:t>
            </a:r>
            <a:r>
              <a:rPr lang="en-GB" sz="1200" b="0" strike="noStrike" spc="-1" dirty="0" err="1">
                <a:solidFill>
                  <a:srgbClr val="000000"/>
                </a:solidFill>
                <a:latin typeface="+mn-lt"/>
              </a:rPr>
              <a:t>dealiasing</a:t>
            </a:r>
            <a:endParaRPr lang="fr-FR" sz="1200" b="0" strike="noStrike" spc="-1" dirty="0">
              <a:solidFill>
                <a:srgbClr val="000000"/>
              </a:solidFill>
              <a:latin typeface="+mn-lt"/>
            </a:endParaRPr>
          </a:p>
        </p:txBody>
      </p:sp>
      <p:sp>
        <p:nvSpPr>
          <p:cNvPr id="15" name="ZoneTexte 14">
            <a:extLst>
              <a:ext uri="{FF2B5EF4-FFF2-40B4-BE49-F238E27FC236}">
                <a16:creationId xmlns:a16="http://schemas.microsoft.com/office/drawing/2014/main" id="{C2AE66A5-AA05-CDA2-D79A-06264B921449}"/>
              </a:ext>
            </a:extLst>
          </p:cNvPr>
          <p:cNvSpPr txBox="1"/>
          <p:nvPr/>
        </p:nvSpPr>
        <p:spPr>
          <a:xfrm>
            <a:off x="2101014" y="2906012"/>
            <a:ext cx="2472574"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Filtering (removing of undesired gates) </a:t>
            </a:r>
            <a:endParaRPr lang="fr-FR" sz="1200" b="0" strike="noStrike" spc="-1" dirty="0">
              <a:solidFill>
                <a:srgbClr val="000000"/>
              </a:solidFill>
              <a:latin typeface="+mn-lt"/>
            </a:endParaRPr>
          </a:p>
        </p:txBody>
      </p:sp>
      <p:sp>
        <p:nvSpPr>
          <p:cNvPr id="16" name="ZoneTexte 15">
            <a:extLst>
              <a:ext uri="{FF2B5EF4-FFF2-40B4-BE49-F238E27FC236}">
                <a16:creationId xmlns:a16="http://schemas.microsoft.com/office/drawing/2014/main" id="{2E82CE05-D81D-7AF1-37A8-FAD93707A282}"/>
              </a:ext>
            </a:extLst>
          </p:cNvPr>
          <p:cNvSpPr txBox="1"/>
          <p:nvPr/>
        </p:nvSpPr>
        <p:spPr>
          <a:xfrm>
            <a:off x="6283250" y="1646484"/>
            <a:ext cx="279756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Plots of radar and grid fields</a:t>
            </a:r>
            <a:endParaRPr lang="fr-FR" sz="1200" b="0" strike="noStrike" spc="-1">
              <a:solidFill>
                <a:srgbClr val="000000"/>
              </a:solidFill>
              <a:latin typeface="+mn-lt"/>
            </a:endParaRPr>
          </a:p>
        </p:txBody>
      </p:sp>
      <p:sp>
        <p:nvSpPr>
          <p:cNvPr id="17" name="Rectangle : coins arrondis 16">
            <a:extLst>
              <a:ext uri="{FF2B5EF4-FFF2-40B4-BE49-F238E27FC236}">
                <a16:creationId xmlns:a16="http://schemas.microsoft.com/office/drawing/2014/main" id="{ECEE20FD-2C92-7227-CC35-0B78A96A95A0}"/>
              </a:ext>
            </a:extLst>
          </p:cNvPr>
          <p:cNvSpPr/>
          <p:nvPr/>
        </p:nvSpPr>
        <p:spPr>
          <a:xfrm>
            <a:off x="4597370" y="940766"/>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map</a:t>
            </a:r>
          </a:p>
        </p:txBody>
      </p:sp>
      <p:sp>
        <p:nvSpPr>
          <p:cNvPr id="18" name="Rectangle : coins arrondis 17">
            <a:extLst>
              <a:ext uri="{FF2B5EF4-FFF2-40B4-BE49-F238E27FC236}">
                <a16:creationId xmlns:a16="http://schemas.microsoft.com/office/drawing/2014/main" id="{DCF403F2-DBED-F2A2-3B3A-BBAF660F11A9}"/>
              </a:ext>
            </a:extLst>
          </p:cNvPr>
          <p:cNvSpPr/>
          <p:nvPr/>
        </p:nvSpPr>
        <p:spPr>
          <a:xfrm>
            <a:off x="475974" y="42198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retrive</a:t>
            </a:r>
          </a:p>
        </p:txBody>
      </p:sp>
      <p:sp>
        <p:nvSpPr>
          <p:cNvPr id="19" name="Rectangle : coins arrondis 18">
            <a:extLst>
              <a:ext uri="{FF2B5EF4-FFF2-40B4-BE49-F238E27FC236}">
                <a16:creationId xmlns:a16="http://schemas.microsoft.com/office/drawing/2014/main" id="{6EADE749-AB90-3F60-0C66-AD2A14585804}"/>
              </a:ext>
            </a:extLst>
          </p:cNvPr>
          <p:cNvSpPr/>
          <p:nvPr/>
        </p:nvSpPr>
        <p:spPr>
          <a:xfrm>
            <a:off x="4597370" y="3569208"/>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testing</a:t>
            </a:r>
          </a:p>
        </p:txBody>
      </p:sp>
      <p:sp>
        <p:nvSpPr>
          <p:cNvPr id="20" name="Rectangle : coins arrondis 19">
            <a:extLst>
              <a:ext uri="{FF2B5EF4-FFF2-40B4-BE49-F238E27FC236}">
                <a16:creationId xmlns:a16="http://schemas.microsoft.com/office/drawing/2014/main" id="{F8276733-E0E3-3A98-28A6-89D9FE2ED524}"/>
              </a:ext>
            </a:extLst>
          </p:cNvPr>
          <p:cNvSpPr/>
          <p:nvPr/>
        </p:nvSpPr>
        <p:spPr>
          <a:xfrm>
            <a:off x="4597370" y="42198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tests</a:t>
            </a:r>
          </a:p>
        </p:txBody>
      </p:sp>
      <p:sp>
        <p:nvSpPr>
          <p:cNvPr id="21" name="Rectangle : coins arrondis 20">
            <a:extLst>
              <a:ext uri="{FF2B5EF4-FFF2-40B4-BE49-F238E27FC236}">
                <a16:creationId xmlns:a16="http://schemas.microsoft.com/office/drawing/2014/main" id="{30E7AF4A-EAA9-F80B-F90D-6A524715BB2B}"/>
              </a:ext>
            </a:extLst>
          </p:cNvPr>
          <p:cNvSpPr/>
          <p:nvPr/>
        </p:nvSpPr>
        <p:spPr>
          <a:xfrm>
            <a:off x="4597370" y="227501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util</a:t>
            </a:r>
          </a:p>
        </p:txBody>
      </p:sp>
      <p:sp>
        <p:nvSpPr>
          <p:cNvPr id="22" name="ZoneTexte 21">
            <a:extLst>
              <a:ext uri="{FF2B5EF4-FFF2-40B4-BE49-F238E27FC236}">
                <a16:creationId xmlns:a16="http://schemas.microsoft.com/office/drawing/2014/main" id="{0FEDD7C4-A5E3-AD92-39FB-EC96A1BA1EDC}"/>
              </a:ext>
            </a:extLst>
          </p:cNvPr>
          <p:cNvSpPr txBox="1"/>
          <p:nvPr/>
        </p:nvSpPr>
        <p:spPr>
          <a:xfrm>
            <a:off x="2101014" y="1709124"/>
            <a:ext cx="2052360" cy="34344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Reading and writing</a:t>
            </a:r>
            <a:endParaRPr lang="fr-FR" sz="1200" b="0" strike="noStrike" spc="-1" dirty="0">
              <a:solidFill>
                <a:srgbClr val="000000"/>
              </a:solidFill>
              <a:latin typeface="+mn-lt"/>
            </a:endParaRPr>
          </a:p>
        </p:txBody>
      </p:sp>
      <p:sp>
        <p:nvSpPr>
          <p:cNvPr id="23" name="ZoneTexte 22">
            <a:extLst>
              <a:ext uri="{FF2B5EF4-FFF2-40B4-BE49-F238E27FC236}">
                <a16:creationId xmlns:a16="http://schemas.microsoft.com/office/drawing/2014/main" id="{059B81E5-03B9-605A-CCDB-D65E4F57FC9A}"/>
              </a:ext>
            </a:extLst>
          </p:cNvPr>
          <p:cNvSpPr txBox="1"/>
          <p:nvPr/>
        </p:nvSpPr>
        <p:spPr>
          <a:xfrm>
            <a:off x="6283250" y="918086"/>
            <a:ext cx="2931840" cy="59652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Mapping radar data from radar to Cartesian coordinates</a:t>
            </a:r>
            <a:endParaRPr lang="fr-FR" sz="1200" b="0" strike="noStrike" spc="-1">
              <a:solidFill>
                <a:srgbClr val="000000"/>
              </a:solidFill>
              <a:latin typeface="+mn-lt"/>
            </a:endParaRPr>
          </a:p>
        </p:txBody>
      </p:sp>
      <p:sp>
        <p:nvSpPr>
          <p:cNvPr id="24" name="ZoneTexte 23">
            <a:extLst>
              <a:ext uri="{FF2B5EF4-FFF2-40B4-BE49-F238E27FC236}">
                <a16:creationId xmlns:a16="http://schemas.microsoft.com/office/drawing/2014/main" id="{47777617-65AF-6072-B4B6-B850E4910741}"/>
              </a:ext>
            </a:extLst>
          </p:cNvPr>
          <p:cNvSpPr txBox="1"/>
          <p:nvPr/>
        </p:nvSpPr>
        <p:spPr>
          <a:xfrm>
            <a:off x="2101014" y="4187420"/>
            <a:ext cx="2470986"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Radar retrieval</a:t>
            </a:r>
            <a:endParaRPr lang="fr-FR" sz="1200" b="0" strike="noStrike" spc="-1" dirty="0">
              <a:solidFill>
                <a:srgbClr val="000000"/>
              </a:solidFill>
              <a:latin typeface="+mn-lt"/>
            </a:endParaRPr>
          </a:p>
          <a:p>
            <a:r>
              <a:rPr lang="en-GB" sz="1200" b="0" strike="noStrike" spc="-1" dirty="0">
                <a:solidFill>
                  <a:srgbClr val="000000"/>
                </a:solidFill>
                <a:latin typeface="+mn-lt"/>
              </a:rPr>
              <a:t>e.g. rainfall rate, melting layer, etc.</a:t>
            </a:r>
            <a:endParaRPr lang="fr-FR" sz="1200" b="0" strike="noStrike" spc="-1" dirty="0">
              <a:solidFill>
                <a:srgbClr val="000000"/>
              </a:solidFill>
              <a:latin typeface="+mn-lt"/>
            </a:endParaRPr>
          </a:p>
        </p:txBody>
      </p:sp>
      <p:sp>
        <p:nvSpPr>
          <p:cNvPr id="25" name="ZoneTexte 24">
            <a:extLst>
              <a:ext uri="{FF2B5EF4-FFF2-40B4-BE49-F238E27FC236}">
                <a16:creationId xmlns:a16="http://schemas.microsoft.com/office/drawing/2014/main" id="{9C2B57FE-9AB0-1C17-71D5-9F81B6D8406E}"/>
              </a:ext>
            </a:extLst>
          </p:cNvPr>
          <p:cNvSpPr txBox="1"/>
          <p:nvPr/>
        </p:nvSpPr>
        <p:spPr>
          <a:xfrm>
            <a:off x="6283250" y="3577128"/>
            <a:ext cx="2797560"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Utilities to facilitate the generation of unit tests</a:t>
            </a:r>
            <a:endParaRPr lang="fr-FR" sz="1200" b="0" strike="noStrike" spc="-1" dirty="0">
              <a:solidFill>
                <a:srgbClr val="000000"/>
              </a:solidFill>
              <a:latin typeface="+mn-lt"/>
            </a:endParaRPr>
          </a:p>
        </p:txBody>
      </p:sp>
      <p:sp>
        <p:nvSpPr>
          <p:cNvPr id="26" name="ZoneTexte 25">
            <a:extLst>
              <a:ext uri="{FF2B5EF4-FFF2-40B4-BE49-F238E27FC236}">
                <a16:creationId xmlns:a16="http://schemas.microsoft.com/office/drawing/2014/main" id="{A0D69213-3F95-85BA-4223-A24F19F5FFD0}"/>
              </a:ext>
            </a:extLst>
          </p:cNvPr>
          <p:cNvSpPr txBox="1"/>
          <p:nvPr/>
        </p:nvSpPr>
        <p:spPr>
          <a:xfrm>
            <a:off x="6283250" y="4266980"/>
            <a:ext cx="204624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Unit tests</a:t>
            </a:r>
            <a:endParaRPr lang="fr-FR" sz="1200" b="0" strike="noStrike" spc="-1">
              <a:solidFill>
                <a:srgbClr val="000000"/>
              </a:solidFill>
              <a:latin typeface="+mn-lt"/>
            </a:endParaRPr>
          </a:p>
        </p:txBody>
      </p:sp>
      <p:sp>
        <p:nvSpPr>
          <p:cNvPr id="27" name="ZoneTexte 26">
            <a:extLst>
              <a:ext uri="{FF2B5EF4-FFF2-40B4-BE49-F238E27FC236}">
                <a16:creationId xmlns:a16="http://schemas.microsoft.com/office/drawing/2014/main" id="{918DF7B0-4694-CFBB-BA41-6B9F170D13ED}"/>
              </a:ext>
            </a:extLst>
          </p:cNvPr>
          <p:cNvSpPr txBox="1"/>
          <p:nvPr/>
        </p:nvSpPr>
        <p:spPr>
          <a:xfrm>
            <a:off x="6283250" y="2353850"/>
            <a:ext cx="204624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Auxiliary functions</a:t>
            </a:r>
            <a:endParaRPr lang="fr-FR" sz="1200" b="0" strike="noStrike" spc="-1">
              <a:solidFill>
                <a:srgbClr val="000000"/>
              </a:solidFill>
              <a:latin typeface="+mn-lt"/>
            </a:endParaRPr>
          </a:p>
        </p:txBody>
      </p:sp>
    </p:spTree>
    <p:extLst>
      <p:ext uri="{BB962C8B-B14F-4D97-AF65-F5344CB8AC3E}">
        <p14:creationId xmlns:p14="http://schemas.microsoft.com/office/powerpoint/2010/main" val="387851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419426-E22F-249A-5C60-095A1AF33D55}"/>
              </a:ext>
            </a:extLst>
          </p:cNvPr>
          <p:cNvSpPr>
            <a:spLocks noGrp="1"/>
          </p:cNvSpPr>
          <p:nvPr>
            <p:ph type="title"/>
          </p:nvPr>
        </p:nvSpPr>
        <p:spPr/>
        <p:txBody>
          <a:bodyPr/>
          <a:lstStyle/>
          <a:p>
            <a:r>
              <a:rPr lang="fr-FR" dirty="0"/>
              <a:t>Py-ART data </a:t>
            </a:r>
            <a:r>
              <a:rPr lang="fr-FR" dirty="0" err="1"/>
              <a:t>objects</a:t>
            </a:r>
            <a:endParaRPr lang="fr-FR" dirty="0"/>
          </a:p>
        </p:txBody>
      </p:sp>
      <p:graphicFrame>
        <p:nvGraphicFramePr>
          <p:cNvPr id="4" name="Tableau 4">
            <a:extLst>
              <a:ext uri="{FF2B5EF4-FFF2-40B4-BE49-F238E27FC236}">
                <a16:creationId xmlns:a16="http://schemas.microsoft.com/office/drawing/2014/main" id="{4C6F66B3-CA6B-1602-B25C-160099F4D89A}"/>
              </a:ext>
            </a:extLst>
          </p:cNvPr>
          <p:cNvGraphicFramePr>
            <a:graphicFrameLocks noGrp="1"/>
          </p:cNvGraphicFramePr>
          <p:nvPr>
            <p:extLst>
              <p:ext uri="{D42A27DB-BD31-4B8C-83A1-F6EECF244321}">
                <p14:modId xmlns:p14="http://schemas.microsoft.com/office/powerpoint/2010/main" val="4049357664"/>
              </p:ext>
            </p:extLst>
          </p:nvPr>
        </p:nvGraphicFramePr>
        <p:xfrm>
          <a:off x="1179830" y="1394459"/>
          <a:ext cx="7516008" cy="3078480"/>
        </p:xfrm>
        <a:graphic>
          <a:graphicData uri="http://schemas.openxmlformats.org/drawingml/2006/table">
            <a:tbl>
              <a:tblPr firstRow="1" bandRow="1">
                <a:tableStyleId>{5C22544A-7EE6-4342-B048-85BDC9FD1C3A}</a:tableStyleId>
              </a:tblPr>
              <a:tblGrid>
                <a:gridCol w="1889941">
                  <a:extLst>
                    <a:ext uri="{9D8B030D-6E8A-4147-A177-3AD203B41FA5}">
                      <a16:colId xmlns:a16="http://schemas.microsoft.com/office/drawing/2014/main" val="3014776323"/>
                    </a:ext>
                  </a:extLst>
                </a:gridCol>
                <a:gridCol w="2410098">
                  <a:extLst>
                    <a:ext uri="{9D8B030D-6E8A-4147-A177-3AD203B41FA5}">
                      <a16:colId xmlns:a16="http://schemas.microsoft.com/office/drawing/2014/main" val="1262407650"/>
                    </a:ext>
                  </a:extLst>
                </a:gridCol>
                <a:gridCol w="3215969">
                  <a:extLst>
                    <a:ext uri="{9D8B030D-6E8A-4147-A177-3AD203B41FA5}">
                      <a16:colId xmlns:a16="http://schemas.microsoft.com/office/drawing/2014/main" val="2868712039"/>
                    </a:ext>
                  </a:extLst>
                </a:gridCol>
              </a:tblGrid>
              <a:tr h="0">
                <a:tc>
                  <a:txBody>
                    <a:bodyPr/>
                    <a:lstStyle/>
                    <a:p>
                      <a:r>
                        <a:rPr lang="fr-FR" sz="1600" dirty="0"/>
                        <a:t>Object</a:t>
                      </a:r>
                    </a:p>
                  </a:txBody>
                  <a:tcPr/>
                </a:tc>
                <a:tc>
                  <a:txBody>
                    <a:bodyPr/>
                    <a:lstStyle/>
                    <a:p>
                      <a:r>
                        <a:rPr lang="fr-FR" sz="1600" dirty="0" err="1"/>
                        <a:t>Purpose</a:t>
                      </a:r>
                      <a:endParaRPr lang="fr-FR" sz="1600" dirty="0"/>
                    </a:p>
                  </a:txBody>
                  <a:tcPr/>
                </a:tc>
                <a:tc>
                  <a:txBody>
                    <a:bodyPr/>
                    <a:lstStyle/>
                    <a:p>
                      <a:r>
                        <a:rPr lang="fr-FR" sz="1600" dirty="0"/>
                        <a:t>Comment</a:t>
                      </a:r>
                    </a:p>
                  </a:txBody>
                  <a:tcPr/>
                </a:tc>
                <a:extLst>
                  <a:ext uri="{0D108BD9-81ED-4DB2-BD59-A6C34878D82A}">
                    <a16:rowId xmlns:a16="http://schemas.microsoft.com/office/drawing/2014/main" val="3555528698"/>
                  </a:ext>
                </a:extLst>
              </a:tr>
              <a:tr h="250566">
                <a:tc>
                  <a:txBody>
                    <a:bodyPr/>
                    <a:lstStyle/>
                    <a:p>
                      <a:pPr indent="0">
                        <a:buNone/>
                      </a:pPr>
                      <a:r>
                        <a:rPr lang="en-GB" sz="1200" b="0" strike="noStrike" spc="-1" dirty="0">
                          <a:solidFill>
                            <a:srgbClr val="000000"/>
                          </a:solidFill>
                          <a:latin typeface="Arial"/>
                        </a:rPr>
                        <a:t>Radar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radar data in antenna coordinates. The data structure is based on C/F Radial V1</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Data fields are stored in a 2-D matrix (ray, range)</a:t>
                      </a:r>
                      <a:endParaRPr lang="fr-FR" sz="1200" b="0" strike="noStrike" spc="-1">
                        <a:solidFill>
                          <a:srgbClr val="000000"/>
                        </a:solidFill>
                        <a:latin typeface="Arial"/>
                      </a:endParaRPr>
                    </a:p>
                    <a:p>
                      <a:pPr indent="0">
                        <a:buNone/>
                      </a:pPr>
                      <a:r>
                        <a:rPr lang="en-GB" sz="1200" b="0" strike="noStrike" spc="-1">
                          <a:solidFill>
                            <a:srgbClr val="000000"/>
                          </a:solidFill>
                          <a:latin typeface="Arial"/>
                        </a:rPr>
                        <a:t>Some Pyrad applications use the same structure to store (time, range).</a:t>
                      </a:r>
                      <a:endParaRPr lang="fr-FR" sz="1200" b="0" strike="noStrike" spc="-1">
                        <a:solidFill>
                          <a:srgbClr val="000000"/>
                        </a:solidFill>
                        <a:latin typeface="Arial"/>
                      </a:endParaRPr>
                    </a:p>
                    <a:p>
                      <a:pPr indent="0">
                        <a:buNone/>
                      </a:pPr>
                      <a:r>
                        <a:rPr lang="en-GB" sz="1200" b="1" strike="noStrike" spc="-1">
                          <a:solidFill>
                            <a:srgbClr val="000000"/>
                          </a:solidFill>
                          <a:latin typeface="Arial"/>
                        </a:rPr>
                        <a:t>Assumes uniform range resolution !</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3391395727"/>
                  </a:ext>
                </a:extLst>
              </a:tr>
              <a:tr h="116931">
                <a:tc>
                  <a:txBody>
                    <a:bodyPr/>
                    <a:lstStyle/>
                    <a:p>
                      <a:pPr indent="0">
                        <a:buNone/>
                      </a:pPr>
                      <a:r>
                        <a:rPr lang="en-GB" sz="1200" b="0" strike="noStrike" spc="-1" dirty="0" err="1">
                          <a:solidFill>
                            <a:srgbClr val="000000"/>
                          </a:solidFill>
                          <a:latin typeface="Arial"/>
                        </a:rPr>
                        <a:t>RadarSpectra</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IQ spectral and spectral data in antenna coordinates. Inherits from Radar object</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Data fields are stored in a 3-D complex matrix (ray, range, Doppler bin/slow time)</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2388592870"/>
                  </a:ext>
                </a:extLst>
              </a:tr>
              <a:tr h="217158">
                <a:tc>
                  <a:txBody>
                    <a:bodyPr/>
                    <a:lstStyle/>
                    <a:p>
                      <a:pPr indent="0">
                        <a:buNone/>
                      </a:pPr>
                      <a:r>
                        <a:rPr lang="en-GB" sz="1200" b="0" strike="noStrike" spc="-1" dirty="0">
                          <a:solidFill>
                            <a:srgbClr val="000000"/>
                          </a:solidFill>
                          <a:latin typeface="Arial"/>
                        </a:rPr>
                        <a:t>Grid</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rectilinear gridded data in Cartesian coordinates</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Data fields are stored in a 3-D matrix (z, y, x)</a:t>
                      </a:r>
                      <a:endParaRPr lang="fr-FR" sz="1200" b="0" strike="noStrike" spc="-1" dirty="0">
                        <a:solidFill>
                          <a:srgbClr val="000000"/>
                        </a:solidFill>
                        <a:latin typeface="Arial"/>
                      </a:endParaRPr>
                    </a:p>
                    <a:p>
                      <a:pPr indent="0">
                        <a:buNone/>
                      </a:pPr>
                      <a:r>
                        <a:rPr lang="en-GB" sz="1200" b="0" strike="noStrike" spc="-1" dirty="0">
                          <a:solidFill>
                            <a:srgbClr val="000000"/>
                          </a:solidFill>
                          <a:latin typeface="Arial"/>
                        </a:rPr>
                        <a:t>The grid is referenced as distance from the grid origin.</a:t>
                      </a:r>
                      <a:endParaRPr lang="fr-FR" sz="1200" b="0" strike="noStrike" spc="-1" dirty="0">
                        <a:solidFill>
                          <a:srgbClr val="000000"/>
                        </a:solidFill>
                        <a:latin typeface="Arial"/>
                      </a:endParaRPr>
                    </a:p>
                    <a:p>
                      <a:pPr indent="0">
                        <a:buNone/>
                      </a:pPr>
                      <a:r>
                        <a:rPr lang="en-GB" sz="1200" b="1" strike="noStrike" spc="-1" dirty="0">
                          <a:solidFill>
                            <a:srgbClr val="000000"/>
                          </a:solidFill>
                          <a:latin typeface="Arial"/>
                        </a:rPr>
                        <a:t>Assumes uniform spacing of the data !</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151935296"/>
                  </a:ext>
                </a:extLst>
              </a:tr>
              <a:tr h="0">
                <a:tc>
                  <a:txBody>
                    <a:bodyPr/>
                    <a:lstStyle/>
                    <a:p>
                      <a:pPr indent="0">
                        <a:buNone/>
                      </a:pPr>
                      <a:r>
                        <a:rPr lang="en-GB" sz="1200" b="0" strike="noStrike" spc="-1" dirty="0" err="1">
                          <a:solidFill>
                            <a:srgbClr val="000000"/>
                          </a:solidFill>
                          <a:latin typeface="Arial"/>
                        </a:rPr>
                        <a:t>HorizontalWindProfile</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horizontal wind profile data</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Not used by </a:t>
                      </a:r>
                      <a:r>
                        <a:rPr lang="en-GB" sz="1200" b="0" strike="noStrike" spc="-1" dirty="0" err="1">
                          <a:solidFill>
                            <a:srgbClr val="000000"/>
                          </a:solidFill>
                          <a:latin typeface="Arial"/>
                        </a:rPr>
                        <a:t>Pyrad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26705330"/>
                  </a:ext>
                </a:extLst>
              </a:tr>
            </a:tbl>
          </a:graphicData>
        </a:graphic>
      </p:graphicFrame>
    </p:spTree>
    <p:extLst>
      <p:ext uri="{BB962C8B-B14F-4D97-AF65-F5344CB8AC3E}">
        <p14:creationId xmlns:p14="http://schemas.microsoft.com/office/powerpoint/2010/main" val="327807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71360C5-E988-F4E4-CA9B-C881E895CB62}"/>
              </a:ext>
            </a:extLst>
          </p:cNvPr>
          <p:cNvSpPr>
            <a:spLocks noGrp="1"/>
          </p:cNvSpPr>
          <p:nvPr>
            <p:ph type="body" sz="quarter" idx="15"/>
          </p:nvPr>
        </p:nvSpPr>
        <p:spPr/>
        <p:txBody>
          <a:bodyPr/>
          <a:lstStyle/>
          <a:p>
            <a:endParaRPr lang="fr-FR"/>
          </a:p>
        </p:txBody>
      </p:sp>
      <p:sp>
        <p:nvSpPr>
          <p:cNvPr id="3" name="Titre 2">
            <a:extLst>
              <a:ext uri="{FF2B5EF4-FFF2-40B4-BE49-F238E27FC236}">
                <a16:creationId xmlns:a16="http://schemas.microsoft.com/office/drawing/2014/main" id="{B28A0007-A66C-0C51-6A9F-49DEACFD529D}"/>
              </a:ext>
            </a:extLst>
          </p:cNvPr>
          <p:cNvSpPr>
            <a:spLocks noGrp="1"/>
          </p:cNvSpPr>
          <p:nvPr>
            <p:ph type="title"/>
          </p:nvPr>
        </p:nvSpPr>
        <p:spPr/>
        <p:txBody>
          <a:bodyPr/>
          <a:lstStyle/>
          <a:p>
            <a:r>
              <a:rPr lang="fr-FR" dirty="0"/>
              <a:t>Py-ART </a:t>
            </a:r>
            <a:r>
              <a:rPr lang="fr-FR" dirty="0" err="1"/>
              <a:t>plotting</a:t>
            </a:r>
            <a:r>
              <a:rPr lang="fr-FR" dirty="0"/>
              <a:t> </a:t>
            </a:r>
            <a:r>
              <a:rPr lang="fr-FR" dirty="0" err="1"/>
              <a:t>objects</a:t>
            </a:r>
            <a:endParaRPr lang="fr-FR" dirty="0"/>
          </a:p>
        </p:txBody>
      </p:sp>
      <p:graphicFrame>
        <p:nvGraphicFramePr>
          <p:cNvPr id="4" name="Tableau 4">
            <a:extLst>
              <a:ext uri="{FF2B5EF4-FFF2-40B4-BE49-F238E27FC236}">
                <a16:creationId xmlns:a16="http://schemas.microsoft.com/office/drawing/2014/main" id="{ABCF99EC-8287-B2FA-9774-2D9AB8DA0A70}"/>
              </a:ext>
            </a:extLst>
          </p:cNvPr>
          <p:cNvGraphicFramePr>
            <a:graphicFrameLocks noGrp="1"/>
          </p:cNvGraphicFramePr>
          <p:nvPr>
            <p:extLst>
              <p:ext uri="{D42A27DB-BD31-4B8C-83A1-F6EECF244321}">
                <p14:modId xmlns:p14="http://schemas.microsoft.com/office/powerpoint/2010/main" val="2998401145"/>
              </p:ext>
            </p:extLst>
          </p:nvPr>
        </p:nvGraphicFramePr>
        <p:xfrm>
          <a:off x="1179830" y="1394459"/>
          <a:ext cx="7516008" cy="3261360"/>
        </p:xfrm>
        <a:graphic>
          <a:graphicData uri="http://schemas.openxmlformats.org/drawingml/2006/table">
            <a:tbl>
              <a:tblPr firstRow="1" bandRow="1">
                <a:tableStyleId>{5C22544A-7EE6-4342-B048-85BDC9FD1C3A}</a:tableStyleId>
              </a:tblPr>
              <a:tblGrid>
                <a:gridCol w="1498056">
                  <a:extLst>
                    <a:ext uri="{9D8B030D-6E8A-4147-A177-3AD203B41FA5}">
                      <a16:colId xmlns:a16="http://schemas.microsoft.com/office/drawing/2014/main" val="3014776323"/>
                    </a:ext>
                  </a:extLst>
                </a:gridCol>
                <a:gridCol w="1841863">
                  <a:extLst>
                    <a:ext uri="{9D8B030D-6E8A-4147-A177-3AD203B41FA5}">
                      <a16:colId xmlns:a16="http://schemas.microsoft.com/office/drawing/2014/main" val="1262407650"/>
                    </a:ext>
                  </a:extLst>
                </a:gridCol>
                <a:gridCol w="4176089">
                  <a:extLst>
                    <a:ext uri="{9D8B030D-6E8A-4147-A177-3AD203B41FA5}">
                      <a16:colId xmlns:a16="http://schemas.microsoft.com/office/drawing/2014/main" val="2868712039"/>
                    </a:ext>
                  </a:extLst>
                </a:gridCol>
              </a:tblGrid>
              <a:tr h="139106">
                <a:tc>
                  <a:txBody>
                    <a:bodyPr/>
                    <a:lstStyle/>
                    <a:p>
                      <a:r>
                        <a:rPr lang="fr-FR" sz="1600" dirty="0"/>
                        <a:t>Object</a:t>
                      </a:r>
                    </a:p>
                  </a:txBody>
                  <a:tcPr/>
                </a:tc>
                <a:tc>
                  <a:txBody>
                    <a:bodyPr/>
                    <a:lstStyle/>
                    <a:p>
                      <a:r>
                        <a:rPr lang="fr-FR" sz="1600" dirty="0" err="1"/>
                        <a:t>Purpose</a:t>
                      </a:r>
                      <a:endParaRPr lang="fr-FR" sz="1600" dirty="0"/>
                    </a:p>
                  </a:txBody>
                  <a:tcPr/>
                </a:tc>
                <a:tc>
                  <a:txBody>
                    <a:bodyPr/>
                    <a:lstStyle/>
                    <a:p>
                      <a:r>
                        <a:rPr lang="fr-FR" sz="1600" dirty="0" err="1"/>
                        <a:t>Functions</a:t>
                      </a:r>
                      <a:endParaRPr lang="fr-FR" sz="1600" dirty="0"/>
                    </a:p>
                  </a:txBody>
                  <a:tcPr/>
                </a:tc>
                <a:extLst>
                  <a:ext uri="{0D108BD9-81ED-4DB2-BD59-A6C34878D82A}">
                    <a16:rowId xmlns:a16="http://schemas.microsoft.com/office/drawing/2014/main" val="3555528698"/>
                  </a:ext>
                </a:extLst>
              </a:tr>
              <a:tr h="237112">
                <a:tc>
                  <a:txBody>
                    <a:bodyPr/>
                    <a:lstStyle/>
                    <a:p>
                      <a:pPr indent="0">
                        <a:buNone/>
                      </a:pPr>
                      <a:r>
                        <a:rPr lang="en-GB" sz="1050" b="0" strike="noStrike" spc="-1" dirty="0" err="1">
                          <a:solidFill>
                            <a:srgbClr val="000000"/>
                          </a:solidFill>
                          <a:latin typeface="Arial"/>
                        </a:rPr>
                        <a:t>radardisplay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Display object to create plots from data in a radar object</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plot_ray</a:t>
                      </a:r>
                      <a:r>
                        <a:rPr lang="en-GB" sz="1050" b="0" strike="noStrike" spc="-1" dirty="0">
                          <a:solidFill>
                            <a:srgbClr val="000000"/>
                          </a:solidFill>
                          <a:latin typeface="Arial"/>
                        </a:rPr>
                        <a:t>, </a:t>
                      </a:r>
                      <a:r>
                        <a:rPr lang="en-GB" sz="1050" b="0" strike="noStrike" spc="-1" dirty="0" err="1">
                          <a:solidFill>
                            <a:srgbClr val="000000"/>
                          </a:solidFill>
                          <a:latin typeface="Arial"/>
                        </a:rPr>
                        <a:t>plot_ppi</a:t>
                      </a:r>
                      <a:r>
                        <a:rPr lang="en-GB" sz="1050" b="0" strike="noStrike" spc="-1" dirty="0">
                          <a:solidFill>
                            <a:srgbClr val="000000"/>
                          </a:solidFill>
                          <a:latin typeface="Arial"/>
                        </a:rPr>
                        <a:t>, </a:t>
                      </a:r>
                      <a:r>
                        <a:rPr lang="en-GB" sz="1050" b="0" strike="noStrike" spc="-1" dirty="0" err="1">
                          <a:solidFill>
                            <a:srgbClr val="000000"/>
                          </a:solidFill>
                          <a:latin typeface="Arial"/>
                        </a:rPr>
                        <a:t>plot_rhi</a:t>
                      </a:r>
                      <a:r>
                        <a:rPr lang="en-GB" sz="1050" b="0" strike="noStrike" spc="-1" dirty="0">
                          <a:solidFill>
                            <a:srgbClr val="000000"/>
                          </a:solidFill>
                          <a:latin typeface="Arial"/>
                        </a:rPr>
                        <a:t>, </a:t>
                      </a:r>
                      <a:r>
                        <a:rPr lang="en-GB" sz="1050" b="0" strike="noStrike" spc="-1" dirty="0" err="1">
                          <a:solidFill>
                            <a:srgbClr val="000000"/>
                          </a:solidFill>
                          <a:latin typeface="Arial"/>
                        </a:rPr>
                        <a:t>plot_azimuth_to_rhi</a:t>
                      </a:r>
                      <a:r>
                        <a:rPr lang="en-GB" sz="1050" b="0" strike="noStrike" spc="-1" dirty="0">
                          <a:solidFill>
                            <a:srgbClr val="000000"/>
                          </a:solidFill>
                          <a:latin typeface="Arial"/>
                        </a:rPr>
                        <a:t> (pseudo-RHI), </a:t>
                      </a:r>
                      <a:r>
                        <a:rPr lang="en-GB" sz="1050" b="0" strike="noStrike" spc="-1" dirty="0" err="1">
                          <a:solidFill>
                            <a:srgbClr val="000000"/>
                          </a:solidFill>
                          <a:latin typeface="Arial"/>
                        </a:rPr>
                        <a:t>plot_vpt</a:t>
                      </a:r>
                      <a:r>
                        <a:rPr lang="en-GB" sz="1050" b="0" strike="noStrike" spc="-1" dirty="0">
                          <a:solidFill>
                            <a:srgbClr val="000000"/>
                          </a:solidFill>
                          <a:latin typeface="Arial"/>
                        </a:rPr>
                        <a:t> (time-height for vertically pointing radar), </a:t>
                      </a:r>
                      <a:r>
                        <a:rPr lang="en-GB" sz="1050" b="0" strike="noStrike" spc="-1" dirty="0" err="1">
                          <a:solidFill>
                            <a:srgbClr val="000000"/>
                          </a:solidFill>
                          <a:latin typeface="Arial"/>
                        </a:rPr>
                        <a:t>plot_xsection</a:t>
                      </a:r>
                      <a:r>
                        <a:rPr lang="en-GB" sz="1050" b="0" strike="noStrike" spc="-1" dirty="0">
                          <a:solidFill>
                            <a:srgbClr val="000000"/>
                          </a:solidFill>
                          <a:latin typeface="Arial"/>
                        </a:rPr>
                        <a:t> </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391395727"/>
                  </a:ext>
                </a:extLst>
              </a:tr>
              <a:tr h="237112">
                <a:tc>
                  <a:txBody>
                    <a:bodyPr/>
                    <a:lstStyle/>
                    <a:p>
                      <a:pPr indent="0">
                        <a:buNone/>
                      </a:pPr>
                      <a:r>
                        <a:rPr lang="en-GB" sz="1050" b="0" strike="noStrike" spc="-1" dirty="0" err="1">
                          <a:solidFill>
                            <a:srgbClr val="000000"/>
                          </a:solidFill>
                          <a:latin typeface="Arial"/>
                        </a:rPr>
                        <a:t>radardisplay_airborne</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a:solidFill>
                            <a:srgbClr val="000000"/>
                          </a:solidFill>
                          <a:latin typeface="Arial"/>
                        </a:rPr>
                        <a:t>Same as above but for airborne radar data. Inherits from radardisplay</a:t>
                      </a:r>
                      <a:endParaRPr lang="fr-FR" sz="1050" b="0" strike="noStrike" spc="-1">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Not used by </a:t>
                      </a:r>
                      <a:r>
                        <a:rPr lang="en-GB" sz="1050" b="0" strike="noStrike" spc="-1" dirty="0" err="1">
                          <a:solidFill>
                            <a:srgbClr val="000000"/>
                          </a:solidFill>
                          <a:latin typeface="Arial"/>
                        </a:rPr>
                        <a:t>Pyrad</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2388592870"/>
                  </a:ext>
                </a:extLst>
              </a:tr>
              <a:tr h="303503">
                <a:tc>
                  <a:txBody>
                    <a:bodyPr/>
                    <a:lstStyle/>
                    <a:p>
                      <a:pPr indent="0">
                        <a:buNone/>
                      </a:pPr>
                      <a:r>
                        <a:rPr lang="en-GB" sz="1050" b="0" strike="noStrike" spc="-1" dirty="0" err="1">
                          <a:solidFill>
                            <a:srgbClr val="000000"/>
                          </a:solidFill>
                          <a:latin typeface="Arial"/>
                        </a:rPr>
                        <a:t>radarmapdisplay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a:solidFill>
                            <a:srgbClr val="000000"/>
                          </a:solidFill>
                          <a:latin typeface="Arial"/>
                        </a:rPr>
                        <a:t>Display object to create plots on a geographic map from data in a radar object. Inherits from radardisplay</a:t>
                      </a:r>
                      <a:endParaRPr lang="fr-FR" sz="1050" b="0" strike="noStrike" spc="-1">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plot_ppi_map</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151935296"/>
                  </a:ext>
                </a:extLst>
              </a:tr>
              <a:tr h="569068">
                <a:tc>
                  <a:txBody>
                    <a:bodyPr/>
                    <a:lstStyle/>
                    <a:p>
                      <a:pPr indent="0">
                        <a:buNone/>
                      </a:pPr>
                      <a:r>
                        <a:rPr lang="en-GB" sz="1050" b="0" strike="noStrike" spc="-1" dirty="0" err="1">
                          <a:solidFill>
                            <a:srgbClr val="000000"/>
                          </a:solidFill>
                          <a:latin typeface="Arial"/>
                        </a:rPr>
                        <a:t>gridmapdisplay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Display object to create plots from data in a grid object</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plot_grid</a:t>
                      </a:r>
                      <a:r>
                        <a:rPr lang="en-GB" sz="1050" b="0" strike="noStrike" spc="-1" dirty="0">
                          <a:solidFill>
                            <a:srgbClr val="000000"/>
                          </a:solidFill>
                          <a:latin typeface="Arial"/>
                        </a:rPr>
                        <a:t> (plot grid data projected into a  map), </a:t>
                      </a:r>
                      <a:r>
                        <a:rPr lang="en-GB" sz="1050" b="0" strike="noStrike" spc="-1" dirty="0" err="1">
                          <a:solidFill>
                            <a:srgbClr val="000000"/>
                          </a:solidFill>
                          <a:latin typeface="Arial"/>
                        </a:rPr>
                        <a:t>plot_grid_raw</a:t>
                      </a:r>
                      <a:r>
                        <a:rPr lang="en-GB" sz="1050" b="0" strike="noStrike" spc="-1" dirty="0">
                          <a:solidFill>
                            <a:srgbClr val="000000"/>
                          </a:solidFill>
                          <a:latin typeface="Arial"/>
                        </a:rPr>
                        <a:t> (plot grid in native Cartesian coordinates)</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plot_grid_contour</a:t>
                      </a:r>
                      <a:r>
                        <a:rPr lang="en-GB" sz="1050" b="0" strike="noStrike" spc="-1" dirty="0">
                          <a:solidFill>
                            <a:srgbClr val="000000"/>
                          </a:solidFill>
                          <a:latin typeface="Arial"/>
                        </a:rPr>
                        <a:t> (plot contours of grid data projected into a map)</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plot_latitude_slice</a:t>
                      </a:r>
                      <a:r>
                        <a:rPr lang="en-GB" sz="1050" b="0" strike="noStrike" spc="-1" dirty="0">
                          <a:solidFill>
                            <a:srgbClr val="000000"/>
                          </a:solidFill>
                          <a:latin typeface="Arial"/>
                        </a:rPr>
                        <a:t> (plot slice along a given latitude)</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plot_longitude_slice</a:t>
                      </a:r>
                      <a:r>
                        <a:rPr lang="en-GB" sz="1050" b="0" strike="noStrike" spc="-1" dirty="0">
                          <a:solidFill>
                            <a:srgbClr val="000000"/>
                          </a:solidFill>
                          <a:latin typeface="Arial"/>
                        </a:rPr>
                        <a:t> (plot slice along a given longitude)</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plot_latlon_slice</a:t>
                      </a:r>
                      <a:r>
                        <a:rPr lang="en-GB" sz="1050" b="0" strike="noStrike" spc="-1" dirty="0">
                          <a:solidFill>
                            <a:srgbClr val="000000"/>
                          </a:solidFill>
                          <a:latin typeface="Arial"/>
                        </a:rPr>
                        <a:t> (plot slice crossing 2 arbitrary coordinate points)</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26705330"/>
                  </a:ext>
                </a:extLst>
              </a:tr>
            </a:tbl>
          </a:graphicData>
        </a:graphic>
      </p:graphicFrame>
    </p:spTree>
    <p:extLst>
      <p:ext uri="{BB962C8B-B14F-4D97-AF65-F5344CB8AC3E}">
        <p14:creationId xmlns:p14="http://schemas.microsoft.com/office/powerpoint/2010/main" val="3415932905"/>
      </p:ext>
    </p:extLst>
  </p:cSld>
  <p:clrMapOvr>
    <a:masterClrMapping/>
  </p:clrMapOvr>
</p:sld>
</file>

<file path=ppt/theme/theme1.xml><?xml version="1.0" encoding="utf-8"?>
<a:theme xmlns:a="http://schemas.openxmlformats.org/drawingml/2006/main" name="1_Kreuzraster komplett">
  <a:themeElements>
    <a:clrScheme name="Benutzerdefiniert 1">
      <a:dk1>
        <a:srgbClr val="000000"/>
      </a:dk1>
      <a:lt1>
        <a:srgbClr val="FFFFFF"/>
      </a:lt1>
      <a:dk2>
        <a:srgbClr val="000000"/>
      </a:dk2>
      <a:lt2>
        <a:srgbClr val="7D6E5F"/>
      </a:lt2>
      <a:accent1>
        <a:srgbClr val="FF0000"/>
      </a:accent1>
      <a:accent2>
        <a:srgbClr val="7D6E5F"/>
      </a:accent2>
      <a:accent3>
        <a:srgbClr val="5A735F"/>
      </a:accent3>
      <a:accent4>
        <a:srgbClr val="000000"/>
      </a:accent4>
      <a:accent5>
        <a:srgbClr val="DAEDEF"/>
      </a:accent5>
      <a:accent6>
        <a:srgbClr val="FAB45F"/>
      </a:accent6>
      <a:hlink>
        <a:srgbClr val="000000"/>
      </a:hlink>
      <a:folHlink>
        <a:srgbClr val="000000"/>
      </a:folHlink>
    </a:clrScheme>
    <a:fontScheme name="GSEDI">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GSED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SED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SED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SED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SED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SED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SEDI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SED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SED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SED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SED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SED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711EB1397DA214C991D0114E1C6705F" ma:contentTypeVersion="1" ma:contentTypeDescription="Ein neues Dokument erstellen." ma:contentTypeScope="" ma:versionID="4f497952251489acb7320a0ddcdc69ee">
  <xsd:schema xmlns:xsd="http://www.w3.org/2001/XMLSchema" xmlns:p="http://schemas.microsoft.com/office/2006/metadata/properties" xmlns:ns1="http://schemas.microsoft.com/sharepoint/v3" targetNamespace="http://schemas.microsoft.com/office/2006/metadata/properties" ma:root="true" ma:fieldsID="5e9f62132f8a72b8ccdf838efe357e2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70CE0D-FADF-4C0F-90CA-E3B937E9A86B}">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38F031FF-B88D-427D-A541-B3BADEC17DB4}">
  <ds:schemaRefs>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E9CD66-01A1-48D3-A44D-6CE4965594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de_Format_16-9</Template>
  <TotalTime>111</TotalTime>
  <Words>2379</Words>
  <Application>Microsoft Office PowerPoint</Application>
  <PresentationFormat>Affichage à l'écran (16:9)</PresentationFormat>
  <Paragraphs>358</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Roboto Light</vt:lpstr>
      <vt:lpstr>Symbol</vt:lpstr>
      <vt:lpstr>Times</vt:lpstr>
      <vt:lpstr>1_Kreuzraster komplett</vt:lpstr>
      <vt:lpstr>The MeteoSwiss Py-ART</vt:lpstr>
      <vt:lpstr>Contents</vt:lpstr>
      <vt:lpstr>Présentation PowerPoint</vt:lpstr>
      <vt:lpstr>What is Py-ART?</vt:lpstr>
      <vt:lpstr>Why using the MeteoSwiss Py-ART ?</vt:lpstr>
      <vt:lpstr>Présentation PowerPoint</vt:lpstr>
      <vt:lpstr>Py-ART modules</vt:lpstr>
      <vt:lpstr>Py-ART data objects</vt:lpstr>
      <vt:lpstr>Py-ART plotting objects</vt:lpstr>
      <vt:lpstr>Présentation PowerPoint</vt:lpstr>
      <vt:lpstr>Basic data processing</vt:lpstr>
      <vt:lpstr>Retrievals</vt:lpstr>
      <vt:lpstr>Présentation PowerPoint</vt:lpstr>
      <vt:lpstr>Présentation PowerPoint</vt:lpstr>
      <vt:lpstr>Présentation PowerPoint</vt:lpstr>
      <vt:lpstr>IQ data</vt:lpstr>
      <vt:lpstr>Spectral data</vt:lpstr>
      <vt:lpstr>Noise and bias correction</vt:lpstr>
      <vt:lpstr>Filtering undesired echoes</vt:lpstr>
      <vt:lpstr>Raw PhiDP processing</vt:lpstr>
      <vt:lpstr>Detect the melting layer</vt:lpstr>
      <vt:lpstr>Compute attenuation</vt:lpstr>
      <vt:lpstr>Hydrometeor classification</vt:lpstr>
      <vt:lpstr>VPR correction</vt:lpstr>
      <vt:lpstr>RR retrieval</vt:lpstr>
      <vt:lpstr>Velocity unfolding</vt:lpstr>
      <vt:lpstr>Velocity retrievals</vt:lpstr>
      <vt:lpstr>Présentation PowerPoint</vt:lpstr>
      <vt:lpstr>Py-ART monitoring functions</vt:lpstr>
      <vt:lpstr>Py-ART DEM processing</vt:lpstr>
      <vt:lpstr>Py-ART QVP family</vt:lpstr>
      <vt:lpstr>Mapping into a grid</vt:lpstr>
    </vt:vector>
  </TitlesOfParts>
  <Company>MeteoSwiss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Cecconi Alessandro</dc:creator>
  <cp:lastModifiedBy>Jordi FIGUERAS VENTURA</cp:lastModifiedBy>
  <cp:revision>127</cp:revision>
  <cp:lastPrinted>2016-02-16T15:38:09Z</cp:lastPrinted>
  <dcterms:created xsi:type="dcterms:W3CDTF">2021-01-29T10:03:18Z</dcterms:created>
  <dcterms:modified xsi:type="dcterms:W3CDTF">2023-12-12T14:09:33Z</dcterms:modified>
</cp:coreProperties>
</file>