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26" r:id="rId4"/>
  </p:sldMasterIdLst>
  <p:notesMasterIdLst>
    <p:notesMasterId r:id="rId26"/>
  </p:notesMasterIdLst>
  <p:handoutMasterIdLst>
    <p:handoutMasterId r:id="rId27"/>
  </p:handoutMasterIdLst>
  <p:sldIdLst>
    <p:sldId id="326" r:id="rId5"/>
    <p:sldId id="374" r:id="rId6"/>
    <p:sldId id="406" r:id="rId7"/>
    <p:sldId id="407" r:id="rId8"/>
    <p:sldId id="408" r:id="rId9"/>
    <p:sldId id="409" r:id="rId10"/>
    <p:sldId id="410" r:id="rId11"/>
    <p:sldId id="411" r:id="rId12"/>
    <p:sldId id="412" r:id="rId13"/>
    <p:sldId id="413" r:id="rId14"/>
    <p:sldId id="414" r:id="rId15"/>
    <p:sldId id="415" r:id="rId16"/>
    <p:sldId id="417" r:id="rId17"/>
    <p:sldId id="418" r:id="rId18"/>
    <p:sldId id="419" r:id="rId19"/>
    <p:sldId id="420" r:id="rId20"/>
    <p:sldId id="421" r:id="rId21"/>
    <p:sldId id="422" r:id="rId22"/>
    <p:sldId id="423" r:id="rId23"/>
    <p:sldId id="299" r:id="rId24"/>
    <p:sldId id="375" r:id="rId25"/>
  </p:sldIdLst>
  <p:sldSz cx="9144000" cy="5143500" type="screen16x9"/>
  <p:notesSz cx="7023100" cy="9309100"/>
  <p:defaultTextStyle>
    <a:defPPr>
      <a:defRPr lang="de-CH"/>
    </a:defPPr>
    <a:lvl1pPr algn="l" rtl="0" eaLnBrk="0" fontAlgn="base" hangingPunct="0">
      <a:spcBef>
        <a:spcPct val="0"/>
      </a:spcBef>
      <a:spcAft>
        <a:spcPct val="0"/>
      </a:spcAft>
      <a:defRPr sz="2100" kern="1200">
        <a:solidFill>
          <a:schemeClr val="tx1"/>
        </a:solidFill>
        <a:latin typeface="Arial" charset="0"/>
        <a:ea typeface="+mn-ea"/>
        <a:cs typeface="+mn-cs"/>
      </a:defRPr>
    </a:lvl1pPr>
    <a:lvl2pPr marL="457200" algn="l" rtl="0" eaLnBrk="0" fontAlgn="base" hangingPunct="0">
      <a:spcBef>
        <a:spcPct val="0"/>
      </a:spcBef>
      <a:spcAft>
        <a:spcPct val="0"/>
      </a:spcAft>
      <a:defRPr sz="2100" kern="1200">
        <a:solidFill>
          <a:schemeClr val="tx1"/>
        </a:solidFill>
        <a:latin typeface="Arial" charset="0"/>
        <a:ea typeface="+mn-ea"/>
        <a:cs typeface="+mn-cs"/>
      </a:defRPr>
    </a:lvl2pPr>
    <a:lvl3pPr marL="914400" algn="l" rtl="0" eaLnBrk="0" fontAlgn="base" hangingPunct="0">
      <a:spcBef>
        <a:spcPct val="0"/>
      </a:spcBef>
      <a:spcAft>
        <a:spcPct val="0"/>
      </a:spcAft>
      <a:defRPr sz="2100" kern="1200">
        <a:solidFill>
          <a:schemeClr val="tx1"/>
        </a:solidFill>
        <a:latin typeface="Arial" charset="0"/>
        <a:ea typeface="+mn-ea"/>
        <a:cs typeface="+mn-cs"/>
      </a:defRPr>
    </a:lvl3pPr>
    <a:lvl4pPr marL="1371600" algn="l" rtl="0" eaLnBrk="0" fontAlgn="base" hangingPunct="0">
      <a:spcBef>
        <a:spcPct val="0"/>
      </a:spcBef>
      <a:spcAft>
        <a:spcPct val="0"/>
      </a:spcAft>
      <a:defRPr sz="2100" kern="1200">
        <a:solidFill>
          <a:schemeClr val="tx1"/>
        </a:solidFill>
        <a:latin typeface="Arial" charset="0"/>
        <a:ea typeface="+mn-ea"/>
        <a:cs typeface="+mn-cs"/>
      </a:defRPr>
    </a:lvl4pPr>
    <a:lvl5pPr marL="1828800" algn="l" rtl="0" eaLnBrk="0" fontAlgn="base" hangingPunct="0">
      <a:spcBef>
        <a:spcPct val="0"/>
      </a:spcBef>
      <a:spcAft>
        <a:spcPct val="0"/>
      </a:spcAft>
      <a:defRPr sz="2100" kern="1200">
        <a:solidFill>
          <a:schemeClr val="tx1"/>
        </a:solidFill>
        <a:latin typeface="Arial" charset="0"/>
        <a:ea typeface="+mn-ea"/>
        <a:cs typeface="+mn-cs"/>
      </a:defRPr>
    </a:lvl5pPr>
    <a:lvl6pPr marL="2286000" algn="l" defTabSz="914400" rtl="0" eaLnBrk="1" latinLnBrk="0" hangingPunct="1">
      <a:defRPr sz="2100" kern="1200">
        <a:solidFill>
          <a:schemeClr val="tx1"/>
        </a:solidFill>
        <a:latin typeface="Arial" charset="0"/>
        <a:ea typeface="+mn-ea"/>
        <a:cs typeface="+mn-cs"/>
      </a:defRPr>
    </a:lvl6pPr>
    <a:lvl7pPr marL="2743200" algn="l" defTabSz="914400" rtl="0" eaLnBrk="1" latinLnBrk="0" hangingPunct="1">
      <a:defRPr sz="2100" kern="1200">
        <a:solidFill>
          <a:schemeClr val="tx1"/>
        </a:solidFill>
        <a:latin typeface="Arial" charset="0"/>
        <a:ea typeface="+mn-ea"/>
        <a:cs typeface="+mn-cs"/>
      </a:defRPr>
    </a:lvl7pPr>
    <a:lvl8pPr marL="3200400" algn="l" defTabSz="914400" rtl="0" eaLnBrk="1" latinLnBrk="0" hangingPunct="1">
      <a:defRPr sz="2100" kern="1200">
        <a:solidFill>
          <a:schemeClr val="tx1"/>
        </a:solidFill>
        <a:latin typeface="Arial" charset="0"/>
        <a:ea typeface="+mn-ea"/>
        <a:cs typeface="+mn-cs"/>
      </a:defRPr>
    </a:lvl8pPr>
    <a:lvl9pPr marL="3657600" algn="l" defTabSz="914400" rtl="0" eaLnBrk="1" latinLnBrk="0" hangingPunct="1">
      <a:defRPr sz="2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1">
          <p15:clr>
            <a:srgbClr val="A4A3A4"/>
          </p15:clr>
        </p15:guide>
        <p15:guide id="4" pos="288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urrer Bettina" initials="dub"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648FFF"/>
    <a:srgbClr val="FE6100"/>
    <a:srgbClr val="C8C8C8"/>
    <a:srgbClr val="FFB000"/>
    <a:srgbClr val="FF8D00"/>
    <a:srgbClr val="785EF0"/>
    <a:srgbClr val="5A5A50"/>
    <a:srgbClr val="DC267F"/>
    <a:srgbClr val="6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63" autoAdjust="0"/>
    <p:restoredTop sz="72856" autoAdjust="0"/>
  </p:normalViewPr>
  <p:slideViewPr>
    <p:cSldViewPr snapToGrid="0">
      <p:cViewPr varScale="1">
        <p:scale>
          <a:sx n="135" d="100"/>
          <a:sy n="135" d="100"/>
        </p:scale>
        <p:origin x="132" y="294"/>
      </p:cViewPr>
      <p:guideLst>
        <p:guide orient="horz" pos="2160"/>
        <p:guide pos="2880"/>
        <p:guide orient="horz" pos="1621"/>
        <p:guide pos="2881"/>
      </p:guideLst>
    </p:cSldViewPr>
  </p:slideViewPr>
  <p:notesTextViewPr>
    <p:cViewPr>
      <p:scale>
        <a:sx n="3" d="2"/>
        <a:sy n="3" d="2"/>
      </p:scale>
      <p:origin x="0" y="0"/>
    </p:cViewPr>
  </p:notesTextViewPr>
  <p:notesViewPr>
    <p:cSldViewPr snapToGrid="0">
      <p:cViewPr>
        <p:scale>
          <a:sx n="1" d="2"/>
          <a:sy n="1" d="2"/>
        </p:scale>
        <p:origin x="2100" y="76"/>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043344"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t" anchorCtr="0" compatLnSpc="1">
            <a:prstTxWarp prst="textNoShape">
              <a:avLst/>
            </a:prstTxWarp>
          </a:bodyPr>
          <a:lstStyle>
            <a:lvl1pPr>
              <a:defRPr sz="1200">
                <a:latin typeface="Times" pitchFamily="18" charset="0"/>
              </a:defRPr>
            </a:lvl1pPr>
          </a:lstStyle>
          <a:p>
            <a:pPr>
              <a:defRPr/>
            </a:pPr>
            <a:endParaRPr lang="en-GB"/>
          </a:p>
        </p:txBody>
      </p:sp>
      <p:sp>
        <p:nvSpPr>
          <p:cNvPr id="20483" name="Rectangle 3"/>
          <p:cNvSpPr>
            <a:spLocks noGrp="1" noChangeArrowheads="1"/>
          </p:cNvSpPr>
          <p:nvPr>
            <p:ph type="dt" sz="quarter" idx="1"/>
          </p:nvPr>
        </p:nvSpPr>
        <p:spPr bwMode="auto">
          <a:xfrm>
            <a:off x="3979758" y="0"/>
            <a:ext cx="3043344"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t" anchorCtr="0" compatLnSpc="1">
            <a:prstTxWarp prst="textNoShape">
              <a:avLst/>
            </a:prstTxWarp>
          </a:bodyPr>
          <a:lstStyle>
            <a:lvl1pPr algn="r">
              <a:defRPr sz="1200">
                <a:latin typeface="Times" pitchFamily="18" charset="0"/>
              </a:defRPr>
            </a:lvl1pPr>
          </a:lstStyle>
          <a:p>
            <a:pPr>
              <a:defRPr/>
            </a:pPr>
            <a:endParaRPr lang="en-GB"/>
          </a:p>
        </p:txBody>
      </p:sp>
      <p:sp>
        <p:nvSpPr>
          <p:cNvPr id="20484" name="Rectangle 4"/>
          <p:cNvSpPr>
            <a:spLocks noGrp="1" noChangeArrowheads="1"/>
          </p:cNvSpPr>
          <p:nvPr>
            <p:ph type="ftr" sz="quarter" idx="2"/>
          </p:nvPr>
        </p:nvSpPr>
        <p:spPr bwMode="auto">
          <a:xfrm>
            <a:off x="0" y="8843645"/>
            <a:ext cx="3043344"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b" anchorCtr="0" compatLnSpc="1">
            <a:prstTxWarp prst="textNoShape">
              <a:avLst/>
            </a:prstTxWarp>
          </a:bodyPr>
          <a:lstStyle>
            <a:lvl1pPr>
              <a:defRPr sz="1200">
                <a:latin typeface="Times" pitchFamily="18" charset="0"/>
              </a:defRPr>
            </a:lvl1pPr>
          </a:lstStyle>
          <a:p>
            <a:pPr>
              <a:defRPr/>
            </a:pPr>
            <a:endParaRPr lang="en-GB"/>
          </a:p>
        </p:txBody>
      </p:sp>
      <p:sp>
        <p:nvSpPr>
          <p:cNvPr id="20485" name="Rectangle 5"/>
          <p:cNvSpPr>
            <a:spLocks noGrp="1" noChangeArrowheads="1"/>
          </p:cNvSpPr>
          <p:nvPr>
            <p:ph type="sldNum" sz="quarter" idx="3"/>
          </p:nvPr>
        </p:nvSpPr>
        <p:spPr bwMode="auto">
          <a:xfrm>
            <a:off x="3979758" y="8843645"/>
            <a:ext cx="3043344"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b" anchorCtr="0" compatLnSpc="1">
            <a:prstTxWarp prst="textNoShape">
              <a:avLst/>
            </a:prstTxWarp>
          </a:bodyPr>
          <a:lstStyle>
            <a:lvl1pPr algn="r">
              <a:defRPr sz="1200">
                <a:latin typeface="Times" pitchFamily="18" charset="0"/>
              </a:defRPr>
            </a:lvl1pPr>
          </a:lstStyle>
          <a:p>
            <a:pPr>
              <a:defRPr/>
            </a:pPr>
            <a:fld id="{5539B3AE-4F5B-4C8A-901D-39FC07883CC1}" type="slidenum">
              <a:rPr lang="en-GB"/>
              <a:pPr>
                <a:defRPr/>
              </a:pPr>
              <a:t>‹N°›</a:t>
            </a:fld>
            <a:endParaRPr lang="en-GB"/>
          </a:p>
        </p:txBody>
      </p:sp>
    </p:spTree>
    <p:extLst>
      <p:ext uri="{BB962C8B-B14F-4D97-AF65-F5344CB8AC3E}">
        <p14:creationId xmlns:p14="http://schemas.microsoft.com/office/powerpoint/2010/main" val="34238045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43344"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t" anchorCtr="0" compatLnSpc="1">
            <a:prstTxWarp prst="textNoShape">
              <a:avLst/>
            </a:prstTxWarp>
          </a:bodyPr>
          <a:lstStyle>
            <a:lvl1pPr>
              <a:defRPr sz="1200">
                <a:latin typeface="Times" pitchFamily="18" charset="0"/>
              </a:defRPr>
            </a:lvl1pPr>
          </a:lstStyle>
          <a:p>
            <a:pPr>
              <a:defRPr/>
            </a:pPr>
            <a:endParaRPr lang="de-CH"/>
          </a:p>
        </p:txBody>
      </p:sp>
      <p:sp>
        <p:nvSpPr>
          <p:cNvPr id="8195" name="Rectangle 3"/>
          <p:cNvSpPr>
            <a:spLocks noGrp="1" noChangeArrowheads="1"/>
          </p:cNvSpPr>
          <p:nvPr>
            <p:ph type="dt" idx="1"/>
          </p:nvPr>
        </p:nvSpPr>
        <p:spPr bwMode="auto">
          <a:xfrm>
            <a:off x="3979758" y="0"/>
            <a:ext cx="3043344"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t" anchorCtr="0" compatLnSpc="1">
            <a:prstTxWarp prst="textNoShape">
              <a:avLst/>
            </a:prstTxWarp>
          </a:bodyPr>
          <a:lstStyle>
            <a:lvl1pPr algn="r">
              <a:defRPr sz="1200">
                <a:latin typeface="Times" pitchFamily="18" charset="0"/>
              </a:defRPr>
            </a:lvl1pPr>
          </a:lstStyle>
          <a:p>
            <a:pPr>
              <a:defRPr/>
            </a:pPr>
            <a:endParaRPr lang="de-CH"/>
          </a:p>
        </p:txBody>
      </p:sp>
      <p:sp>
        <p:nvSpPr>
          <p:cNvPr id="10244" name="Rectangle 4"/>
          <p:cNvSpPr>
            <a:spLocks noGrp="1" noRot="1" noChangeAspect="1" noChangeArrowheads="1" noTextEdit="1"/>
          </p:cNvSpPr>
          <p:nvPr>
            <p:ph type="sldImg" idx="2"/>
          </p:nvPr>
        </p:nvSpPr>
        <p:spPr bwMode="auto">
          <a:xfrm>
            <a:off x="411163" y="698500"/>
            <a:ext cx="6200775" cy="34893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936415" y="4421824"/>
            <a:ext cx="5150273" cy="4189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t" anchorCtr="0" compatLnSpc="1">
            <a:prstTxWarp prst="textNoShape">
              <a:avLst/>
            </a:prstTxWarp>
          </a:bodyPr>
          <a:lstStyle/>
          <a:p>
            <a:pPr lvl="0"/>
            <a:r>
              <a:rPr lang="de-CH" noProof="0"/>
              <a:t>Mastertextformat bearbeiten</a:t>
            </a:r>
          </a:p>
          <a:p>
            <a:pPr lvl="1"/>
            <a:r>
              <a:rPr lang="de-CH" noProof="0"/>
              <a:t>Zweite Ebene</a:t>
            </a:r>
          </a:p>
          <a:p>
            <a:pPr lvl="2"/>
            <a:r>
              <a:rPr lang="de-CH" noProof="0"/>
              <a:t>Dritte Ebene</a:t>
            </a:r>
          </a:p>
          <a:p>
            <a:pPr lvl="3"/>
            <a:r>
              <a:rPr lang="de-CH" noProof="0"/>
              <a:t>Vierte Ebene</a:t>
            </a:r>
          </a:p>
          <a:p>
            <a:pPr lvl="4"/>
            <a:r>
              <a:rPr lang="de-CH" noProof="0"/>
              <a:t>Fünfte Ebene</a:t>
            </a:r>
          </a:p>
        </p:txBody>
      </p:sp>
      <p:sp>
        <p:nvSpPr>
          <p:cNvPr id="8198" name="Rectangle 6"/>
          <p:cNvSpPr>
            <a:spLocks noGrp="1" noChangeArrowheads="1"/>
          </p:cNvSpPr>
          <p:nvPr>
            <p:ph type="ftr" sz="quarter" idx="4"/>
          </p:nvPr>
        </p:nvSpPr>
        <p:spPr bwMode="auto">
          <a:xfrm>
            <a:off x="0" y="8843645"/>
            <a:ext cx="3043344"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b" anchorCtr="0" compatLnSpc="1">
            <a:prstTxWarp prst="textNoShape">
              <a:avLst/>
            </a:prstTxWarp>
          </a:bodyPr>
          <a:lstStyle>
            <a:lvl1pPr>
              <a:defRPr sz="1200">
                <a:latin typeface="Times" pitchFamily="18" charset="0"/>
              </a:defRPr>
            </a:lvl1pPr>
          </a:lstStyle>
          <a:p>
            <a:pPr>
              <a:defRPr/>
            </a:pPr>
            <a:endParaRPr lang="de-CH"/>
          </a:p>
        </p:txBody>
      </p:sp>
      <p:sp>
        <p:nvSpPr>
          <p:cNvPr id="8199" name="Rectangle 7"/>
          <p:cNvSpPr>
            <a:spLocks noGrp="1" noChangeArrowheads="1"/>
          </p:cNvSpPr>
          <p:nvPr>
            <p:ph type="sldNum" sz="quarter" idx="5"/>
          </p:nvPr>
        </p:nvSpPr>
        <p:spPr bwMode="auto">
          <a:xfrm>
            <a:off x="3979758" y="8843645"/>
            <a:ext cx="3043344"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b" anchorCtr="0" compatLnSpc="1">
            <a:prstTxWarp prst="textNoShape">
              <a:avLst/>
            </a:prstTxWarp>
          </a:bodyPr>
          <a:lstStyle>
            <a:lvl1pPr algn="r">
              <a:defRPr sz="1200">
                <a:latin typeface="Times" pitchFamily="18" charset="0"/>
              </a:defRPr>
            </a:lvl1pPr>
          </a:lstStyle>
          <a:p>
            <a:pPr>
              <a:defRPr/>
            </a:pPr>
            <a:fld id="{A1435824-F435-405F-82FC-C5B86CD5CBFE}" type="slidenum">
              <a:rPr lang="de-CH"/>
              <a:pPr>
                <a:defRPr/>
              </a:pPr>
              <a:t>‹N°›</a:t>
            </a:fld>
            <a:endParaRPr lang="de-CH"/>
          </a:p>
        </p:txBody>
      </p:sp>
    </p:spTree>
    <p:extLst>
      <p:ext uri="{BB962C8B-B14F-4D97-AF65-F5344CB8AC3E}">
        <p14:creationId xmlns:p14="http://schemas.microsoft.com/office/powerpoint/2010/main" val="207055105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w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pic>
        <p:nvPicPr>
          <p:cNvPr id="21" name="Bild 49"/>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185" b="20458"/>
          <a:stretch/>
        </p:blipFill>
        <p:spPr>
          <a:xfrm>
            <a:off x="66261" y="1863884"/>
            <a:ext cx="9011477" cy="3237017"/>
          </a:xfrm>
          <a:prstGeom prst="rect">
            <a:avLst/>
          </a:prstGeom>
        </p:spPr>
      </p:pic>
      <p:sp>
        <p:nvSpPr>
          <p:cNvPr id="4" name="Textplatzhalter 3"/>
          <p:cNvSpPr>
            <a:spLocks noGrp="1"/>
          </p:cNvSpPr>
          <p:nvPr>
            <p:ph type="body" sz="quarter" idx="10" hasCustomPrompt="1"/>
          </p:nvPr>
        </p:nvSpPr>
        <p:spPr>
          <a:xfrm>
            <a:off x="1188981" y="3604312"/>
            <a:ext cx="6858000" cy="648000"/>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342900" indent="-342900">
              <a:buNone/>
              <a:defRPr kumimoji="0" lang="de-DE" sz="2200" b="0" i="0" u="none" strike="noStrike" kern="1200" cap="none" spc="0" normalizeH="0" baseline="0" dirty="0" smtClean="0">
                <a:ln>
                  <a:noFill/>
                </a:ln>
                <a:solidFill>
                  <a:srgbClr val="000000"/>
                </a:solidFill>
                <a:effectLst/>
                <a:uLnTx/>
                <a:uFillTx/>
                <a:latin typeface="Arial"/>
              </a:defRPr>
            </a:lvl1pPr>
          </a:lstStyle>
          <a:p>
            <a:pPr marL="0" marR="0" lvl="0" indent="0" defTabSz="685800" eaLnBrk="1" fontAlgn="auto" latinLnBrk="0" hangingPunct="1">
              <a:lnSpc>
                <a:spcPct val="90000"/>
              </a:lnSpc>
              <a:spcBef>
                <a:spcPts val="750"/>
              </a:spcBef>
              <a:spcAft>
                <a:spcPts val="0"/>
              </a:spcAft>
              <a:buClrTx/>
              <a:buSzTx/>
              <a:tabLst/>
            </a:pPr>
            <a:r>
              <a:rPr lang="de-DE"/>
              <a:t>Untertitel Arial, 22 Punkt</a:t>
            </a:r>
          </a:p>
        </p:txBody>
      </p:sp>
      <p:sp>
        <p:nvSpPr>
          <p:cNvPr id="2" name="Titel 1"/>
          <p:cNvSpPr>
            <a:spLocks noGrp="1"/>
          </p:cNvSpPr>
          <p:nvPr>
            <p:ph type="title" hasCustomPrompt="1"/>
          </p:nvPr>
        </p:nvSpPr>
        <p:spPr>
          <a:xfrm>
            <a:off x="1147051" y="1843923"/>
            <a:ext cx="7617600" cy="1638000"/>
          </a:xfrm>
          <a:prstGeom prst="rect">
            <a:avLst/>
          </a:prstGeom>
        </p:spPr>
        <p:txBody>
          <a:bodyPr/>
          <a:lstStyle>
            <a:lvl1pPr>
              <a:defRPr kumimoji="0" lang="de-DE" sz="5200" b="0" i="0" u="none" strike="noStrike" kern="1200" cap="none" spc="0" normalizeH="0" baseline="0" dirty="0" smtClean="0">
                <a:ln>
                  <a:noFill/>
                </a:ln>
                <a:solidFill>
                  <a:srgbClr val="000000"/>
                </a:solidFill>
                <a:effectLst/>
                <a:uLnTx/>
                <a:uFillTx/>
                <a:latin typeface="+mj-lt"/>
                <a:ea typeface="+mj-ea"/>
                <a:cs typeface="+mj-cs"/>
              </a:defRPr>
            </a:lvl1pPr>
          </a:lstStyle>
          <a:p>
            <a:r>
              <a:rPr lang="de-DE"/>
              <a:t>Präsentationstitel Arial, 52 Punkt</a:t>
            </a:r>
          </a:p>
        </p:txBody>
      </p:sp>
      <p:sp>
        <p:nvSpPr>
          <p:cNvPr id="9" name="Text Box 32"/>
          <p:cNvSpPr txBox="1">
            <a:spLocks noChangeArrowheads="1"/>
          </p:cNvSpPr>
          <p:nvPr userDrawn="1"/>
        </p:nvSpPr>
        <p:spPr bwMode="auto">
          <a:xfrm>
            <a:off x="4572000" y="378804"/>
            <a:ext cx="35814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100">
                <a:solidFill>
                  <a:schemeClr val="tx1"/>
                </a:solidFill>
                <a:latin typeface="Arial" charset="0"/>
              </a:defRPr>
            </a:lvl1pPr>
            <a:lvl2pPr marL="742950" indent="-285750">
              <a:defRPr sz="2100">
                <a:solidFill>
                  <a:schemeClr val="tx1"/>
                </a:solidFill>
                <a:latin typeface="Arial" charset="0"/>
              </a:defRPr>
            </a:lvl2pPr>
            <a:lvl3pPr marL="1143000" indent="-228600">
              <a:defRPr sz="2100">
                <a:solidFill>
                  <a:schemeClr val="tx1"/>
                </a:solidFill>
                <a:latin typeface="Arial" charset="0"/>
              </a:defRPr>
            </a:lvl3pPr>
            <a:lvl4pPr marL="1600200" indent="-228600">
              <a:defRPr sz="2100">
                <a:solidFill>
                  <a:schemeClr val="tx1"/>
                </a:solidFill>
                <a:latin typeface="Arial" charset="0"/>
              </a:defRPr>
            </a:lvl4pPr>
            <a:lvl5pPr marL="2057400" indent="-22860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nSpc>
                <a:spcPct val="105000"/>
              </a:lnSpc>
              <a:spcBef>
                <a:spcPct val="50000"/>
              </a:spcBef>
              <a:defRPr/>
            </a:pPr>
            <a:r>
              <a:rPr lang="de-CH" sz="800"/>
              <a:t>Eidgenössisches Departement des Innern EDI</a:t>
            </a:r>
            <a:br>
              <a:rPr lang="de-CH" sz="800"/>
            </a:br>
            <a:r>
              <a:rPr lang="de-CH" sz="800" b="1"/>
              <a:t>Bundesamt für Meteorologie und Klimatologie </a:t>
            </a:r>
            <a:r>
              <a:rPr lang="de-CH" sz="800" b="1" err="1"/>
              <a:t>MeteoSchweiz</a:t>
            </a:r>
            <a:endParaRPr lang="de-CH" sz="800"/>
          </a:p>
        </p:txBody>
      </p:sp>
      <p:grpSp>
        <p:nvGrpSpPr>
          <p:cNvPr id="3" name="Gruppieren 2"/>
          <p:cNvGrpSpPr/>
          <p:nvPr userDrawn="1"/>
        </p:nvGrpSpPr>
        <p:grpSpPr>
          <a:xfrm>
            <a:off x="911188" y="362579"/>
            <a:ext cx="2011958" cy="523875"/>
            <a:chOff x="911188" y="362579"/>
            <a:chExt cx="2011958" cy="523875"/>
          </a:xfrm>
        </p:grpSpPr>
        <p:pic>
          <p:nvPicPr>
            <p:cNvPr id="11" name="Picture 37" descr="Logo_CMYK_po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26071" y="378454"/>
              <a:ext cx="19970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4" descr="Wappen"/>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11188" y="362579"/>
              <a:ext cx="2921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376033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tatement">
    <p:spTree>
      <p:nvGrpSpPr>
        <p:cNvPr id="1" name=""/>
        <p:cNvGrpSpPr/>
        <p:nvPr/>
      </p:nvGrpSpPr>
      <p:grpSpPr>
        <a:xfrm>
          <a:off x="0" y="0"/>
          <a:ext cx="0" cy="0"/>
          <a:chOff x="0" y="0"/>
          <a:chExt cx="0" cy="0"/>
        </a:xfrm>
      </p:grpSpPr>
      <p:sp>
        <p:nvSpPr>
          <p:cNvPr id="5" name="Rechteck 4"/>
          <p:cNvSpPr/>
          <p:nvPr userDrawn="1"/>
        </p:nvSpPr>
        <p:spPr bwMode="auto">
          <a:xfrm>
            <a:off x="0" y="-6410"/>
            <a:ext cx="9162000" cy="5157000"/>
          </a:xfrm>
          <a:prstGeom prst="rect">
            <a:avLst/>
          </a:prstGeom>
          <a:solidFill>
            <a:srgbClr val="7D6E5F">
              <a:lumMod val="60000"/>
              <a:lumOff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de-DE" sz="2100" b="0" i="0" u="none" strike="noStrike" kern="0" cap="none" spc="0" normalizeH="0" baseline="0" noProof="0">
              <a:ln>
                <a:noFill/>
              </a:ln>
              <a:solidFill>
                <a:srgbClr val="B4A89C"/>
              </a:solidFill>
              <a:effectLst/>
              <a:uLnTx/>
              <a:uFillTx/>
              <a:latin typeface="Arial"/>
            </a:endParaRPr>
          </a:p>
        </p:txBody>
      </p:sp>
      <p:sp>
        <p:nvSpPr>
          <p:cNvPr id="4" name="Rectangle 17"/>
          <p:cNvSpPr>
            <a:spLocks noGrp="1" noChangeArrowheads="1"/>
          </p:cNvSpPr>
          <p:nvPr>
            <p:ph type="subTitle" idx="1" hasCustomPrompt="1"/>
          </p:nvPr>
        </p:nvSpPr>
        <p:spPr>
          <a:xfrm>
            <a:off x="1532413" y="1808163"/>
            <a:ext cx="6081933" cy="213387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0" indent="0">
              <a:buNone/>
              <a:defRPr lang="de-CH" sz="1800" baseline="0">
                <a:solidFill>
                  <a:schemeClr val="bg1"/>
                </a:solidFill>
              </a:defRPr>
            </a:lvl1pPr>
          </a:lstStyle>
          <a:p>
            <a:pPr lvl="0"/>
            <a:r>
              <a:rPr lang="de-CH"/>
              <a:t>Statement Arial normal 18. </a:t>
            </a:r>
            <a:r>
              <a:rPr lang="de-CH" err="1"/>
              <a:t>Feugiamet</a:t>
            </a:r>
            <a:r>
              <a:rPr lang="de-CH"/>
              <a:t> ad </a:t>
            </a:r>
            <a:r>
              <a:rPr lang="de-CH" err="1"/>
              <a:t>delisl</a:t>
            </a:r>
            <a:r>
              <a:rPr lang="de-CH"/>
              <a:t> in </a:t>
            </a:r>
            <a:r>
              <a:rPr lang="de-CH" err="1"/>
              <a:t>hent</a:t>
            </a:r>
            <a:r>
              <a:rPr lang="de-CH"/>
              <a:t> ad </a:t>
            </a:r>
            <a:r>
              <a:rPr lang="de-CH" err="1"/>
              <a:t>estion</a:t>
            </a:r>
            <a:r>
              <a:rPr lang="de-CH"/>
              <a:t> </a:t>
            </a:r>
            <a:r>
              <a:rPr lang="de-CH" err="1"/>
              <a:t>hent</a:t>
            </a:r>
            <a:r>
              <a:rPr lang="de-CH"/>
              <a:t> </a:t>
            </a:r>
            <a:r>
              <a:rPr lang="de-CH" err="1"/>
              <a:t>prat</a:t>
            </a:r>
            <a:r>
              <a:rPr lang="de-CH"/>
              <a:t> </a:t>
            </a:r>
            <a:r>
              <a:rPr lang="de-CH" err="1"/>
              <a:t>lortincilit</a:t>
            </a:r>
            <a:r>
              <a:rPr lang="de-CH"/>
              <a:t> </a:t>
            </a:r>
            <a:r>
              <a:rPr lang="de-CH" err="1"/>
              <a:t>utem</a:t>
            </a:r>
            <a:r>
              <a:rPr lang="de-CH"/>
              <a:t> </a:t>
            </a:r>
            <a:r>
              <a:rPr lang="de-CH" err="1"/>
              <a:t>doloreet</a:t>
            </a:r>
            <a:r>
              <a:rPr lang="de-CH"/>
              <a:t> </a:t>
            </a:r>
            <a:r>
              <a:rPr lang="de-CH" err="1"/>
              <a:t>alisis</a:t>
            </a:r>
            <a:r>
              <a:rPr lang="de-CH"/>
              <a:t> </a:t>
            </a:r>
            <a:r>
              <a:rPr lang="de-CH" err="1"/>
              <a:t>auguerc</a:t>
            </a:r>
            <a:r>
              <a:rPr lang="de-CH"/>
              <a:t> </a:t>
            </a:r>
            <a:r>
              <a:rPr lang="de-CH" err="1"/>
              <a:t>iliquatum</a:t>
            </a:r>
            <a:r>
              <a:rPr lang="de-CH"/>
              <a:t> </a:t>
            </a:r>
            <a:r>
              <a:rPr lang="de-CH" err="1"/>
              <a:t>euipsuscilis</a:t>
            </a:r>
            <a:r>
              <a:rPr lang="de-CH"/>
              <a:t> </a:t>
            </a:r>
            <a:r>
              <a:rPr lang="de-CH" err="1"/>
              <a:t>augue</a:t>
            </a:r>
            <a:r>
              <a:rPr lang="de-CH"/>
              <a:t> do </a:t>
            </a:r>
            <a:r>
              <a:rPr lang="de-CH" err="1"/>
              <a:t>consequipis</a:t>
            </a:r>
            <a:r>
              <a:rPr lang="de-CH"/>
              <a:t> </a:t>
            </a:r>
            <a:r>
              <a:rPr lang="de-CH" err="1"/>
              <a:t>nulputpat</a:t>
            </a:r>
            <a:r>
              <a:rPr lang="de-CH"/>
              <a:t> </a:t>
            </a:r>
            <a:r>
              <a:rPr lang="de-CH" err="1"/>
              <a:t>lum</a:t>
            </a:r>
            <a:r>
              <a:rPr lang="de-CH"/>
              <a:t> </a:t>
            </a:r>
            <a:r>
              <a:rPr lang="de-CH" err="1"/>
              <a:t>dolobore</a:t>
            </a:r>
            <a:r>
              <a:rPr lang="de-CH"/>
              <a:t> </a:t>
            </a:r>
            <a:r>
              <a:rPr lang="de-CH" err="1"/>
              <a:t>diodolorem</a:t>
            </a:r>
            <a:r>
              <a:rPr lang="de-CH"/>
              <a:t> </a:t>
            </a:r>
            <a:r>
              <a:rPr lang="de-CH" err="1"/>
              <a:t>nullam</a:t>
            </a:r>
            <a:r>
              <a:rPr lang="de-CH"/>
              <a:t>, </a:t>
            </a:r>
            <a:r>
              <a:rPr lang="de-CH" err="1"/>
              <a:t>susting</a:t>
            </a:r>
            <a:r>
              <a:rPr lang="de-CH"/>
              <a:t> </a:t>
            </a:r>
            <a:r>
              <a:rPr lang="de-CH" err="1"/>
              <a:t>eumsan</a:t>
            </a:r>
            <a:r>
              <a:rPr lang="de-CH"/>
              <a:t> </a:t>
            </a:r>
            <a:r>
              <a:rPr lang="de-CH" err="1"/>
              <a:t>veliquismod</a:t>
            </a:r>
            <a:r>
              <a:rPr lang="de-CH"/>
              <a:t> </a:t>
            </a:r>
            <a:r>
              <a:rPr lang="de-CH" err="1"/>
              <a:t>mincin</a:t>
            </a:r>
            <a:r>
              <a:rPr lang="de-CH"/>
              <a:t> </a:t>
            </a:r>
            <a:r>
              <a:rPr lang="de-CH" err="1"/>
              <a:t>ulluptat</a:t>
            </a:r>
            <a:r>
              <a:rPr lang="de-CH"/>
              <a:t>. </a:t>
            </a:r>
            <a:r>
              <a:rPr lang="de-CH" err="1"/>
              <a:t>Nulla</a:t>
            </a:r>
            <a:r>
              <a:rPr lang="de-CH"/>
              <a:t> </a:t>
            </a:r>
            <a:r>
              <a:rPr lang="de-CH" err="1"/>
              <a:t>commy</a:t>
            </a:r>
            <a:r>
              <a:rPr lang="de-CH"/>
              <a:t> </a:t>
            </a:r>
            <a:r>
              <a:rPr lang="de-CH" err="1"/>
              <a:t>niam</a:t>
            </a:r>
            <a:r>
              <a:rPr lang="de-CH"/>
              <a:t>, </a:t>
            </a:r>
            <a:r>
              <a:rPr lang="de-CH" err="1"/>
              <a:t>quismodit</a:t>
            </a:r>
            <a:r>
              <a:rPr lang="de-CH"/>
              <a:t> </a:t>
            </a:r>
            <a:r>
              <a:rPr lang="de-CH" err="1"/>
              <a:t>irilit</a:t>
            </a:r>
            <a:r>
              <a:rPr lang="de-CH"/>
              <a:t> </a:t>
            </a:r>
            <a:r>
              <a:rPr lang="de-CH" err="1"/>
              <a:t>incinim</a:t>
            </a:r>
            <a:r>
              <a:rPr lang="de-CH"/>
              <a:t> </a:t>
            </a:r>
            <a:r>
              <a:rPr lang="de-CH" err="1"/>
              <a:t>velisi</a:t>
            </a:r>
            <a:r>
              <a:rPr lang="de-CH"/>
              <a:t> </a:t>
            </a:r>
            <a:r>
              <a:rPr lang="de-CH" err="1"/>
              <a:t>exero</a:t>
            </a:r>
            <a:r>
              <a:rPr lang="de-CH"/>
              <a:t>,</a:t>
            </a:r>
          </a:p>
        </p:txBody>
      </p:sp>
    </p:spTree>
    <p:extLst>
      <p:ext uri="{BB962C8B-B14F-4D97-AF65-F5344CB8AC3E}">
        <p14:creationId xmlns:p14="http://schemas.microsoft.com/office/powerpoint/2010/main" val="818013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ody">
    <p:spTree>
      <p:nvGrpSpPr>
        <p:cNvPr id="1" name=""/>
        <p:cNvGrpSpPr/>
        <p:nvPr/>
      </p:nvGrpSpPr>
      <p:grpSpPr>
        <a:xfrm>
          <a:off x="0" y="0"/>
          <a:ext cx="0" cy="0"/>
          <a:chOff x="0" y="0"/>
          <a:chExt cx="0" cy="0"/>
        </a:xfrm>
      </p:grpSpPr>
      <p:sp>
        <p:nvSpPr>
          <p:cNvPr id="13" name="Textplatzhalter 16"/>
          <p:cNvSpPr>
            <a:spLocks noGrp="1"/>
          </p:cNvSpPr>
          <p:nvPr>
            <p:ph type="body" sz="quarter" idx="15" hasCustomPrompt="1"/>
          </p:nvPr>
        </p:nvSpPr>
        <p:spPr>
          <a:xfrm>
            <a:off x="1179830" y="1394459"/>
            <a:ext cx="7527926" cy="3163310"/>
          </a:xfrm>
          <a:prstGeom prst="rect">
            <a:avLst/>
          </a:prstGeom>
        </p:spPr>
        <p:txBody>
          <a:bodyPr/>
          <a:lstStyle>
            <a:lvl1pPr marL="266700" marR="0" indent="-2667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sz="1600"/>
            </a:lvl1pPr>
            <a:lvl2pPr marL="714375" indent="-257175">
              <a:buClrTx/>
              <a:buFont typeface="Symbol" panose="05050102010706020507" pitchFamily="18" charset="2"/>
              <a:buChar char="-"/>
              <a:defRPr sz="1600" baseline="0">
                <a:solidFill>
                  <a:schemeClr val="tx1"/>
                </a:solidFill>
              </a:defRPr>
            </a:lvl2pPr>
            <a:lvl3pPr>
              <a:buClrTx/>
              <a:defRPr sz="1600">
                <a:solidFill>
                  <a:schemeClr val="tx1"/>
                </a:solidFill>
              </a:defRPr>
            </a:lvl3pPr>
          </a:lstStyle>
          <a:p>
            <a:pPr lvl="0"/>
            <a:r>
              <a:rPr lang="de-CH"/>
              <a:t>Grundschrift mit Aufzählung, Arial normal, 16 Punkt</a:t>
            </a:r>
          </a:p>
          <a:p>
            <a:pPr lvl="1"/>
            <a:r>
              <a:rPr lang="de-CH"/>
              <a:t>Ebene zwei, 16 Punkt</a:t>
            </a:r>
          </a:p>
          <a:p>
            <a:pPr lvl="2"/>
            <a:endParaRPr lang="de-CH"/>
          </a:p>
        </p:txBody>
      </p:sp>
      <p:sp>
        <p:nvSpPr>
          <p:cNvPr id="14" name="Titel 3"/>
          <p:cNvSpPr>
            <a:spLocks noGrp="1"/>
          </p:cNvSpPr>
          <p:nvPr>
            <p:ph type="title" hasCustomPrompt="1"/>
          </p:nvPr>
        </p:nvSpPr>
        <p:spPr>
          <a:xfrm>
            <a:off x="1186180" y="185710"/>
            <a:ext cx="7516008" cy="708082"/>
          </a:xfrm>
          <a:prstGeom prst="rect">
            <a:avLst/>
          </a:prstGeom>
        </p:spPr>
        <p:txBody>
          <a:bodyPr/>
          <a:lstStyle>
            <a:lvl1pPr>
              <a:defRPr sz="3200" b="0"/>
            </a:lvl1pPr>
          </a:lstStyle>
          <a:p>
            <a:r>
              <a:rPr lang="de-DE"/>
              <a:t>Titel, Arial, normal, 32 Punkt</a:t>
            </a:r>
          </a:p>
        </p:txBody>
      </p:sp>
      <p:pic>
        <p:nvPicPr>
          <p:cNvPr id="7" name="Picture 44" descr="Wappe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6832" y="374457"/>
            <a:ext cx="2921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hteck 5"/>
          <p:cNvSpPr/>
          <p:nvPr userDrawn="1"/>
        </p:nvSpPr>
        <p:spPr bwMode="auto">
          <a:xfrm>
            <a:off x="1237323" y="4657056"/>
            <a:ext cx="1274102" cy="26133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100" b="0" i="0" u="none" strike="noStrike" cap="none" normalizeH="0" baseline="0">
              <a:ln>
                <a:noFill/>
              </a:ln>
              <a:solidFill>
                <a:schemeClr val="bg1"/>
              </a:solidFill>
              <a:effectLst/>
              <a:latin typeface="Arial" charset="0"/>
            </a:endParaRPr>
          </a:p>
        </p:txBody>
      </p:sp>
      <p:sp>
        <p:nvSpPr>
          <p:cNvPr id="11" name="Rechteck 10"/>
          <p:cNvSpPr/>
          <p:nvPr userDrawn="1"/>
        </p:nvSpPr>
        <p:spPr bwMode="auto">
          <a:xfrm>
            <a:off x="1124042" y="4626489"/>
            <a:ext cx="1265367" cy="8978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100" b="0" i="0" u="none" strike="noStrike" cap="none" normalizeH="0" baseline="0">
              <a:ln>
                <a:noFill/>
              </a:ln>
              <a:solidFill>
                <a:schemeClr val="bg1"/>
              </a:solidFill>
              <a:effectLst/>
              <a:latin typeface="Arial" charset="0"/>
            </a:endParaRPr>
          </a:p>
        </p:txBody>
      </p:sp>
      <p:sp>
        <p:nvSpPr>
          <p:cNvPr id="15" name="Rechteck 14"/>
          <p:cNvSpPr/>
          <p:nvPr userDrawn="1"/>
        </p:nvSpPr>
        <p:spPr>
          <a:xfrm>
            <a:off x="7659141" y="4861583"/>
            <a:ext cx="1075037" cy="215444"/>
          </a:xfrm>
          <a:prstGeom prst="rect">
            <a:avLst/>
          </a:prstGeom>
        </p:spPr>
        <p:txBody>
          <a:bodyPr wrap="square">
            <a:spAutoFit/>
          </a:bodyPr>
          <a:lstStyle/>
          <a:p>
            <a:pPr algn="r" defTabSz="685800" eaLnBrk="1" fontAlgn="auto" hangingPunct="1">
              <a:spcBef>
                <a:spcPts val="0"/>
              </a:spcBef>
              <a:spcAft>
                <a:spcPts val="0"/>
              </a:spcAft>
            </a:pPr>
            <a:fld id="{1EE35605-8AB3-442C-A293-9F31FDF185BC}" type="slidenum">
              <a:rPr lang="de-CH" sz="800" smtClean="0">
                <a:solidFill>
                  <a:prstClr val="black"/>
                </a:solidFill>
                <a:latin typeface="Roboto Light"/>
                <a:cs typeface="Roboto Light"/>
              </a:rPr>
              <a:pPr algn="r" defTabSz="685800" eaLnBrk="1" fontAlgn="auto" hangingPunct="1">
                <a:spcBef>
                  <a:spcPts val="0"/>
                </a:spcBef>
                <a:spcAft>
                  <a:spcPts val="0"/>
                </a:spcAft>
              </a:pPr>
              <a:t>‹N°›</a:t>
            </a:fld>
            <a:endParaRPr lang="de-DE" sz="900">
              <a:solidFill>
                <a:prstClr val="black"/>
              </a:solidFill>
              <a:latin typeface="Roboto Light"/>
              <a:cs typeface="Roboto Light"/>
            </a:endParaRPr>
          </a:p>
        </p:txBody>
      </p:sp>
    </p:spTree>
    <p:extLst>
      <p:ext uri="{BB962C8B-B14F-4D97-AF65-F5344CB8AC3E}">
        <p14:creationId xmlns:p14="http://schemas.microsoft.com/office/powerpoint/2010/main" val="556533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body">
    <p:spTree>
      <p:nvGrpSpPr>
        <p:cNvPr id="1" name=""/>
        <p:cNvGrpSpPr/>
        <p:nvPr/>
      </p:nvGrpSpPr>
      <p:grpSpPr>
        <a:xfrm>
          <a:off x="0" y="0"/>
          <a:ext cx="0" cy="0"/>
          <a:chOff x="0" y="0"/>
          <a:chExt cx="0" cy="0"/>
        </a:xfrm>
      </p:grpSpPr>
      <p:sp>
        <p:nvSpPr>
          <p:cNvPr id="6" name="Rechteck 5"/>
          <p:cNvSpPr/>
          <p:nvPr userDrawn="1"/>
        </p:nvSpPr>
        <p:spPr bwMode="auto">
          <a:xfrm>
            <a:off x="1237323" y="4657056"/>
            <a:ext cx="1274102" cy="26133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100" b="0" i="0" u="none" strike="noStrike" cap="none" normalizeH="0" baseline="0">
              <a:ln>
                <a:noFill/>
              </a:ln>
              <a:solidFill>
                <a:schemeClr val="bg1"/>
              </a:solidFill>
              <a:effectLst/>
              <a:latin typeface="Arial" charset="0"/>
            </a:endParaRPr>
          </a:p>
        </p:txBody>
      </p:sp>
      <p:sp>
        <p:nvSpPr>
          <p:cNvPr id="11" name="Rechteck 10"/>
          <p:cNvSpPr/>
          <p:nvPr userDrawn="1"/>
        </p:nvSpPr>
        <p:spPr bwMode="auto">
          <a:xfrm>
            <a:off x="1124042" y="4626489"/>
            <a:ext cx="1265367" cy="8978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100" b="0" i="0" u="none" strike="noStrike" cap="none" normalizeH="0" baseline="0">
              <a:ln>
                <a:noFill/>
              </a:ln>
              <a:solidFill>
                <a:schemeClr val="bg1"/>
              </a:solidFill>
              <a:effectLst/>
              <a:latin typeface="Arial" charset="0"/>
            </a:endParaRPr>
          </a:p>
        </p:txBody>
      </p:sp>
      <p:sp>
        <p:nvSpPr>
          <p:cNvPr id="15" name="Rechteck 14"/>
          <p:cNvSpPr/>
          <p:nvPr userDrawn="1"/>
        </p:nvSpPr>
        <p:spPr>
          <a:xfrm>
            <a:off x="7659141" y="4861583"/>
            <a:ext cx="1075037" cy="215444"/>
          </a:xfrm>
          <a:prstGeom prst="rect">
            <a:avLst/>
          </a:prstGeom>
        </p:spPr>
        <p:txBody>
          <a:bodyPr wrap="square">
            <a:spAutoFit/>
          </a:bodyPr>
          <a:lstStyle/>
          <a:p>
            <a:pPr algn="r" defTabSz="685800" eaLnBrk="1" fontAlgn="auto" hangingPunct="1">
              <a:spcBef>
                <a:spcPts val="0"/>
              </a:spcBef>
              <a:spcAft>
                <a:spcPts val="0"/>
              </a:spcAft>
            </a:pPr>
            <a:fld id="{1EE35605-8AB3-442C-A293-9F31FDF185BC}" type="slidenum">
              <a:rPr lang="de-CH" sz="800" smtClean="0">
                <a:solidFill>
                  <a:prstClr val="black"/>
                </a:solidFill>
                <a:latin typeface="Roboto Light"/>
                <a:cs typeface="Roboto Light"/>
              </a:rPr>
              <a:pPr algn="r" defTabSz="685800" eaLnBrk="1" fontAlgn="auto" hangingPunct="1">
                <a:spcBef>
                  <a:spcPts val="0"/>
                </a:spcBef>
                <a:spcAft>
                  <a:spcPts val="0"/>
                </a:spcAft>
              </a:pPr>
              <a:t>‹N°›</a:t>
            </a:fld>
            <a:endParaRPr lang="de-DE" sz="900">
              <a:solidFill>
                <a:prstClr val="black"/>
              </a:solidFill>
              <a:latin typeface="Roboto Light"/>
              <a:cs typeface="Roboto Light"/>
            </a:endParaRPr>
          </a:p>
        </p:txBody>
      </p:sp>
      <p:sp>
        <p:nvSpPr>
          <p:cNvPr id="9" name="Textfeld 8"/>
          <p:cNvSpPr txBox="1"/>
          <p:nvPr userDrawn="1"/>
        </p:nvSpPr>
        <p:spPr>
          <a:xfrm>
            <a:off x="806700" y="884760"/>
            <a:ext cx="3390672" cy="2154436"/>
          </a:xfrm>
          <a:prstGeom prst="rect">
            <a:avLst/>
          </a:prstGeom>
          <a:noFill/>
        </p:spPr>
        <p:txBody>
          <a:bodyPr wrap="none" rtlCol="0">
            <a:spAutoFit/>
          </a:bodyPr>
          <a:lstStyle/>
          <a:p>
            <a:endParaRPr lang="de-CH" sz="3200" b="1">
              <a:solidFill>
                <a:srgbClr val="C00000"/>
              </a:solidFill>
              <a:effectLst>
                <a:outerShdw blurRad="38100" dist="38100" dir="2700000" algn="tl">
                  <a:srgbClr val="000000">
                    <a:alpha val="43137"/>
                  </a:srgbClr>
                </a:outerShdw>
              </a:effectLst>
              <a:latin typeface="+mj-lt"/>
            </a:endParaRPr>
          </a:p>
          <a:p>
            <a:endParaRPr lang="de-CH" sz="3200" b="1">
              <a:solidFill>
                <a:srgbClr val="C00000"/>
              </a:solidFill>
              <a:effectLst>
                <a:outerShdw blurRad="38100" dist="38100" dir="2700000" algn="tl">
                  <a:srgbClr val="000000">
                    <a:alpha val="43137"/>
                  </a:srgbClr>
                </a:outerShdw>
              </a:effectLst>
              <a:latin typeface="+mj-lt"/>
            </a:endParaRPr>
          </a:p>
          <a:p>
            <a:endParaRPr lang="de-CH" sz="2400" b="1">
              <a:solidFill>
                <a:srgbClr val="C00000"/>
              </a:solidFill>
              <a:effectLst>
                <a:outerShdw blurRad="38100" dist="38100" dir="2700000" algn="tl">
                  <a:srgbClr val="000000">
                    <a:alpha val="43137"/>
                  </a:srgbClr>
                </a:outerShdw>
              </a:effectLst>
              <a:latin typeface="+mj-lt"/>
            </a:endParaRPr>
          </a:p>
          <a:p>
            <a:endParaRPr lang="de-CH" sz="2800">
              <a:solidFill>
                <a:srgbClr val="C00000"/>
              </a:solidFill>
              <a:effectLst>
                <a:outerShdw blurRad="38100" dist="38100" dir="2700000" algn="tl">
                  <a:srgbClr val="000000">
                    <a:alpha val="43137"/>
                  </a:srgbClr>
                </a:outerShdw>
              </a:effectLst>
            </a:endParaRPr>
          </a:p>
          <a:p>
            <a:r>
              <a:rPr lang="de-CH" sz="1800" i="1">
                <a:solidFill>
                  <a:srgbClr val="C00000"/>
                </a:solidFill>
                <a:effectLst>
                  <a:outerShdw blurRad="38100" dist="38100" dir="2700000" algn="tl">
                    <a:srgbClr val="000000">
                      <a:alpha val="43137"/>
                    </a:srgbClr>
                  </a:outerShdw>
                </a:effectLst>
              </a:rPr>
              <a:t>                                                  </a:t>
            </a:r>
            <a:endParaRPr lang="en-US" sz="1800" i="1">
              <a:solidFill>
                <a:srgbClr val="C00000"/>
              </a:solidFill>
              <a:effectLst>
                <a:outerShdw blurRad="38100" dist="38100" dir="2700000" algn="tl">
                  <a:srgbClr val="000000">
                    <a:alpha val="43137"/>
                  </a:srgbClr>
                </a:outerShdw>
              </a:effectLst>
            </a:endParaRPr>
          </a:p>
        </p:txBody>
      </p:sp>
      <p:pic>
        <p:nvPicPr>
          <p:cNvPr id="12" name="Grafik 11" descr="cid:image003.png@01D6CCB4.C6FA4B80"/>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43500" y="2475774"/>
            <a:ext cx="3600000" cy="2160000"/>
          </a:xfrm>
          <a:prstGeom prst="rect">
            <a:avLst/>
          </a:prstGeom>
          <a:ln>
            <a:noFill/>
          </a:ln>
          <a:effectLst>
            <a:softEdge rad="112500"/>
          </a:effectLst>
        </p:spPr>
      </p:pic>
      <p:pic>
        <p:nvPicPr>
          <p:cNvPr id="8" name="Picture 44" descr="Wappen"/>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46832" y="374457"/>
            <a:ext cx="2921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Inhaltsplatzhalter 2"/>
          <p:cNvSpPr>
            <a:spLocks noGrp="1"/>
          </p:cNvSpPr>
          <p:nvPr>
            <p:ph sz="quarter" idx="10" hasCustomPrompt="1"/>
          </p:nvPr>
        </p:nvSpPr>
        <p:spPr>
          <a:xfrm>
            <a:off x="684000" y="900000"/>
            <a:ext cx="5859146" cy="3619500"/>
          </a:xfrm>
          <a:prstGeom prst="rect">
            <a:avLst/>
          </a:prstGeom>
        </p:spPr>
        <p:txBody>
          <a:bodyPr/>
          <a:lstStyle>
            <a:lvl1pPr marL="0" indent="0">
              <a:buNone/>
              <a:defRPr lang="de-CH" sz="3200" b="1" smtClean="0">
                <a:solidFill>
                  <a:schemeClr val="tx1"/>
                </a:solidFill>
                <a:effectLst/>
                <a:latin typeface="+mj-lt"/>
              </a:defRPr>
            </a:lvl1pPr>
            <a:lvl2pPr marL="457200" indent="0">
              <a:buNone/>
              <a:defRPr/>
            </a:lvl2pPr>
            <a:lvl3pPr marL="914400" indent="0">
              <a:buNone/>
              <a:defRPr sz="2800"/>
            </a:lvl3pPr>
          </a:lstStyle>
          <a:p>
            <a:pPr lvl="0"/>
            <a:r>
              <a:rPr lang="de-CH"/>
              <a:t>Titel</a:t>
            </a:r>
            <a:endParaRPr lang="en-US"/>
          </a:p>
        </p:txBody>
      </p:sp>
    </p:spTree>
    <p:extLst>
      <p:ext uri="{BB962C8B-B14F-4D97-AF65-F5344CB8AC3E}">
        <p14:creationId xmlns:p14="http://schemas.microsoft.com/office/powerpoint/2010/main" val="2121560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last page">
    <p:spTree>
      <p:nvGrpSpPr>
        <p:cNvPr id="1" name=""/>
        <p:cNvGrpSpPr/>
        <p:nvPr/>
      </p:nvGrpSpPr>
      <p:grpSpPr>
        <a:xfrm>
          <a:off x="0" y="0"/>
          <a:ext cx="0" cy="0"/>
          <a:chOff x="0" y="0"/>
          <a:chExt cx="0" cy="0"/>
        </a:xfrm>
      </p:grpSpPr>
      <p:sp>
        <p:nvSpPr>
          <p:cNvPr id="13" name="Rechteck 12"/>
          <p:cNvSpPr/>
          <p:nvPr userDrawn="1"/>
        </p:nvSpPr>
        <p:spPr>
          <a:xfrm>
            <a:off x="1290227" y="3001610"/>
            <a:ext cx="2284015" cy="1077218"/>
          </a:xfrm>
          <a:prstGeom prst="rect">
            <a:avLst/>
          </a:prstGeom>
        </p:spPr>
        <p:txBody>
          <a:bodyPr wrap="square" lIns="0" tIns="0" rIns="0" bIns="0">
            <a:spAutoFit/>
          </a:bodyPr>
          <a:lstStyle/>
          <a:p>
            <a:pPr defTabSz="914400" eaLnBrk="0" fontAlgn="base" hangingPunct="0">
              <a:spcBef>
                <a:spcPct val="0"/>
              </a:spcBef>
              <a:spcAft>
                <a:spcPct val="0"/>
              </a:spcAft>
            </a:pPr>
            <a:r>
              <a:rPr lang="de-DE" sz="1400" b="1" err="1">
                <a:solidFill>
                  <a:srgbClr val="000000"/>
                </a:solidFill>
                <a:latin typeface="Arial" charset="0"/>
              </a:rPr>
              <a:t>MeteoSvizzera</a:t>
            </a:r>
            <a:endParaRPr lang="de-DE" sz="1400">
              <a:solidFill>
                <a:srgbClr val="000000"/>
              </a:solidFill>
              <a:latin typeface="Arial" charset="0"/>
            </a:endParaRPr>
          </a:p>
          <a:p>
            <a:pPr defTabSz="914400" eaLnBrk="0" fontAlgn="base" hangingPunct="0">
              <a:spcBef>
                <a:spcPct val="0"/>
              </a:spcBef>
              <a:spcAft>
                <a:spcPct val="0"/>
              </a:spcAft>
            </a:pPr>
            <a:r>
              <a:rPr lang="de-DE" sz="1400">
                <a:solidFill>
                  <a:srgbClr val="000000"/>
                </a:solidFill>
                <a:latin typeface="Arial" charset="0"/>
              </a:rPr>
              <a:t>Via ai Monti 146</a:t>
            </a:r>
          </a:p>
          <a:p>
            <a:pPr defTabSz="914400" eaLnBrk="0" fontAlgn="base" hangingPunct="0">
              <a:spcBef>
                <a:spcPct val="0"/>
              </a:spcBef>
              <a:spcAft>
                <a:spcPct val="0"/>
              </a:spcAft>
            </a:pPr>
            <a:r>
              <a:rPr lang="de-DE" sz="1400">
                <a:solidFill>
                  <a:srgbClr val="000000"/>
                </a:solidFill>
                <a:latin typeface="Arial" charset="0"/>
              </a:rPr>
              <a:t>CH-6605 Locarno-Monti</a:t>
            </a:r>
          </a:p>
          <a:p>
            <a:pPr defTabSz="914400" eaLnBrk="0" fontAlgn="base" hangingPunct="0">
              <a:spcBef>
                <a:spcPct val="0"/>
              </a:spcBef>
              <a:spcAft>
                <a:spcPct val="0"/>
              </a:spcAft>
            </a:pPr>
            <a:r>
              <a:rPr lang="de-DE" sz="1400">
                <a:solidFill>
                  <a:srgbClr val="000000"/>
                </a:solidFill>
                <a:latin typeface="Arial" charset="0"/>
              </a:rPr>
              <a:t>T +41 58 460 92 22</a:t>
            </a:r>
          </a:p>
          <a:p>
            <a:pPr defTabSz="914400" eaLnBrk="0" fontAlgn="base" hangingPunct="0">
              <a:spcBef>
                <a:spcPct val="0"/>
              </a:spcBef>
              <a:spcAft>
                <a:spcPct val="0"/>
              </a:spcAft>
            </a:pPr>
            <a:r>
              <a:rPr lang="de-DE" sz="1400" err="1">
                <a:solidFill>
                  <a:srgbClr val="000000"/>
                </a:solidFill>
                <a:latin typeface="Arial" charset="0"/>
              </a:rPr>
              <a:t>www.meteosvizzera.ch</a:t>
            </a:r>
            <a:endParaRPr lang="de-DE" sz="1400">
              <a:solidFill>
                <a:srgbClr val="000000"/>
              </a:solidFill>
              <a:latin typeface="Arial" charset="0"/>
            </a:endParaRPr>
          </a:p>
        </p:txBody>
      </p:sp>
      <p:sp>
        <p:nvSpPr>
          <p:cNvPr id="15" name="Rechteck 14"/>
          <p:cNvSpPr/>
          <p:nvPr userDrawn="1"/>
        </p:nvSpPr>
        <p:spPr>
          <a:xfrm>
            <a:off x="4014378" y="3001610"/>
            <a:ext cx="2005422" cy="1077218"/>
          </a:xfrm>
          <a:prstGeom prst="rect">
            <a:avLst/>
          </a:prstGeom>
        </p:spPr>
        <p:txBody>
          <a:bodyPr wrap="square" lIns="0" tIns="0" rIns="0" bIns="0">
            <a:spAutoFit/>
          </a:bodyPr>
          <a:lstStyle/>
          <a:p>
            <a:pPr defTabSz="914400" eaLnBrk="0" fontAlgn="base" hangingPunct="0">
              <a:spcBef>
                <a:spcPct val="0"/>
              </a:spcBef>
              <a:spcAft>
                <a:spcPct val="0"/>
              </a:spcAft>
            </a:pPr>
            <a:r>
              <a:rPr lang="de-DE" sz="1400" b="1" err="1">
                <a:solidFill>
                  <a:srgbClr val="000000"/>
                </a:solidFill>
                <a:latin typeface="Arial" charset="0"/>
              </a:rPr>
              <a:t>MétéoSuisse</a:t>
            </a:r>
            <a:endParaRPr lang="de-DE" sz="1400">
              <a:solidFill>
                <a:srgbClr val="000000"/>
              </a:solidFill>
              <a:latin typeface="Arial" charset="0"/>
            </a:endParaRPr>
          </a:p>
          <a:p>
            <a:pPr defTabSz="914400" eaLnBrk="0" fontAlgn="base" hangingPunct="0">
              <a:spcBef>
                <a:spcPct val="0"/>
              </a:spcBef>
              <a:spcAft>
                <a:spcPct val="0"/>
              </a:spcAft>
            </a:pPr>
            <a:r>
              <a:rPr lang="de-DE" sz="1400">
                <a:solidFill>
                  <a:srgbClr val="000000"/>
                </a:solidFill>
                <a:latin typeface="Arial" charset="0"/>
              </a:rPr>
              <a:t>7bis, </a:t>
            </a:r>
            <a:r>
              <a:rPr lang="de-DE" sz="1400" err="1">
                <a:solidFill>
                  <a:srgbClr val="000000"/>
                </a:solidFill>
                <a:latin typeface="Arial" charset="0"/>
              </a:rPr>
              <a:t>av</a:t>
            </a:r>
            <a:r>
              <a:rPr lang="de-DE" sz="1400">
                <a:solidFill>
                  <a:srgbClr val="000000"/>
                </a:solidFill>
                <a:latin typeface="Arial" charset="0"/>
              </a:rPr>
              <a:t>. de la </a:t>
            </a:r>
            <a:r>
              <a:rPr lang="de-DE" sz="1400" err="1">
                <a:solidFill>
                  <a:srgbClr val="000000"/>
                </a:solidFill>
                <a:latin typeface="Arial" charset="0"/>
              </a:rPr>
              <a:t>Paix</a:t>
            </a:r>
            <a:endParaRPr lang="de-DE" sz="1400">
              <a:solidFill>
                <a:srgbClr val="000000"/>
              </a:solidFill>
              <a:latin typeface="Arial" charset="0"/>
            </a:endParaRPr>
          </a:p>
          <a:p>
            <a:pPr defTabSz="914400" eaLnBrk="0" fontAlgn="base" hangingPunct="0">
              <a:spcBef>
                <a:spcPct val="0"/>
              </a:spcBef>
              <a:spcAft>
                <a:spcPct val="0"/>
              </a:spcAft>
            </a:pPr>
            <a:r>
              <a:rPr lang="fr-FR" sz="1400">
                <a:solidFill>
                  <a:srgbClr val="000000"/>
                </a:solidFill>
                <a:latin typeface="Arial" charset="0"/>
              </a:rPr>
              <a:t>CH-1211 Genève 2</a:t>
            </a:r>
          </a:p>
          <a:p>
            <a:pPr defTabSz="914400" eaLnBrk="0" fontAlgn="base" hangingPunct="0">
              <a:spcBef>
                <a:spcPct val="0"/>
              </a:spcBef>
              <a:spcAft>
                <a:spcPct val="0"/>
              </a:spcAft>
            </a:pPr>
            <a:r>
              <a:rPr lang="fr-FR" sz="1400">
                <a:solidFill>
                  <a:srgbClr val="000000"/>
                </a:solidFill>
                <a:latin typeface="Arial" charset="0"/>
              </a:rPr>
              <a:t>T +41 58 460 98 88</a:t>
            </a:r>
          </a:p>
          <a:p>
            <a:pPr defTabSz="914400" eaLnBrk="0" fontAlgn="base" hangingPunct="0">
              <a:spcBef>
                <a:spcPct val="0"/>
              </a:spcBef>
              <a:spcAft>
                <a:spcPct val="0"/>
              </a:spcAft>
            </a:pPr>
            <a:r>
              <a:rPr lang="fr-FR" sz="1400" err="1">
                <a:solidFill>
                  <a:srgbClr val="000000"/>
                </a:solidFill>
                <a:latin typeface="Arial" charset="0"/>
              </a:rPr>
              <a:t>www.meteosuisse.ch</a:t>
            </a:r>
            <a:endParaRPr lang="de-DE" sz="1400">
              <a:solidFill>
                <a:srgbClr val="000000"/>
              </a:solidFill>
              <a:latin typeface="Arial" charset="0"/>
            </a:endParaRPr>
          </a:p>
        </p:txBody>
      </p:sp>
      <p:sp>
        <p:nvSpPr>
          <p:cNvPr id="16" name="Rechteck 15"/>
          <p:cNvSpPr/>
          <p:nvPr userDrawn="1"/>
        </p:nvSpPr>
        <p:spPr>
          <a:xfrm>
            <a:off x="6484528" y="3001610"/>
            <a:ext cx="2102930" cy="1077218"/>
          </a:xfrm>
          <a:prstGeom prst="rect">
            <a:avLst/>
          </a:prstGeom>
        </p:spPr>
        <p:txBody>
          <a:bodyPr wrap="square" lIns="0" tIns="0" rIns="0" bIns="0">
            <a:spAutoFit/>
          </a:bodyPr>
          <a:lstStyle/>
          <a:p>
            <a:pPr defTabSz="914400" eaLnBrk="0" fontAlgn="base" hangingPunct="0">
              <a:spcBef>
                <a:spcPct val="0"/>
              </a:spcBef>
              <a:spcAft>
                <a:spcPct val="0"/>
              </a:spcAft>
            </a:pPr>
            <a:r>
              <a:rPr lang="de-DE" sz="1400" b="1" err="1">
                <a:solidFill>
                  <a:srgbClr val="000000"/>
                </a:solidFill>
                <a:latin typeface="Arial" charset="0"/>
              </a:rPr>
              <a:t>MétéoSuisse</a:t>
            </a:r>
            <a:endParaRPr lang="de-DE" sz="1400">
              <a:solidFill>
                <a:srgbClr val="000000"/>
              </a:solidFill>
              <a:latin typeface="Arial" charset="0"/>
            </a:endParaRPr>
          </a:p>
          <a:p>
            <a:pPr defTabSz="914400" eaLnBrk="0" fontAlgn="base" hangingPunct="0">
              <a:spcBef>
                <a:spcPct val="0"/>
              </a:spcBef>
              <a:spcAft>
                <a:spcPct val="0"/>
              </a:spcAft>
            </a:pPr>
            <a:r>
              <a:rPr lang="de-DE" sz="1400" err="1">
                <a:solidFill>
                  <a:srgbClr val="000000"/>
                </a:solidFill>
                <a:latin typeface="Arial" charset="0"/>
              </a:rPr>
              <a:t>Chemin</a:t>
            </a:r>
            <a:r>
              <a:rPr lang="de-DE" sz="1400">
                <a:solidFill>
                  <a:srgbClr val="000000"/>
                </a:solidFill>
                <a:latin typeface="Arial" charset="0"/>
              </a:rPr>
              <a:t> de </a:t>
            </a:r>
            <a:r>
              <a:rPr lang="de-DE" sz="1400" err="1">
                <a:solidFill>
                  <a:srgbClr val="000000"/>
                </a:solidFill>
                <a:latin typeface="Arial" charset="0"/>
              </a:rPr>
              <a:t>l‘Aérologie</a:t>
            </a:r>
            <a:endParaRPr lang="de-DE" sz="1400">
              <a:solidFill>
                <a:srgbClr val="000000"/>
              </a:solidFill>
              <a:latin typeface="Arial" charset="0"/>
            </a:endParaRPr>
          </a:p>
          <a:p>
            <a:pPr defTabSz="914400" eaLnBrk="0" fontAlgn="base" hangingPunct="0">
              <a:spcBef>
                <a:spcPct val="0"/>
              </a:spcBef>
              <a:spcAft>
                <a:spcPct val="0"/>
              </a:spcAft>
            </a:pPr>
            <a:r>
              <a:rPr lang="de-DE" sz="1400">
                <a:solidFill>
                  <a:srgbClr val="000000"/>
                </a:solidFill>
                <a:latin typeface="Arial" charset="0"/>
              </a:rPr>
              <a:t>CH-1530 Payerne</a:t>
            </a:r>
          </a:p>
          <a:p>
            <a:pPr defTabSz="914400" eaLnBrk="0" fontAlgn="base" hangingPunct="0">
              <a:spcBef>
                <a:spcPct val="0"/>
              </a:spcBef>
              <a:spcAft>
                <a:spcPct val="0"/>
              </a:spcAft>
            </a:pPr>
            <a:r>
              <a:rPr lang="de-DE" sz="1400">
                <a:solidFill>
                  <a:srgbClr val="000000"/>
                </a:solidFill>
                <a:latin typeface="Arial" charset="0"/>
              </a:rPr>
              <a:t>T +41 58 460 94 44</a:t>
            </a:r>
          </a:p>
          <a:p>
            <a:pPr defTabSz="914400" eaLnBrk="0" fontAlgn="base" hangingPunct="0">
              <a:spcBef>
                <a:spcPct val="0"/>
              </a:spcBef>
              <a:spcAft>
                <a:spcPct val="0"/>
              </a:spcAft>
            </a:pPr>
            <a:r>
              <a:rPr lang="de-DE" sz="1400" err="1">
                <a:solidFill>
                  <a:srgbClr val="000000"/>
                </a:solidFill>
                <a:latin typeface="Arial" charset="0"/>
              </a:rPr>
              <a:t>www.meteosuisse.ch</a:t>
            </a:r>
            <a:endParaRPr lang="de-DE" sz="1400">
              <a:solidFill>
                <a:srgbClr val="000000"/>
              </a:solidFill>
              <a:latin typeface="Arial" charset="0"/>
            </a:endParaRPr>
          </a:p>
        </p:txBody>
      </p:sp>
      <p:sp>
        <p:nvSpPr>
          <p:cNvPr id="20" name="Rechteck 19"/>
          <p:cNvSpPr/>
          <p:nvPr userDrawn="1"/>
        </p:nvSpPr>
        <p:spPr>
          <a:xfrm>
            <a:off x="1277766" y="1217260"/>
            <a:ext cx="3441290" cy="1231106"/>
          </a:xfrm>
          <a:prstGeom prst="rect">
            <a:avLst/>
          </a:prstGeom>
        </p:spPr>
        <p:txBody>
          <a:bodyPr wrap="square" lIns="0" tIns="0" rIns="0" bIns="0">
            <a:spAutoFit/>
          </a:bodyPr>
          <a:lstStyle/>
          <a:p>
            <a:pPr defTabSz="914400" eaLnBrk="0" fontAlgn="base" hangingPunct="0">
              <a:spcBef>
                <a:spcPct val="0"/>
              </a:spcBef>
              <a:spcAft>
                <a:spcPct val="0"/>
              </a:spcAft>
            </a:pPr>
            <a:r>
              <a:rPr lang="de-DE" sz="1600" b="1" err="1">
                <a:solidFill>
                  <a:srgbClr val="000000"/>
                </a:solidFill>
                <a:latin typeface="Arial" charset="0"/>
              </a:rPr>
              <a:t>MeteoSchweiz</a:t>
            </a:r>
            <a:r>
              <a:rPr lang="de-DE" sz="1600" b="1">
                <a:solidFill>
                  <a:srgbClr val="000000"/>
                </a:solidFill>
                <a:latin typeface="Arial" charset="0"/>
              </a:rPr>
              <a:t> </a:t>
            </a:r>
          </a:p>
          <a:p>
            <a:pPr defTabSz="914400" eaLnBrk="0" fontAlgn="base" hangingPunct="0">
              <a:spcBef>
                <a:spcPct val="0"/>
              </a:spcBef>
              <a:spcAft>
                <a:spcPct val="0"/>
              </a:spcAft>
            </a:pPr>
            <a:r>
              <a:rPr lang="de-DE" sz="1600">
                <a:solidFill>
                  <a:srgbClr val="000000"/>
                </a:solidFill>
                <a:latin typeface="Arial" charset="0"/>
              </a:rPr>
              <a:t>Operation Center 1 </a:t>
            </a:r>
          </a:p>
          <a:p>
            <a:pPr defTabSz="914400" eaLnBrk="0" fontAlgn="base" hangingPunct="0">
              <a:spcBef>
                <a:spcPct val="0"/>
              </a:spcBef>
              <a:spcAft>
                <a:spcPct val="0"/>
              </a:spcAft>
            </a:pPr>
            <a:r>
              <a:rPr lang="de-DE" sz="1600">
                <a:solidFill>
                  <a:srgbClr val="000000"/>
                </a:solidFill>
                <a:latin typeface="Arial" charset="0"/>
              </a:rPr>
              <a:t>CH-8058 Zürich-Flughafen </a:t>
            </a:r>
          </a:p>
          <a:p>
            <a:pPr defTabSz="914400" eaLnBrk="0" fontAlgn="base" hangingPunct="0">
              <a:spcBef>
                <a:spcPct val="0"/>
              </a:spcBef>
              <a:spcAft>
                <a:spcPct val="0"/>
              </a:spcAft>
            </a:pPr>
            <a:r>
              <a:rPr lang="de-DE" sz="1600">
                <a:solidFill>
                  <a:srgbClr val="000000"/>
                </a:solidFill>
                <a:latin typeface="Arial" charset="0"/>
              </a:rPr>
              <a:t>T +41 58 460 91 11 www.meteoschweiz.ch</a:t>
            </a:r>
          </a:p>
        </p:txBody>
      </p:sp>
      <p:sp>
        <p:nvSpPr>
          <p:cNvPr id="9" name="Rechteck 8"/>
          <p:cNvSpPr/>
          <p:nvPr userDrawn="1"/>
        </p:nvSpPr>
        <p:spPr bwMode="auto">
          <a:xfrm>
            <a:off x="1331102" y="4557769"/>
            <a:ext cx="1265367" cy="8978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100" b="0" i="0" u="none" strike="noStrike" cap="none" normalizeH="0" baseline="0">
              <a:ln>
                <a:noFill/>
              </a:ln>
              <a:solidFill>
                <a:schemeClr val="bg1"/>
              </a:solidFill>
              <a:effectLst/>
              <a:latin typeface="Arial" charset="0"/>
            </a:endParaRPr>
          </a:p>
        </p:txBody>
      </p:sp>
      <p:grpSp>
        <p:nvGrpSpPr>
          <p:cNvPr id="14" name="Gruppieren 13"/>
          <p:cNvGrpSpPr/>
          <p:nvPr userDrawn="1"/>
        </p:nvGrpSpPr>
        <p:grpSpPr>
          <a:xfrm>
            <a:off x="911188" y="362579"/>
            <a:ext cx="2011958" cy="523875"/>
            <a:chOff x="911188" y="362579"/>
            <a:chExt cx="2011958" cy="523875"/>
          </a:xfrm>
        </p:grpSpPr>
        <p:pic>
          <p:nvPicPr>
            <p:cNvPr id="17" name="Picture 37" descr="Logo_CMYK_pos"/>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26071" y="378454"/>
              <a:ext cx="19970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4" descr="Wappen"/>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1188" y="362579"/>
              <a:ext cx="2921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832105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5293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Bild 48"/>
          <p:cNvPicPr>
            <a:picLocks noChangeAspect="1"/>
          </p:cNvPicPr>
          <p:nvPr userDrawn="1"/>
        </p:nvPicPr>
        <p:blipFill>
          <a:blip r:embed="rId8"/>
          <a:stretch>
            <a:fillRect/>
          </a:stretch>
        </p:blipFill>
        <p:spPr>
          <a:xfrm>
            <a:off x="0" y="0"/>
            <a:ext cx="9144000" cy="102870"/>
          </a:xfrm>
          <a:prstGeom prst="rect">
            <a:avLst/>
          </a:prstGeom>
        </p:spPr>
      </p:pic>
    </p:spTree>
    <p:extLst>
      <p:ext uri="{BB962C8B-B14F-4D97-AF65-F5344CB8AC3E}">
        <p14:creationId xmlns:p14="http://schemas.microsoft.com/office/powerpoint/2010/main" val="651152994"/>
      </p:ext>
    </p:extLst>
  </p:cSld>
  <p:clrMap bg1="lt1" tx1="dk1" bg2="lt2" tx2="dk2" accent1="accent1" accent2="accent2" accent3="accent3" accent4="accent4" accent5="accent5" accent6="accent6" hlink="hlink" folHlink="folHlink"/>
  <p:sldLayoutIdLst>
    <p:sldLayoutId id="2147483720" r:id="rId1"/>
    <p:sldLayoutId id="2147483722" r:id="rId2"/>
    <p:sldLayoutId id="2147483729" r:id="rId3"/>
    <p:sldLayoutId id="2147483732" r:id="rId4"/>
    <p:sldLayoutId id="2147483730" r:id="rId5"/>
    <p:sldLayoutId id="2147483733" r:id="rId6"/>
  </p:sldLayoutIdLst>
  <p:hf hdr="0"/>
  <p:txStyles>
    <p:titleStyle>
      <a:lvl1pPr algn="l" rtl="0" eaLnBrk="1" fontAlgn="base" hangingPunct="1">
        <a:spcBef>
          <a:spcPct val="0"/>
        </a:spcBef>
        <a:spcAft>
          <a:spcPct val="0"/>
        </a:spcAft>
        <a:defRPr sz="3200" b="1">
          <a:solidFill>
            <a:schemeClr val="tx1"/>
          </a:solidFill>
          <a:latin typeface="+mj-lt"/>
          <a:ea typeface="+mj-ea"/>
          <a:cs typeface="+mj-cs"/>
        </a:defRPr>
      </a:lvl1pPr>
      <a:lvl2pPr algn="l" rtl="0" eaLnBrk="1" fontAlgn="base" hangingPunct="1">
        <a:spcBef>
          <a:spcPct val="0"/>
        </a:spcBef>
        <a:spcAft>
          <a:spcPct val="0"/>
        </a:spcAft>
        <a:defRPr sz="3200" b="1">
          <a:solidFill>
            <a:schemeClr val="tx1"/>
          </a:solidFill>
          <a:latin typeface="Arial" charset="0"/>
        </a:defRPr>
      </a:lvl2pPr>
      <a:lvl3pPr algn="l" rtl="0" eaLnBrk="1" fontAlgn="base" hangingPunct="1">
        <a:spcBef>
          <a:spcPct val="0"/>
        </a:spcBef>
        <a:spcAft>
          <a:spcPct val="0"/>
        </a:spcAft>
        <a:defRPr sz="3200" b="1">
          <a:solidFill>
            <a:schemeClr val="tx1"/>
          </a:solidFill>
          <a:latin typeface="Arial" charset="0"/>
        </a:defRPr>
      </a:lvl3pPr>
      <a:lvl4pPr algn="l" rtl="0" eaLnBrk="1" fontAlgn="base" hangingPunct="1">
        <a:spcBef>
          <a:spcPct val="0"/>
        </a:spcBef>
        <a:spcAft>
          <a:spcPct val="0"/>
        </a:spcAft>
        <a:defRPr sz="3200" b="1">
          <a:solidFill>
            <a:schemeClr val="tx1"/>
          </a:solidFill>
          <a:latin typeface="Arial" charset="0"/>
        </a:defRPr>
      </a:lvl4pPr>
      <a:lvl5pPr algn="l" rtl="0" eaLnBrk="1" fontAlgn="base" hangingPunct="1">
        <a:spcBef>
          <a:spcPct val="0"/>
        </a:spcBef>
        <a:spcAft>
          <a:spcPct val="0"/>
        </a:spcAft>
        <a:defRPr sz="3200" b="1">
          <a:solidFill>
            <a:schemeClr val="tx1"/>
          </a:solidFill>
          <a:latin typeface="Arial" charset="0"/>
        </a:defRPr>
      </a:lvl5pPr>
      <a:lvl6pPr marL="457200" algn="l" rtl="0" eaLnBrk="1" fontAlgn="base" hangingPunct="1">
        <a:spcBef>
          <a:spcPct val="0"/>
        </a:spcBef>
        <a:spcAft>
          <a:spcPct val="0"/>
        </a:spcAft>
        <a:defRPr sz="3200" b="1">
          <a:solidFill>
            <a:schemeClr val="tx1"/>
          </a:solidFill>
          <a:latin typeface="Arial" charset="0"/>
        </a:defRPr>
      </a:lvl6pPr>
      <a:lvl7pPr marL="914400" algn="l" rtl="0" eaLnBrk="1" fontAlgn="base" hangingPunct="1">
        <a:spcBef>
          <a:spcPct val="0"/>
        </a:spcBef>
        <a:spcAft>
          <a:spcPct val="0"/>
        </a:spcAft>
        <a:defRPr sz="3200" b="1">
          <a:solidFill>
            <a:schemeClr val="tx1"/>
          </a:solidFill>
          <a:latin typeface="Arial" charset="0"/>
        </a:defRPr>
      </a:lvl7pPr>
      <a:lvl8pPr marL="1371600" algn="l" rtl="0" eaLnBrk="1" fontAlgn="base" hangingPunct="1">
        <a:spcBef>
          <a:spcPct val="0"/>
        </a:spcBef>
        <a:spcAft>
          <a:spcPct val="0"/>
        </a:spcAft>
        <a:defRPr sz="3200" b="1">
          <a:solidFill>
            <a:schemeClr val="tx1"/>
          </a:solidFill>
          <a:latin typeface="Arial" charset="0"/>
        </a:defRPr>
      </a:lvl8pPr>
      <a:lvl9pPr marL="1828800" algn="l" rtl="0" eaLnBrk="1" fontAlgn="base" hangingPunct="1">
        <a:spcBef>
          <a:spcPct val="0"/>
        </a:spcBef>
        <a:spcAft>
          <a:spcPct val="0"/>
        </a:spcAft>
        <a:defRPr sz="3200" b="1">
          <a:solidFill>
            <a:schemeClr val="tx1"/>
          </a:solidFill>
          <a:latin typeface="Arial" charset="0"/>
        </a:defRPr>
      </a:lvl9pPr>
    </p:titleStyle>
    <p:bodyStyle>
      <a:lvl1pPr marL="342900" indent="-342900" algn="l" rtl="0" eaLnBrk="1" fontAlgn="base" hangingPunct="1">
        <a:spcBef>
          <a:spcPct val="20000"/>
        </a:spcBef>
        <a:spcAft>
          <a:spcPct val="0"/>
        </a:spcAft>
        <a:buChar char="•"/>
        <a:defRPr sz="2100">
          <a:solidFill>
            <a:schemeClr val="tx1"/>
          </a:solidFill>
          <a:latin typeface="+mn-lt"/>
          <a:ea typeface="+mn-ea"/>
          <a:cs typeface="+mn-cs"/>
        </a:defRPr>
      </a:lvl1pPr>
      <a:lvl2pPr marL="742950" indent="-285750" algn="l" rtl="0" eaLnBrk="1" fontAlgn="base" hangingPunct="1">
        <a:spcBef>
          <a:spcPct val="20000"/>
        </a:spcBef>
        <a:spcAft>
          <a:spcPct val="0"/>
        </a:spcAft>
        <a:buClr>
          <a:schemeClr val="bg2"/>
        </a:buClr>
        <a:buChar char="•"/>
        <a:defRPr sz="2100">
          <a:solidFill>
            <a:schemeClr val="tx1"/>
          </a:solidFill>
          <a:latin typeface="+mn-lt"/>
        </a:defRPr>
      </a:lvl2pPr>
      <a:lvl3pPr marL="1143000" indent="-228600" algn="l" rtl="0" eaLnBrk="1" fontAlgn="base" hangingPunct="1">
        <a:spcBef>
          <a:spcPct val="20000"/>
        </a:spcBef>
        <a:spcAft>
          <a:spcPct val="0"/>
        </a:spcAft>
        <a:buClr>
          <a:srgbClr val="B2B2B2"/>
        </a:buClr>
        <a:buChar char="•"/>
        <a:defRPr sz="2100">
          <a:solidFill>
            <a:schemeClr val="tx1"/>
          </a:solidFill>
          <a:latin typeface="+mn-lt"/>
        </a:defRPr>
      </a:lvl3pPr>
      <a:lvl4pPr marL="1600200" indent="-228600" algn="l" rtl="0" eaLnBrk="1" fontAlgn="base" hangingPunct="1">
        <a:spcBef>
          <a:spcPct val="20000"/>
        </a:spcBef>
        <a:spcAft>
          <a:spcPct val="0"/>
        </a:spcAft>
        <a:buClr>
          <a:srgbClr val="C0C0C0"/>
        </a:buClr>
        <a:buChar char="•"/>
        <a:defRPr sz="2100">
          <a:solidFill>
            <a:schemeClr val="tx1"/>
          </a:solidFill>
          <a:latin typeface="+mn-lt"/>
        </a:defRPr>
      </a:lvl4pPr>
      <a:lvl5pPr marL="2057400" indent="-228600" algn="l" rtl="0" eaLnBrk="1" fontAlgn="base" hangingPunct="1">
        <a:spcBef>
          <a:spcPct val="20000"/>
        </a:spcBef>
        <a:spcAft>
          <a:spcPct val="0"/>
        </a:spcAft>
        <a:buClr>
          <a:srgbClr val="DDDDDD"/>
        </a:buClr>
        <a:buChar char="•"/>
        <a:defRPr sz="2100">
          <a:solidFill>
            <a:schemeClr val="tx1"/>
          </a:solidFill>
          <a:latin typeface="+mn-lt"/>
        </a:defRPr>
      </a:lvl5pPr>
      <a:lvl6pPr marL="2514600" indent="-228600" algn="l" rtl="0" eaLnBrk="1" fontAlgn="base" hangingPunct="1">
        <a:spcBef>
          <a:spcPct val="20000"/>
        </a:spcBef>
        <a:spcAft>
          <a:spcPct val="0"/>
        </a:spcAft>
        <a:buClr>
          <a:srgbClr val="DDDDDD"/>
        </a:buClr>
        <a:buChar char="•"/>
        <a:defRPr sz="2100">
          <a:solidFill>
            <a:schemeClr val="tx1"/>
          </a:solidFill>
          <a:latin typeface="+mn-lt"/>
        </a:defRPr>
      </a:lvl6pPr>
      <a:lvl7pPr marL="2971800" indent="-228600" algn="l" rtl="0" eaLnBrk="1" fontAlgn="base" hangingPunct="1">
        <a:spcBef>
          <a:spcPct val="20000"/>
        </a:spcBef>
        <a:spcAft>
          <a:spcPct val="0"/>
        </a:spcAft>
        <a:buClr>
          <a:srgbClr val="DDDDDD"/>
        </a:buClr>
        <a:buChar char="•"/>
        <a:defRPr sz="2100">
          <a:solidFill>
            <a:schemeClr val="tx1"/>
          </a:solidFill>
          <a:latin typeface="+mn-lt"/>
        </a:defRPr>
      </a:lvl7pPr>
      <a:lvl8pPr marL="3429000" indent="-228600" algn="l" rtl="0" eaLnBrk="1" fontAlgn="base" hangingPunct="1">
        <a:spcBef>
          <a:spcPct val="20000"/>
        </a:spcBef>
        <a:spcAft>
          <a:spcPct val="0"/>
        </a:spcAft>
        <a:buClr>
          <a:srgbClr val="DDDDDD"/>
        </a:buClr>
        <a:buChar char="•"/>
        <a:defRPr sz="2100">
          <a:solidFill>
            <a:schemeClr val="tx1"/>
          </a:solidFill>
          <a:latin typeface="+mn-lt"/>
        </a:defRPr>
      </a:lvl8pPr>
      <a:lvl9pPr marL="3886200" indent="-228600" algn="l" rtl="0" eaLnBrk="1" fontAlgn="base" hangingPunct="1">
        <a:spcBef>
          <a:spcPct val="20000"/>
        </a:spcBef>
        <a:spcAft>
          <a:spcPct val="0"/>
        </a:spcAft>
        <a:buClr>
          <a:srgbClr val="DDDDDD"/>
        </a:buClr>
        <a:buChar char="•"/>
        <a:defRPr sz="21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meteoswiss.github.io/pyrad/overview/list_products.html" TargetMode="External"/><Relationship Id="rId2" Type="http://schemas.openxmlformats.org/officeDocument/2006/relationships/hyperlink" Target="https://meteoswiss.github.io/pyrad/overview/list_process.html"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meteoswiss.github.io/pyrad/overview/list_variables.html#py-art-to-pyrad" TargetMode="External"/><Relationship Id="rId2" Type="http://schemas.openxmlformats.org/officeDocument/2006/relationships/hyperlink" Target="https://github.com/MeteoSwiss/pyrad/blob/master/src/pyrad_proc/pyrad/io/io_aux.py"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meteoswiss/pyart" TargetMode="External"/><Relationship Id="rId7" Type="http://schemas.openxmlformats.org/officeDocument/2006/relationships/hyperlink" Target="https://anaconda.org/conda-forge/pyrad_mch" TargetMode="External"/><Relationship Id="rId2" Type="http://schemas.openxmlformats.org/officeDocument/2006/relationships/hyperlink" Target="https://github.com/MeteoSwiss/pyrad" TargetMode="External"/><Relationship Id="rId1" Type="http://schemas.openxmlformats.org/officeDocument/2006/relationships/slideLayout" Target="../slideLayouts/slideLayout3.xml"/><Relationship Id="rId6" Type="http://schemas.openxmlformats.org/officeDocument/2006/relationships/hyperlink" Target="https://pypi.org/project/pyrad-mch/" TargetMode="External"/><Relationship Id="rId5" Type="http://schemas.openxmlformats.org/officeDocument/2006/relationships/hyperlink" Target="https://meteoswiss.github.io/pyrad/" TargetMode="External"/><Relationship Id="rId4" Type="http://schemas.openxmlformats.org/officeDocument/2006/relationships/hyperlink" Target="https://github.com/arm-doe/pyar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MeteoSwiss/pyrad-examples"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BDDA7E-7DF0-41D5-3187-6185908B327D}"/>
              </a:ext>
            </a:extLst>
          </p:cNvPr>
          <p:cNvSpPr>
            <a:spLocks noGrp="1"/>
          </p:cNvSpPr>
          <p:nvPr>
            <p:ph type="title"/>
          </p:nvPr>
        </p:nvSpPr>
        <p:spPr>
          <a:xfrm>
            <a:off x="1141219" y="1161622"/>
            <a:ext cx="7617600" cy="1638000"/>
          </a:xfrm>
        </p:spPr>
        <p:txBody>
          <a:bodyPr lIns="91440" tIns="45720" rIns="91440" bIns="45720" anchor="t"/>
          <a:lstStyle/>
          <a:p>
            <a:r>
              <a:rPr lang="en-US" sz="3600" dirty="0" err="1"/>
              <a:t>Pyrad</a:t>
            </a:r>
            <a:r>
              <a:rPr lang="en-US" sz="3600" dirty="0"/>
              <a:t> architecture and principles</a:t>
            </a:r>
          </a:p>
        </p:txBody>
      </p:sp>
      <p:sp>
        <p:nvSpPr>
          <p:cNvPr id="6" name="Text Placeholder 1">
            <a:extLst>
              <a:ext uri="{FF2B5EF4-FFF2-40B4-BE49-F238E27FC236}">
                <a16:creationId xmlns:a16="http://schemas.microsoft.com/office/drawing/2014/main" id="{F51A87E7-3B64-D786-7DD8-6B4990CF27AD}"/>
              </a:ext>
            </a:extLst>
          </p:cNvPr>
          <p:cNvSpPr txBox="1">
            <a:spLocks/>
          </p:cNvSpPr>
          <p:nvPr/>
        </p:nvSpPr>
        <p:spPr>
          <a:xfrm>
            <a:off x="1141219" y="3408264"/>
            <a:ext cx="7374628" cy="648000"/>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342900" indent="-342900" algn="l" rtl="0" eaLnBrk="1" fontAlgn="base" hangingPunct="1">
              <a:spcBef>
                <a:spcPct val="20000"/>
              </a:spcBef>
              <a:spcAft>
                <a:spcPct val="0"/>
              </a:spcAft>
              <a:buNone/>
              <a:defRPr kumimoji="0" lang="de-DE" sz="2200" b="0" i="0" u="none" strike="noStrike" kern="1200" cap="none" spc="0" normalizeH="0" baseline="0" dirty="0" smtClean="0">
                <a:ln>
                  <a:noFill/>
                </a:ln>
                <a:solidFill>
                  <a:srgbClr val="000000"/>
                </a:solidFill>
                <a:effectLst/>
                <a:uLnTx/>
                <a:uFillTx/>
                <a:latin typeface="Arial"/>
                <a:ea typeface="+mn-ea"/>
                <a:cs typeface="+mn-cs"/>
              </a:defRPr>
            </a:lvl1pPr>
            <a:lvl2pPr marL="742950" indent="-285750" algn="l" rtl="0" eaLnBrk="1" fontAlgn="base" hangingPunct="1">
              <a:spcBef>
                <a:spcPct val="20000"/>
              </a:spcBef>
              <a:spcAft>
                <a:spcPct val="0"/>
              </a:spcAft>
              <a:buClr>
                <a:schemeClr val="bg2"/>
              </a:buClr>
              <a:buChar char="•"/>
              <a:defRPr sz="2100">
                <a:solidFill>
                  <a:schemeClr val="tx1"/>
                </a:solidFill>
                <a:latin typeface="+mn-lt"/>
              </a:defRPr>
            </a:lvl2pPr>
            <a:lvl3pPr marL="1143000" indent="-228600" algn="l" rtl="0" eaLnBrk="1" fontAlgn="base" hangingPunct="1">
              <a:spcBef>
                <a:spcPct val="20000"/>
              </a:spcBef>
              <a:spcAft>
                <a:spcPct val="0"/>
              </a:spcAft>
              <a:buClr>
                <a:srgbClr val="B2B2B2"/>
              </a:buClr>
              <a:buChar char="•"/>
              <a:defRPr sz="2100">
                <a:solidFill>
                  <a:schemeClr val="tx1"/>
                </a:solidFill>
                <a:latin typeface="+mn-lt"/>
              </a:defRPr>
            </a:lvl3pPr>
            <a:lvl4pPr marL="1600200" indent="-228600" algn="l" rtl="0" eaLnBrk="1" fontAlgn="base" hangingPunct="1">
              <a:spcBef>
                <a:spcPct val="20000"/>
              </a:spcBef>
              <a:spcAft>
                <a:spcPct val="0"/>
              </a:spcAft>
              <a:buClr>
                <a:srgbClr val="C0C0C0"/>
              </a:buClr>
              <a:buChar char="•"/>
              <a:defRPr sz="2100">
                <a:solidFill>
                  <a:schemeClr val="tx1"/>
                </a:solidFill>
                <a:latin typeface="+mn-lt"/>
              </a:defRPr>
            </a:lvl4pPr>
            <a:lvl5pPr marL="2057400" indent="-228600" algn="l" rtl="0" eaLnBrk="1" fontAlgn="base" hangingPunct="1">
              <a:spcBef>
                <a:spcPct val="20000"/>
              </a:spcBef>
              <a:spcAft>
                <a:spcPct val="0"/>
              </a:spcAft>
              <a:buClr>
                <a:srgbClr val="DDDDDD"/>
              </a:buClr>
              <a:buChar char="•"/>
              <a:defRPr sz="2100">
                <a:solidFill>
                  <a:schemeClr val="tx1"/>
                </a:solidFill>
                <a:latin typeface="+mn-lt"/>
              </a:defRPr>
            </a:lvl5pPr>
            <a:lvl6pPr marL="2514600" indent="-228600" algn="l" rtl="0" eaLnBrk="1" fontAlgn="base" hangingPunct="1">
              <a:spcBef>
                <a:spcPct val="20000"/>
              </a:spcBef>
              <a:spcAft>
                <a:spcPct val="0"/>
              </a:spcAft>
              <a:buClr>
                <a:srgbClr val="DDDDDD"/>
              </a:buClr>
              <a:buChar char="•"/>
              <a:defRPr sz="2100">
                <a:solidFill>
                  <a:schemeClr val="tx1"/>
                </a:solidFill>
                <a:latin typeface="+mn-lt"/>
              </a:defRPr>
            </a:lvl6pPr>
            <a:lvl7pPr marL="2971800" indent="-228600" algn="l" rtl="0" eaLnBrk="1" fontAlgn="base" hangingPunct="1">
              <a:spcBef>
                <a:spcPct val="20000"/>
              </a:spcBef>
              <a:spcAft>
                <a:spcPct val="0"/>
              </a:spcAft>
              <a:buClr>
                <a:srgbClr val="DDDDDD"/>
              </a:buClr>
              <a:buChar char="•"/>
              <a:defRPr sz="2100">
                <a:solidFill>
                  <a:schemeClr val="tx1"/>
                </a:solidFill>
                <a:latin typeface="+mn-lt"/>
              </a:defRPr>
            </a:lvl7pPr>
            <a:lvl8pPr marL="3429000" indent="-228600" algn="l" rtl="0" eaLnBrk="1" fontAlgn="base" hangingPunct="1">
              <a:spcBef>
                <a:spcPct val="20000"/>
              </a:spcBef>
              <a:spcAft>
                <a:spcPct val="0"/>
              </a:spcAft>
              <a:buClr>
                <a:srgbClr val="DDDDDD"/>
              </a:buClr>
              <a:buChar char="•"/>
              <a:defRPr sz="2100">
                <a:solidFill>
                  <a:schemeClr val="tx1"/>
                </a:solidFill>
                <a:latin typeface="+mn-lt"/>
              </a:defRPr>
            </a:lvl8pPr>
            <a:lvl9pPr marL="3886200" indent="-228600" algn="l" rtl="0" eaLnBrk="1" fontAlgn="base" hangingPunct="1">
              <a:spcBef>
                <a:spcPct val="20000"/>
              </a:spcBef>
              <a:spcAft>
                <a:spcPct val="0"/>
              </a:spcAft>
              <a:buClr>
                <a:srgbClr val="DDDDDD"/>
              </a:buClr>
              <a:buChar char="•"/>
              <a:defRPr sz="2100">
                <a:solidFill>
                  <a:schemeClr val="tx1"/>
                </a:solidFill>
                <a:latin typeface="+mn-lt"/>
              </a:defRPr>
            </a:lvl9pPr>
          </a:lstStyle>
          <a:p>
            <a:pPr marL="0"/>
            <a:r>
              <a:rPr lang="en-US" sz="1800" dirty="0">
                <a:cs typeface="Arial"/>
              </a:rPr>
              <a:t>Daniel </a:t>
            </a:r>
            <a:r>
              <a:rPr lang="en-US" sz="1800" dirty="0" err="1">
                <a:cs typeface="Arial"/>
              </a:rPr>
              <a:t>Wolfensberger</a:t>
            </a:r>
            <a:r>
              <a:rPr lang="en-US" sz="1800" dirty="0">
                <a:cs typeface="Arial"/>
              </a:rPr>
              <a:t>, Jordi </a:t>
            </a:r>
            <a:r>
              <a:rPr lang="en-US" sz="1800" dirty="0" err="1">
                <a:cs typeface="Arial"/>
              </a:rPr>
              <a:t>Figueras</a:t>
            </a:r>
            <a:r>
              <a:rPr lang="en-US" sz="1800" dirty="0">
                <a:cs typeface="Arial"/>
              </a:rPr>
              <a:t> </a:t>
            </a:r>
            <a:r>
              <a:rPr lang="en-US" sz="1800" dirty="0" err="1">
                <a:cs typeface="Arial"/>
              </a:rPr>
              <a:t>i</a:t>
            </a:r>
            <a:r>
              <a:rPr lang="en-US" sz="1800" dirty="0">
                <a:cs typeface="Arial"/>
              </a:rPr>
              <a:t> Ventura</a:t>
            </a:r>
          </a:p>
        </p:txBody>
      </p:sp>
    </p:spTree>
    <p:extLst>
      <p:ext uri="{BB962C8B-B14F-4D97-AF65-F5344CB8AC3E}">
        <p14:creationId xmlns:p14="http://schemas.microsoft.com/office/powerpoint/2010/main" val="538815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3160BC9C-EDEF-7910-B97E-C78BCADCD2D6}"/>
              </a:ext>
            </a:extLst>
          </p:cNvPr>
          <p:cNvSpPr>
            <a:spLocks noGrp="1"/>
          </p:cNvSpPr>
          <p:nvPr>
            <p:ph type="subTitle" idx="1"/>
          </p:nvPr>
        </p:nvSpPr>
        <p:spPr/>
        <p:txBody>
          <a:bodyPr/>
          <a:lstStyle/>
          <a:p>
            <a:pPr algn="ctr"/>
            <a:r>
              <a:rPr lang="fr-FR" sz="5400" dirty="0"/>
              <a:t>3. </a:t>
            </a:r>
            <a:r>
              <a:rPr lang="fr-FR" sz="5400" dirty="0" err="1"/>
              <a:t>Launching</a:t>
            </a:r>
            <a:r>
              <a:rPr lang="fr-FR" sz="5400" dirty="0"/>
              <a:t> </a:t>
            </a:r>
            <a:r>
              <a:rPr lang="fr-FR" sz="5400" dirty="0" err="1"/>
              <a:t>Pyrad</a:t>
            </a:r>
            <a:endParaRPr lang="fr-FR" sz="5400" dirty="0"/>
          </a:p>
          <a:p>
            <a:endParaRPr lang="fr-FR" dirty="0"/>
          </a:p>
        </p:txBody>
      </p:sp>
    </p:spTree>
    <p:extLst>
      <p:ext uri="{BB962C8B-B14F-4D97-AF65-F5344CB8AC3E}">
        <p14:creationId xmlns:p14="http://schemas.microsoft.com/office/powerpoint/2010/main" val="617612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6E6579EA-A9C4-C1CA-89FD-3146F8B40E54}"/>
              </a:ext>
            </a:extLst>
          </p:cNvPr>
          <p:cNvSpPr>
            <a:spLocks noGrp="1"/>
          </p:cNvSpPr>
          <p:nvPr>
            <p:ph type="body" sz="quarter" idx="15"/>
          </p:nvPr>
        </p:nvSpPr>
        <p:spPr/>
        <p:txBody>
          <a:bodyPr/>
          <a:lstStyle/>
          <a:p>
            <a:r>
              <a:rPr lang="en-US" dirty="0"/>
              <a:t>Status 0 : Initialization of datasets</a:t>
            </a:r>
          </a:p>
          <a:p>
            <a:r>
              <a:rPr lang="en-US" dirty="0"/>
              <a:t>Status 1 : Sequential processing of input data. Persistent data and parameters are stored internally</a:t>
            </a:r>
          </a:p>
          <a:p>
            <a:r>
              <a:rPr lang="en-US" dirty="0"/>
              <a:t>Status 2 : All input data consumed. Final dataset production if necessary </a:t>
            </a:r>
          </a:p>
          <a:p>
            <a:endParaRPr lang="fr-FR" dirty="0"/>
          </a:p>
        </p:txBody>
      </p:sp>
      <p:sp>
        <p:nvSpPr>
          <p:cNvPr id="3" name="Titre 2">
            <a:extLst>
              <a:ext uri="{FF2B5EF4-FFF2-40B4-BE49-F238E27FC236}">
                <a16:creationId xmlns:a16="http://schemas.microsoft.com/office/drawing/2014/main" id="{95EA1ABA-39B8-EA42-4D2B-5596B24D012E}"/>
              </a:ext>
            </a:extLst>
          </p:cNvPr>
          <p:cNvSpPr>
            <a:spLocks noGrp="1"/>
          </p:cNvSpPr>
          <p:nvPr>
            <p:ph type="title"/>
          </p:nvPr>
        </p:nvSpPr>
        <p:spPr/>
        <p:txBody>
          <a:bodyPr/>
          <a:lstStyle/>
          <a:p>
            <a:r>
              <a:rPr lang="fr-FR" dirty="0" err="1"/>
              <a:t>Pyrad</a:t>
            </a:r>
            <a:r>
              <a:rPr lang="fr-FR" dirty="0"/>
              <a:t> </a:t>
            </a:r>
            <a:r>
              <a:rPr lang="fr-FR" dirty="0" err="1"/>
              <a:t>processing</a:t>
            </a:r>
            <a:r>
              <a:rPr lang="fr-FR" dirty="0"/>
              <a:t> </a:t>
            </a:r>
            <a:r>
              <a:rPr lang="fr-FR" dirty="0" err="1"/>
              <a:t>status</a:t>
            </a:r>
            <a:br>
              <a:rPr lang="fr-FR" dirty="0"/>
            </a:br>
            <a:endParaRPr lang="fr-FR" dirty="0"/>
          </a:p>
        </p:txBody>
      </p:sp>
    </p:spTree>
    <p:extLst>
      <p:ext uri="{BB962C8B-B14F-4D97-AF65-F5344CB8AC3E}">
        <p14:creationId xmlns:p14="http://schemas.microsoft.com/office/powerpoint/2010/main" val="4241692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25565664-7C49-ED40-8D7F-E9BD2ADD9BE1}"/>
              </a:ext>
            </a:extLst>
          </p:cNvPr>
          <p:cNvSpPr>
            <a:spLocks noGrp="1"/>
          </p:cNvSpPr>
          <p:nvPr>
            <p:ph type="title"/>
          </p:nvPr>
        </p:nvSpPr>
        <p:spPr/>
        <p:txBody>
          <a:bodyPr/>
          <a:lstStyle/>
          <a:p>
            <a:r>
              <a:rPr lang="fr-FR" dirty="0" err="1"/>
              <a:t>Pyrad</a:t>
            </a:r>
            <a:r>
              <a:rPr lang="fr-FR" dirty="0"/>
              <a:t> </a:t>
            </a:r>
            <a:r>
              <a:rPr lang="fr-FR" dirty="0" err="1"/>
              <a:t>launching</a:t>
            </a:r>
            <a:r>
              <a:rPr lang="fr-FR" dirty="0"/>
              <a:t> scripts</a:t>
            </a:r>
          </a:p>
        </p:txBody>
      </p:sp>
      <p:graphicFrame>
        <p:nvGraphicFramePr>
          <p:cNvPr id="4" name="Tableau 4">
            <a:extLst>
              <a:ext uri="{FF2B5EF4-FFF2-40B4-BE49-F238E27FC236}">
                <a16:creationId xmlns:a16="http://schemas.microsoft.com/office/drawing/2014/main" id="{CCF5EEE4-1CA8-7414-5E20-2E7D2390C879}"/>
              </a:ext>
            </a:extLst>
          </p:cNvPr>
          <p:cNvGraphicFramePr>
            <a:graphicFrameLocks noGrp="1"/>
          </p:cNvGraphicFramePr>
          <p:nvPr>
            <p:extLst>
              <p:ext uri="{D42A27DB-BD31-4B8C-83A1-F6EECF244321}">
                <p14:modId xmlns:p14="http://schemas.microsoft.com/office/powerpoint/2010/main" val="2814322213"/>
              </p:ext>
            </p:extLst>
          </p:nvPr>
        </p:nvGraphicFramePr>
        <p:xfrm>
          <a:off x="1186178" y="1386550"/>
          <a:ext cx="7539607" cy="2473960"/>
        </p:xfrm>
        <a:graphic>
          <a:graphicData uri="http://schemas.openxmlformats.org/drawingml/2006/table">
            <a:tbl>
              <a:tblPr firstRow="1" bandRow="1">
                <a:tableStyleId>{5C22544A-7EE6-4342-B048-85BDC9FD1C3A}</a:tableStyleId>
              </a:tblPr>
              <a:tblGrid>
                <a:gridCol w="3318235">
                  <a:extLst>
                    <a:ext uri="{9D8B030D-6E8A-4147-A177-3AD203B41FA5}">
                      <a16:colId xmlns:a16="http://schemas.microsoft.com/office/drawing/2014/main" val="1266391792"/>
                    </a:ext>
                  </a:extLst>
                </a:gridCol>
                <a:gridCol w="4221372">
                  <a:extLst>
                    <a:ext uri="{9D8B030D-6E8A-4147-A177-3AD203B41FA5}">
                      <a16:colId xmlns:a16="http://schemas.microsoft.com/office/drawing/2014/main" val="3231488767"/>
                    </a:ext>
                  </a:extLst>
                </a:gridCol>
              </a:tblGrid>
              <a:tr h="370840">
                <a:tc>
                  <a:txBody>
                    <a:bodyPr/>
                    <a:lstStyle/>
                    <a:p>
                      <a:r>
                        <a:rPr lang="en-GB" sz="1800" b="0" strike="noStrike" spc="-1" dirty="0">
                          <a:latin typeface="Arial"/>
                        </a:rPr>
                        <a:t>main_process_data.py</a:t>
                      </a:r>
                      <a:endParaRPr lang="fr-FR" sz="1800" b="0" strike="noStrike" spc="-1" dirty="0">
                        <a:latin typeface="Times New Roman"/>
                      </a:endParaRPr>
                    </a:p>
                  </a:txBody>
                  <a:tcPr marL="90000" marR="90000"/>
                </a:tc>
                <a:tc>
                  <a:txBody>
                    <a:bodyPr/>
                    <a:lstStyle/>
                    <a:p>
                      <a:r>
                        <a:rPr lang="en-GB" sz="1800" b="0" strike="noStrike" spc="-1">
                          <a:latin typeface="Arial"/>
                        </a:rPr>
                        <a:t>Process data sequentially according to starttime and endtime defined in command line or by input file</a:t>
                      </a:r>
                      <a:endParaRPr lang="fr-FR" sz="1800" b="0" strike="noStrike" spc="-1">
                        <a:latin typeface="Arial"/>
                      </a:endParaRPr>
                    </a:p>
                  </a:txBody>
                  <a:tcPr marL="90000" marR="90000"/>
                </a:tc>
                <a:extLst>
                  <a:ext uri="{0D108BD9-81ED-4DB2-BD59-A6C34878D82A}">
                    <a16:rowId xmlns:a16="http://schemas.microsoft.com/office/drawing/2014/main" val="3795452298"/>
                  </a:ext>
                </a:extLst>
              </a:tr>
              <a:tr h="370840">
                <a:tc>
                  <a:txBody>
                    <a:bodyPr/>
                    <a:lstStyle/>
                    <a:p>
                      <a:r>
                        <a:rPr lang="en-GB" sz="1800" b="0" strike="noStrike" spc="-1" dirty="0">
                          <a:latin typeface="Arial"/>
                        </a:rPr>
                        <a:t>main_process_data_period.py</a:t>
                      </a:r>
                      <a:endParaRPr lang="fr-FR" sz="1800" b="0" strike="noStrike" spc="-1" dirty="0">
                        <a:latin typeface="Arial"/>
                      </a:endParaRPr>
                    </a:p>
                  </a:txBody>
                  <a:tcPr marL="90000" marR="90000"/>
                </a:tc>
                <a:tc>
                  <a:txBody>
                    <a:bodyPr/>
                    <a:lstStyle/>
                    <a:p>
                      <a:r>
                        <a:rPr lang="en-GB" sz="1800" b="0" strike="noStrike" spc="-1">
                          <a:latin typeface="Arial"/>
                        </a:rPr>
                        <a:t>Process available data within time intervals specified by user between dates specified by user. Useful to obtain daily statistics</a:t>
                      </a:r>
                      <a:endParaRPr lang="fr-FR" sz="1800" b="0" strike="noStrike" spc="-1">
                        <a:latin typeface="Arial"/>
                      </a:endParaRPr>
                    </a:p>
                  </a:txBody>
                  <a:tcPr marL="90000" marR="90000"/>
                </a:tc>
                <a:extLst>
                  <a:ext uri="{0D108BD9-81ED-4DB2-BD59-A6C34878D82A}">
                    <a16:rowId xmlns:a16="http://schemas.microsoft.com/office/drawing/2014/main" val="1911177316"/>
                  </a:ext>
                </a:extLst>
              </a:tr>
              <a:tr h="370840">
                <a:tc>
                  <a:txBody>
                    <a:bodyPr/>
                    <a:lstStyle/>
                    <a:p>
                      <a:r>
                        <a:rPr lang="en-GB" sz="1800" b="0" strike="noStrike" spc="-1" dirty="0">
                          <a:latin typeface="Arial"/>
                        </a:rPr>
                        <a:t>main_process_data_rt.py</a:t>
                      </a:r>
                      <a:endParaRPr lang="fr-FR" sz="1800" b="0" strike="noStrike" spc="-1" dirty="0">
                        <a:latin typeface="Arial"/>
                      </a:endParaRPr>
                    </a:p>
                  </a:txBody>
                  <a:tcPr marL="90000" marR="90000"/>
                </a:tc>
                <a:tc>
                  <a:txBody>
                    <a:bodyPr/>
                    <a:lstStyle/>
                    <a:p>
                      <a:r>
                        <a:rPr lang="en-GB" sz="1800" b="0" strike="noStrike" spc="-1" dirty="0">
                          <a:latin typeface="Arial"/>
                        </a:rPr>
                        <a:t>Real time data processing</a:t>
                      </a:r>
                      <a:endParaRPr lang="fr-FR" sz="1800" b="0" strike="noStrike" spc="-1" dirty="0">
                        <a:latin typeface="Arial"/>
                      </a:endParaRPr>
                    </a:p>
                  </a:txBody>
                  <a:tcPr marL="90000" marR="90000"/>
                </a:tc>
                <a:extLst>
                  <a:ext uri="{0D108BD9-81ED-4DB2-BD59-A6C34878D82A}">
                    <a16:rowId xmlns:a16="http://schemas.microsoft.com/office/drawing/2014/main" val="1925680790"/>
                  </a:ext>
                </a:extLst>
              </a:tr>
            </a:tbl>
          </a:graphicData>
        </a:graphic>
      </p:graphicFrame>
    </p:spTree>
    <p:extLst>
      <p:ext uri="{BB962C8B-B14F-4D97-AF65-F5344CB8AC3E}">
        <p14:creationId xmlns:p14="http://schemas.microsoft.com/office/powerpoint/2010/main" val="4077119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3160BC9C-EDEF-7910-B97E-C78BCADCD2D6}"/>
              </a:ext>
            </a:extLst>
          </p:cNvPr>
          <p:cNvSpPr>
            <a:spLocks noGrp="1"/>
          </p:cNvSpPr>
          <p:nvPr>
            <p:ph type="subTitle" idx="1"/>
          </p:nvPr>
        </p:nvSpPr>
        <p:spPr/>
        <p:txBody>
          <a:bodyPr/>
          <a:lstStyle/>
          <a:p>
            <a:pPr algn="ctr"/>
            <a:r>
              <a:rPr lang="fr-FR" sz="5400" dirty="0"/>
              <a:t>4. </a:t>
            </a:r>
            <a:r>
              <a:rPr lang="fr-FR" sz="5400" dirty="0" err="1"/>
              <a:t>Constructing</a:t>
            </a:r>
            <a:r>
              <a:rPr lang="fr-FR" sz="5400" dirty="0"/>
              <a:t> the </a:t>
            </a:r>
            <a:r>
              <a:rPr lang="fr-FR" sz="5400" dirty="0" err="1"/>
              <a:t>processing</a:t>
            </a:r>
            <a:r>
              <a:rPr lang="fr-FR" sz="5400" dirty="0"/>
              <a:t> </a:t>
            </a:r>
            <a:r>
              <a:rPr lang="fr-FR" sz="5400" dirty="0" err="1"/>
              <a:t>chain</a:t>
            </a:r>
            <a:endParaRPr lang="fr-FR" sz="5400" dirty="0"/>
          </a:p>
          <a:p>
            <a:endParaRPr lang="fr-FR" dirty="0"/>
          </a:p>
        </p:txBody>
      </p:sp>
    </p:spTree>
    <p:extLst>
      <p:ext uri="{BB962C8B-B14F-4D97-AF65-F5344CB8AC3E}">
        <p14:creationId xmlns:p14="http://schemas.microsoft.com/office/powerpoint/2010/main" val="3675198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734A8BF-15A0-43E1-6B29-12FF9985296E}"/>
              </a:ext>
            </a:extLst>
          </p:cNvPr>
          <p:cNvSpPr>
            <a:spLocks noGrp="1"/>
          </p:cNvSpPr>
          <p:nvPr>
            <p:ph type="body" sz="quarter" idx="15"/>
          </p:nvPr>
        </p:nvSpPr>
        <p:spPr/>
        <p:txBody>
          <a:bodyPr/>
          <a:lstStyle/>
          <a:p>
            <a:r>
              <a:rPr lang="en-US" sz="1400" dirty="0"/>
              <a:t>Each dataset type is identified by a </a:t>
            </a:r>
            <a:r>
              <a:rPr lang="en-US" sz="1400" b="1" dirty="0"/>
              <a:t>keyword</a:t>
            </a:r>
            <a:r>
              <a:rPr lang="en-US" sz="1400" dirty="0"/>
              <a:t> that internally is associated to a </a:t>
            </a:r>
            <a:r>
              <a:rPr lang="en-US" sz="1400" b="1" dirty="0"/>
              <a:t>processing</a:t>
            </a:r>
            <a:r>
              <a:rPr lang="en-US" sz="1400" dirty="0"/>
              <a:t> </a:t>
            </a:r>
            <a:r>
              <a:rPr lang="en-US" sz="1400" b="1" dirty="0"/>
              <a:t>function</a:t>
            </a:r>
          </a:p>
          <a:p>
            <a:r>
              <a:rPr lang="en-US" sz="1400" dirty="0"/>
              <a:t>Internally the </a:t>
            </a:r>
            <a:r>
              <a:rPr lang="en-US" sz="1400" u="sng" dirty="0"/>
              <a:t>datasets are grouped in </a:t>
            </a:r>
            <a:r>
              <a:rPr lang="en-US" sz="1400" b="1" u="sng" dirty="0"/>
              <a:t>families</a:t>
            </a:r>
            <a:r>
              <a:rPr lang="en-US" sz="1400" dirty="0"/>
              <a:t>. Those families can generate similar products </a:t>
            </a:r>
          </a:p>
          <a:p>
            <a:r>
              <a:rPr lang="en-US" sz="1400" dirty="0"/>
              <a:t>The user can define up to 99 </a:t>
            </a:r>
            <a:r>
              <a:rPr lang="en-US" sz="1400" b="1" dirty="0"/>
              <a:t>levels of processing </a:t>
            </a:r>
            <a:r>
              <a:rPr lang="en-US" sz="1400" dirty="0"/>
              <a:t>for each </a:t>
            </a:r>
            <a:r>
              <a:rPr lang="en-US" sz="1400" b="1" dirty="0"/>
              <a:t>input data object</a:t>
            </a:r>
          </a:p>
          <a:p>
            <a:r>
              <a:rPr lang="en-US" sz="1400" dirty="0"/>
              <a:t>Datasets that are not inter-dependent can be generated at the same processing level. There is an option to generate those in parallel</a:t>
            </a:r>
          </a:p>
          <a:p>
            <a:r>
              <a:rPr lang="en-US" sz="1400" dirty="0"/>
              <a:t>Levels will be </a:t>
            </a:r>
            <a:r>
              <a:rPr lang="en-US" sz="1400" u="sng" dirty="0"/>
              <a:t>processed sequentially</a:t>
            </a:r>
            <a:r>
              <a:rPr lang="en-US" sz="1400" dirty="0"/>
              <a:t>. At the end of each processing level the keywords </a:t>
            </a:r>
            <a:r>
              <a:rPr lang="en-US" sz="1400" b="1" i="1" dirty="0"/>
              <a:t>MAKE_GLOBAL, SUBSTITUTE_OBJECT </a:t>
            </a:r>
            <a:r>
              <a:rPr lang="en-US" sz="1400" dirty="0"/>
              <a:t>and </a:t>
            </a:r>
            <a:r>
              <a:rPr lang="en-US" sz="1400" b="1" i="1" dirty="0"/>
              <a:t>FIELDS_TO_REMOVE </a:t>
            </a:r>
            <a:r>
              <a:rPr lang="en-US" sz="1400" dirty="0"/>
              <a:t>will control the behavior of the new dataset created</a:t>
            </a:r>
          </a:p>
          <a:p>
            <a:r>
              <a:rPr lang="en-US" sz="1400" dirty="0"/>
              <a:t>For each new dataset as many </a:t>
            </a:r>
            <a:r>
              <a:rPr lang="en-US" sz="1400" b="1" dirty="0"/>
              <a:t>products</a:t>
            </a:r>
            <a:r>
              <a:rPr lang="en-US" sz="1400" dirty="0"/>
              <a:t> as specified by the user will be generated. There is an option to generate those in parallel. </a:t>
            </a:r>
            <a:r>
              <a:rPr lang="en-US" sz="1400" u="sng" dirty="0"/>
              <a:t>If desired no product needs to be generated</a:t>
            </a:r>
          </a:p>
          <a:p>
            <a:endParaRPr lang="fr-FR" sz="1400" dirty="0"/>
          </a:p>
        </p:txBody>
      </p:sp>
      <p:sp>
        <p:nvSpPr>
          <p:cNvPr id="3" name="Titre 2">
            <a:extLst>
              <a:ext uri="{FF2B5EF4-FFF2-40B4-BE49-F238E27FC236}">
                <a16:creationId xmlns:a16="http://schemas.microsoft.com/office/drawing/2014/main" id="{F9ADD023-82C1-415C-7C90-9BB735518B14}"/>
              </a:ext>
            </a:extLst>
          </p:cNvPr>
          <p:cNvSpPr>
            <a:spLocks noGrp="1"/>
          </p:cNvSpPr>
          <p:nvPr>
            <p:ph type="title"/>
          </p:nvPr>
        </p:nvSpPr>
        <p:spPr/>
        <p:txBody>
          <a:bodyPr/>
          <a:lstStyle/>
          <a:p>
            <a:r>
              <a:rPr lang="fr-FR" dirty="0" err="1"/>
              <a:t>Constructing</a:t>
            </a:r>
            <a:r>
              <a:rPr lang="fr-FR" dirty="0"/>
              <a:t> the </a:t>
            </a:r>
            <a:r>
              <a:rPr lang="fr-FR" dirty="0" err="1"/>
              <a:t>processing</a:t>
            </a:r>
            <a:r>
              <a:rPr lang="fr-FR" dirty="0"/>
              <a:t> </a:t>
            </a:r>
            <a:r>
              <a:rPr lang="fr-FR" dirty="0" err="1"/>
              <a:t>chain</a:t>
            </a:r>
            <a:br>
              <a:rPr lang="fr-FR" dirty="0"/>
            </a:br>
            <a:endParaRPr lang="fr-FR" dirty="0"/>
          </a:p>
        </p:txBody>
      </p:sp>
    </p:spTree>
    <p:extLst>
      <p:ext uri="{BB962C8B-B14F-4D97-AF65-F5344CB8AC3E}">
        <p14:creationId xmlns:p14="http://schemas.microsoft.com/office/powerpoint/2010/main" val="4172871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757B1AA7-613B-CF16-8AB6-DCA02322F0B5}"/>
              </a:ext>
            </a:extLst>
          </p:cNvPr>
          <p:cNvSpPr>
            <a:spLocks noGrp="1"/>
          </p:cNvSpPr>
          <p:nvPr>
            <p:ph type="title"/>
          </p:nvPr>
        </p:nvSpPr>
        <p:spPr/>
        <p:txBody>
          <a:bodyPr/>
          <a:lstStyle/>
          <a:p>
            <a:r>
              <a:rPr lang="fr-FR" dirty="0" err="1"/>
              <a:t>Constructing</a:t>
            </a:r>
            <a:r>
              <a:rPr lang="fr-FR" dirty="0"/>
              <a:t> the </a:t>
            </a:r>
            <a:r>
              <a:rPr lang="fr-FR" dirty="0" err="1"/>
              <a:t>processing</a:t>
            </a:r>
            <a:r>
              <a:rPr lang="fr-FR" dirty="0"/>
              <a:t> </a:t>
            </a:r>
            <a:r>
              <a:rPr lang="fr-FR" dirty="0" err="1"/>
              <a:t>chain</a:t>
            </a:r>
            <a:endParaRPr lang="fr-FR" dirty="0"/>
          </a:p>
        </p:txBody>
      </p:sp>
      <p:graphicFrame>
        <p:nvGraphicFramePr>
          <p:cNvPr id="4" name="Tableau 4">
            <a:extLst>
              <a:ext uri="{FF2B5EF4-FFF2-40B4-BE49-F238E27FC236}">
                <a16:creationId xmlns:a16="http://schemas.microsoft.com/office/drawing/2014/main" id="{0B6E9A5A-91C0-91F8-CC72-343FD2654E80}"/>
              </a:ext>
            </a:extLst>
          </p:cNvPr>
          <p:cNvGraphicFramePr>
            <a:graphicFrameLocks noGrp="1"/>
          </p:cNvGraphicFramePr>
          <p:nvPr>
            <p:extLst>
              <p:ext uri="{D42A27DB-BD31-4B8C-83A1-F6EECF244321}">
                <p14:modId xmlns:p14="http://schemas.microsoft.com/office/powerpoint/2010/main" val="1037045421"/>
              </p:ext>
            </p:extLst>
          </p:nvPr>
        </p:nvGraphicFramePr>
        <p:xfrm>
          <a:off x="1176672" y="1390346"/>
          <a:ext cx="7525516" cy="2834640"/>
        </p:xfrm>
        <a:graphic>
          <a:graphicData uri="http://schemas.openxmlformats.org/drawingml/2006/table">
            <a:tbl>
              <a:tblPr firstRow="1" bandRow="1">
                <a:tableStyleId>{5C22544A-7EE6-4342-B048-85BDC9FD1C3A}</a:tableStyleId>
              </a:tblPr>
              <a:tblGrid>
                <a:gridCol w="2658137">
                  <a:extLst>
                    <a:ext uri="{9D8B030D-6E8A-4147-A177-3AD203B41FA5}">
                      <a16:colId xmlns:a16="http://schemas.microsoft.com/office/drawing/2014/main" val="2850907454"/>
                    </a:ext>
                  </a:extLst>
                </a:gridCol>
                <a:gridCol w="4867379">
                  <a:extLst>
                    <a:ext uri="{9D8B030D-6E8A-4147-A177-3AD203B41FA5}">
                      <a16:colId xmlns:a16="http://schemas.microsoft.com/office/drawing/2014/main" val="3813001997"/>
                    </a:ext>
                  </a:extLst>
                </a:gridCol>
              </a:tblGrid>
              <a:tr h="370840">
                <a:tc>
                  <a:txBody>
                    <a:bodyPr/>
                    <a:lstStyle/>
                    <a:p>
                      <a:r>
                        <a:rPr lang="en-GB" sz="1800" b="0" strike="noStrike" spc="-1" dirty="0">
                          <a:latin typeface="Arial"/>
                        </a:rPr>
                        <a:t>MAKE_GLOBAL</a:t>
                      </a:r>
                      <a:endParaRPr lang="fr-FR" sz="1800" b="0" strike="noStrike" spc="-1" dirty="0">
                        <a:latin typeface="Times New Roman"/>
                      </a:endParaRPr>
                    </a:p>
                  </a:txBody>
                  <a:tcPr marL="90000" marR="90000"/>
                </a:tc>
                <a:tc>
                  <a:txBody>
                    <a:bodyPr/>
                    <a:lstStyle/>
                    <a:p>
                      <a:r>
                        <a:rPr lang="en-GB" sz="1400" b="0" strike="noStrike" spc="-1" dirty="0">
                          <a:latin typeface="Arial"/>
                        </a:rPr>
                        <a:t>1 - The newly generated dataset fields will be added to the data object and will be available for the next processing level. Assumes that the generated dataset is compatible with the current data object. If a field with the same name exists it will be overwritten</a:t>
                      </a:r>
                      <a:endParaRPr lang="fr-FR" sz="1400" b="0" strike="noStrike" spc="-1" dirty="0">
                        <a:latin typeface="Arial"/>
                      </a:endParaRPr>
                    </a:p>
                    <a:p>
                      <a:r>
                        <a:rPr lang="en-GB" sz="1400" b="0" strike="noStrike" spc="-1" dirty="0">
                          <a:latin typeface="Arial"/>
                        </a:rPr>
                        <a:t>0 – The dataset will not be added to the data object</a:t>
                      </a:r>
                      <a:endParaRPr lang="fr-FR" sz="1400" b="0" strike="noStrike" spc="-1" dirty="0">
                        <a:latin typeface="Arial"/>
                      </a:endParaRPr>
                    </a:p>
                  </a:txBody>
                  <a:tcPr marL="90000" marR="90000"/>
                </a:tc>
                <a:extLst>
                  <a:ext uri="{0D108BD9-81ED-4DB2-BD59-A6C34878D82A}">
                    <a16:rowId xmlns:a16="http://schemas.microsoft.com/office/drawing/2014/main" val="2160995394"/>
                  </a:ext>
                </a:extLst>
              </a:tr>
              <a:tr h="370840">
                <a:tc>
                  <a:txBody>
                    <a:bodyPr/>
                    <a:lstStyle/>
                    <a:p>
                      <a:r>
                        <a:rPr lang="en-GB" sz="1800" b="0" strike="noStrike" spc="-1" dirty="0">
                          <a:latin typeface="Arial"/>
                        </a:rPr>
                        <a:t>FIELDS_TO_REMOVE</a:t>
                      </a:r>
                      <a:endParaRPr lang="fr-FR" sz="1800" b="0" strike="noStrike" spc="-1" dirty="0">
                        <a:latin typeface="Arial"/>
                      </a:endParaRPr>
                    </a:p>
                  </a:txBody>
                  <a:tcPr marL="90000" marR="90000"/>
                </a:tc>
                <a:tc>
                  <a:txBody>
                    <a:bodyPr/>
                    <a:lstStyle/>
                    <a:p>
                      <a:r>
                        <a:rPr lang="en-GB" sz="1400" b="0" strike="noStrike" spc="-1" dirty="0">
                          <a:latin typeface="Arial"/>
                        </a:rPr>
                        <a:t>List of fields to remove. The fields removed will not be available for the next processing level. Useful to remove intermediate fields to reduce the memory footprint</a:t>
                      </a:r>
                      <a:endParaRPr lang="fr-FR" sz="1400" b="0" strike="noStrike" spc="-1" dirty="0">
                        <a:latin typeface="Arial"/>
                      </a:endParaRPr>
                    </a:p>
                  </a:txBody>
                  <a:tcPr marL="90000" marR="90000"/>
                </a:tc>
                <a:extLst>
                  <a:ext uri="{0D108BD9-81ED-4DB2-BD59-A6C34878D82A}">
                    <a16:rowId xmlns:a16="http://schemas.microsoft.com/office/drawing/2014/main" val="4048084973"/>
                  </a:ext>
                </a:extLst>
              </a:tr>
              <a:tr h="370840">
                <a:tc>
                  <a:txBody>
                    <a:bodyPr/>
                    <a:lstStyle/>
                    <a:p>
                      <a:r>
                        <a:rPr lang="en-GB" sz="1800" b="0" strike="noStrike" spc="-1" dirty="0">
                          <a:latin typeface="Arial"/>
                        </a:rPr>
                        <a:t>SUBSTITUTE_OBJECT</a:t>
                      </a:r>
                      <a:endParaRPr lang="fr-FR" sz="1800" b="0" strike="noStrike" spc="-1" dirty="0">
                        <a:latin typeface="Arial"/>
                      </a:endParaRPr>
                    </a:p>
                  </a:txBody>
                  <a:tcPr marL="90000" marR="90000"/>
                </a:tc>
                <a:tc>
                  <a:txBody>
                    <a:bodyPr/>
                    <a:lstStyle/>
                    <a:p>
                      <a:r>
                        <a:rPr lang="en-GB" sz="1400" b="0" strike="noStrike" spc="-1" dirty="0">
                          <a:latin typeface="Arial"/>
                        </a:rPr>
                        <a:t>1 - The data object used at the current level will be erased and substituted by the newly generated dataset. Useful for e.g. transition from a volume radar object to a grid </a:t>
                      </a:r>
                      <a:endParaRPr lang="fr-FR" sz="1400" b="0" strike="noStrike" spc="-1" dirty="0">
                        <a:latin typeface="Arial"/>
                      </a:endParaRPr>
                    </a:p>
                  </a:txBody>
                  <a:tcPr marL="90000" marR="90000"/>
                </a:tc>
                <a:extLst>
                  <a:ext uri="{0D108BD9-81ED-4DB2-BD59-A6C34878D82A}">
                    <a16:rowId xmlns:a16="http://schemas.microsoft.com/office/drawing/2014/main" val="311535122"/>
                  </a:ext>
                </a:extLst>
              </a:tr>
            </a:tbl>
          </a:graphicData>
        </a:graphic>
      </p:graphicFrame>
    </p:spTree>
    <p:extLst>
      <p:ext uri="{BB962C8B-B14F-4D97-AF65-F5344CB8AC3E}">
        <p14:creationId xmlns:p14="http://schemas.microsoft.com/office/powerpoint/2010/main" val="1928308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C63BE550-AA08-3EEF-89F0-08401C4A5511}"/>
              </a:ext>
            </a:extLst>
          </p:cNvPr>
          <p:cNvSpPr>
            <a:spLocks noGrp="1"/>
          </p:cNvSpPr>
          <p:nvPr>
            <p:ph type="title"/>
          </p:nvPr>
        </p:nvSpPr>
        <p:spPr/>
        <p:txBody>
          <a:bodyPr/>
          <a:lstStyle/>
          <a:p>
            <a:r>
              <a:rPr lang="fr-FR" dirty="0" err="1"/>
              <a:t>Dataset</a:t>
            </a:r>
            <a:r>
              <a:rPr lang="fr-FR" dirty="0"/>
              <a:t> </a:t>
            </a:r>
            <a:r>
              <a:rPr lang="fr-FR" dirty="0" err="1"/>
              <a:t>families</a:t>
            </a:r>
            <a:r>
              <a:rPr lang="fr-FR" dirty="0"/>
              <a:t>. Most </a:t>
            </a:r>
            <a:r>
              <a:rPr lang="fr-FR" dirty="0" err="1"/>
              <a:t>common</a:t>
            </a:r>
            <a:endParaRPr lang="fr-FR" dirty="0"/>
          </a:p>
        </p:txBody>
      </p:sp>
      <p:graphicFrame>
        <p:nvGraphicFramePr>
          <p:cNvPr id="4" name="Tableau 4">
            <a:extLst>
              <a:ext uri="{FF2B5EF4-FFF2-40B4-BE49-F238E27FC236}">
                <a16:creationId xmlns:a16="http://schemas.microsoft.com/office/drawing/2014/main" id="{ED8A4211-C4C2-11B2-C52A-74008874BE52}"/>
              </a:ext>
            </a:extLst>
          </p:cNvPr>
          <p:cNvGraphicFramePr>
            <a:graphicFrameLocks noGrp="1"/>
          </p:cNvGraphicFramePr>
          <p:nvPr>
            <p:extLst>
              <p:ext uri="{D42A27DB-BD31-4B8C-83A1-F6EECF244321}">
                <p14:modId xmlns:p14="http://schemas.microsoft.com/office/powerpoint/2010/main" val="3632770906"/>
              </p:ext>
            </p:extLst>
          </p:nvPr>
        </p:nvGraphicFramePr>
        <p:xfrm>
          <a:off x="1179830" y="1394459"/>
          <a:ext cx="7522359" cy="2926080"/>
        </p:xfrm>
        <a:graphic>
          <a:graphicData uri="http://schemas.openxmlformats.org/drawingml/2006/table">
            <a:tbl>
              <a:tblPr firstRow="1" bandRow="1">
                <a:tableStyleId>{5C22544A-7EE6-4342-B048-85BDC9FD1C3A}</a:tableStyleId>
              </a:tblPr>
              <a:tblGrid>
                <a:gridCol w="1513751">
                  <a:extLst>
                    <a:ext uri="{9D8B030D-6E8A-4147-A177-3AD203B41FA5}">
                      <a16:colId xmlns:a16="http://schemas.microsoft.com/office/drawing/2014/main" val="1508383281"/>
                    </a:ext>
                  </a:extLst>
                </a:gridCol>
                <a:gridCol w="2495107">
                  <a:extLst>
                    <a:ext uri="{9D8B030D-6E8A-4147-A177-3AD203B41FA5}">
                      <a16:colId xmlns:a16="http://schemas.microsoft.com/office/drawing/2014/main" val="4007393078"/>
                    </a:ext>
                  </a:extLst>
                </a:gridCol>
                <a:gridCol w="3513501">
                  <a:extLst>
                    <a:ext uri="{9D8B030D-6E8A-4147-A177-3AD203B41FA5}">
                      <a16:colId xmlns:a16="http://schemas.microsoft.com/office/drawing/2014/main" val="1253749688"/>
                    </a:ext>
                  </a:extLst>
                </a:gridCol>
              </a:tblGrid>
              <a:tr h="0">
                <a:tc>
                  <a:txBody>
                    <a:bodyPr/>
                    <a:lstStyle/>
                    <a:p>
                      <a:r>
                        <a:rPr lang="en-GB" sz="1400" b="0" strike="noStrike" spc="-1" dirty="0">
                          <a:latin typeface="Arial"/>
                        </a:rPr>
                        <a:t>Dataset family</a:t>
                      </a:r>
                      <a:endParaRPr lang="fr-FR" sz="1400" b="0" strike="noStrike" spc="-1" dirty="0">
                        <a:latin typeface="Times New Roman"/>
                      </a:endParaRPr>
                    </a:p>
                  </a:txBody>
                  <a:tcPr marL="90000" marR="90000"/>
                </a:tc>
                <a:tc>
                  <a:txBody>
                    <a:bodyPr/>
                    <a:lstStyle/>
                    <a:p>
                      <a:r>
                        <a:rPr lang="en-GB" sz="1400" b="0" strike="noStrike" spc="-1" dirty="0">
                          <a:latin typeface="Arial"/>
                        </a:rPr>
                        <a:t>Product generator</a:t>
                      </a:r>
                      <a:endParaRPr lang="fr-FR" sz="1400" b="0" strike="noStrike" spc="-1" dirty="0">
                        <a:latin typeface="Arial"/>
                      </a:endParaRPr>
                    </a:p>
                  </a:txBody>
                  <a:tcPr marL="90000" marR="90000"/>
                </a:tc>
                <a:tc>
                  <a:txBody>
                    <a:bodyPr/>
                    <a:lstStyle/>
                    <a:p>
                      <a:r>
                        <a:rPr lang="fr-FR" sz="1400" b="0" strike="noStrike" spc="-1" dirty="0" err="1">
                          <a:latin typeface="Arial"/>
                        </a:rPr>
                        <a:t>Dataset</a:t>
                      </a:r>
                      <a:r>
                        <a:rPr lang="fr-FR" sz="1400" b="0" strike="noStrike" spc="-1" dirty="0">
                          <a:latin typeface="Arial"/>
                        </a:rPr>
                        <a:t> type</a:t>
                      </a:r>
                    </a:p>
                  </a:txBody>
                  <a:tcPr marL="90000" marR="90000"/>
                </a:tc>
                <a:extLst>
                  <a:ext uri="{0D108BD9-81ED-4DB2-BD59-A6C34878D82A}">
                    <a16:rowId xmlns:a16="http://schemas.microsoft.com/office/drawing/2014/main" val="1982429768"/>
                  </a:ext>
                </a:extLst>
              </a:tr>
              <a:tr h="0">
                <a:tc>
                  <a:txBody>
                    <a:bodyPr/>
                    <a:lstStyle/>
                    <a:p>
                      <a:r>
                        <a:rPr lang="en-GB" sz="1400" b="0" strike="noStrike" spc="-1" dirty="0">
                          <a:latin typeface="Arial"/>
                        </a:rPr>
                        <a:t>VOL</a:t>
                      </a:r>
                      <a:endParaRPr lang="fr-FR" sz="1400" b="0" strike="noStrike" spc="-1" dirty="0">
                        <a:latin typeface="Times New Roman"/>
                      </a:endParaRPr>
                    </a:p>
                  </a:txBody>
                  <a:tcPr marL="90000" marR="90000"/>
                </a:tc>
                <a:tc>
                  <a:txBody>
                    <a:bodyPr/>
                    <a:lstStyle/>
                    <a:p>
                      <a:r>
                        <a:rPr lang="en-GB" sz="1200" b="0" strike="noStrike" spc="-1" dirty="0" err="1">
                          <a:latin typeface="Arial"/>
                        </a:rPr>
                        <a:t>generate_vol_products</a:t>
                      </a:r>
                      <a:endParaRPr lang="fr-FR" sz="1200" b="0" strike="noStrike" spc="-1" dirty="0">
                        <a:latin typeface="Arial"/>
                      </a:endParaRPr>
                    </a:p>
                  </a:txBody>
                  <a:tcPr marL="90000" marR="90000"/>
                </a:tc>
                <a:tc>
                  <a:txBody>
                    <a:bodyPr/>
                    <a:lstStyle/>
                    <a:p>
                      <a:r>
                        <a:rPr lang="en-GB" sz="1200" b="0" strike="noStrike" spc="-1" dirty="0">
                          <a:latin typeface="Arial"/>
                        </a:rPr>
                        <a:t>Radar volume output</a:t>
                      </a:r>
                      <a:endParaRPr lang="fr-FR" sz="1200" b="0" strike="noStrike" spc="-1" dirty="0">
                        <a:latin typeface="Arial"/>
                      </a:endParaRPr>
                    </a:p>
                  </a:txBody>
                  <a:tcPr marL="90000" marR="90000"/>
                </a:tc>
                <a:extLst>
                  <a:ext uri="{0D108BD9-81ED-4DB2-BD59-A6C34878D82A}">
                    <a16:rowId xmlns:a16="http://schemas.microsoft.com/office/drawing/2014/main" val="205095732"/>
                  </a:ext>
                </a:extLst>
              </a:tr>
              <a:tr h="0">
                <a:tc>
                  <a:txBody>
                    <a:bodyPr/>
                    <a:lstStyle/>
                    <a:p>
                      <a:r>
                        <a:rPr lang="en-GB" sz="1400" b="0" strike="noStrike" spc="-1" dirty="0">
                          <a:latin typeface="Arial"/>
                        </a:rPr>
                        <a:t>TIMEAVG</a:t>
                      </a:r>
                      <a:endParaRPr lang="fr-FR" sz="1400" b="0" strike="noStrike" spc="-1" dirty="0">
                        <a:latin typeface="Arial"/>
                      </a:endParaRPr>
                    </a:p>
                  </a:txBody>
                  <a:tcPr marL="90000" marR="90000"/>
                </a:tc>
                <a:tc>
                  <a:txBody>
                    <a:bodyPr/>
                    <a:lstStyle/>
                    <a:p>
                      <a:r>
                        <a:rPr lang="en-GB" sz="1200" b="0" strike="noStrike" spc="-1" dirty="0" err="1">
                          <a:latin typeface="Arial"/>
                        </a:rPr>
                        <a:t>generate_time_avg_products</a:t>
                      </a:r>
                      <a:endParaRPr lang="fr-FR" sz="1200" b="0" strike="noStrike" spc="-1" dirty="0">
                        <a:latin typeface="Arial"/>
                      </a:endParaRPr>
                    </a:p>
                  </a:txBody>
                  <a:tcPr marL="90000" marR="90000"/>
                </a:tc>
                <a:tc>
                  <a:txBody>
                    <a:bodyPr/>
                    <a:lstStyle/>
                    <a:p>
                      <a:r>
                        <a:rPr lang="en-GB" sz="1200" b="0" strike="noStrike" spc="-1">
                          <a:latin typeface="Arial"/>
                        </a:rPr>
                        <a:t>Radar volume time averaging products. Same products as above but with different time stamp</a:t>
                      </a:r>
                      <a:endParaRPr lang="fr-FR" sz="1200" b="0" strike="noStrike" spc="-1">
                        <a:latin typeface="Arial"/>
                      </a:endParaRPr>
                    </a:p>
                  </a:txBody>
                  <a:tcPr marL="90000" marR="90000"/>
                </a:tc>
                <a:extLst>
                  <a:ext uri="{0D108BD9-81ED-4DB2-BD59-A6C34878D82A}">
                    <a16:rowId xmlns:a16="http://schemas.microsoft.com/office/drawing/2014/main" val="4135901724"/>
                  </a:ext>
                </a:extLst>
              </a:tr>
              <a:tr h="0">
                <a:tc>
                  <a:txBody>
                    <a:bodyPr/>
                    <a:lstStyle/>
                    <a:p>
                      <a:r>
                        <a:rPr lang="en-GB" sz="1400" b="0" strike="noStrike" spc="-1" dirty="0">
                          <a:latin typeface="Arial"/>
                        </a:rPr>
                        <a:t>SPECTRA</a:t>
                      </a:r>
                      <a:endParaRPr lang="fr-FR" sz="1400" b="0" strike="noStrike" spc="-1" dirty="0">
                        <a:latin typeface="Arial"/>
                      </a:endParaRPr>
                    </a:p>
                  </a:txBody>
                  <a:tcPr marL="90000" marR="90000"/>
                </a:tc>
                <a:tc>
                  <a:txBody>
                    <a:bodyPr/>
                    <a:lstStyle/>
                    <a:p>
                      <a:r>
                        <a:rPr lang="en-GB" sz="1200" b="0" strike="noStrike" spc="-1" dirty="0" err="1">
                          <a:latin typeface="Arial"/>
                        </a:rPr>
                        <a:t>generate_spectra_products</a:t>
                      </a:r>
                      <a:endParaRPr lang="fr-FR" sz="1200" b="0" strike="noStrike" spc="-1" dirty="0">
                        <a:latin typeface="Arial"/>
                      </a:endParaRPr>
                    </a:p>
                  </a:txBody>
                  <a:tcPr marL="90000" marR="90000"/>
                </a:tc>
                <a:tc>
                  <a:txBody>
                    <a:bodyPr/>
                    <a:lstStyle/>
                    <a:p>
                      <a:r>
                        <a:rPr lang="en-GB" sz="1200" b="0" strike="noStrike" spc="-1" dirty="0">
                          <a:latin typeface="Arial"/>
                        </a:rPr>
                        <a:t>Spectra or IQ volume output</a:t>
                      </a:r>
                      <a:endParaRPr lang="fr-FR" sz="1200" b="0" strike="noStrike" spc="-1" dirty="0">
                        <a:latin typeface="Arial"/>
                      </a:endParaRPr>
                    </a:p>
                  </a:txBody>
                  <a:tcPr marL="90000" marR="90000"/>
                </a:tc>
                <a:extLst>
                  <a:ext uri="{0D108BD9-81ED-4DB2-BD59-A6C34878D82A}">
                    <a16:rowId xmlns:a16="http://schemas.microsoft.com/office/drawing/2014/main" val="3680234164"/>
                  </a:ext>
                </a:extLst>
              </a:tr>
              <a:tr h="0">
                <a:tc>
                  <a:txBody>
                    <a:bodyPr/>
                    <a:lstStyle/>
                    <a:p>
                      <a:r>
                        <a:rPr lang="en-GB" sz="1400" b="0" strike="noStrike" spc="-1" dirty="0">
                          <a:latin typeface="Arial"/>
                        </a:rPr>
                        <a:t>GRID</a:t>
                      </a:r>
                      <a:endParaRPr lang="fr-FR" sz="1400" b="0" strike="noStrike" spc="-1" dirty="0">
                        <a:latin typeface="Arial"/>
                      </a:endParaRPr>
                    </a:p>
                  </a:txBody>
                  <a:tcPr marL="90000" marR="90000"/>
                </a:tc>
                <a:tc>
                  <a:txBody>
                    <a:bodyPr/>
                    <a:lstStyle/>
                    <a:p>
                      <a:r>
                        <a:rPr lang="en-GB" sz="1200" b="0" strike="noStrike" spc="-1" dirty="0" err="1">
                          <a:latin typeface="Arial"/>
                        </a:rPr>
                        <a:t>generate_grid_products</a:t>
                      </a:r>
                      <a:endParaRPr lang="fr-FR" sz="1200" b="0" strike="noStrike" spc="-1" dirty="0">
                        <a:latin typeface="Arial"/>
                      </a:endParaRPr>
                    </a:p>
                  </a:txBody>
                  <a:tcPr marL="90000" marR="90000"/>
                </a:tc>
                <a:tc>
                  <a:txBody>
                    <a:bodyPr/>
                    <a:lstStyle/>
                    <a:p>
                      <a:r>
                        <a:rPr lang="en-GB" sz="1200" b="0" strike="noStrike" spc="-1">
                          <a:latin typeface="Arial"/>
                        </a:rPr>
                        <a:t>Cartesian grid data ouput</a:t>
                      </a:r>
                      <a:endParaRPr lang="fr-FR" sz="1200" b="0" strike="noStrike" spc="-1">
                        <a:latin typeface="Arial"/>
                      </a:endParaRPr>
                    </a:p>
                  </a:txBody>
                  <a:tcPr marL="90000" marR="90000"/>
                </a:tc>
                <a:extLst>
                  <a:ext uri="{0D108BD9-81ED-4DB2-BD59-A6C34878D82A}">
                    <a16:rowId xmlns:a16="http://schemas.microsoft.com/office/drawing/2014/main" val="1742650060"/>
                  </a:ext>
                </a:extLst>
              </a:tr>
              <a:tr h="0">
                <a:tc>
                  <a:txBody>
                    <a:bodyPr/>
                    <a:lstStyle/>
                    <a:p>
                      <a:r>
                        <a:rPr lang="en-GB" sz="1400" b="0" strike="noStrike" spc="-1" dirty="0">
                          <a:latin typeface="Arial"/>
                        </a:rPr>
                        <a:t>GRID_TIMEAVG</a:t>
                      </a:r>
                      <a:endParaRPr lang="fr-FR" sz="1400" b="0" strike="noStrike" spc="-1" dirty="0">
                        <a:latin typeface="Arial"/>
                      </a:endParaRPr>
                    </a:p>
                  </a:txBody>
                  <a:tcPr marL="90000" marR="90000"/>
                </a:tc>
                <a:tc>
                  <a:txBody>
                    <a:bodyPr/>
                    <a:lstStyle/>
                    <a:p>
                      <a:r>
                        <a:rPr lang="en-GB" sz="1200" b="0" strike="noStrike" spc="-1" dirty="0" err="1">
                          <a:latin typeface="Arial"/>
                        </a:rPr>
                        <a:t>generate_grid_time_avg_products</a:t>
                      </a:r>
                      <a:endParaRPr lang="fr-FR" sz="1200" b="0" strike="noStrike" spc="-1" dirty="0">
                        <a:latin typeface="Arial"/>
                      </a:endParaRPr>
                    </a:p>
                  </a:txBody>
                  <a:tcPr marL="90000" marR="90000"/>
                </a:tc>
                <a:tc>
                  <a:txBody>
                    <a:bodyPr/>
                    <a:lstStyle/>
                    <a:p>
                      <a:r>
                        <a:rPr lang="en-GB" sz="1200" b="0" strike="noStrike" spc="-1">
                          <a:latin typeface="Arial"/>
                        </a:rPr>
                        <a:t>Time-averaging or accumulation of grid data. Same products as above but with different time stamp </a:t>
                      </a:r>
                      <a:endParaRPr lang="fr-FR" sz="1200" b="0" strike="noStrike" spc="-1">
                        <a:latin typeface="Arial"/>
                      </a:endParaRPr>
                    </a:p>
                  </a:txBody>
                  <a:tcPr marL="90000" marR="90000"/>
                </a:tc>
                <a:extLst>
                  <a:ext uri="{0D108BD9-81ED-4DB2-BD59-A6C34878D82A}">
                    <a16:rowId xmlns:a16="http://schemas.microsoft.com/office/drawing/2014/main" val="1892401677"/>
                  </a:ext>
                </a:extLst>
              </a:tr>
              <a:tr h="0">
                <a:tc>
                  <a:txBody>
                    <a:bodyPr/>
                    <a:lstStyle/>
                    <a:p>
                      <a:r>
                        <a:rPr lang="en-GB" sz="1400" b="0" strike="noStrike" spc="-1" dirty="0">
                          <a:latin typeface="Arial"/>
                        </a:rPr>
                        <a:t>QVP</a:t>
                      </a:r>
                      <a:endParaRPr lang="fr-FR" sz="1400" b="0" strike="noStrike" spc="-1" dirty="0">
                        <a:latin typeface="Arial"/>
                      </a:endParaRPr>
                    </a:p>
                  </a:txBody>
                  <a:tcPr marL="90000" marR="90000"/>
                </a:tc>
                <a:tc>
                  <a:txBody>
                    <a:bodyPr/>
                    <a:lstStyle/>
                    <a:p>
                      <a:r>
                        <a:rPr lang="en-GB" sz="1200" b="0" strike="noStrike" spc="-1" dirty="0" err="1">
                          <a:latin typeface="Arial"/>
                        </a:rPr>
                        <a:t>generate_qvp_products</a:t>
                      </a:r>
                      <a:endParaRPr lang="fr-FR" sz="1200" b="0" strike="noStrike" spc="-1" dirty="0">
                        <a:latin typeface="Arial"/>
                      </a:endParaRPr>
                    </a:p>
                  </a:txBody>
                  <a:tcPr marL="90000" marR="90000"/>
                </a:tc>
                <a:tc>
                  <a:txBody>
                    <a:bodyPr/>
                    <a:lstStyle/>
                    <a:p>
                      <a:r>
                        <a:rPr lang="en-GB" sz="1200" b="0" strike="noStrike" spc="-1">
                          <a:latin typeface="Arial"/>
                        </a:rPr>
                        <a:t>Time-column data (e.g. QVP, columns, etc.)</a:t>
                      </a:r>
                      <a:endParaRPr lang="fr-FR" sz="1200" b="0" strike="noStrike" spc="-1">
                        <a:latin typeface="Arial"/>
                      </a:endParaRPr>
                    </a:p>
                  </a:txBody>
                  <a:tcPr marL="90000" marR="90000"/>
                </a:tc>
                <a:extLst>
                  <a:ext uri="{0D108BD9-81ED-4DB2-BD59-A6C34878D82A}">
                    <a16:rowId xmlns:a16="http://schemas.microsoft.com/office/drawing/2014/main" val="4271211388"/>
                  </a:ext>
                </a:extLst>
              </a:tr>
              <a:tr h="0">
                <a:tc>
                  <a:txBody>
                    <a:bodyPr/>
                    <a:lstStyle/>
                    <a:p>
                      <a:r>
                        <a:rPr lang="en-GB" sz="1400" b="0" strike="noStrike" spc="-1" dirty="0">
                          <a:latin typeface="Arial"/>
                        </a:rPr>
                        <a:t>TIMESERIES</a:t>
                      </a:r>
                      <a:endParaRPr lang="fr-FR" sz="1400" b="0" strike="noStrike" spc="-1" dirty="0">
                        <a:latin typeface="Arial"/>
                      </a:endParaRPr>
                    </a:p>
                  </a:txBody>
                  <a:tcPr marL="90000" marR="90000"/>
                </a:tc>
                <a:tc>
                  <a:txBody>
                    <a:bodyPr/>
                    <a:lstStyle/>
                    <a:p>
                      <a:r>
                        <a:rPr lang="en-GB" sz="1200" b="0" strike="noStrike" spc="-1" dirty="0" err="1">
                          <a:latin typeface="Arial"/>
                        </a:rPr>
                        <a:t>generate_timeseries_products</a:t>
                      </a:r>
                      <a:endParaRPr lang="fr-FR" sz="1200" b="0" strike="noStrike" spc="-1" dirty="0">
                        <a:latin typeface="Arial"/>
                      </a:endParaRPr>
                    </a:p>
                  </a:txBody>
                  <a:tcPr marL="90000" marR="90000"/>
                </a:tc>
                <a:tc>
                  <a:txBody>
                    <a:bodyPr/>
                    <a:lstStyle/>
                    <a:p>
                      <a:r>
                        <a:rPr lang="en-GB" sz="1200" b="0" strike="noStrike" spc="-1" dirty="0">
                          <a:latin typeface="Arial"/>
                        </a:rPr>
                        <a:t>Time series of POIs products</a:t>
                      </a:r>
                      <a:endParaRPr lang="fr-FR" sz="1200" b="0" strike="noStrike" spc="-1" dirty="0">
                        <a:latin typeface="Arial"/>
                      </a:endParaRPr>
                    </a:p>
                  </a:txBody>
                  <a:tcPr marL="90000" marR="90000"/>
                </a:tc>
                <a:extLst>
                  <a:ext uri="{0D108BD9-81ED-4DB2-BD59-A6C34878D82A}">
                    <a16:rowId xmlns:a16="http://schemas.microsoft.com/office/drawing/2014/main" val="2119860377"/>
                  </a:ext>
                </a:extLst>
              </a:tr>
            </a:tbl>
          </a:graphicData>
        </a:graphic>
      </p:graphicFrame>
      <p:sp>
        <p:nvSpPr>
          <p:cNvPr id="5" name="ZoneTexte 4">
            <a:extLst>
              <a:ext uri="{FF2B5EF4-FFF2-40B4-BE49-F238E27FC236}">
                <a16:creationId xmlns:a16="http://schemas.microsoft.com/office/drawing/2014/main" id="{DE60CBA7-0E01-D944-6A32-66EFC44653F1}"/>
              </a:ext>
            </a:extLst>
          </p:cNvPr>
          <p:cNvSpPr txBox="1"/>
          <p:nvPr/>
        </p:nvSpPr>
        <p:spPr>
          <a:xfrm>
            <a:off x="1179830" y="4359541"/>
            <a:ext cx="1244251" cy="461665"/>
          </a:xfrm>
          <a:prstGeom prst="rect">
            <a:avLst/>
          </a:prstGeom>
          <a:noFill/>
        </p:spPr>
        <p:txBody>
          <a:bodyPr wrap="none" rtlCol="0">
            <a:spAutoFit/>
          </a:bodyPr>
          <a:lstStyle/>
          <a:p>
            <a:r>
              <a:rPr lang="fr-FR" sz="1200" dirty="0">
                <a:hlinkClick r:id="rId2"/>
              </a:rPr>
              <a:t>List of </a:t>
            </a:r>
            <a:r>
              <a:rPr lang="fr-FR" sz="1200" dirty="0" err="1">
                <a:hlinkClick r:id="rId2"/>
              </a:rPr>
              <a:t>Datasets</a:t>
            </a:r>
            <a:endParaRPr lang="fr-FR" sz="1200" dirty="0"/>
          </a:p>
          <a:p>
            <a:r>
              <a:rPr lang="fr-FR" sz="1200" dirty="0">
                <a:hlinkClick r:id="rId3"/>
              </a:rPr>
              <a:t>List of </a:t>
            </a:r>
            <a:r>
              <a:rPr lang="fr-FR" sz="1200" dirty="0" err="1">
                <a:hlinkClick r:id="rId3"/>
              </a:rPr>
              <a:t>Products</a:t>
            </a:r>
            <a:endParaRPr lang="fr-FR" sz="1200" dirty="0"/>
          </a:p>
        </p:txBody>
      </p:sp>
    </p:spTree>
    <p:extLst>
      <p:ext uri="{BB962C8B-B14F-4D97-AF65-F5344CB8AC3E}">
        <p14:creationId xmlns:p14="http://schemas.microsoft.com/office/powerpoint/2010/main" val="4277765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E6447AAC-3CB5-92F9-E8D3-C057BEB9EAF0}"/>
              </a:ext>
            </a:extLst>
          </p:cNvPr>
          <p:cNvSpPr>
            <a:spLocks noGrp="1"/>
          </p:cNvSpPr>
          <p:nvPr>
            <p:ph type="body" sz="quarter" idx="15"/>
          </p:nvPr>
        </p:nvSpPr>
        <p:spPr/>
        <p:txBody>
          <a:bodyPr/>
          <a:lstStyle/>
          <a:p>
            <a:r>
              <a:rPr lang="en-US" dirty="0"/>
              <a:t>Internally </a:t>
            </a:r>
            <a:r>
              <a:rPr lang="en-US" dirty="0" err="1"/>
              <a:t>pyrad</a:t>
            </a:r>
            <a:r>
              <a:rPr lang="en-US" dirty="0"/>
              <a:t> uses the </a:t>
            </a:r>
            <a:r>
              <a:rPr lang="en-US" u="sng" dirty="0"/>
              <a:t>naming convention of </a:t>
            </a:r>
            <a:r>
              <a:rPr lang="en-US" u="sng" dirty="0" err="1"/>
              <a:t>Py</a:t>
            </a:r>
            <a:r>
              <a:rPr lang="en-US" u="sng" dirty="0"/>
              <a:t>-ART</a:t>
            </a:r>
            <a:r>
              <a:rPr lang="en-US" dirty="0"/>
              <a:t> which follows closely the </a:t>
            </a:r>
            <a:r>
              <a:rPr lang="en-US" b="1" dirty="0"/>
              <a:t>CF/Radial convention </a:t>
            </a:r>
            <a:r>
              <a:rPr lang="en-US" dirty="0"/>
              <a:t>for radar data fields.</a:t>
            </a:r>
          </a:p>
          <a:p>
            <a:r>
              <a:rPr lang="en-US" dirty="0"/>
              <a:t>There are some fields that are non-standard and therefore defined by </a:t>
            </a:r>
            <a:r>
              <a:rPr lang="en-US" dirty="0" err="1"/>
              <a:t>Pyrad</a:t>
            </a:r>
            <a:endParaRPr lang="en-US" dirty="0"/>
          </a:p>
          <a:p>
            <a:r>
              <a:rPr lang="en-US" dirty="0"/>
              <a:t>The </a:t>
            </a:r>
            <a:r>
              <a:rPr lang="en-US" dirty="0" err="1"/>
              <a:t>Py</a:t>
            </a:r>
            <a:r>
              <a:rPr lang="en-US" dirty="0"/>
              <a:t>-ART names used internally are defined in the </a:t>
            </a:r>
            <a:r>
              <a:rPr lang="en-US" b="1" dirty="0" err="1"/>
              <a:t>Py</a:t>
            </a:r>
            <a:r>
              <a:rPr lang="en-US" b="1" dirty="0"/>
              <a:t>-ART config file</a:t>
            </a:r>
          </a:p>
          <a:p>
            <a:r>
              <a:rPr lang="en-US" dirty="0"/>
              <a:t>Since the </a:t>
            </a:r>
            <a:r>
              <a:rPr lang="en-US" dirty="0" err="1"/>
              <a:t>Py</a:t>
            </a:r>
            <a:r>
              <a:rPr lang="en-US" dirty="0"/>
              <a:t>-ART naming is very long, </a:t>
            </a:r>
            <a:r>
              <a:rPr lang="en-US" dirty="0" err="1"/>
              <a:t>Pyrad</a:t>
            </a:r>
            <a:r>
              <a:rPr lang="en-US" dirty="0"/>
              <a:t> uses short keywords in the </a:t>
            </a:r>
            <a:r>
              <a:rPr lang="en-US" dirty="0" err="1"/>
              <a:t>Pyrad</a:t>
            </a:r>
            <a:r>
              <a:rPr lang="en-US" dirty="0"/>
              <a:t> config files. The short keywords are mapped internally using the function </a:t>
            </a:r>
            <a:r>
              <a:rPr lang="en-US" dirty="0" err="1"/>
              <a:t>get_fieldname_pyart</a:t>
            </a:r>
            <a:r>
              <a:rPr lang="en-US" dirty="0"/>
              <a:t> in </a:t>
            </a:r>
            <a:r>
              <a:rPr lang="en-US" dirty="0">
                <a:hlinkClick r:id="rId2"/>
              </a:rPr>
              <a:t>io_aux.py</a:t>
            </a:r>
            <a:endParaRPr lang="en-US" dirty="0"/>
          </a:p>
          <a:p>
            <a:r>
              <a:rPr lang="en-US" dirty="0"/>
              <a:t>The special keyword « </a:t>
            </a:r>
            <a:r>
              <a:rPr lang="en-US" dirty="0" err="1"/>
              <a:t>all_fields</a:t>
            </a:r>
            <a:r>
              <a:rPr lang="en-US" dirty="0"/>
              <a:t> » allows to load all data saved in a </a:t>
            </a:r>
            <a:r>
              <a:rPr lang="en-US" dirty="0" err="1"/>
              <a:t>Pyrad</a:t>
            </a:r>
            <a:r>
              <a:rPr lang="en-US" dirty="0"/>
              <a:t> generated volume </a:t>
            </a:r>
            <a:endParaRPr lang="fr-FR" dirty="0"/>
          </a:p>
        </p:txBody>
      </p:sp>
      <p:sp>
        <p:nvSpPr>
          <p:cNvPr id="3" name="Titre 2">
            <a:extLst>
              <a:ext uri="{FF2B5EF4-FFF2-40B4-BE49-F238E27FC236}">
                <a16:creationId xmlns:a16="http://schemas.microsoft.com/office/drawing/2014/main" id="{2FD1B47E-DA0F-2474-7BFE-4330C6FD0460}"/>
              </a:ext>
            </a:extLst>
          </p:cNvPr>
          <p:cNvSpPr>
            <a:spLocks noGrp="1"/>
          </p:cNvSpPr>
          <p:nvPr>
            <p:ph type="title"/>
          </p:nvPr>
        </p:nvSpPr>
        <p:spPr/>
        <p:txBody>
          <a:bodyPr/>
          <a:lstStyle/>
          <a:p>
            <a:r>
              <a:rPr lang="fr-FR" dirty="0"/>
              <a:t>Identification of data </a:t>
            </a:r>
            <a:r>
              <a:rPr lang="fr-FR" dirty="0" err="1"/>
              <a:t>fields</a:t>
            </a:r>
            <a:endParaRPr lang="fr-FR" dirty="0"/>
          </a:p>
        </p:txBody>
      </p:sp>
      <p:sp>
        <p:nvSpPr>
          <p:cNvPr id="4" name="ZoneTexte 3">
            <a:extLst>
              <a:ext uri="{FF2B5EF4-FFF2-40B4-BE49-F238E27FC236}">
                <a16:creationId xmlns:a16="http://schemas.microsoft.com/office/drawing/2014/main" id="{B447942D-0E81-28BB-A482-F76D98C4B039}"/>
              </a:ext>
            </a:extLst>
          </p:cNvPr>
          <p:cNvSpPr txBox="1"/>
          <p:nvPr/>
        </p:nvSpPr>
        <p:spPr>
          <a:xfrm>
            <a:off x="6757151" y="4419269"/>
            <a:ext cx="1337226" cy="276999"/>
          </a:xfrm>
          <a:prstGeom prst="rect">
            <a:avLst/>
          </a:prstGeom>
          <a:noFill/>
        </p:spPr>
        <p:txBody>
          <a:bodyPr wrap="none" rtlCol="0">
            <a:spAutoFit/>
          </a:bodyPr>
          <a:lstStyle/>
          <a:p>
            <a:r>
              <a:rPr lang="fr-FR" sz="1200" dirty="0">
                <a:hlinkClick r:id="rId3"/>
              </a:rPr>
              <a:t>List of data </a:t>
            </a:r>
            <a:r>
              <a:rPr lang="fr-FR" sz="1200" dirty="0" err="1">
                <a:hlinkClick r:id="rId3"/>
              </a:rPr>
              <a:t>fields</a:t>
            </a:r>
            <a:endParaRPr lang="fr-FR" sz="1200" dirty="0"/>
          </a:p>
        </p:txBody>
      </p:sp>
    </p:spTree>
    <p:extLst>
      <p:ext uri="{BB962C8B-B14F-4D97-AF65-F5344CB8AC3E}">
        <p14:creationId xmlns:p14="http://schemas.microsoft.com/office/powerpoint/2010/main" val="2152313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FEA46381-9AC9-873B-2AAE-AE34BBC02FBD}"/>
              </a:ext>
            </a:extLst>
          </p:cNvPr>
          <p:cNvSpPr>
            <a:spLocks noGrp="1"/>
          </p:cNvSpPr>
          <p:nvPr>
            <p:ph type="body" sz="quarter" idx="15"/>
          </p:nvPr>
        </p:nvSpPr>
        <p:spPr/>
        <p:txBody>
          <a:bodyPr/>
          <a:lstStyle/>
          <a:p>
            <a:r>
              <a:rPr lang="en-US" dirty="0"/>
              <a:t>Standard radar images (PPI, CAPPI, RHI, etc.) are generated using the </a:t>
            </a:r>
            <a:r>
              <a:rPr lang="en-US" b="1" dirty="0"/>
              <a:t>plotting functions from </a:t>
            </a:r>
            <a:r>
              <a:rPr lang="en-US" b="1" dirty="0" err="1"/>
              <a:t>Py</a:t>
            </a:r>
            <a:r>
              <a:rPr lang="en-US" b="1" dirty="0"/>
              <a:t>-ART</a:t>
            </a:r>
          </a:p>
          <a:p>
            <a:r>
              <a:rPr lang="en-US" dirty="0"/>
              <a:t>Standard Cartesian images (Surface, cross-sections, etc.) are generated using the </a:t>
            </a:r>
            <a:r>
              <a:rPr lang="en-US" b="1" dirty="0"/>
              <a:t>plotting functions from </a:t>
            </a:r>
            <a:r>
              <a:rPr lang="en-US" b="1" dirty="0" err="1"/>
              <a:t>Py</a:t>
            </a:r>
            <a:r>
              <a:rPr lang="en-US" b="1" dirty="0"/>
              <a:t>-ART</a:t>
            </a:r>
          </a:p>
          <a:p>
            <a:r>
              <a:rPr lang="en-US" dirty="0"/>
              <a:t>Other images (e.g. B-scope) and graphics (e.g. time series) are generated by </a:t>
            </a:r>
            <a:r>
              <a:rPr lang="en-US" dirty="0" err="1"/>
              <a:t>Pyrad</a:t>
            </a:r>
            <a:r>
              <a:rPr lang="en-US" dirty="0"/>
              <a:t> itself</a:t>
            </a:r>
          </a:p>
          <a:p>
            <a:r>
              <a:rPr lang="en-US" dirty="0"/>
              <a:t>Colormap and value limits, field name to show, units, etc. are generally defined at the </a:t>
            </a:r>
            <a:r>
              <a:rPr lang="en-US" b="1" dirty="0" err="1"/>
              <a:t>Py</a:t>
            </a:r>
            <a:r>
              <a:rPr lang="en-US" b="1" dirty="0"/>
              <a:t>-ART config file</a:t>
            </a:r>
            <a:r>
              <a:rPr lang="en-US" dirty="0"/>
              <a:t>. </a:t>
            </a:r>
            <a:r>
              <a:rPr lang="en-US" u="sng" dirty="0" err="1"/>
              <a:t>Pyrad</a:t>
            </a:r>
            <a:r>
              <a:rPr lang="en-US" u="sng" dirty="0"/>
              <a:t> allows using a discrete colormap</a:t>
            </a:r>
          </a:p>
          <a:p>
            <a:r>
              <a:rPr lang="en-US" dirty="0"/>
              <a:t>The image size, resolution and area plotted are defined by </a:t>
            </a:r>
            <a:r>
              <a:rPr lang="en-US" b="1" i="1" dirty="0" err="1"/>
              <a:t>ImageConfig</a:t>
            </a:r>
            <a:r>
              <a:rPr lang="en-US" dirty="0"/>
              <a:t> structs in the </a:t>
            </a:r>
            <a:r>
              <a:rPr lang="en-US" dirty="0" err="1"/>
              <a:t>pyrad</a:t>
            </a:r>
            <a:r>
              <a:rPr lang="en-US" dirty="0"/>
              <a:t> loc config file</a:t>
            </a:r>
          </a:p>
          <a:p>
            <a:r>
              <a:rPr lang="en-US" dirty="0"/>
              <a:t>Images can be overplot on a map generated by </a:t>
            </a:r>
            <a:r>
              <a:rPr lang="en-US" dirty="0" err="1"/>
              <a:t>cartopy</a:t>
            </a:r>
            <a:endParaRPr lang="fr-FR" dirty="0"/>
          </a:p>
        </p:txBody>
      </p:sp>
      <p:sp>
        <p:nvSpPr>
          <p:cNvPr id="3" name="Titre 2">
            <a:extLst>
              <a:ext uri="{FF2B5EF4-FFF2-40B4-BE49-F238E27FC236}">
                <a16:creationId xmlns:a16="http://schemas.microsoft.com/office/drawing/2014/main" id="{F38512EB-1849-DF84-221B-049BCEEC67B7}"/>
              </a:ext>
            </a:extLst>
          </p:cNvPr>
          <p:cNvSpPr>
            <a:spLocks noGrp="1"/>
          </p:cNvSpPr>
          <p:nvPr>
            <p:ph type="title"/>
          </p:nvPr>
        </p:nvSpPr>
        <p:spPr/>
        <p:txBody>
          <a:bodyPr/>
          <a:lstStyle/>
          <a:p>
            <a:r>
              <a:rPr lang="fr-FR" dirty="0" err="1"/>
              <a:t>Generation</a:t>
            </a:r>
            <a:r>
              <a:rPr lang="fr-FR" dirty="0"/>
              <a:t> of images</a:t>
            </a:r>
          </a:p>
        </p:txBody>
      </p:sp>
    </p:spTree>
    <p:extLst>
      <p:ext uri="{BB962C8B-B14F-4D97-AF65-F5344CB8AC3E}">
        <p14:creationId xmlns:p14="http://schemas.microsoft.com/office/powerpoint/2010/main" val="3507316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B6C25127-447E-C29E-763B-4B69F6C79A1E}"/>
              </a:ext>
            </a:extLst>
          </p:cNvPr>
          <p:cNvSpPr>
            <a:spLocks noGrp="1"/>
          </p:cNvSpPr>
          <p:nvPr>
            <p:ph type="title"/>
          </p:nvPr>
        </p:nvSpPr>
        <p:spPr/>
        <p:txBody>
          <a:bodyPr/>
          <a:lstStyle/>
          <a:p>
            <a:r>
              <a:rPr lang="fr-FR" dirty="0" err="1"/>
              <a:t>Generation</a:t>
            </a:r>
            <a:r>
              <a:rPr lang="fr-FR" dirty="0"/>
              <a:t> of images</a:t>
            </a:r>
          </a:p>
        </p:txBody>
      </p:sp>
      <p:graphicFrame>
        <p:nvGraphicFramePr>
          <p:cNvPr id="5" name="Tableau 5">
            <a:extLst>
              <a:ext uri="{FF2B5EF4-FFF2-40B4-BE49-F238E27FC236}">
                <a16:creationId xmlns:a16="http://schemas.microsoft.com/office/drawing/2014/main" id="{EBF0A428-74B0-EB07-5AA8-3DE7B9CAEC74}"/>
              </a:ext>
            </a:extLst>
          </p:cNvPr>
          <p:cNvGraphicFramePr>
            <a:graphicFrameLocks noGrp="1"/>
          </p:cNvGraphicFramePr>
          <p:nvPr>
            <p:extLst>
              <p:ext uri="{D42A27DB-BD31-4B8C-83A1-F6EECF244321}">
                <p14:modId xmlns:p14="http://schemas.microsoft.com/office/powerpoint/2010/main" val="168680247"/>
              </p:ext>
            </p:extLst>
          </p:nvPr>
        </p:nvGraphicFramePr>
        <p:xfrm>
          <a:off x="1186180" y="1394459"/>
          <a:ext cx="7516008" cy="2763520"/>
        </p:xfrm>
        <a:graphic>
          <a:graphicData uri="http://schemas.openxmlformats.org/drawingml/2006/table">
            <a:tbl>
              <a:tblPr firstRow="1" bandRow="1">
                <a:tableStyleId>{5C22544A-7EE6-4342-B048-85BDC9FD1C3A}</a:tableStyleId>
              </a:tblPr>
              <a:tblGrid>
                <a:gridCol w="2863584">
                  <a:extLst>
                    <a:ext uri="{9D8B030D-6E8A-4147-A177-3AD203B41FA5}">
                      <a16:colId xmlns:a16="http://schemas.microsoft.com/office/drawing/2014/main" val="1651206542"/>
                    </a:ext>
                  </a:extLst>
                </a:gridCol>
                <a:gridCol w="4652424">
                  <a:extLst>
                    <a:ext uri="{9D8B030D-6E8A-4147-A177-3AD203B41FA5}">
                      <a16:colId xmlns:a16="http://schemas.microsoft.com/office/drawing/2014/main" val="23136224"/>
                    </a:ext>
                  </a:extLst>
                </a:gridCol>
              </a:tblGrid>
              <a:tr h="370840">
                <a:tc>
                  <a:txBody>
                    <a:bodyPr/>
                    <a:lstStyle/>
                    <a:p>
                      <a:r>
                        <a:rPr lang="fr-FR" dirty="0" err="1"/>
                        <a:t>Struct</a:t>
                      </a:r>
                      <a:endParaRPr lang="fr-FR" dirty="0"/>
                    </a:p>
                  </a:txBody>
                  <a:tcPr/>
                </a:tc>
                <a:tc>
                  <a:txBody>
                    <a:bodyPr/>
                    <a:lstStyle/>
                    <a:p>
                      <a:r>
                        <a:rPr lang="fr-FR" dirty="0"/>
                        <a:t>Image type</a:t>
                      </a:r>
                    </a:p>
                  </a:txBody>
                  <a:tcPr/>
                </a:tc>
                <a:extLst>
                  <a:ext uri="{0D108BD9-81ED-4DB2-BD59-A6C34878D82A}">
                    <a16:rowId xmlns:a16="http://schemas.microsoft.com/office/drawing/2014/main" val="3541594643"/>
                  </a:ext>
                </a:extLst>
              </a:tr>
              <a:tr h="370840">
                <a:tc>
                  <a:txBody>
                    <a:bodyPr/>
                    <a:lstStyle/>
                    <a:p>
                      <a:r>
                        <a:rPr lang="en-GB" sz="1800" b="0" strike="noStrike" spc="-1" dirty="0" err="1">
                          <a:latin typeface="Arial"/>
                        </a:rPr>
                        <a:t>ppiImageConfig</a:t>
                      </a:r>
                      <a:endParaRPr lang="fr-FR" sz="1800" b="0" strike="noStrike" spc="-1" dirty="0">
                        <a:latin typeface="Times New Roman"/>
                      </a:endParaRPr>
                    </a:p>
                  </a:txBody>
                  <a:tcPr marL="90000" marR="90000"/>
                </a:tc>
                <a:tc>
                  <a:txBody>
                    <a:bodyPr/>
                    <a:lstStyle/>
                    <a:p>
                      <a:r>
                        <a:rPr lang="en-GB" sz="1800" b="0" strike="noStrike" spc="-1">
                          <a:latin typeface="Arial"/>
                        </a:rPr>
                        <a:t>PPI-like image configuration</a:t>
                      </a:r>
                      <a:endParaRPr lang="fr-FR" sz="1800" b="0" strike="noStrike" spc="-1">
                        <a:latin typeface="Arial"/>
                      </a:endParaRPr>
                    </a:p>
                  </a:txBody>
                  <a:tcPr marL="90000" marR="90000"/>
                </a:tc>
                <a:extLst>
                  <a:ext uri="{0D108BD9-81ED-4DB2-BD59-A6C34878D82A}">
                    <a16:rowId xmlns:a16="http://schemas.microsoft.com/office/drawing/2014/main" val="857324835"/>
                  </a:ext>
                </a:extLst>
              </a:tr>
              <a:tr h="370840">
                <a:tc>
                  <a:txBody>
                    <a:bodyPr/>
                    <a:lstStyle/>
                    <a:p>
                      <a:r>
                        <a:rPr lang="en-GB" sz="1800" b="0" strike="noStrike" spc="-1" dirty="0" err="1">
                          <a:latin typeface="Arial"/>
                        </a:rPr>
                        <a:t>rhiImageConfig</a:t>
                      </a:r>
                      <a:endParaRPr lang="fr-FR" sz="1800" b="0" strike="noStrike" spc="-1" dirty="0">
                        <a:latin typeface="Arial"/>
                      </a:endParaRPr>
                    </a:p>
                  </a:txBody>
                  <a:tcPr marL="90000" marR="90000"/>
                </a:tc>
                <a:tc>
                  <a:txBody>
                    <a:bodyPr/>
                    <a:lstStyle/>
                    <a:p>
                      <a:r>
                        <a:rPr lang="en-GB" sz="1800" b="0" strike="noStrike" spc="-1">
                          <a:latin typeface="Arial"/>
                        </a:rPr>
                        <a:t>RHI-like image configuration</a:t>
                      </a:r>
                      <a:endParaRPr lang="fr-FR" sz="1800" b="0" strike="noStrike" spc="-1">
                        <a:latin typeface="Arial"/>
                      </a:endParaRPr>
                    </a:p>
                  </a:txBody>
                  <a:tcPr marL="90000" marR="90000"/>
                </a:tc>
                <a:extLst>
                  <a:ext uri="{0D108BD9-81ED-4DB2-BD59-A6C34878D82A}">
                    <a16:rowId xmlns:a16="http://schemas.microsoft.com/office/drawing/2014/main" val="1766423665"/>
                  </a:ext>
                </a:extLst>
              </a:tr>
              <a:tr h="370840">
                <a:tc>
                  <a:txBody>
                    <a:bodyPr/>
                    <a:lstStyle/>
                    <a:p>
                      <a:r>
                        <a:rPr lang="en-GB" sz="1800" b="0" strike="noStrike" spc="-1" dirty="0" err="1">
                          <a:latin typeface="Arial"/>
                        </a:rPr>
                        <a:t>ppiMapImageConfig</a:t>
                      </a:r>
                      <a:endParaRPr lang="fr-FR" sz="1800" b="0" strike="noStrike" spc="-1" dirty="0">
                        <a:latin typeface="Arial"/>
                      </a:endParaRPr>
                    </a:p>
                  </a:txBody>
                  <a:tcPr marL="90000" marR="90000"/>
                </a:tc>
                <a:tc>
                  <a:txBody>
                    <a:bodyPr/>
                    <a:lstStyle/>
                    <a:p>
                      <a:r>
                        <a:rPr lang="en-GB" sz="1800" b="0" strike="noStrike" spc="-1" dirty="0">
                          <a:latin typeface="Arial"/>
                        </a:rPr>
                        <a:t>PPI-like image overplotted on a map configuration</a:t>
                      </a:r>
                      <a:endParaRPr lang="fr-FR" sz="1800" b="0" strike="noStrike" spc="-1" dirty="0">
                        <a:latin typeface="Arial"/>
                      </a:endParaRPr>
                    </a:p>
                  </a:txBody>
                  <a:tcPr marL="90000" marR="90000"/>
                </a:tc>
                <a:extLst>
                  <a:ext uri="{0D108BD9-81ED-4DB2-BD59-A6C34878D82A}">
                    <a16:rowId xmlns:a16="http://schemas.microsoft.com/office/drawing/2014/main" val="3177144768"/>
                  </a:ext>
                </a:extLst>
              </a:tr>
              <a:tr h="370840">
                <a:tc>
                  <a:txBody>
                    <a:bodyPr/>
                    <a:lstStyle/>
                    <a:p>
                      <a:r>
                        <a:rPr lang="en-GB" sz="1800" b="0" strike="noStrike" spc="-1" dirty="0" err="1">
                          <a:latin typeface="Arial"/>
                        </a:rPr>
                        <a:t>gridMapImageConfig</a:t>
                      </a:r>
                      <a:endParaRPr lang="fr-FR" sz="1800" b="0" strike="noStrike" spc="-1" dirty="0">
                        <a:latin typeface="Arial"/>
                      </a:endParaRPr>
                    </a:p>
                  </a:txBody>
                  <a:tcPr marL="90000" marR="90000"/>
                </a:tc>
                <a:tc>
                  <a:txBody>
                    <a:bodyPr/>
                    <a:lstStyle/>
                    <a:p>
                      <a:r>
                        <a:rPr lang="en-GB" sz="1800" b="0" strike="noStrike" spc="-1" dirty="0">
                          <a:latin typeface="Arial"/>
                        </a:rPr>
                        <a:t>Cartesian grid image overplot on a map configuration</a:t>
                      </a:r>
                      <a:endParaRPr lang="fr-FR" sz="1800" b="0" strike="noStrike" spc="-1" dirty="0">
                        <a:latin typeface="Arial"/>
                      </a:endParaRPr>
                    </a:p>
                  </a:txBody>
                  <a:tcPr marL="90000" marR="90000"/>
                </a:tc>
                <a:extLst>
                  <a:ext uri="{0D108BD9-81ED-4DB2-BD59-A6C34878D82A}">
                    <a16:rowId xmlns:a16="http://schemas.microsoft.com/office/drawing/2014/main" val="3333084444"/>
                  </a:ext>
                </a:extLst>
              </a:tr>
              <a:tr h="370840">
                <a:tc>
                  <a:txBody>
                    <a:bodyPr/>
                    <a:lstStyle/>
                    <a:p>
                      <a:r>
                        <a:rPr lang="en-GB" sz="1800" b="0" strike="noStrike" spc="-1" dirty="0" err="1">
                          <a:latin typeface="Arial"/>
                        </a:rPr>
                        <a:t>sunhitsImageConfig</a:t>
                      </a:r>
                      <a:endParaRPr lang="fr-FR" sz="1800" b="0" strike="noStrike" spc="-1" dirty="0">
                        <a:latin typeface="Arial"/>
                      </a:endParaRPr>
                    </a:p>
                  </a:txBody>
                  <a:tcPr marL="90000" marR="90000"/>
                </a:tc>
                <a:tc>
                  <a:txBody>
                    <a:bodyPr/>
                    <a:lstStyle/>
                    <a:p>
                      <a:r>
                        <a:rPr lang="en-GB" sz="1800" b="0" strike="noStrike" spc="-1" dirty="0">
                          <a:latin typeface="Arial"/>
                        </a:rPr>
                        <a:t>Sun hits image (</a:t>
                      </a:r>
                      <a:r>
                        <a:rPr lang="en-GB" sz="1800" b="0" strike="noStrike" spc="-1" dirty="0" err="1">
                          <a:latin typeface="Arial"/>
                        </a:rPr>
                        <a:t>delta_az</a:t>
                      </a:r>
                      <a:r>
                        <a:rPr lang="en-GB" sz="1800" b="0" strike="noStrike" spc="-1" dirty="0">
                          <a:latin typeface="Arial"/>
                        </a:rPr>
                        <a:t>, </a:t>
                      </a:r>
                      <a:r>
                        <a:rPr lang="en-GB" sz="1800" b="0" strike="noStrike" spc="-1" dirty="0" err="1">
                          <a:latin typeface="Arial"/>
                        </a:rPr>
                        <a:t>delta_ele</a:t>
                      </a:r>
                      <a:r>
                        <a:rPr lang="en-GB" sz="1800" b="0" strike="noStrike" spc="-1" dirty="0">
                          <a:latin typeface="Arial"/>
                        </a:rPr>
                        <a:t>) </a:t>
                      </a:r>
                      <a:endParaRPr lang="fr-FR" sz="1800" b="0" strike="noStrike" spc="-1" dirty="0">
                        <a:latin typeface="Arial"/>
                      </a:endParaRPr>
                    </a:p>
                  </a:txBody>
                  <a:tcPr marL="90000" marR="90000"/>
                </a:tc>
                <a:extLst>
                  <a:ext uri="{0D108BD9-81ED-4DB2-BD59-A6C34878D82A}">
                    <a16:rowId xmlns:a16="http://schemas.microsoft.com/office/drawing/2014/main" val="3864563000"/>
                  </a:ext>
                </a:extLst>
              </a:tr>
            </a:tbl>
          </a:graphicData>
        </a:graphic>
      </p:graphicFrame>
    </p:spTree>
    <p:extLst>
      <p:ext uri="{BB962C8B-B14F-4D97-AF65-F5344CB8AC3E}">
        <p14:creationId xmlns:p14="http://schemas.microsoft.com/office/powerpoint/2010/main" val="3893948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CH" dirty="0"/>
              <a:t>Contents</a:t>
            </a:r>
            <a:endParaRPr lang="en-US" dirty="0"/>
          </a:p>
        </p:txBody>
      </p:sp>
      <p:sp>
        <p:nvSpPr>
          <p:cNvPr id="5" name="Espace réservé du texte 4">
            <a:extLst>
              <a:ext uri="{FF2B5EF4-FFF2-40B4-BE49-F238E27FC236}">
                <a16:creationId xmlns:a16="http://schemas.microsoft.com/office/drawing/2014/main" id="{58E8929D-9D0C-4FC6-97C6-304FE86F9D1A}"/>
              </a:ext>
            </a:extLst>
          </p:cNvPr>
          <p:cNvSpPr>
            <a:spLocks noGrp="1"/>
          </p:cNvSpPr>
          <p:nvPr>
            <p:ph type="body" sz="quarter" idx="15"/>
          </p:nvPr>
        </p:nvSpPr>
        <p:spPr/>
        <p:txBody>
          <a:bodyPr/>
          <a:lstStyle/>
          <a:p>
            <a:r>
              <a:rPr lang="en-US" dirty="0"/>
              <a:t>Introduction</a:t>
            </a:r>
          </a:p>
          <a:p>
            <a:r>
              <a:rPr lang="en-US" dirty="0" err="1"/>
              <a:t>Pyrad</a:t>
            </a:r>
            <a:r>
              <a:rPr lang="en-US" dirty="0"/>
              <a:t> working philosophy</a:t>
            </a:r>
          </a:p>
          <a:p>
            <a:r>
              <a:rPr lang="en-US" dirty="0"/>
              <a:t>Launching </a:t>
            </a:r>
            <a:r>
              <a:rPr lang="en-US" dirty="0" err="1"/>
              <a:t>Pyrad</a:t>
            </a:r>
            <a:endParaRPr lang="en-US" dirty="0"/>
          </a:p>
          <a:p>
            <a:r>
              <a:rPr lang="en-US" dirty="0"/>
              <a:t>Constructing the processing chain</a:t>
            </a:r>
            <a:endParaRPr lang="en-150" dirty="0"/>
          </a:p>
        </p:txBody>
      </p:sp>
    </p:spTree>
    <p:extLst>
      <p:ext uri="{BB962C8B-B14F-4D97-AF65-F5344CB8AC3E}">
        <p14:creationId xmlns:p14="http://schemas.microsoft.com/office/powerpoint/2010/main" val="1234781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7" name="Picture 44"/>
          <p:cNvPicPr/>
          <p:nvPr/>
        </p:nvPicPr>
        <p:blipFill>
          <a:blip r:embed="rId2"/>
          <a:stretch/>
        </p:blipFill>
        <p:spPr>
          <a:xfrm>
            <a:off x="934718" y="0"/>
            <a:ext cx="7274446" cy="5143476"/>
          </a:xfrm>
          <a:prstGeom prst="rect">
            <a:avLst/>
          </a:prstGeom>
          <a:ln w="0">
            <a:noFill/>
          </a:ln>
        </p:spPr>
      </p:pic>
      <p:sp>
        <p:nvSpPr>
          <p:cNvPr id="259" name="Title 2"/>
          <p:cNvSpPr/>
          <p:nvPr/>
        </p:nvSpPr>
        <p:spPr>
          <a:xfrm>
            <a:off x="1119892" y="398516"/>
            <a:ext cx="4949974" cy="530783"/>
          </a:xfrm>
          <a:prstGeom prst="rect">
            <a:avLst/>
          </a:prstGeom>
          <a:noFill/>
          <a:ln w="0">
            <a:noFill/>
          </a:ln>
        </p:spPr>
        <p:style>
          <a:lnRef idx="0">
            <a:scrgbClr r="0" g="0" b="0"/>
          </a:lnRef>
          <a:fillRef idx="0">
            <a:scrgbClr r="0" g="0" b="0"/>
          </a:fillRef>
          <a:effectRef idx="0">
            <a:scrgbClr r="0" g="0" b="0"/>
          </a:effectRef>
          <a:fontRef idx="minor"/>
        </p:style>
        <p:txBody>
          <a:bodyPr lIns="61235" tIns="30617" rIns="61235" bIns="30617">
            <a:noAutofit/>
          </a:bodyPr>
          <a:lstStyle/>
          <a:p>
            <a:pPr>
              <a:lnSpc>
                <a:spcPct val="100000"/>
              </a:lnSpc>
            </a:pPr>
            <a:r>
              <a:rPr lang="en-GB" sz="4082" b="1" spc="-1">
                <a:solidFill>
                  <a:srgbClr val="FFC000"/>
                </a:solidFill>
                <a:latin typeface="Arial"/>
              </a:rPr>
              <a:t>Thank you!</a:t>
            </a:r>
            <a:br>
              <a:rPr sz="1429"/>
            </a:br>
            <a:r>
              <a:rPr lang="en-GB" sz="4082" b="1" spc="-1">
                <a:solidFill>
                  <a:srgbClr val="FFC000"/>
                </a:solidFill>
                <a:latin typeface="Arial"/>
              </a:rPr>
              <a:t>Grazie mille!</a:t>
            </a:r>
            <a:br>
              <a:rPr sz="1429"/>
            </a:br>
            <a:r>
              <a:rPr lang="en-GB" sz="4082" b="1" spc="-1">
                <a:solidFill>
                  <a:srgbClr val="FFC000"/>
                </a:solidFill>
                <a:latin typeface="Arial"/>
              </a:rPr>
              <a:t>Moltes Gràcies!</a:t>
            </a:r>
            <a:br>
              <a:rPr sz="1429"/>
            </a:br>
            <a:r>
              <a:rPr lang="en-GB" sz="4082" b="1" spc="-1">
                <a:solidFill>
                  <a:srgbClr val="FFC000"/>
                </a:solidFill>
                <a:latin typeface="Arial"/>
              </a:rPr>
              <a:t>Merci!</a:t>
            </a:r>
            <a:endParaRPr lang="en-GB" sz="4082"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82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3160BC9C-EDEF-7910-B97E-C78BCADCD2D6}"/>
              </a:ext>
            </a:extLst>
          </p:cNvPr>
          <p:cNvSpPr>
            <a:spLocks noGrp="1"/>
          </p:cNvSpPr>
          <p:nvPr>
            <p:ph type="subTitle" idx="1"/>
          </p:nvPr>
        </p:nvSpPr>
        <p:spPr/>
        <p:txBody>
          <a:bodyPr/>
          <a:lstStyle/>
          <a:p>
            <a:pPr algn="ctr"/>
            <a:r>
              <a:rPr lang="fr-FR" sz="5400" dirty="0"/>
              <a:t>1. Introduction</a:t>
            </a:r>
          </a:p>
          <a:p>
            <a:endParaRPr lang="fr-FR" dirty="0"/>
          </a:p>
        </p:txBody>
      </p:sp>
    </p:spTree>
    <p:extLst>
      <p:ext uri="{BB962C8B-B14F-4D97-AF65-F5344CB8AC3E}">
        <p14:creationId xmlns:p14="http://schemas.microsoft.com/office/powerpoint/2010/main" val="3352772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2464015-2880-0628-8527-B84DD3A96087}"/>
              </a:ext>
            </a:extLst>
          </p:cNvPr>
          <p:cNvSpPr>
            <a:spLocks noGrp="1"/>
          </p:cNvSpPr>
          <p:nvPr>
            <p:ph type="body" sz="quarter" idx="15"/>
          </p:nvPr>
        </p:nvSpPr>
        <p:spPr/>
        <p:txBody>
          <a:bodyPr/>
          <a:lstStyle/>
          <a:p>
            <a:pPr marL="0" indent="0">
              <a:buNone/>
            </a:pPr>
            <a:r>
              <a:rPr lang="en-US" sz="2000" dirty="0" err="1"/>
              <a:t>Pyrad</a:t>
            </a:r>
            <a:r>
              <a:rPr lang="en-US" sz="2000" dirty="0"/>
              <a:t> is a processing framework that allows the creation of </a:t>
            </a:r>
            <a:r>
              <a:rPr lang="en-US" sz="2000" u="sng" dirty="0"/>
              <a:t>flexible</a:t>
            </a:r>
            <a:r>
              <a:rPr lang="en-US" sz="2000" dirty="0"/>
              <a:t> and </a:t>
            </a:r>
            <a:r>
              <a:rPr lang="en-US" sz="2000" u="sng" dirty="0"/>
              <a:t>replicable</a:t>
            </a:r>
            <a:r>
              <a:rPr lang="en-US" sz="2000" dirty="0"/>
              <a:t> data processing chains with no programming. It is capable of operating in </a:t>
            </a:r>
            <a:r>
              <a:rPr lang="en-US" sz="2000" b="1" dirty="0"/>
              <a:t>real time</a:t>
            </a:r>
            <a:r>
              <a:rPr lang="en-US" sz="2000" dirty="0"/>
              <a:t> or </a:t>
            </a:r>
            <a:r>
              <a:rPr lang="en-US" sz="2000" b="1" dirty="0"/>
              <a:t>off-line</a:t>
            </a:r>
            <a:r>
              <a:rPr lang="en-US" sz="2000" dirty="0"/>
              <a:t>. It is aimed mainly for weather radar data processing but has some limited functionality allowing to process data from other sensors.</a:t>
            </a:r>
          </a:p>
          <a:p>
            <a:endParaRPr lang="fr-FR" dirty="0"/>
          </a:p>
        </p:txBody>
      </p:sp>
      <p:sp>
        <p:nvSpPr>
          <p:cNvPr id="3" name="Titre 2">
            <a:extLst>
              <a:ext uri="{FF2B5EF4-FFF2-40B4-BE49-F238E27FC236}">
                <a16:creationId xmlns:a16="http://schemas.microsoft.com/office/drawing/2014/main" id="{187A8FE5-7E74-9E5B-23C4-72E71E75291F}"/>
              </a:ext>
            </a:extLst>
          </p:cNvPr>
          <p:cNvSpPr>
            <a:spLocks noGrp="1"/>
          </p:cNvSpPr>
          <p:nvPr>
            <p:ph type="title"/>
          </p:nvPr>
        </p:nvSpPr>
        <p:spPr/>
        <p:txBody>
          <a:bodyPr/>
          <a:lstStyle/>
          <a:p>
            <a:r>
              <a:rPr lang="fr-FR" dirty="0" err="1"/>
              <a:t>What</a:t>
            </a:r>
            <a:r>
              <a:rPr lang="fr-FR" dirty="0"/>
              <a:t> </a:t>
            </a:r>
            <a:r>
              <a:rPr lang="fr-FR" dirty="0" err="1"/>
              <a:t>is</a:t>
            </a:r>
            <a:r>
              <a:rPr lang="fr-FR" dirty="0"/>
              <a:t> </a:t>
            </a:r>
            <a:r>
              <a:rPr lang="fr-FR" dirty="0" err="1"/>
              <a:t>Pyrad</a:t>
            </a:r>
            <a:r>
              <a:rPr lang="fr-FR" dirty="0"/>
              <a:t> ?</a:t>
            </a:r>
            <a:br>
              <a:rPr lang="fr-FR" dirty="0"/>
            </a:br>
            <a:endParaRPr lang="fr-FR" dirty="0"/>
          </a:p>
        </p:txBody>
      </p:sp>
      <p:sp>
        <p:nvSpPr>
          <p:cNvPr id="4" name="Rectangle 3">
            <a:extLst>
              <a:ext uri="{FF2B5EF4-FFF2-40B4-BE49-F238E27FC236}">
                <a16:creationId xmlns:a16="http://schemas.microsoft.com/office/drawing/2014/main" id="{AFAE3F02-E5A1-33C7-9D6F-4D6AB66CBCE9}"/>
              </a:ext>
            </a:extLst>
          </p:cNvPr>
          <p:cNvSpPr/>
          <p:nvPr/>
        </p:nvSpPr>
        <p:spPr>
          <a:xfrm>
            <a:off x="3483534" y="3386395"/>
            <a:ext cx="1874520" cy="1023480"/>
          </a:xfrm>
          <a:prstGeom prst="rect">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800" b="0" strike="noStrike" spc="-1">
                <a:latin typeface="Times New Roman"/>
              </a:rPr>
              <a:t>Pyrad</a:t>
            </a:r>
          </a:p>
        </p:txBody>
      </p:sp>
      <p:sp>
        <p:nvSpPr>
          <p:cNvPr id="5" name="Forme libre : forme 4">
            <a:extLst>
              <a:ext uri="{FF2B5EF4-FFF2-40B4-BE49-F238E27FC236}">
                <a16:creationId xmlns:a16="http://schemas.microsoft.com/office/drawing/2014/main" id="{FF5523D0-FA4C-4A52-6B10-3140E5F69E21}"/>
              </a:ext>
            </a:extLst>
          </p:cNvPr>
          <p:cNvSpPr/>
          <p:nvPr/>
        </p:nvSpPr>
        <p:spPr>
          <a:xfrm>
            <a:off x="2667774" y="3790315"/>
            <a:ext cx="815760" cy="294120"/>
          </a:xfrm>
          <a:custGeom>
            <a:avLst/>
            <a:gdLst/>
            <a:ahLst/>
            <a:cxnLst/>
            <a:rect l="0" t="0" r="r" b="b"/>
            <a:pathLst>
              <a:path w="2268" h="819">
                <a:moveTo>
                  <a:pt x="0" y="204"/>
                </a:moveTo>
                <a:lnTo>
                  <a:pt x="1700" y="204"/>
                </a:lnTo>
                <a:lnTo>
                  <a:pt x="1700" y="0"/>
                </a:lnTo>
                <a:lnTo>
                  <a:pt x="2267" y="409"/>
                </a:lnTo>
                <a:lnTo>
                  <a:pt x="1700" y="818"/>
                </a:lnTo>
                <a:lnTo>
                  <a:pt x="1700" y="613"/>
                </a:lnTo>
                <a:lnTo>
                  <a:pt x="0" y="613"/>
                </a:lnTo>
                <a:lnTo>
                  <a:pt x="0" y="204"/>
                </a:lnTo>
              </a:path>
            </a:pathLst>
          </a:cu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a:lstStyle/>
          <a:p>
            <a:endParaRPr lang="fr-FR"/>
          </a:p>
        </p:txBody>
      </p:sp>
      <p:sp>
        <p:nvSpPr>
          <p:cNvPr id="6" name="Forme libre : forme 5">
            <a:extLst>
              <a:ext uri="{FF2B5EF4-FFF2-40B4-BE49-F238E27FC236}">
                <a16:creationId xmlns:a16="http://schemas.microsoft.com/office/drawing/2014/main" id="{5EEB0CCC-714E-4DC4-3E68-18E8C2F19E13}"/>
              </a:ext>
            </a:extLst>
          </p:cNvPr>
          <p:cNvSpPr/>
          <p:nvPr/>
        </p:nvSpPr>
        <p:spPr>
          <a:xfrm>
            <a:off x="5368134" y="3790315"/>
            <a:ext cx="815760" cy="294120"/>
          </a:xfrm>
          <a:custGeom>
            <a:avLst/>
            <a:gdLst/>
            <a:ahLst/>
            <a:cxnLst/>
            <a:rect l="0" t="0" r="r" b="b"/>
            <a:pathLst>
              <a:path w="2268" h="819">
                <a:moveTo>
                  <a:pt x="0" y="204"/>
                </a:moveTo>
                <a:lnTo>
                  <a:pt x="1700" y="204"/>
                </a:lnTo>
                <a:lnTo>
                  <a:pt x="1700" y="0"/>
                </a:lnTo>
                <a:lnTo>
                  <a:pt x="2267" y="409"/>
                </a:lnTo>
                <a:lnTo>
                  <a:pt x="1700" y="818"/>
                </a:lnTo>
                <a:lnTo>
                  <a:pt x="1700" y="613"/>
                </a:lnTo>
                <a:lnTo>
                  <a:pt x="0" y="613"/>
                </a:lnTo>
                <a:lnTo>
                  <a:pt x="0" y="204"/>
                </a:lnTo>
              </a:path>
            </a:pathLst>
          </a:cu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a:lstStyle/>
          <a:p>
            <a:endParaRPr lang="fr-FR"/>
          </a:p>
        </p:txBody>
      </p:sp>
      <p:pic>
        <p:nvPicPr>
          <p:cNvPr id="7" name="Picture 2">
            <a:extLst>
              <a:ext uri="{FF2B5EF4-FFF2-40B4-BE49-F238E27FC236}">
                <a16:creationId xmlns:a16="http://schemas.microsoft.com/office/drawing/2014/main" id="{1D1C19D5-6B4F-8558-44A1-387186A77B40}"/>
              </a:ext>
            </a:extLst>
          </p:cNvPr>
          <p:cNvPicPr>
            <a:picLocks noChangeAspect="1"/>
          </p:cNvPicPr>
          <p:nvPr/>
        </p:nvPicPr>
        <p:blipFill>
          <a:blip r:embed="rId2"/>
          <a:stretch/>
        </p:blipFill>
        <p:spPr>
          <a:xfrm>
            <a:off x="6230806" y="3052020"/>
            <a:ext cx="2250000" cy="1800000"/>
          </a:xfrm>
          <a:prstGeom prst="rect">
            <a:avLst/>
          </a:prstGeom>
          <a:ln w="0">
            <a:noFill/>
          </a:ln>
        </p:spPr>
      </p:pic>
      <p:pic>
        <p:nvPicPr>
          <p:cNvPr id="8" name="Image 7" descr="Une image contenant ligne, rouge&#10;&#10;Description générée automatiquement">
            <a:extLst>
              <a:ext uri="{FF2B5EF4-FFF2-40B4-BE49-F238E27FC236}">
                <a16:creationId xmlns:a16="http://schemas.microsoft.com/office/drawing/2014/main" id="{5A06975B-5E47-52B5-7450-5437F3D562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562" y="3289312"/>
            <a:ext cx="1343212" cy="1267002"/>
          </a:xfrm>
          <a:prstGeom prst="rect">
            <a:avLst/>
          </a:prstGeom>
        </p:spPr>
      </p:pic>
    </p:spTree>
    <p:extLst>
      <p:ext uri="{BB962C8B-B14F-4D97-AF65-F5344CB8AC3E}">
        <p14:creationId xmlns:p14="http://schemas.microsoft.com/office/powerpoint/2010/main" val="2463238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9B5B85D-AC2E-CA4F-B659-ACBA4DF4F246}"/>
              </a:ext>
            </a:extLst>
          </p:cNvPr>
          <p:cNvSpPr>
            <a:spLocks noGrp="1"/>
          </p:cNvSpPr>
          <p:nvPr>
            <p:ph type="body" sz="quarter" idx="15"/>
          </p:nvPr>
        </p:nvSpPr>
        <p:spPr/>
        <p:txBody>
          <a:bodyPr/>
          <a:lstStyle/>
          <a:p>
            <a:pPr marL="216000" indent="-216000">
              <a:lnSpc>
                <a:spcPct val="100000"/>
              </a:lnSpc>
              <a:spcBef>
                <a:spcPts val="360"/>
              </a:spcBef>
              <a:buClr>
                <a:srgbClr val="000000"/>
              </a:buClr>
              <a:buSzPct val="45000"/>
              <a:buFont typeface="Wingdings" charset="2"/>
              <a:buChar char=""/>
            </a:pPr>
            <a:r>
              <a:rPr lang="en-GB" sz="1600" b="0" strike="noStrike" spc="-1" dirty="0">
                <a:solidFill>
                  <a:srgbClr val="000000"/>
                </a:solidFill>
                <a:latin typeface="Arial"/>
              </a:rPr>
              <a:t>Python-based (&gt; v. 3.7)</a:t>
            </a:r>
            <a:endParaRPr lang="fr-FR" sz="1600" b="0" strike="noStrike" spc="-1" dirty="0">
              <a:latin typeface="Arial"/>
            </a:endParaRPr>
          </a:p>
          <a:p>
            <a:pPr marL="216000" indent="-216000">
              <a:lnSpc>
                <a:spcPct val="100000"/>
              </a:lnSpc>
              <a:spcBef>
                <a:spcPts val="360"/>
              </a:spcBef>
              <a:buClr>
                <a:srgbClr val="000000"/>
              </a:buClr>
              <a:buSzPct val="45000"/>
              <a:buFont typeface="Wingdings" charset="2"/>
              <a:buChar char=""/>
            </a:pPr>
            <a:r>
              <a:rPr lang="en-GB" sz="1600" b="0" strike="noStrike" spc="-1" dirty="0">
                <a:solidFill>
                  <a:srgbClr val="000000"/>
                </a:solidFill>
                <a:latin typeface="Arial"/>
              </a:rPr>
              <a:t>Linux platform</a:t>
            </a:r>
            <a:endParaRPr lang="fr-FR" sz="1600" b="0" strike="noStrike" spc="-1" dirty="0">
              <a:latin typeface="Arial"/>
            </a:endParaRPr>
          </a:p>
          <a:p>
            <a:pPr marL="216000" indent="-216000">
              <a:lnSpc>
                <a:spcPct val="100000"/>
              </a:lnSpc>
              <a:spcBef>
                <a:spcPts val="360"/>
              </a:spcBef>
              <a:buClr>
                <a:srgbClr val="000000"/>
              </a:buClr>
              <a:buSzPct val="45000"/>
              <a:buFont typeface="Wingdings" charset="2"/>
              <a:buChar char=""/>
            </a:pPr>
            <a:r>
              <a:rPr lang="en-GB" sz="1600" b="0" strike="noStrike" spc="-1" dirty="0">
                <a:solidFill>
                  <a:srgbClr val="000000"/>
                </a:solidFill>
                <a:latin typeface="Arial"/>
              </a:rPr>
              <a:t>Open source, version controlled (</a:t>
            </a:r>
            <a:r>
              <a:rPr lang="en-GB" sz="1600" b="1" strike="noStrike" spc="-1" dirty="0">
                <a:solidFill>
                  <a:srgbClr val="000000"/>
                </a:solidFill>
                <a:latin typeface="Arial"/>
                <a:hlinkClick r:id="rId2"/>
              </a:rPr>
              <a:t>https://github.com/MeteoSwiss/pyrad</a:t>
            </a:r>
            <a:r>
              <a:rPr lang="en-GB" sz="1600" b="0" strike="noStrike" spc="-1" dirty="0">
                <a:solidFill>
                  <a:srgbClr val="000000"/>
                </a:solidFill>
                <a:latin typeface="Arial"/>
              </a:rPr>
              <a:t>)</a:t>
            </a:r>
            <a:endParaRPr lang="fr-FR" sz="1600" b="0" strike="noStrike" spc="-1" dirty="0">
              <a:latin typeface="Arial"/>
            </a:endParaRPr>
          </a:p>
          <a:p>
            <a:pPr marL="216000" indent="-216000">
              <a:lnSpc>
                <a:spcPct val="100000"/>
              </a:lnSpc>
              <a:spcBef>
                <a:spcPts val="360"/>
              </a:spcBef>
              <a:buClr>
                <a:srgbClr val="000000"/>
              </a:buClr>
              <a:buSzPct val="45000"/>
              <a:buFont typeface="Wingdings" charset="2"/>
              <a:buChar char=""/>
            </a:pPr>
            <a:r>
              <a:rPr lang="en-GB" sz="1600" b="0" strike="noStrike" spc="-1" dirty="0">
                <a:solidFill>
                  <a:srgbClr val="000000"/>
                </a:solidFill>
                <a:latin typeface="Arial"/>
              </a:rPr>
              <a:t>Core based on our </a:t>
            </a:r>
            <a:r>
              <a:rPr lang="en-GB" sz="1600" b="1" strike="noStrike" spc="-1" dirty="0">
                <a:solidFill>
                  <a:srgbClr val="000000"/>
                </a:solidFill>
                <a:latin typeface="Arial"/>
                <a:hlinkClick r:id="rId3"/>
              </a:rPr>
              <a:t>own version </a:t>
            </a:r>
            <a:r>
              <a:rPr lang="en-GB" sz="1600" b="0" strike="noStrike" spc="-1" dirty="0">
                <a:solidFill>
                  <a:srgbClr val="000000"/>
                </a:solidFill>
                <a:latin typeface="Arial"/>
              </a:rPr>
              <a:t>of </a:t>
            </a:r>
            <a:r>
              <a:rPr lang="en-GB" sz="1600" b="1" strike="noStrike" spc="-1" dirty="0">
                <a:solidFill>
                  <a:srgbClr val="000000"/>
                </a:solidFill>
                <a:latin typeface="Arial"/>
                <a:hlinkClick r:id="rId4"/>
              </a:rPr>
              <a:t>ARM-DOE </a:t>
            </a:r>
            <a:r>
              <a:rPr lang="en-GB" sz="1600" b="1" strike="noStrike" spc="-1" dirty="0" err="1">
                <a:solidFill>
                  <a:srgbClr val="000000"/>
                </a:solidFill>
                <a:latin typeface="Arial"/>
                <a:hlinkClick r:id="rId4"/>
              </a:rPr>
              <a:t>Py</a:t>
            </a:r>
            <a:r>
              <a:rPr lang="en-GB" sz="1600" b="1" strike="noStrike" spc="-1" dirty="0">
                <a:solidFill>
                  <a:srgbClr val="000000"/>
                </a:solidFill>
                <a:latin typeface="Arial"/>
                <a:hlinkClick r:id="rId4"/>
              </a:rPr>
              <a:t>-ART</a:t>
            </a:r>
            <a:r>
              <a:rPr lang="en-GB" sz="1600" b="0" strike="noStrike" spc="-1" dirty="0">
                <a:solidFill>
                  <a:srgbClr val="000000"/>
                </a:solidFill>
                <a:latin typeface="Arial"/>
              </a:rPr>
              <a:t> (</a:t>
            </a:r>
            <a:r>
              <a:rPr lang="en-GB" sz="1600" b="0" strike="noStrike" spc="-1" dirty="0">
                <a:solidFill>
                  <a:srgbClr val="FF0000"/>
                </a:solidFill>
                <a:latin typeface="Arial"/>
              </a:rPr>
              <a:t>The </a:t>
            </a:r>
            <a:r>
              <a:rPr lang="en-GB" sz="1600" b="0" strike="noStrike" spc="-1" dirty="0" err="1">
                <a:solidFill>
                  <a:srgbClr val="FF0000"/>
                </a:solidFill>
                <a:latin typeface="Arial"/>
              </a:rPr>
              <a:t>Pyrad</a:t>
            </a:r>
            <a:r>
              <a:rPr lang="en-GB" sz="1600" b="0" strike="noStrike" spc="-1" dirty="0">
                <a:solidFill>
                  <a:srgbClr val="FF0000"/>
                </a:solidFill>
                <a:latin typeface="Arial"/>
              </a:rPr>
              <a:t> project contributes back regularly</a:t>
            </a:r>
            <a:r>
              <a:rPr lang="en-GB" sz="1600" b="0" strike="noStrike" spc="-1" dirty="0">
                <a:solidFill>
                  <a:srgbClr val="000000"/>
                </a:solidFill>
                <a:latin typeface="Arial"/>
              </a:rPr>
              <a:t>) </a:t>
            </a:r>
            <a:endParaRPr lang="fr-FR" sz="1600" b="0" strike="noStrike" spc="-1" dirty="0">
              <a:latin typeface="Arial"/>
            </a:endParaRPr>
          </a:p>
          <a:p>
            <a:pPr marL="216000" indent="-216000">
              <a:lnSpc>
                <a:spcPct val="100000"/>
              </a:lnSpc>
              <a:spcBef>
                <a:spcPts val="360"/>
              </a:spcBef>
              <a:buClr>
                <a:srgbClr val="000000"/>
              </a:buClr>
              <a:buSzPct val="45000"/>
              <a:buFont typeface="Wingdings" charset="2"/>
              <a:buChar char=""/>
            </a:pPr>
            <a:r>
              <a:rPr lang="en-GB" sz="1600" b="0" strike="noStrike" spc="-1" dirty="0">
                <a:solidFill>
                  <a:srgbClr val="000000"/>
                </a:solidFill>
                <a:latin typeface="Arial"/>
              </a:rPr>
              <a:t>Possibility to ingest data from multiple radars</a:t>
            </a:r>
            <a:endParaRPr lang="fr-FR" sz="1600" b="0" strike="noStrike" spc="-1" dirty="0">
              <a:latin typeface="Arial"/>
            </a:endParaRPr>
          </a:p>
          <a:p>
            <a:pPr marL="216000" indent="-216000">
              <a:lnSpc>
                <a:spcPct val="100000"/>
              </a:lnSpc>
              <a:spcBef>
                <a:spcPts val="360"/>
              </a:spcBef>
              <a:buClr>
                <a:srgbClr val="000000"/>
              </a:buClr>
              <a:buSzPct val="45000"/>
              <a:buFont typeface="Wingdings" charset="2"/>
              <a:buChar char=""/>
            </a:pPr>
            <a:r>
              <a:rPr lang="en-GB" sz="1600" b="0" strike="noStrike" spc="-1" dirty="0">
                <a:solidFill>
                  <a:srgbClr val="000000"/>
                </a:solidFill>
                <a:latin typeface="Arial"/>
              </a:rPr>
              <a:t>Ingests multiple data types: IQ data, spectral data, polarimetric and Doppler moments, Cartesian data, etc.</a:t>
            </a:r>
            <a:endParaRPr lang="fr-FR" sz="1600" b="0" strike="noStrike" spc="-1" dirty="0">
              <a:latin typeface="Arial"/>
            </a:endParaRPr>
          </a:p>
          <a:p>
            <a:pPr marL="216000" indent="-216000">
              <a:lnSpc>
                <a:spcPct val="100000"/>
              </a:lnSpc>
              <a:spcBef>
                <a:spcPts val="360"/>
              </a:spcBef>
              <a:buClr>
                <a:srgbClr val="000000"/>
              </a:buClr>
              <a:buSzPct val="45000"/>
              <a:buFont typeface="Wingdings" charset="2"/>
              <a:buChar char=""/>
            </a:pPr>
            <a:r>
              <a:rPr lang="en-GB" sz="1600" b="0" strike="noStrike" spc="-1" dirty="0">
                <a:solidFill>
                  <a:srgbClr val="000000"/>
                </a:solidFill>
                <a:latin typeface="Arial"/>
              </a:rPr>
              <a:t>Capable of reading the main file formats used for volume radar data storage </a:t>
            </a:r>
            <a:endParaRPr lang="fr-FR" sz="1600" b="0" strike="noStrike" spc="-1" dirty="0">
              <a:latin typeface="Arial"/>
            </a:endParaRPr>
          </a:p>
          <a:p>
            <a:pPr marL="216000" indent="-216000">
              <a:lnSpc>
                <a:spcPct val="100000"/>
              </a:lnSpc>
              <a:spcBef>
                <a:spcPts val="360"/>
              </a:spcBef>
              <a:buClr>
                <a:srgbClr val="000000"/>
              </a:buClr>
              <a:buSzPct val="45000"/>
              <a:buFont typeface="Wingdings" charset="2"/>
              <a:buChar char=""/>
            </a:pPr>
            <a:r>
              <a:rPr lang="en-GB" sz="1600" b="1" strike="noStrike" spc="-1" dirty="0">
                <a:solidFill>
                  <a:srgbClr val="000000"/>
                </a:solidFill>
                <a:latin typeface="Arial"/>
              </a:rPr>
              <a:t>Automatic documentation published </a:t>
            </a:r>
            <a:r>
              <a:rPr lang="en-GB" sz="1600" b="1" strike="noStrike" spc="-1" dirty="0">
                <a:solidFill>
                  <a:srgbClr val="000000"/>
                </a:solidFill>
                <a:latin typeface="Arial"/>
                <a:hlinkClick r:id="rId5"/>
              </a:rPr>
              <a:t>online</a:t>
            </a:r>
            <a:r>
              <a:rPr lang="en-GB" sz="1600" b="0" strike="noStrike" spc="-1" dirty="0">
                <a:solidFill>
                  <a:srgbClr val="000000"/>
                </a:solidFill>
                <a:latin typeface="Arial"/>
              </a:rPr>
              <a:t> based on doc-strings</a:t>
            </a:r>
            <a:endParaRPr lang="fr-FR" sz="1600" b="0" strike="noStrike" spc="-1" dirty="0">
              <a:latin typeface="Arial"/>
            </a:endParaRPr>
          </a:p>
          <a:p>
            <a:pPr marL="216000" indent="-216000">
              <a:lnSpc>
                <a:spcPct val="100000"/>
              </a:lnSpc>
              <a:spcBef>
                <a:spcPts val="360"/>
              </a:spcBef>
              <a:buClr>
                <a:srgbClr val="000000"/>
              </a:buClr>
              <a:buSzPct val="45000"/>
              <a:buFont typeface="Wingdings" charset="2"/>
              <a:buChar char=""/>
            </a:pPr>
            <a:r>
              <a:rPr lang="en-GB" sz="1600" b="0" strike="noStrike" spc="-1" dirty="0">
                <a:solidFill>
                  <a:srgbClr val="000000"/>
                </a:solidFill>
                <a:latin typeface="Arial"/>
              </a:rPr>
              <a:t>Easy to install (</a:t>
            </a:r>
            <a:r>
              <a:rPr lang="en-GB" sz="1600" b="0" strike="noStrike" spc="-1" dirty="0" err="1">
                <a:solidFill>
                  <a:srgbClr val="000000"/>
                </a:solidFill>
                <a:latin typeface="Arial"/>
                <a:hlinkClick r:id="rId6"/>
              </a:rPr>
              <a:t>PyPI</a:t>
            </a:r>
            <a:r>
              <a:rPr lang="en-GB" sz="1600" b="0" strike="noStrike" spc="-1" dirty="0">
                <a:solidFill>
                  <a:srgbClr val="000000"/>
                </a:solidFill>
                <a:latin typeface="Arial"/>
              </a:rPr>
              <a:t>, </a:t>
            </a:r>
            <a:r>
              <a:rPr lang="en-GB" sz="1600" b="0" strike="noStrike" spc="-1" dirty="0" err="1">
                <a:solidFill>
                  <a:srgbClr val="000000"/>
                </a:solidFill>
                <a:latin typeface="Arial"/>
                <a:hlinkClick r:id="rId7"/>
              </a:rPr>
              <a:t>conda</a:t>
            </a:r>
            <a:r>
              <a:rPr lang="en-GB" sz="1600" b="0" strike="noStrike" spc="-1" dirty="0">
                <a:solidFill>
                  <a:srgbClr val="000000"/>
                </a:solidFill>
                <a:latin typeface="Arial"/>
              </a:rPr>
              <a:t>)</a:t>
            </a:r>
            <a:endParaRPr lang="fr-FR" sz="1600" b="0" strike="noStrike" spc="-1" dirty="0">
              <a:latin typeface="Arial"/>
            </a:endParaRPr>
          </a:p>
          <a:p>
            <a:endParaRPr lang="fr-FR" dirty="0"/>
          </a:p>
        </p:txBody>
      </p:sp>
      <p:sp>
        <p:nvSpPr>
          <p:cNvPr id="3" name="Titre 2">
            <a:extLst>
              <a:ext uri="{FF2B5EF4-FFF2-40B4-BE49-F238E27FC236}">
                <a16:creationId xmlns:a16="http://schemas.microsoft.com/office/drawing/2014/main" id="{4CB43A7D-4725-12FD-BD57-C8667694A4E0}"/>
              </a:ext>
            </a:extLst>
          </p:cNvPr>
          <p:cNvSpPr>
            <a:spLocks noGrp="1"/>
          </p:cNvSpPr>
          <p:nvPr>
            <p:ph type="title"/>
          </p:nvPr>
        </p:nvSpPr>
        <p:spPr/>
        <p:txBody>
          <a:bodyPr/>
          <a:lstStyle/>
          <a:p>
            <a:r>
              <a:rPr lang="fr-FR" dirty="0"/>
              <a:t>General </a:t>
            </a:r>
            <a:r>
              <a:rPr lang="fr-FR" dirty="0" err="1"/>
              <a:t>characteristics</a:t>
            </a:r>
            <a:endParaRPr lang="fr-FR" dirty="0"/>
          </a:p>
        </p:txBody>
      </p:sp>
    </p:spTree>
    <p:extLst>
      <p:ext uri="{BB962C8B-B14F-4D97-AF65-F5344CB8AC3E}">
        <p14:creationId xmlns:p14="http://schemas.microsoft.com/office/powerpoint/2010/main" val="643993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3160BC9C-EDEF-7910-B97E-C78BCADCD2D6}"/>
              </a:ext>
            </a:extLst>
          </p:cNvPr>
          <p:cNvSpPr>
            <a:spLocks noGrp="1"/>
          </p:cNvSpPr>
          <p:nvPr>
            <p:ph type="subTitle" idx="1"/>
          </p:nvPr>
        </p:nvSpPr>
        <p:spPr/>
        <p:txBody>
          <a:bodyPr/>
          <a:lstStyle/>
          <a:p>
            <a:pPr algn="ctr"/>
            <a:r>
              <a:rPr lang="fr-FR" sz="5400" dirty="0"/>
              <a:t>2. </a:t>
            </a:r>
            <a:r>
              <a:rPr lang="fr-FR" sz="5400" dirty="0" err="1"/>
              <a:t>Pyrad</a:t>
            </a:r>
            <a:r>
              <a:rPr lang="fr-FR" sz="5400" dirty="0"/>
              <a:t> </a:t>
            </a:r>
            <a:r>
              <a:rPr lang="fr-FR" sz="5400" dirty="0" err="1"/>
              <a:t>working</a:t>
            </a:r>
            <a:r>
              <a:rPr lang="fr-FR" sz="5400" dirty="0"/>
              <a:t> </a:t>
            </a:r>
            <a:r>
              <a:rPr lang="fr-FR" sz="5400" dirty="0" err="1"/>
              <a:t>philosophy</a:t>
            </a:r>
            <a:endParaRPr lang="fr-FR" sz="5400" dirty="0"/>
          </a:p>
          <a:p>
            <a:endParaRPr lang="fr-FR" dirty="0"/>
          </a:p>
        </p:txBody>
      </p:sp>
    </p:spTree>
    <p:extLst>
      <p:ext uri="{BB962C8B-B14F-4D97-AF65-F5344CB8AC3E}">
        <p14:creationId xmlns:p14="http://schemas.microsoft.com/office/powerpoint/2010/main" val="1031869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D265916D-1BF7-0BC1-4B84-752037B6A3F2}"/>
              </a:ext>
            </a:extLst>
          </p:cNvPr>
          <p:cNvSpPr>
            <a:spLocks noGrp="1"/>
          </p:cNvSpPr>
          <p:nvPr>
            <p:ph type="body" sz="quarter" idx="15"/>
          </p:nvPr>
        </p:nvSpPr>
        <p:spPr/>
        <p:txBody>
          <a:bodyPr/>
          <a:lstStyle/>
          <a:p>
            <a:pPr marL="0" indent="0">
              <a:buNone/>
            </a:pPr>
            <a:r>
              <a:rPr lang="en-US" b="1" dirty="0"/>
              <a:t>KEY CONCEPT</a:t>
            </a:r>
            <a:r>
              <a:rPr lang="en-US" dirty="0"/>
              <a:t>: Separation between dataset generation and product generation</a:t>
            </a:r>
          </a:p>
          <a:p>
            <a:r>
              <a:rPr lang="en-US" b="1" dirty="0"/>
              <a:t>Dataset</a:t>
            </a:r>
            <a:r>
              <a:rPr lang="en-US" dirty="0"/>
              <a:t>: New data generated from the processing of a </a:t>
            </a:r>
            <a:r>
              <a:rPr lang="en-US" dirty="0" err="1"/>
              <a:t>Pyrad</a:t>
            </a:r>
            <a:r>
              <a:rPr lang="en-US" dirty="0"/>
              <a:t> data object. It can be in the form of a new field of the same object type or a completely new object. It can be re-ingested in the data processing chain. Examples: </a:t>
            </a:r>
          </a:p>
          <a:p>
            <a:pPr lvl="1"/>
            <a:r>
              <a:rPr lang="en-US" dirty="0"/>
              <a:t>rainfall rate field generated from a reflectivity field contained in a radar object</a:t>
            </a:r>
          </a:p>
          <a:p>
            <a:pPr lvl="1"/>
            <a:r>
              <a:rPr lang="en-US" dirty="0"/>
              <a:t>reflectivity generated from a spectral data object</a:t>
            </a:r>
          </a:p>
          <a:p>
            <a:r>
              <a:rPr lang="en-US" b="1" dirty="0"/>
              <a:t>Product</a:t>
            </a:r>
            <a:r>
              <a:rPr lang="en-US" dirty="0"/>
              <a:t>: Output generated out of a dataset for human or machine consumption. Examples: </a:t>
            </a:r>
          </a:p>
          <a:p>
            <a:pPr lvl="1"/>
            <a:r>
              <a:rPr lang="en-US" dirty="0"/>
              <a:t>PPI of reflectivity</a:t>
            </a:r>
          </a:p>
          <a:p>
            <a:pPr lvl="1"/>
            <a:r>
              <a:rPr lang="en-US" dirty="0"/>
              <a:t>File containing timeseries of values at a point of interest</a:t>
            </a:r>
          </a:p>
          <a:p>
            <a:endParaRPr lang="fr-FR" dirty="0"/>
          </a:p>
        </p:txBody>
      </p:sp>
      <p:sp>
        <p:nvSpPr>
          <p:cNvPr id="3" name="Titre 2">
            <a:extLst>
              <a:ext uri="{FF2B5EF4-FFF2-40B4-BE49-F238E27FC236}">
                <a16:creationId xmlns:a16="http://schemas.microsoft.com/office/drawing/2014/main" id="{792121A5-35CE-AA45-FBCD-6DDD9E5AE091}"/>
              </a:ext>
            </a:extLst>
          </p:cNvPr>
          <p:cNvSpPr>
            <a:spLocks noGrp="1"/>
          </p:cNvSpPr>
          <p:nvPr>
            <p:ph type="title"/>
          </p:nvPr>
        </p:nvSpPr>
        <p:spPr/>
        <p:txBody>
          <a:bodyPr/>
          <a:lstStyle/>
          <a:p>
            <a:r>
              <a:rPr lang="fr-FR" dirty="0"/>
              <a:t>General </a:t>
            </a:r>
            <a:r>
              <a:rPr lang="fr-FR" dirty="0" err="1"/>
              <a:t>characteristics</a:t>
            </a:r>
            <a:endParaRPr lang="fr-FR" dirty="0"/>
          </a:p>
        </p:txBody>
      </p:sp>
    </p:spTree>
    <p:extLst>
      <p:ext uri="{BB962C8B-B14F-4D97-AF65-F5344CB8AC3E}">
        <p14:creationId xmlns:p14="http://schemas.microsoft.com/office/powerpoint/2010/main" val="141316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D09773D5-60A2-B053-3C79-191BA3632E53}"/>
              </a:ext>
            </a:extLst>
          </p:cNvPr>
          <p:cNvSpPr>
            <a:spLocks noGrp="1"/>
          </p:cNvSpPr>
          <p:nvPr>
            <p:ph type="title"/>
          </p:nvPr>
        </p:nvSpPr>
        <p:spPr/>
        <p:txBody>
          <a:bodyPr/>
          <a:lstStyle/>
          <a:p>
            <a:r>
              <a:rPr lang="fr-FR" dirty="0" err="1"/>
              <a:t>Pyrad</a:t>
            </a:r>
            <a:r>
              <a:rPr lang="fr-FR" dirty="0"/>
              <a:t> flow </a:t>
            </a:r>
            <a:r>
              <a:rPr lang="fr-FR" dirty="0" err="1"/>
              <a:t>diagram</a:t>
            </a:r>
            <a:br>
              <a:rPr lang="fr-FR" dirty="0"/>
            </a:br>
            <a:endParaRPr lang="fr-FR" dirty="0"/>
          </a:p>
        </p:txBody>
      </p:sp>
      <p:pic>
        <p:nvPicPr>
          <p:cNvPr id="4" name="Image 3">
            <a:extLst>
              <a:ext uri="{FF2B5EF4-FFF2-40B4-BE49-F238E27FC236}">
                <a16:creationId xmlns:a16="http://schemas.microsoft.com/office/drawing/2014/main" id="{E4E53A5E-1264-EAE6-6F1D-5D0F1583CCCF}"/>
              </a:ext>
            </a:extLst>
          </p:cNvPr>
          <p:cNvPicPr>
            <a:picLocks noChangeAspect="1"/>
          </p:cNvPicPr>
          <p:nvPr/>
        </p:nvPicPr>
        <p:blipFill>
          <a:blip r:embed="rId2"/>
          <a:stretch/>
        </p:blipFill>
        <p:spPr>
          <a:xfrm>
            <a:off x="255175" y="1035552"/>
            <a:ext cx="8640000" cy="3735138"/>
          </a:xfrm>
          <a:prstGeom prst="rect">
            <a:avLst/>
          </a:prstGeom>
          <a:ln w="36000">
            <a:noFill/>
          </a:ln>
        </p:spPr>
      </p:pic>
    </p:spTree>
    <p:extLst>
      <p:ext uri="{BB962C8B-B14F-4D97-AF65-F5344CB8AC3E}">
        <p14:creationId xmlns:p14="http://schemas.microsoft.com/office/powerpoint/2010/main" val="2752055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7B6EB51-CE43-DCD3-A54D-B20DAFCA9FBC}"/>
              </a:ext>
            </a:extLst>
          </p:cNvPr>
          <p:cNvSpPr>
            <a:spLocks noGrp="1"/>
          </p:cNvSpPr>
          <p:nvPr>
            <p:ph type="title"/>
          </p:nvPr>
        </p:nvSpPr>
        <p:spPr/>
        <p:txBody>
          <a:bodyPr/>
          <a:lstStyle/>
          <a:p>
            <a:r>
              <a:rPr lang="fr-FR" dirty="0"/>
              <a:t>Configuration files</a:t>
            </a:r>
          </a:p>
        </p:txBody>
      </p:sp>
      <p:graphicFrame>
        <p:nvGraphicFramePr>
          <p:cNvPr id="4" name="Table 3">
            <a:extLst>
              <a:ext uri="{FF2B5EF4-FFF2-40B4-BE49-F238E27FC236}">
                <a16:creationId xmlns:a16="http://schemas.microsoft.com/office/drawing/2014/main" id="{326A610A-65F4-DA01-A03A-DDD9682FCAD0}"/>
              </a:ext>
            </a:extLst>
          </p:cNvPr>
          <p:cNvGraphicFramePr/>
          <p:nvPr>
            <p:extLst>
              <p:ext uri="{D42A27DB-BD31-4B8C-83A1-F6EECF244321}">
                <p14:modId xmlns:p14="http://schemas.microsoft.com/office/powerpoint/2010/main" val="1385918947"/>
              </p:ext>
            </p:extLst>
          </p:nvPr>
        </p:nvGraphicFramePr>
        <p:xfrm>
          <a:off x="1143616" y="918144"/>
          <a:ext cx="6561447" cy="2926080"/>
        </p:xfrm>
        <a:graphic>
          <a:graphicData uri="http://schemas.openxmlformats.org/drawingml/2006/table">
            <a:tbl>
              <a:tblPr/>
              <a:tblGrid>
                <a:gridCol w="1013258">
                  <a:extLst>
                    <a:ext uri="{9D8B030D-6E8A-4147-A177-3AD203B41FA5}">
                      <a16:colId xmlns:a16="http://schemas.microsoft.com/office/drawing/2014/main" val="20000"/>
                    </a:ext>
                  </a:extLst>
                </a:gridCol>
                <a:gridCol w="5548189">
                  <a:extLst>
                    <a:ext uri="{9D8B030D-6E8A-4147-A177-3AD203B41FA5}">
                      <a16:colId xmlns:a16="http://schemas.microsoft.com/office/drawing/2014/main" val="20001"/>
                    </a:ext>
                  </a:extLst>
                </a:gridCol>
              </a:tblGrid>
              <a:tr h="422597">
                <a:tc>
                  <a:txBody>
                    <a:bodyPr/>
                    <a:lstStyle/>
                    <a:p>
                      <a:pPr>
                        <a:lnSpc>
                          <a:spcPct val="100000"/>
                        </a:lnSpc>
                      </a:pPr>
                      <a:r>
                        <a:rPr lang="en-GB" sz="1400" b="1" strike="noStrike" spc="-1" dirty="0">
                          <a:solidFill>
                            <a:srgbClr val="FFFFFF"/>
                          </a:solidFill>
                          <a:latin typeface="+mn-lt"/>
                        </a:rPr>
                        <a:t>Main config file</a:t>
                      </a:r>
                      <a:endParaRPr lang="fr-FR" sz="1400" b="0" strike="noStrike" spc="-1" dirty="0">
                        <a:latin typeface="+mn-lt"/>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F0000"/>
                    </a:solidFill>
                  </a:tcPr>
                </a:tc>
                <a:tc>
                  <a:txBody>
                    <a:bodyPr/>
                    <a:lstStyle/>
                    <a:p>
                      <a:pPr marL="285840" indent="-285840">
                        <a:lnSpc>
                          <a:spcPct val="100000"/>
                        </a:lnSpc>
                        <a:buClr>
                          <a:srgbClr val="FFFFFF"/>
                        </a:buClr>
                        <a:buFont typeface="Arial"/>
                        <a:buChar char="•"/>
                      </a:pPr>
                      <a:r>
                        <a:rPr lang="en-US" sz="1200" b="1" strike="noStrike" spc="-1" dirty="0">
                          <a:solidFill>
                            <a:srgbClr val="FFFFFF"/>
                          </a:solidFill>
                          <a:latin typeface="+mn-lt"/>
                        </a:rPr>
                        <a:t>Base paths of data </a:t>
                      </a:r>
                      <a:endParaRPr lang="fr-FR" sz="1200" b="0" strike="noStrike" spc="-1" dirty="0">
                        <a:latin typeface="+mn-lt"/>
                      </a:endParaRPr>
                    </a:p>
                    <a:p>
                      <a:pPr marL="285840" indent="-285840">
                        <a:lnSpc>
                          <a:spcPct val="100000"/>
                        </a:lnSpc>
                        <a:buClr>
                          <a:srgbClr val="FFFFFF"/>
                        </a:buClr>
                        <a:buFont typeface="Arial"/>
                        <a:buChar char="•"/>
                      </a:pPr>
                      <a:r>
                        <a:rPr lang="en-US" sz="1200" b="1" strike="noStrike" spc="-1" dirty="0">
                          <a:solidFill>
                            <a:srgbClr val="FFFFFF"/>
                          </a:solidFill>
                          <a:latin typeface="+mn-lt"/>
                        </a:rPr>
                        <a:t>Location of config files</a:t>
                      </a:r>
                      <a:endParaRPr lang="fr-FR" sz="1200" b="0" strike="noStrike" spc="-1" dirty="0">
                        <a:latin typeface="+mn-lt"/>
                      </a:endParaRPr>
                    </a:p>
                    <a:p>
                      <a:pPr marL="285840" indent="-285840">
                        <a:lnSpc>
                          <a:spcPct val="100000"/>
                        </a:lnSpc>
                        <a:buClr>
                          <a:srgbClr val="FFFFFF"/>
                        </a:buClr>
                        <a:buFont typeface="Arial"/>
                        <a:buChar char="•"/>
                      </a:pPr>
                      <a:r>
                        <a:rPr lang="en-US" sz="1200" b="1" strike="noStrike" spc="-1" dirty="0">
                          <a:solidFill>
                            <a:srgbClr val="FFFFFF"/>
                          </a:solidFill>
                          <a:latin typeface="+mn-lt"/>
                        </a:rPr>
                        <a:t>Base path for output data and image format(s)</a:t>
                      </a:r>
                      <a:endParaRPr lang="fr-FR" sz="1200" b="0" strike="noStrike" spc="-1" dirty="0">
                        <a:latin typeface="+mn-lt"/>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F0000"/>
                    </a:solidFill>
                  </a:tcPr>
                </a:tc>
                <a:extLst>
                  <a:ext uri="{0D108BD9-81ED-4DB2-BD59-A6C34878D82A}">
                    <a16:rowId xmlns:a16="http://schemas.microsoft.com/office/drawing/2014/main" val="10000"/>
                  </a:ext>
                </a:extLst>
              </a:tr>
              <a:tr h="369772">
                <a:tc>
                  <a:txBody>
                    <a:bodyPr/>
                    <a:lstStyle/>
                    <a:p>
                      <a:pPr>
                        <a:lnSpc>
                          <a:spcPct val="100000"/>
                        </a:lnSpc>
                      </a:pPr>
                      <a:r>
                        <a:rPr lang="en-US" sz="1400" b="0" strike="noStrike" spc="-1" dirty="0">
                          <a:solidFill>
                            <a:srgbClr val="000000"/>
                          </a:solidFill>
                          <a:latin typeface="+mn-lt"/>
                        </a:rPr>
                        <a:t>location config file</a:t>
                      </a:r>
                      <a:endParaRPr lang="fr-FR" sz="1400" b="0" strike="noStrike" spc="-1" dirty="0">
                        <a:latin typeface="+mn-lt"/>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FCCCC"/>
                    </a:solidFill>
                  </a:tcPr>
                </a:tc>
                <a:tc>
                  <a:txBody>
                    <a:bodyPr/>
                    <a:lstStyle/>
                    <a:p>
                      <a:pPr marL="285840" indent="-285840">
                        <a:lnSpc>
                          <a:spcPct val="100000"/>
                        </a:lnSpc>
                        <a:buClr>
                          <a:srgbClr val="000000"/>
                        </a:buClr>
                        <a:buFont typeface="Arial"/>
                        <a:buChar char="•"/>
                      </a:pPr>
                      <a:r>
                        <a:rPr lang="en-US" sz="1200" b="0" strike="noStrike" spc="-1" dirty="0">
                          <a:solidFill>
                            <a:srgbClr val="000000"/>
                          </a:solidFill>
                          <a:latin typeface="+mn-lt"/>
                        </a:rPr>
                        <a:t>Radar(s) name and scan list</a:t>
                      </a:r>
                      <a:endParaRPr lang="fr-FR" sz="1200" b="0" strike="noStrike" spc="-1" dirty="0">
                        <a:latin typeface="+mn-lt"/>
                      </a:endParaRPr>
                    </a:p>
                    <a:p>
                      <a:pPr marL="285840" indent="-285840">
                        <a:lnSpc>
                          <a:spcPct val="100000"/>
                        </a:lnSpc>
                        <a:buClr>
                          <a:srgbClr val="000000"/>
                        </a:buClr>
                        <a:buFont typeface="Arial"/>
                        <a:buChar char="•"/>
                      </a:pPr>
                      <a:r>
                        <a:rPr lang="en-US" sz="1200" b="0" strike="noStrike" spc="-1" dirty="0">
                          <a:solidFill>
                            <a:srgbClr val="000000"/>
                          </a:solidFill>
                          <a:latin typeface="+mn-lt"/>
                        </a:rPr>
                        <a:t>General radar and scan characteristics (scan periodicity, radar constant, …)</a:t>
                      </a:r>
                      <a:endParaRPr lang="fr-FR" sz="1200" b="0" strike="noStrike" spc="-1" dirty="0">
                        <a:latin typeface="+mn-lt"/>
                      </a:endParaRPr>
                    </a:p>
                    <a:p>
                      <a:pPr marL="285840" indent="-285840">
                        <a:lnSpc>
                          <a:spcPct val="100000"/>
                        </a:lnSpc>
                        <a:buClr>
                          <a:srgbClr val="000000"/>
                        </a:buClr>
                        <a:buFont typeface="Arial"/>
                        <a:buChar char="•"/>
                      </a:pPr>
                      <a:r>
                        <a:rPr lang="en-US" sz="1200" b="0" strike="noStrike" spc="-1" dirty="0">
                          <a:solidFill>
                            <a:srgbClr val="000000"/>
                          </a:solidFill>
                          <a:latin typeface="+mn-lt"/>
                        </a:rPr>
                        <a:t>Images configuration </a:t>
                      </a:r>
                      <a:endParaRPr lang="fr-FR" sz="1200" b="0" strike="noStrike" spc="-1" dirty="0">
                        <a:latin typeface="+mn-lt"/>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FCCCC"/>
                    </a:solidFill>
                  </a:tcPr>
                </a:tc>
                <a:extLst>
                  <a:ext uri="{0D108BD9-81ED-4DB2-BD59-A6C34878D82A}">
                    <a16:rowId xmlns:a16="http://schemas.microsoft.com/office/drawing/2014/main" val="10001"/>
                  </a:ext>
                </a:extLst>
              </a:tr>
              <a:tr h="898018">
                <a:tc>
                  <a:txBody>
                    <a:bodyPr/>
                    <a:lstStyle/>
                    <a:p>
                      <a:pPr>
                        <a:lnSpc>
                          <a:spcPct val="100000"/>
                        </a:lnSpc>
                      </a:pPr>
                      <a:r>
                        <a:rPr lang="en-US" sz="1400" b="0" strike="noStrike" spc="-1" dirty="0">
                          <a:solidFill>
                            <a:srgbClr val="000000"/>
                          </a:solidFill>
                          <a:latin typeface="+mn-lt"/>
                        </a:rPr>
                        <a:t>product config file</a:t>
                      </a:r>
                      <a:endParaRPr lang="fr-FR" sz="1400" b="0" strike="noStrike" spc="-1" dirty="0">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FE7E7"/>
                    </a:solidFill>
                  </a:tcPr>
                </a:tc>
                <a:tc>
                  <a:txBody>
                    <a:bodyPr/>
                    <a:lstStyle/>
                    <a:p>
                      <a:pPr marL="285840" indent="-285840">
                        <a:lnSpc>
                          <a:spcPct val="100000"/>
                        </a:lnSpc>
                        <a:buClr>
                          <a:srgbClr val="000000"/>
                        </a:buClr>
                        <a:buFont typeface="Arial"/>
                        <a:buChar char="•"/>
                      </a:pPr>
                      <a:r>
                        <a:rPr lang="en-US" sz="1200" b="0" strike="noStrike" spc="-1" dirty="0">
                          <a:solidFill>
                            <a:srgbClr val="000000"/>
                          </a:solidFill>
                          <a:latin typeface="+mn-lt"/>
                        </a:rPr>
                        <a:t>List of datasets to generate</a:t>
                      </a:r>
                      <a:endParaRPr lang="fr-FR" sz="1200" b="0" strike="noStrike" spc="-1" dirty="0">
                        <a:latin typeface="+mn-lt"/>
                      </a:endParaRPr>
                    </a:p>
                    <a:p>
                      <a:pPr marL="285840" indent="-285840">
                        <a:lnSpc>
                          <a:spcPct val="100000"/>
                        </a:lnSpc>
                        <a:buClr>
                          <a:srgbClr val="000000"/>
                        </a:buClr>
                        <a:buFont typeface="Arial"/>
                        <a:buChar char="•"/>
                      </a:pPr>
                      <a:r>
                        <a:rPr lang="en-US" sz="1200" b="0" strike="noStrike" spc="-1" dirty="0">
                          <a:solidFill>
                            <a:srgbClr val="000000"/>
                          </a:solidFill>
                          <a:latin typeface="+mn-lt"/>
                        </a:rPr>
                        <a:t>For each dataset</a:t>
                      </a:r>
                      <a:endParaRPr lang="fr-FR" sz="1200" b="0" strike="noStrike" spc="-1" dirty="0">
                        <a:latin typeface="+mn-lt"/>
                      </a:endParaRPr>
                    </a:p>
                    <a:p>
                      <a:pPr marL="743040" lvl="1" indent="-285840">
                        <a:lnSpc>
                          <a:spcPct val="100000"/>
                        </a:lnSpc>
                        <a:buClr>
                          <a:srgbClr val="000000"/>
                        </a:buClr>
                        <a:buFont typeface="Arial"/>
                        <a:buChar char="•"/>
                      </a:pPr>
                      <a:r>
                        <a:rPr lang="en-US" sz="1200" b="0" strike="noStrike" spc="-1" dirty="0">
                          <a:solidFill>
                            <a:srgbClr val="000000"/>
                          </a:solidFill>
                          <a:latin typeface="+mn-lt"/>
                        </a:rPr>
                        <a:t>List of inputs</a:t>
                      </a:r>
                      <a:endParaRPr lang="fr-FR" sz="1200" b="0" strike="noStrike" spc="-1" dirty="0">
                        <a:latin typeface="+mn-lt"/>
                      </a:endParaRPr>
                    </a:p>
                    <a:p>
                      <a:pPr marL="743040" lvl="1" indent="-285840">
                        <a:lnSpc>
                          <a:spcPct val="100000"/>
                        </a:lnSpc>
                        <a:buClr>
                          <a:srgbClr val="000000"/>
                        </a:buClr>
                        <a:buFont typeface="Arial"/>
                        <a:buChar char="•"/>
                      </a:pPr>
                      <a:r>
                        <a:rPr lang="en-US" sz="1200" b="0" strike="noStrike" spc="-1" dirty="0">
                          <a:solidFill>
                            <a:srgbClr val="000000"/>
                          </a:solidFill>
                          <a:latin typeface="+mn-lt"/>
                        </a:rPr>
                        <a:t>Dataset specific configuration</a:t>
                      </a:r>
                      <a:endParaRPr lang="fr-FR" sz="1200" b="0" strike="noStrike" spc="-1" dirty="0">
                        <a:latin typeface="+mn-lt"/>
                      </a:endParaRPr>
                    </a:p>
                    <a:p>
                      <a:pPr marL="743040" lvl="1" indent="-285840">
                        <a:lnSpc>
                          <a:spcPct val="100000"/>
                        </a:lnSpc>
                        <a:buClr>
                          <a:srgbClr val="000000"/>
                        </a:buClr>
                        <a:buFont typeface="Arial"/>
                        <a:buChar char="•"/>
                      </a:pPr>
                      <a:r>
                        <a:rPr lang="en-US" sz="1200" b="0" strike="noStrike" spc="-1" dirty="0">
                          <a:solidFill>
                            <a:srgbClr val="000000"/>
                          </a:solidFill>
                          <a:latin typeface="+mn-lt"/>
                        </a:rPr>
                        <a:t>List of products to generate</a:t>
                      </a:r>
                      <a:endParaRPr lang="fr-FR" sz="1200" b="0" strike="noStrike" spc="-1" dirty="0">
                        <a:latin typeface="+mn-lt"/>
                      </a:endParaRPr>
                    </a:p>
                    <a:p>
                      <a:pPr marL="743040" lvl="1" indent="-285840">
                        <a:lnSpc>
                          <a:spcPct val="100000"/>
                        </a:lnSpc>
                        <a:buClr>
                          <a:srgbClr val="000000"/>
                        </a:buClr>
                        <a:buFont typeface="Arial"/>
                        <a:buChar char="•"/>
                      </a:pPr>
                      <a:r>
                        <a:rPr lang="en-US" sz="1200" b="0" strike="noStrike" spc="-1" dirty="0">
                          <a:solidFill>
                            <a:srgbClr val="000000"/>
                          </a:solidFill>
                          <a:latin typeface="+mn-lt"/>
                        </a:rPr>
                        <a:t>MAKE_GLOBAL</a:t>
                      </a:r>
                      <a:endParaRPr lang="fr-FR" sz="1200" b="0" strike="noStrike" spc="-1" dirty="0">
                        <a:latin typeface="+mn-lt"/>
                      </a:endParaRPr>
                    </a:p>
                    <a:p>
                      <a:pPr marL="743040" lvl="1" indent="-285840">
                        <a:lnSpc>
                          <a:spcPct val="100000"/>
                        </a:lnSpc>
                        <a:buClr>
                          <a:srgbClr val="000000"/>
                        </a:buClr>
                        <a:buFont typeface="Arial"/>
                        <a:buChar char="•"/>
                      </a:pPr>
                      <a:r>
                        <a:rPr lang="en-US" sz="1200" b="0" strike="noStrike" spc="-1" dirty="0">
                          <a:solidFill>
                            <a:srgbClr val="000000"/>
                          </a:solidFill>
                          <a:latin typeface="+mn-lt"/>
                        </a:rPr>
                        <a:t>SUBSTITUTE_OBJECT</a:t>
                      </a:r>
                      <a:endParaRPr lang="fr-FR" sz="1200" b="0" strike="noStrike" spc="-1" dirty="0">
                        <a:latin typeface="+mn-lt"/>
                      </a:endParaRPr>
                    </a:p>
                    <a:p>
                      <a:pPr marL="743040" lvl="1" indent="-285840">
                        <a:lnSpc>
                          <a:spcPct val="100000"/>
                        </a:lnSpc>
                        <a:buClr>
                          <a:srgbClr val="000000"/>
                        </a:buClr>
                        <a:buFont typeface="Arial"/>
                        <a:buChar char="•"/>
                      </a:pPr>
                      <a:r>
                        <a:rPr lang="en-US" sz="1200" b="0" strike="noStrike" spc="-1" dirty="0">
                          <a:solidFill>
                            <a:srgbClr val="000000"/>
                          </a:solidFill>
                          <a:latin typeface="+mn-lt"/>
                        </a:rPr>
                        <a:t>FIELDS_TO_REMOVE</a:t>
                      </a:r>
                      <a:endParaRPr lang="fr-FR" sz="1200" b="0" strike="noStrike" spc="-1" dirty="0">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FE7E7"/>
                    </a:solidFill>
                  </a:tcPr>
                </a:tc>
                <a:extLst>
                  <a:ext uri="{0D108BD9-81ED-4DB2-BD59-A6C34878D82A}">
                    <a16:rowId xmlns:a16="http://schemas.microsoft.com/office/drawing/2014/main" val="10002"/>
                  </a:ext>
                </a:extLst>
              </a:tr>
            </a:tbl>
          </a:graphicData>
        </a:graphic>
      </p:graphicFrame>
      <p:sp>
        <p:nvSpPr>
          <p:cNvPr id="5" name="ZoneTexte 4">
            <a:extLst>
              <a:ext uri="{FF2B5EF4-FFF2-40B4-BE49-F238E27FC236}">
                <a16:creationId xmlns:a16="http://schemas.microsoft.com/office/drawing/2014/main" id="{9D947D33-3688-2A6E-6617-1BDB2C4CFE7C}"/>
              </a:ext>
            </a:extLst>
          </p:cNvPr>
          <p:cNvSpPr txBox="1"/>
          <p:nvPr/>
        </p:nvSpPr>
        <p:spPr>
          <a:xfrm>
            <a:off x="1146937" y="3840224"/>
            <a:ext cx="4949063" cy="1008223"/>
          </a:xfrm>
          <a:prstGeom prst="rect">
            <a:avLst/>
          </a:prstGeom>
          <a:noFill/>
          <a:ln w="36000">
            <a:noFill/>
          </a:ln>
        </p:spPr>
        <p:txBody>
          <a:bodyPr lIns="90000" tIns="45000" rIns="90000" bIns="45000">
            <a:noAutofit/>
          </a:bodyPr>
          <a:lstStyle/>
          <a:p>
            <a:r>
              <a:rPr lang="en-GB" sz="1200" b="0" strike="noStrike" spc="-1" dirty="0">
                <a:latin typeface="+mn-lt"/>
              </a:rPr>
              <a:t>Internally all the configuration parameters are stored in a dictionary </a:t>
            </a:r>
            <a:r>
              <a:rPr lang="en-GB" sz="1200" b="0" strike="noStrike" spc="-1" dirty="0" err="1">
                <a:latin typeface="+mn-lt"/>
              </a:rPr>
              <a:t>cfg</a:t>
            </a:r>
            <a:endParaRPr lang="fr-FR" sz="1200" b="0" strike="noStrike" spc="-1" dirty="0">
              <a:latin typeface="+mn-lt"/>
            </a:endParaRPr>
          </a:p>
          <a:p>
            <a:r>
              <a:rPr lang="en-GB" sz="1200" b="0" strike="noStrike" spc="-1" dirty="0">
                <a:latin typeface="+mn-lt"/>
              </a:rPr>
              <a:t>From </a:t>
            </a:r>
            <a:r>
              <a:rPr lang="en-GB" sz="1200" b="0" strike="noStrike" spc="-1" dirty="0" err="1">
                <a:latin typeface="+mn-lt"/>
              </a:rPr>
              <a:t>cfg</a:t>
            </a:r>
            <a:r>
              <a:rPr lang="en-GB" sz="1200" b="0" strike="noStrike" spc="-1" dirty="0">
                <a:latin typeface="+mn-lt"/>
              </a:rPr>
              <a:t> </a:t>
            </a:r>
            <a:r>
              <a:rPr lang="en-GB" sz="1200" b="0" strike="noStrike" spc="-1" dirty="0" err="1">
                <a:latin typeface="+mn-lt"/>
              </a:rPr>
              <a:t>pyrad</a:t>
            </a:r>
            <a:r>
              <a:rPr lang="en-GB" sz="1200" b="0" strike="noStrike" spc="-1" dirty="0">
                <a:latin typeface="+mn-lt"/>
              </a:rPr>
              <a:t> creates :</a:t>
            </a:r>
            <a:endParaRPr lang="fr-FR" sz="1200" b="0" strike="noStrike" spc="-1" dirty="0">
              <a:latin typeface="+mn-lt"/>
            </a:endParaRPr>
          </a:p>
          <a:p>
            <a:r>
              <a:rPr lang="en-GB" sz="1200" b="0" strike="noStrike" spc="-1" dirty="0">
                <a:latin typeface="+mn-lt"/>
              </a:rPr>
              <a:t>- </a:t>
            </a:r>
            <a:r>
              <a:rPr lang="en-GB" sz="1200" b="0" strike="noStrike" spc="-1" dirty="0" err="1">
                <a:latin typeface="+mn-lt"/>
              </a:rPr>
              <a:t>datacfg</a:t>
            </a:r>
            <a:r>
              <a:rPr lang="en-GB" sz="1200" b="0" strike="noStrike" spc="-1" dirty="0">
                <a:latin typeface="+mn-lt"/>
              </a:rPr>
              <a:t> : necessary parameters to read the input data</a:t>
            </a:r>
            <a:endParaRPr lang="fr-FR" sz="1200" b="0" strike="noStrike" spc="-1" dirty="0">
              <a:latin typeface="+mn-lt"/>
            </a:endParaRPr>
          </a:p>
          <a:p>
            <a:r>
              <a:rPr lang="en-GB" sz="1200" b="0" strike="noStrike" spc="-1" dirty="0">
                <a:latin typeface="+mn-lt"/>
              </a:rPr>
              <a:t>- </a:t>
            </a:r>
            <a:r>
              <a:rPr lang="en-GB" sz="1200" b="0" strike="noStrike" spc="-1" dirty="0" err="1">
                <a:latin typeface="+mn-lt"/>
              </a:rPr>
              <a:t>dscfg</a:t>
            </a:r>
            <a:r>
              <a:rPr lang="en-GB" sz="1200" b="0" strike="noStrike" spc="-1" dirty="0">
                <a:latin typeface="+mn-lt"/>
              </a:rPr>
              <a:t> : parameters to create the datasets (one per dataset)</a:t>
            </a:r>
            <a:endParaRPr lang="fr-FR" sz="1200" b="0" strike="noStrike" spc="-1" dirty="0">
              <a:latin typeface="+mn-lt"/>
            </a:endParaRPr>
          </a:p>
          <a:p>
            <a:r>
              <a:rPr lang="en-GB" sz="1200" b="0" strike="noStrike" spc="-1" dirty="0">
                <a:latin typeface="+mn-lt"/>
              </a:rPr>
              <a:t>- </a:t>
            </a:r>
            <a:r>
              <a:rPr lang="en-GB" sz="1200" b="0" strike="noStrike" spc="-1" dirty="0" err="1">
                <a:latin typeface="+mn-lt"/>
              </a:rPr>
              <a:t>prdcfg</a:t>
            </a:r>
            <a:r>
              <a:rPr lang="en-GB" sz="1200" b="0" strike="noStrike" spc="-1" dirty="0">
                <a:latin typeface="+mn-lt"/>
              </a:rPr>
              <a:t> : parameters to create products (one per product)</a:t>
            </a:r>
            <a:endParaRPr lang="fr-FR" sz="1200" b="0" strike="noStrike" spc="-1" dirty="0">
              <a:latin typeface="+mn-lt"/>
            </a:endParaRPr>
          </a:p>
        </p:txBody>
      </p:sp>
      <p:sp>
        <p:nvSpPr>
          <p:cNvPr id="6" name="ZoneTexte 5">
            <a:extLst>
              <a:ext uri="{FF2B5EF4-FFF2-40B4-BE49-F238E27FC236}">
                <a16:creationId xmlns:a16="http://schemas.microsoft.com/office/drawing/2014/main" id="{A0D185E4-DC55-956D-0F23-17007C59D8D1}"/>
              </a:ext>
            </a:extLst>
          </p:cNvPr>
          <p:cNvSpPr txBox="1"/>
          <p:nvPr/>
        </p:nvSpPr>
        <p:spPr>
          <a:xfrm>
            <a:off x="6407888" y="4487356"/>
            <a:ext cx="2445488" cy="307777"/>
          </a:xfrm>
          <a:prstGeom prst="rect">
            <a:avLst/>
          </a:prstGeom>
          <a:noFill/>
        </p:spPr>
        <p:txBody>
          <a:bodyPr wrap="square" rtlCol="0">
            <a:spAutoFit/>
          </a:bodyPr>
          <a:lstStyle/>
          <a:p>
            <a:r>
              <a:rPr lang="fr-FR" sz="1400" dirty="0" err="1">
                <a:hlinkClick r:id="rId2"/>
              </a:rPr>
              <a:t>Pyrad</a:t>
            </a:r>
            <a:r>
              <a:rPr lang="fr-FR" sz="1400" dirty="0">
                <a:hlinkClick r:id="rId2"/>
              </a:rPr>
              <a:t> config files </a:t>
            </a:r>
            <a:r>
              <a:rPr lang="fr-FR" sz="1400" dirty="0" err="1">
                <a:hlinkClick r:id="rId2"/>
              </a:rPr>
              <a:t>examples</a:t>
            </a:r>
            <a:endParaRPr lang="fr-FR" sz="1400" dirty="0"/>
          </a:p>
        </p:txBody>
      </p:sp>
    </p:spTree>
    <p:extLst>
      <p:ext uri="{BB962C8B-B14F-4D97-AF65-F5344CB8AC3E}">
        <p14:creationId xmlns:p14="http://schemas.microsoft.com/office/powerpoint/2010/main" val="1902372367"/>
      </p:ext>
    </p:extLst>
  </p:cSld>
  <p:clrMapOvr>
    <a:masterClrMapping/>
  </p:clrMapOvr>
</p:sld>
</file>

<file path=ppt/theme/theme1.xml><?xml version="1.0" encoding="utf-8"?>
<a:theme xmlns:a="http://schemas.openxmlformats.org/drawingml/2006/main" name="1_Kreuzraster komplett">
  <a:themeElements>
    <a:clrScheme name="Benutzerdefiniert 1">
      <a:dk1>
        <a:srgbClr val="000000"/>
      </a:dk1>
      <a:lt1>
        <a:srgbClr val="FFFFFF"/>
      </a:lt1>
      <a:dk2>
        <a:srgbClr val="000000"/>
      </a:dk2>
      <a:lt2>
        <a:srgbClr val="7D6E5F"/>
      </a:lt2>
      <a:accent1>
        <a:srgbClr val="FF0000"/>
      </a:accent1>
      <a:accent2>
        <a:srgbClr val="7D6E5F"/>
      </a:accent2>
      <a:accent3>
        <a:srgbClr val="5A735F"/>
      </a:accent3>
      <a:accent4>
        <a:srgbClr val="000000"/>
      </a:accent4>
      <a:accent5>
        <a:srgbClr val="DAEDEF"/>
      </a:accent5>
      <a:accent6>
        <a:srgbClr val="FAB45F"/>
      </a:accent6>
      <a:hlink>
        <a:srgbClr val="000000"/>
      </a:hlink>
      <a:folHlink>
        <a:srgbClr val="000000"/>
      </a:folHlink>
    </a:clrScheme>
    <a:fontScheme name="GSEDI">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CH"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CH" sz="2100" b="0" i="0" u="none" strike="noStrike" cap="none" normalizeH="0" baseline="0" smtClean="0">
            <a:ln>
              <a:noFill/>
            </a:ln>
            <a:solidFill>
              <a:schemeClr val="tx1"/>
            </a:solidFill>
            <a:effectLst/>
            <a:latin typeface="Arial" charset="0"/>
          </a:defRPr>
        </a:defPPr>
      </a:lstStyle>
    </a:lnDef>
  </a:objectDefaults>
  <a:extraClrSchemeLst>
    <a:extraClrScheme>
      <a:clrScheme name="GSEDI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SEDI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SEDI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SEDI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SEDI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SEDI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SEDI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SEDI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SEDI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SEDI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SEDI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SEDI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7711EB1397DA214C991D0114E1C6705F" ma:contentTypeVersion="1" ma:contentTypeDescription="Ein neues Dokument erstellen." ma:contentTypeScope="" ma:versionID="4f497952251489acb7320a0ddcdc69ee">
  <xsd:schema xmlns:xsd="http://www.w3.org/2001/XMLSchema" xmlns:p="http://schemas.microsoft.com/office/2006/metadata/properties" xmlns:ns1="http://schemas.microsoft.com/sharepoint/v3" targetNamespace="http://schemas.microsoft.com/office/2006/metadata/properties" ma:root="true" ma:fieldsID="5e9f62132f8a72b8ccdf838efe357e29"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Geplantes Startdatum" ma:description="" ma:hidden="true" ma:internalName="PublishingStartDate">
      <xsd:simpleType>
        <xsd:restriction base="dms:Unknown"/>
      </xsd:simpleType>
    </xsd:element>
    <xsd:element name="PublishingExpirationDate" ma:index="9" nillable="true" ma:displayName="Geplantes Enddatum"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8F031FF-B88D-427D-A541-B3BADEC17DB4}">
  <ds:schemaRefs>
    <ds:schemaRef ds:uri="http://purl.org/dc/elements/1.1/"/>
    <ds:schemaRef ds:uri="http://purl.org/dc/terms/"/>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ternal/2005/internalDocumentation"/>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470CE0D-FADF-4C0F-90CA-E3B937E9A86B}">
  <ds:schemaRefs>
    <ds:schemaRef ds:uri="http://purl.org/dc/terms/"/>
    <ds:schemaRef ds:uri="http://schemas.openxmlformats.org/package/2006/metadata/core-properties"/>
    <ds:schemaRef ds:uri="http://purl.org/dc/dcmitype/"/>
    <ds:schemaRef ds:uri="http://purl.org/dc/elements/1.1/"/>
    <ds:schemaRef ds:uri="http://schemas.microsoft.com/office/2006/metadata/properties"/>
    <ds:schemaRef ds:uri="http://schemas.microsoft.com/office/2006/documentManagement/types"/>
    <ds:schemaRef ds:uri="http://schemas.microsoft.com/sharepoint/v3"/>
    <ds:schemaRef ds:uri="http://www.w3.org/XML/1998/namespace"/>
    <ds:schemaRef ds:uri="http://schemas.microsoft.com/office/infopath/2007/PartnerControls"/>
  </ds:schemaRefs>
</ds:datastoreItem>
</file>

<file path=customXml/itemProps3.xml><?xml version="1.0" encoding="utf-8"?>
<ds:datastoreItem xmlns:ds="http://schemas.openxmlformats.org/officeDocument/2006/customXml" ds:itemID="{DEE9CD66-01A1-48D3-A44D-6CE4965594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de_Format_16-9</Template>
  <TotalTime>96</TotalTime>
  <Words>1259</Words>
  <Application>Microsoft Office PowerPoint</Application>
  <PresentationFormat>Affichage à l'écran (16:9)</PresentationFormat>
  <Paragraphs>138</Paragraphs>
  <Slides>21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21</vt:i4>
      </vt:variant>
    </vt:vector>
  </HeadingPairs>
  <TitlesOfParts>
    <vt:vector size="28" baseType="lpstr">
      <vt:lpstr>Arial</vt:lpstr>
      <vt:lpstr>Roboto Light</vt:lpstr>
      <vt:lpstr>Symbol</vt:lpstr>
      <vt:lpstr>Times</vt:lpstr>
      <vt:lpstr>Times New Roman</vt:lpstr>
      <vt:lpstr>Wingdings</vt:lpstr>
      <vt:lpstr>1_Kreuzraster komplett</vt:lpstr>
      <vt:lpstr>Pyrad architecture and principles</vt:lpstr>
      <vt:lpstr>Contents</vt:lpstr>
      <vt:lpstr>Présentation PowerPoint</vt:lpstr>
      <vt:lpstr>What is Pyrad ? </vt:lpstr>
      <vt:lpstr>General characteristics</vt:lpstr>
      <vt:lpstr>Présentation PowerPoint</vt:lpstr>
      <vt:lpstr>General characteristics</vt:lpstr>
      <vt:lpstr>Pyrad flow diagram </vt:lpstr>
      <vt:lpstr>Configuration files</vt:lpstr>
      <vt:lpstr>Présentation PowerPoint</vt:lpstr>
      <vt:lpstr>Pyrad processing status </vt:lpstr>
      <vt:lpstr>Pyrad launching scripts</vt:lpstr>
      <vt:lpstr>Présentation PowerPoint</vt:lpstr>
      <vt:lpstr>Constructing the processing chain </vt:lpstr>
      <vt:lpstr>Constructing the processing chain</vt:lpstr>
      <vt:lpstr>Dataset families. Most common</vt:lpstr>
      <vt:lpstr>Identification of data fields</vt:lpstr>
      <vt:lpstr>Generation of images</vt:lpstr>
      <vt:lpstr>Generation of images</vt:lpstr>
      <vt:lpstr>Présentation PowerPoint</vt:lpstr>
      <vt:lpstr>Présentation PowerPoint</vt:lpstr>
    </vt:vector>
  </TitlesOfParts>
  <Company>MeteoSwiss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Cecconi Alessandro</dc:creator>
  <cp:lastModifiedBy>Jordi FIGUERAS VENTURA</cp:lastModifiedBy>
  <cp:revision>129</cp:revision>
  <cp:lastPrinted>2016-02-16T15:38:09Z</cp:lastPrinted>
  <dcterms:created xsi:type="dcterms:W3CDTF">2021-01-29T10:03:18Z</dcterms:created>
  <dcterms:modified xsi:type="dcterms:W3CDTF">2023-11-23T13:31:30Z</dcterms:modified>
</cp:coreProperties>
</file>