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0691813"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97" d="100"/>
          <a:sy n="97" d="100"/>
        </p:scale>
        <p:origin x="1488" y="72"/>
      </p:cViewPr>
      <p:guideLst>
        <p:guide orient="horz" pos="2381"/>
        <p:guide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29" name="PlaceHolder 2"/>
          <p:cNvSpPr>
            <a:spLocks noGrp="1"/>
          </p:cNvSpPr>
          <p:nvPr>
            <p:ph/>
          </p:nvPr>
        </p:nvSpPr>
        <p:spPr>
          <a:xfrm>
            <a:off x="272880" y="135612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0" name="PlaceHolder 3"/>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32"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3"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4"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5" name="PlaceHolder 5"/>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37" name="PlaceHolder 2"/>
          <p:cNvSpPr>
            <a:spLocks noGrp="1"/>
          </p:cNvSpPr>
          <p:nvPr>
            <p:ph/>
          </p:nvPr>
        </p:nvSpPr>
        <p:spPr>
          <a:xfrm>
            <a:off x="2728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8" name="PlaceHolder 3"/>
          <p:cNvSpPr>
            <a:spLocks noGrp="1"/>
          </p:cNvSpPr>
          <p:nvPr>
            <p:ph/>
          </p:nvPr>
        </p:nvSpPr>
        <p:spPr>
          <a:xfrm>
            <a:off x="370800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39" name="PlaceHolder 4"/>
          <p:cNvSpPr>
            <a:spLocks noGrp="1"/>
          </p:cNvSpPr>
          <p:nvPr>
            <p:ph/>
          </p:nvPr>
        </p:nvSpPr>
        <p:spPr>
          <a:xfrm>
            <a:off x="71434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0" name="PlaceHolder 5"/>
          <p:cNvSpPr>
            <a:spLocks noGrp="1"/>
          </p:cNvSpPr>
          <p:nvPr>
            <p:ph/>
          </p:nvPr>
        </p:nvSpPr>
        <p:spPr>
          <a:xfrm>
            <a:off x="2728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1" name="PlaceHolder 6"/>
          <p:cNvSpPr>
            <a:spLocks noGrp="1"/>
          </p:cNvSpPr>
          <p:nvPr>
            <p:ph/>
          </p:nvPr>
        </p:nvSpPr>
        <p:spPr>
          <a:xfrm>
            <a:off x="370800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2" name="PlaceHolder 7"/>
          <p:cNvSpPr>
            <a:spLocks noGrp="1"/>
          </p:cNvSpPr>
          <p:nvPr>
            <p:ph/>
          </p:nvPr>
        </p:nvSpPr>
        <p:spPr>
          <a:xfrm>
            <a:off x="71434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sldNum" idx="4"/>
          </p:nvPr>
        </p:nvSpPr>
        <p:spPr/>
        <p:txBody>
          <a:bodyPr/>
          <a:lstStyle/>
          <a:p>
            <a:fld id="{C2D86BEB-BF25-4822-AD5A-4C1F44386ADC}" type="slidenum">
              <a:t>‹N°›</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52" name="PlaceHolder 2"/>
          <p:cNvSpPr>
            <a:spLocks noGrp="1"/>
          </p:cNvSpPr>
          <p:nvPr>
            <p:ph type="subTitle"/>
          </p:nvPr>
        </p:nvSpPr>
        <p:spPr>
          <a:xfrm>
            <a:off x="272880" y="1356120"/>
            <a:ext cx="10160280" cy="545400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1BB35AE8-A346-4CAB-AB52-19BF62652609}"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54"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E4B7968E-B952-4D2F-B6CC-29BC62578A84}" type="slidenum">
              <a:t>‹N°›</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56"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7"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BF921181-CF75-4FA9-8E44-712C83363223}"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356A9637-CC2C-454D-85FC-513AB82A0B25}"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892160" y="248400"/>
            <a:ext cx="8448120" cy="2854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157ABEBF-0983-4278-BA4E-E1E462C8175F}" type="slidenum">
              <a:t>‹N°›</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61"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2"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3"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32574F0D-6ECA-4FBE-A7DF-70EA8F33148C}"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8" name="PlaceHolder 2"/>
          <p:cNvSpPr>
            <a:spLocks noGrp="1"/>
          </p:cNvSpPr>
          <p:nvPr>
            <p:ph type="subTitle"/>
          </p:nvPr>
        </p:nvSpPr>
        <p:spPr>
          <a:xfrm>
            <a:off x="272880" y="1356120"/>
            <a:ext cx="10160280" cy="545400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65"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6"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7" name="PlaceHolder 4"/>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C884B040-E0C5-4928-9F3F-26554E437CE0}"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69"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0"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1" name="PlaceHolder 4"/>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A057B6A7-6465-4C45-92EF-FB0CCF3E06E5}" type="slidenum">
              <a:t>‹N°›</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73" name="PlaceHolder 2"/>
          <p:cNvSpPr>
            <a:spLocks noGrp="1"/>
          </p:cNvSpPr>
          <p:nvPr>
            <p:ph/>
          </p:nvPr>
        </p:nvSpPr>
        <p:spPr>
          <a:xfrm>
            <a:off x="272880" y="135612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4" name="PlaceHolder 3"/>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8F72BEA5-BF0F-44EB-B3FB-7ED1A3FD3531}" type="slidenum">
              <a:t>‹N°›</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76"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7"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8"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9" name="PlaceHolder 5"/>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sldNum" idx="4"/>
          </p:nvPr>
        </p:nvSpPr>
        <p:spPr/>
        <p:txBody>
          <a:bodyPr/>
          <a:lstStyle/>
          <a:p>
            <a:fld id="{3DCFF63D-89FB-4DE8-9EA9-3C27E88B1A55}" type="slidenum">
              <a:t>‹N°›</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81" name="PlaceHolder 2"/>
          <p:cNvSpPr>
            <a:spLocks noGrp="1"/>
          </p:cNvSpPr>
          <p:nvPr>
            <p:ph/>
          </p:nvPr>
        </p:nvSpPr>
        <p:spPr>
          <a:xfrm>
            <a:off x="2728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82" name="PlaceHolder 3"/>
          <p:cNvSpPr>
            <a:spLocks noGrp="1"/>
          </p:cNvSpPr>
          <p:nvPr>
            <p:ph/>
          </p:nvPr>
        </p:nvSpPr>
        <p:spPr>
          <a:xfrm>
            <a:off x="370800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83" name="PlaceHolder 4"/>
          <p:cNvSpPr>
            <a:spLocks noGrp="1"/>
          </p:cNvSpPr>
          <p:nvPr>
            <p:ph/>
          </p:nvPr>
        </p:nvSpPr>
        <p:spPr>
          <a:xfrm>
            <a:off x="71434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84" name="PlaceHolder 5"/>
          <p:cNvSpPr>
            <a:spLocks noGrp="1"/>
          </p:cNvSpPr>
          <p:nvPr>
            <p:ph/>
          </p:nvPr>
        </p:nvSpPr>
        <p:spPr>
          <a:xfrm>
            <a:off x="2728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85" name="PlaceHolder 6"/>
          <p:cNvSpPr>
            <a:spLocks noGrp="1"/>
          </p:cNvSpPr>
          <p:nvPr>
            <p:ph/>
          </p:nvPr>
        </p:nvSpPr>
        <p:spPr>
          <a:xfrm>
            <a:off x="370800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86" name="PlaceHolder 7"/>
          <p:cNvSpPr>
            <a:spLocks noGrp="1"/>
          </p:cNvSpPr>
          <p:nvPr>
            <p:ph/>
          </p:nvPr>
        </p:nvSpPr>
        <p:spPr>
          <a:xfrm>
            <a:off x="71434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sldNum" idx="4"/>
          </p:nvPr>
        </p:nvSpPr>
        <p:spPr/>
        <p:txBody>
          <a:bodyPr/>
          <a:lstStyle/>
          <a:p>
            <a:fld id="{12D03A68-B628-4876-9261-93A36D40D9D4}" type="slidenum">
              <a:t>‹N°›</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89" name="PlaceHolder 2"/>
          <p:cNvSpPr>
            <a:spLocks noGrp="1"/>
          </p:cNvSpPr>
          <p:nvPr>
            <p:ph type="subTitle"/>
          </p:nvPr>
        </p:nvSpPr>
        <p:spPr>
          <a:xfrm>
            <a:off x="272880" y="1356120"/>
            <a:ext cx="10160280" cy="545400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9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93"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94"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0"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892160" y="248400"/>
            <a:ext cx="8448120" cy="2854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98"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99"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00"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02"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03"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04" name="PlaceHolder 4"/>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06"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07"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08" name="PlaceHolder 4"/>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10" name="PlaceHolder 2"/>
          <p:cNvSpPr>
            <a:spLocks noGrp="1"/>
          </p:cNvSpPr>
          <p:nvPr>
            <p:ph/>
          </p:nvPr>
        </p:nvSpPr>
        <p:spPr>
          <a:xfrm>
            <a:off x="272880" y="135612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11" name="PlaceHolder 3"/>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13"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14"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15"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16" name="PlaceHolder 5"/>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18" name="PlaceHolder 2"/>
          <p:cNvSpPr>
            <a:spLocks noGrp="1"/>
          </p:cNvSpPr>
          <p:nvPr>
            <p:ph/>
          </p:nvPr>
        </p:nvSpPr>
        <p:spPr>
          <a:xfrm>
            <a:off x="2728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19" name="PlaceHolder 3"/>
          <p:cNvSpPr>
            <a:spLocks noGrp="1"/>
          </p:cNvSpPr>
          <p:nvPr>
            <p:ph/>
          </p:nvPr>
        </p:nvSpPr>
        <p:spPr>
          <a:xfrm>
            <a:off x="370800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20" name="PlaceHolder 4"/>
          <p:cNvSpPr>
            <a:spLocks noGrp="1"/>
          </p:cNvSpPr>
          <p:nvPr>
            <p:ph/>
          </p:nvPr>
        </p:nvSpPr>
        <p:spPr>
          <a:xfrm>
            <a:off x="71434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21" name="PlaceHolder 5"/>
          <p:cNvSpPr>
            <a:spLocks noGrp="1"/>
          </p:cNvSpPr>
          <p:nvPr>
            <p:ph/>
          </p:nvPr>
        </p:nvSpPr>
        <p:spPr>
          <a:xfrm>
            <a:off x="2728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22" name="PlaceHolder 6"/>
          <p:cNvSpPr>
            <a:spLocks noGrp="1"/>
          </p:cNvSpPr>
          <p:nvPr>
            <p:ph/>
          </p:nvPr>
        </p:nvSpPr>
        <p:spPr>
          <a:xfrm>
            <a:off x="370800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23" name="PlaceHolder 7"/>
          <p:cNvSpPr>
            <a:spLocks noGrp="1"/>
          </p:cNvSpPr>
          <p:nvPr>
            <p:ph/>
          </p:nvPr>
        </p:nvSpPr>
        <p:spPr>
          <a:xfrm>
            <a:off x="71434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8A764537-CF83-4A79-95A7-09FF29F4A16C}" type="slidenum">
              <a:t>‹N°›</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33" name="PlaceHolder 2"/>
          <p:cNvSpPr>
            <a:spLocks noGrp="1"/>
          </p:cNvSpPr>
          <p:nvPr>
            <p:ph type="subTitle"/>
          </p:nvPr>
        </p:nvSpPr>
        <p:spPr>
          <a:xfrm>
            <a:off x="272880" y="1356120"/>
            <a:ext cx="10160280" cy="545400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3512AF0A-4A30-4ECF-AD41-BAFD414EED06}" type="slidenum">
              <a:t>‹N°›</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35"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30C3BB90-6109-40F8-B52F-8D4A4AF97BFB}" type="slidenum">
              <a:t>‹N°›</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2"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3"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37"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38"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8BFB9AA0-531A-4495-BB1B-6EBA333ACF66}" type="slidenum">
              <a:t>‹N°›</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7438A20C-6F39-479F-A2A1-61CA3F00171D}" type="slidenum">
              <a:t>‹N°›</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1892160" y="248400"/>
            <a:ext cx="8448120" cy="2854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C38F1E9E-CCEB-4345-ABE8-DC1890174DE1}" type="slidenum">
              <a:t>‹N°›</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42"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43"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44"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1B95CE1E-C861-4448-9B7E-6D611D9987FA}" type="slidenum">
              <a:t>‹N°›</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46"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47"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48" name="PlaceHolder 4"/>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8DA74AEC-75C7-4875-9493-95119A1FBB73}" type="slidenum">
              <a:t>‹N°›</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50"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51"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52" name="PlaceHolder 4"/>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5AF63F2-6E93-4660-BFDD-1838FB8697EE}" type="slidenum">
              <a:t>‹N°›</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54" name="PlaceHolder 2"/>
          <p:cNvSpPr>
            <a:spLocks noGrp="1"/>
          </p:cNvSpPr>
          <p:nvPr>
            <p:ph/>
          </p:nvPr>
        </p:nvSpPr>
        <p:spPr>
          <a:xfrm>
            <a:off x="272880" y="135612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55" name="PlaceHolder 3"/>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76FC1012-29BB-439E-8D02-A9D386EF8316}" type="slidenum">
              <a:t>‹N°›</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57"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58"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59"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0" name="PlaceHolder 5"/>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895BEAA9-EB86-4890-A747-7C3DC870B115}" type="slidenum">
              <a:t>‹N°›</a:t>
            </a:fld>
            <a:endParaRPr/>
          </a:p>
        </p:txBody>
      </p:sp>
      <p:sp>
        <p:nvSpPr>
          <p:cNvPr id="9" name="PlaceHolder 8"/>
          <p:cNvSpPr>
            <a:spLocks noGrp="1"/>
          </p:cNvSpPr>
          <p:nvPr>
            <p:ph type="dt" idx="8"/>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62" name="PlaceHolder 2"/>
          <p:cNvSpPr>
            <a:spLocks noGrp="1"/>
          </p:cNvSpPr>
          <p:nvPr>
            <p:ph/>
          </p:nvPr>
        </p:nvSpPr>
        <p:spPr>
          <a:xfrm>
            <a:off x="2728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3" name="PlaceHolder 3"/>
          <p:cNvSpPr>
            <a:spLocks noGrp="1"/>
          </p:cNvSpPr>
          <p:nvPr>
            <p:ph/>
          </p:nvPr>
        </p:nvSpPr>
        <p:spPr>
          <a:xfrm>
            <a:off x="370800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4" name="PlaceHolder 4"/>
          <p:cNvSpPr>
            <a:spLocks noGrp="1"/>
          </p:cNvSpPr>
          <p:nvPr>
            <p:ph/>
          </p:nvPr>
        </p:nvSpPr>
        <p:spPr>
          <a:xfrm>
            <a:off x="7143480" y="135612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5" name="PlaceHolder 5"/>
          <p:cNvSpPr>
            <a:spLocks noGrp="1"/>
          </p:cNvSpPr>
          <p:nvPr>
            <p:ph/>
          </p:nvPr>
        </p:nvSpPr>
        <p:spPr>
          <a:xfrm>
            <a:off x="2728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6" name="PlaceHolder 6"/>
          <p:cNvSpPr>
            <a:spLocks noGrp="1"/>
          </p:cNvSpPr>
          <p:nvPr>
            <p:ph/>
          </p:nvPr>
        </p:nvSpPr>
        <p:spPr>
          <a:xfrm>
            <a:off x="370800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67" name="PlaceHolder 7"/>
          <p:cNvSpPr>
            <a:spLocks noGrp="1"/>
          </p:cNvSpPr>
          <p:nvPr>
            <p:ph/>
          </p:nvPr>
        </p:nvSpPr>
        <p:spPr>
          <a:xfrm>
            <a:off x="7143480" y="4205160"/>
            <a:ext cx="32713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E321F927-7C09-46A6-9AF6-F26C49263B3A}" type="slidenum">
              <a:t>‹N°›</a:t>
            </a:fld>
            <a:endParaRPr/>
          </a:p>
        </p:txBody>
      </p:sp>
      <p:sp>
        <p:nvSpPr>
          <p:cNvPr id="11" name="PlaceHolder 10"/>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892160" y="248400"/>
            <a:ext cx="8448120" cy="285480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17"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8" name="PlaceHolder 3"/>
          <p:cNvSpPr>
            <a:spLocks noGrp="1"/>
          </p:cNvSpPr>
          <p:nvPr>
            <p:ph/>
          </p:nvPr>
        </p:nvSpPr>
        <p:spPr>
          <a:xfrm>
            <a:off x="547920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19" name="PlaceHolder 4"/>
          <p:cNvSpPr>
            <a:spLocks noGrp="1"/>
          </p:cNvSpPr>
          <p:nvPr>
            <p:ph/>
          </p:nvPr>
        </p:nvSpPr>
        <p:spPr>
          <a:xfrm>
            <a:off x="27288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21" name="PlaceHolder 2"/>
          <p:cNvSpPr>
            <a:spLocks noGrp="1"/>
          </p:cNvSpPr>
          <p:nvPr>
            <p:ph/>
          </p:nvPr>
        </p:nvSpPr>
        <p:spPr>
          <a:xfrm>
            <a:off x="272880" y="1356120"/>
            <a:ext cx="4957920" cy="545400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22"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23" name="PlaceHolder 4"/>
          <p:cNvSpPr>
            <a:spLocks noGrp="1"/>
          </p:cNvSpPr>
          <p:nvPr>
            <p:ph/>
          </p:nvPr>
        </p:nvSpPr>
        <p:spPr>
          <a:xfrm>
            <a:off x="5479200" y="420516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endParaRPr lang="fr-FR" sz="2400" b="1" strike="noStrike" spc="-1">
              <a:solidFill>
                <a:srgbClr val="000000"/>
              </a:solidFill>
              <a:latin typeface="Arial"/>
            </a:endParaRPr>
          </a:p>
        </p:txBody>
      </p:sp>
      <p:sp>
        <p:nvSpPr>
          <p:cNvPr id="25" name="PlaceHolder 2"/>
          <p:cNvSpPr>
            <a:spLocks noGrp="1"/>
          </p:cNvSpPr>
          <p:nvPr>
            <p:ph/>
          </p:nvPr>
        </p:nvSpPr>
        <p:spPr>
          <a:xfrm>
            <a:off x="27288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26" name="PlaceHolder 3"/>
          <p:cNvSpPr>
            <a:spLocks noGrp="1"/>
          </p:cNvSpPr>
          <p:nvPr>
            <p:ph/>
          </p:nvPr>
        </p:nvSpPr>
        <p:spPr>
          <a:xfrm>
            <a:off x="5479200" y="1356120"/>
            <a:ext cx="495792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27" name="PlaceHolder 4"/>
          <p:cNvSpPr>
            <a:spLocks noGrp="1"/>
          </p:cNvSpPr>
          <p:nvPr>
            <p:ph/>
          </p:nvPr>
        </p:nvSpPr>
        <p:spPr>
          <a:xfrm>
            <a:off x="272880" y="4205160"/>
            <a:ext cx="10160280" cy="2601360"/>
          </a:xfrm>
          <a:prstGeom prst="rect">
            <a:avLst/>
          </a:prstGeom>
          <a:noFill/>
          <a:ln w="0">
            <a:noFill/>
          </a:ln>
        </p:spPr>
        <p:txBody>
          <a:bodyPr lIns="0" tIns="0" rIns="0" bIns="0" anchor="t">
            <a:normAutofit/>
          </a:bodyPr>
          <a:lstStyle/>
          <a:p>
            <a:pPr indent="0">
              <a:spcBef>
                <a:spcPts val="972"/>
              </a:spcBef>
              <a:buNone/>
            </a:pPr>
            <a:endParaRPr lang="fr-FR" sz="2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p:cNvSpPr>
          <p:nvPr>
            <p:ph type="title"/>
          </p:nvPr>
        </p:nvSpPr>
        <p:spPr>
          <a:xfrm>
            <a:off x="649080" y="3168000"/>
            <a:ext cx="9164880" cy="1296000"/>
          </a:xfrm>
          <a:prstGeom prst="rect">
            <a:avLst/>
          </a:prstGeom>
          <a:noFill/>
          <a:ln w="0">
            <a:noFill/>
          </a:ln>
        </p:spPr>
        <p:txBody>
          <a:bodyPr lIns="0" tIns="0" rIns="0" bIns="0" anchor="ctr">
            <a:noAutofit/>
          </a:bodyPr>
          <a:lstStyle/>
          <a:p>
            <a:pPr indent="0">
              <a:buNone/>
            </a:pPr>
            <a:r>
              <a:rPr lang="fr-FR" sz="3200" b="1" strike="noStrike" spc="-1">
                <a:solidFill>
                  <a:srgbClr val="000000"/>
                </a:solidFill>
                <a:latin typeface="Arial"/>
              </a:rPr>
              <a:t>Feu clic per a editar el format del text del títol</a:t>
            </a:r>
          </a:p>
        </p:txBody>
      </p:sp>
      <p:sp>
        <p:nvSpPr>
          <p:cNvPr id="8" name="PlaceHolder 2"/>
          <p:cNvSpPr>
            <a:spLocks noGrp="1"/>
          </p:cNvSpPr>
          <p:nvPr>
            <p:ph type="body"/>
          </p:nvPr>
        </p:nvSpPr>
        <p:spPr>
          <a:xfrm>
            <a:off x="11382840" y="2832120"/>
            <a:ext cx="5805720" cy="3861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fr-FR" sz="2800" b="0" strike="noStrike" spc="-1">
                <a:solidFill>
                  <a:srgbClr val="000000"/>
                </a:solidFill>
                <a:latin typeface="Arial"/>
              </a:rPr>
              <a:t>Segon nivell de l'esquema</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Tercer nivell de l'esquema</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Quart nivell de l'esquema</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Cinquè nivell de l'esquema</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Sisè nivell de l'esquema</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Setè nivell de l'esquema</a:t>
            </a:r>
          </a:p>
        </p:txBody>
      </p:sp>
      <p:sp>
        <p:nvSpPr>
          <p:cNvPr id="2" name="PlaceHolder 3"/>
          <p:cNvSpPr>
            <a:spLocks noGrp="1"/>
          </p:cNvSpPr>
          <p:nvPr>
            <p:ph type="dt" idx="1"/>
          </p:nvPr>
        </p:nvSpPr>
        <p:spPr>
          <a:xfrm>
            <a:off x="534600" y="7128000"/>
            <a:ext cx="2490840" cy="28044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Times New Roman"/>
              </a:defRPr>
            </a:lvl1pPr>
          </a:lstStyle>
          <a:p>
            <a:pPr indent="0">
              <a:buNone/>
            </a:pPr>
            <a:r>
              <a:rPr lang="fr-FR" sz="1400" b="0" strike="noStrike" spc="-1">
                <a:solidFill>
                  <a:srgbClr val="000000"/>
                </a:solidFill>
                <a:latin typeface="Times New Roman"/>
              </a:rPr>
              <a:t>&lt;data/hora&gt;</a:t>
            </a:r>
            <a:endParaRPr lang="fr-FR" sz="1400" b="0" strike="noStrike" spc="-1">
              <a:solidFill>
                <a:srgbClr val="3465A4"/>
              </a:solidFill>
              <a:latin typeface="Times New Roman"/>
            </a:endParaRPr>
          </a:p>
        </p:txBody>
      </p:sp>
      <p:sp>
        <p:nvSpPr>
          <p:cNvPr id="3" name="PlaceHolder 4"/>
          <p:cNvSpPr>
            <a:spLocks noGrp="1"/>
          </p:cNvSpPr>
          <p:nvPr>
            <p:ph type="ftr" idx="2"/>
          </p:nvPr>
        </p:nvSpPr>
        <p:spPr>
          <a:xfrm>
            <a:off x="3436200" y="7128000"/>
            <a:ext cx="7026120" cy="280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Times New Roman"/>
              </a:defRPr>
            </a:lvl1pPr>
          </a:lstStyle>
          <a:p>
            <a:pPr indent="0" algn="ctr">
              <a:buNone/>
            </a:pPr>
            <a:r>
              <a:rPr lang="fr-FR" sz="1400" b="0" strike="noStrike" spc="-1">
                <a:solidFill>
                  <a:srgbClr val="000000"/>
                </a:solidFill>
                <a:latin typeface="Times New Roman"/>
              </a:rPr>
              <a:t>&lt;peu de pàgina&gt;</a:t>
            </a:r>
          </a:p>
        </p:txBody>
      </p:sp>
      <p:pic>
        <p:nvPicPr>
          <p:cNvPr id="4" name="Image 3"/>
          <p:cNvPicPr/>
          <p:nvPr/>
        </p:nvPicPr>
        <p:blipFill>
          <a:blip r:embed="rId14"/>
          <a:stretch/>
        </p:blipFill>
        <p:spPr>
          <a:xfrm>
            <a:off x="1933200" y="252000"/>
            <a:ext cx="992880" cy="936000"/>
          </a:xfrm>
          <a:prstGeom prst="rect">
            <a:avLst/>
          </a:prstGeom>
          <a:ln w="0">
            <a:noFill/>
          </a:ln>
        </p:spPr>
      </p:pic>
      <p:pic>
        <p:nvPicPr>
          <p:cNvPr id="5" name="Image 4"/>
          <p:cNvPicPr/>
          <p:nvPr/>
        </p:nvPicPr>
        <p:blipFill>
          <a:blip r:embed="rId15"/>
          <a:stretch/>
        </p:blipFill>
        <p:spPr>
          <a:xfrm>
            <a:off x="648000" y="252000"/>
            <a:ext cx="1159920" cy="935280"/>
          </a:xfrm>
          <a:prstGeom prst="rect">
            <a:avLst/>
          </a:prstGeom>
          <a:ln w="0">
            <a:noFill/>
          </a:ln>
        </p:spPr>
      </p:pic>
      <p:sp>
        <p:nvSpPr>
          <p:cNvPr id="6" name="Connecteur droit 5"/>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fr-FR" sz="2400" b="1" strike="noStrike" spc="-1">
                <a:solidFill>
                  <a:srgbClr val="000000"/>
                </a:solidFill>
                <a:latin typeface="Arial"/>
              </a:rPr>
              <a:t>Feu clic per a editar el format del text del títol</a:t>
            </a:r>
          </a:p>
        </p:txBody>
      </p:sp>
      <p:sp>
        <p:nvSpPr>
          <p:cNvPr id="44" name="PlaceHolder 2"/>
          <p:cNvSpPr>
            <a:spLocks noGrp="1"/>
          </p:cNvSpPr>
          <p:nvPr>
            <p:ph type="body"/>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fr-FR" sz="2200" b="0" strike="noStrike" spc="-1">
                <a:solidFill>
                  <a:srgbClr val="000000"/>
                </a:solidFill>
                <a:latin typeface="Arial"/>
              </a:rPr>
              <a:t>Cliquez pour éditer le format du plan de texte</a:t>
            </a:r>
          </a:p>
          <a:p>
            <a:pPr marL="1044000" lvl="1" indent="-504000">
              <a:spcBef>
                <a:spcPts val="1131"/>
              </a:spcBef>
              <a:buClr>
                <a:srgbClr val="000000"/>
              </a:buClr>
              <a:buSzPct val="80000"/>
              <a:buFont typeface="Segoe UI"/>
              <a:buChar char="–"/>
            </a:pPr>
            <a:r>
              <a:rPr lang="fr-FR" sz="2200" b="0" strike="noStrike" spc="-1">
                <a:solidFill>
                  <a:srgbClr val="000000"/>
                </a:solidFill>
                <a:latin typeface="Arial"/>
              </a:rPr>
              <a:t>Second niveau de plan</a:t>
            </a:r>
          </a:p>
          <a:p>
            <a:pPr marL="1512000" lvl="2" indent="-504000">
              <a:spcBef>
                <a:spcPts val="850"/>
              </a:spcBef>
              <a:buClr>
                <a:srgbClr val="000000"/>
              </a:buClr>
              <a:buSzPct val="50000"/>
              <a:buFont typeface="Noto Sans"/>
              <a:buChar char="►"/>
            </a:pPr>
            <a:r>
              <a:rPr lang="fr-FR" sz="2200" b="0" strike="noStrike" spc="-1">
                <a:solidFill>
                  <a:srgbClr val="000000"/>
                </a:solidFill>
                <a:latin typeface="Arial"/>
              </a:rPr>
              <a:t>Troisième niveau de plan</a:t>
            </a:r>
          </a:p>
          <a:p>
            <a:pPr marL="2016000" lvl="3" indent="-504000">
              <a:spcBef>
                <a:spcPts val="567"/>
              </a:spcBef>
              <a:buClr>
                <a:srgbClr val="000000"/>
              </a:buClr>
              <a:buSzPct val="75000"/>
              <a:buFont typeface="Noto Sans"/>
              <a:buChar char="—"/>
            </a:pPr>
            <a:r>
              <a:rPr lang="fr-FR" sz="2000" b="0" strike="noStrike" spc="-1">
                <a:solidFill>
                  <a:srgbClr val="000000"/>
                </a:solidFill>
                <a:latin typeface="Arial"/>
              </a:rPr>
              <a:t>Quatrième niveau de plan</a:t>
            </a:r>
          </a:p>
          <a:p>
            <a:pPr marL="2448000" lvl="4" indent="-504000">
              <a:spcBef>
                <a:spcPts val="283"/>
              </a:spcBef>
              <a:buClr>
                <a:srgbClr val="000000"/>
              </a:buClr>
              <a:buFont typeface="Segoe UI"/>
              <a:buChar char="»"/>
            </a:pPr>
            <a:r>
              <a:rPr lang="fr-FR" sz="2000" b="0" strike="noStrike" spc="-1">
                <a:solidFill>
                  <a:srgbClr val="000000"/>
                </a:solidFill>
                <a:latin typeface="Arial"/>
              </a:rPr>
              <a:t>Cinquième niveau de plan</a:t>
            </a:r>
          </a:p>
          <a:p>
            <a:pPr marL="2880000" lvl="5" indent="-504000">
              <a:spcBef>
                <a:spcPts val="283"/>
              </a:spcBef>
              <a:buClr>
                <a:srgbClr val="000000"/>
              </a:buClr>
              <a:buSzPct val="45000"/>
              <a:buFont typeface="Noto Sans"/>
              <a:buChar char="»"/>
            </a:pPr>
            <a:r>
              <a:rPr lang="fr-FR" sz="2000" b="0" strike="noStrike" spc="-1">
                <a:solidFill>
                  <a:srgbClr val="000000"/>
                </a:solidFill>
                <a:latin typeface="Arial"/>
              </a:rPr>
              <a:t>Sixième niveau de plan</a:t>
            </a:r>
          </a:p>
          <a:p>
            <a:pPr marL="3312000" lvl="6" indent="-504000">
              <a:spcBef>
                <a:spcPts val="283"/>
              </a:spcBef>
              <a:buClr>
                <a:srgbClr val="000000"/>
              </a:buClr>
              <a:buSzPct val="45000"/>
              <a:buFont typeface="Noto Sans"/>
              <a:buChar char="»"/>
            </a:pPr>
            <a:r>
              <a:rPr lang="fr-FR" sz="2000" b="0" strike="noStrike" spc="-1">
                <a:solidFill>
                  <a:srgbClr val="000000"/>
                </a:solidFill>
                <a:latin typeface="Arial"/>
              </a:rPr>
              <a:t>Septième niveau de plan</a:t>
            </a:r>
          </a:p>
        </p:txBody>
      </p:sp>
      <p:sp>
        <p:nvSpPr>
          <p:cNvPr id="45" name="PlaceHolder 3"/>
          <p:cNvSpPr>
            <a:spLocks noGrp="1"/>
          </p:cNvSpPr>
          <p:nvPr>
            <p:ph type="ftr" idx="3"/>
          </p:nvPr>
        </p:nvSpPr>
        <p:spPr>
          <a:xfrm>
            <a:off x="1359360" y="7200000"/>
            <a:ext cx="7345800" cy="36000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r>
              <a:rPr lang="fr-FR" sz="1400" b="0" strike="noStrike" spc="-1">
                <a:solidFill>
                  <a:srgbClr val="000000"/>
                </a:solidFill>
                <a:latin typeface="Arial"/>
              </a:rPr>
              <a:t>&lt;peu de pàgina&gt;</a:t>
            </a:r>
            <a:endParaRPr lang="fr-FR" sz="1400" b="0" strike="noStrike" spc="-1">
              <a:solidFill>
                <a:srgbClr val="3465A4"/>
              </a:solidFill>
              <a:latin typeface="Times New Roman"/>
            </a:endParaRPr>
          </a:p>
        </p:txBody>
      </p:sp>
      <p:sp>
        <p:nvSpPr>
          <p:cNvPr id="46" name="PlaceHolder 4"/>
          <p:cNvSpPr>
            <a:spLocks noGrp="1"/>
          </p:cNvSpPr>
          <p:nvPr>
            <p:ph type="sldNum" idx="4"/>
          </p:nvPr>
        </p:nvSpPr>
        <p:spPr>
          <a:xfrm>
            <a:off x="9478800" y="7192080"/>
            <a:ext cx="1040040" cy="208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fld id="{C023BE32-D2F9-4152-9DB3-284A5702B19B}" type="slidenum">
              <a:rPr lang="fr-FR" sz="1400" b="0" strike="noStrike" spc="-1">
                <a:solidFill>
                  <a:srgbClr val="000000"/>
                </a:solidFill>
                <a:latin typeface="Arial"/>
              </a:rPr>
              <a:t>‹N°›</a:t>
            </a:fld>
            <a:r>
              <a:rPr lang="fr-FR" sz="1400" b="0" strike="noStrike" spc="-1">
                <a:solidFill>
                  <a:srgbClr val="000000"/>
                </a:solidFill>
                <a:latin typeface="Arial"/>
              </a:rPr>
              <a:t>/</a:t>
            </a:r>
            <a:fld id="{4FC99753-8DBE-484D-94B0-35963198D2BD}" type="slidecount">
              <a:rPr lang="fr-FR" sz="1400" b="0" strike="noStrike" spc="-1">
                <a:solidFill>
                  <a:srgbClr val="000000"/>
                </a:solidFill>
                <a:latin typeface="Arial"/>
              </a:rPr>
              <a:t>28</a:t>
            </a:fld>
            <a:endParaRPr lang="fr-FR" sz="1400" b="0" strike="noStrike" spc="-1">
              <a:solidFill>
                <a:srgbClr val="3465A4"/>
              </a:solidFill>
              <a:latin typeface="Arial"/>
            </a:endParaRPr>
          </a:p>
        </p:txBody>
      </p:sp>
      <p:pic>
        <p:nvPicPr>
          <p:cNvPr id="47" name="Image 46"/>
          <p:cNvPicPr/>
          <p:nvPr/>
        </p:nvPicPr>
        <p:blipFill>
          <a:blip r:embed="rId14"/>
          <a:stretch/>
        </p:blipFill>
        <p:spPr>
          <a:xfrm>
            <a:off x="1101600" y="252000"/>
            <a:ext cx="612000" cy="612000"/>
          </a:xfrm>
          <a:prstGeom prst="rect">
            <a:avLst/>
          </a:prstGeom>
          <a:ln w="0">
            <a:noFill/>
          </a:ln>
        </p:spPr>
      </p:pic>
      <p:pic>
        <p:nvPicPr>
          <p:cNvPr id="48" name="Image 47"/>
          <p:cNvPicPr/>
          <p:nvPr/>
        </p:nvPicPr>
        <p:blipFill>
          <a:blip r:embed="rId15"/>
          <a:stretch/>
        </p:blipFill>
        <p:spPr>
          <a:xfrm>
            <a:off x="284400" y="252000"/>
            <a:ext cx="759960" cy="612000"/>
          </a:xfrm>
          <a:prstGeom prst="rect">
            <a:avLst/>
          </a:prstGeom>
          <a:ln w="0">
            <a:noFill/>
          </a:ln>
        </p:spPr>
      </p:pic>
      <p:sp>
        <p:nvSpPr>
          <p:cNvPr id="49" name="PlaceHolder 5"/>
          <p:cNvSpPr>
            <a:spLocks noGrp="1"/>
          </p:cNvSpPr>
          <p:nvPr>
            <p:ph type="dt" idx="5"/>
          </p:nvPr>
        </p:nvSpPr>
        <p:spPr>
          <a:xfrm>
            <a:off x="273960" y="7200000"/>
            <a:ext cx="2490840" cy="52128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Arial"/>
              </a:defRPr>
            </a:lvl1pPr>
          </a:lstStyle>
          <a:p>
            <a:pPr indent="0">
              <a:buNone/>
            </a:pPr>
            <a:r>
              <a:rPr lang="fr-FR" sz="1400" b="0" strike="noStrike" spc="-1">
                <a:solidFill>
                  <a:srgbClr val="000000"/>
                </a:solidFill>
                <a:latin typeface="Arial"/>
              </a:rPr>
              <a:t>&lt;data/hora&gt;</a:t>
            </a:r>
          </a:p>
        </p:txBody>
      </p:sp>
      <p:sp>
        <p:nvSpPr>
          <p:cNvPr id="50" name="Connecteur droit 49"/>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Text Box 25"/>
          <p:cNvSpPr/>
          <p:nvPr/>
        </p:nvSpPr>
        <p:spPr>
          <a:xfrm>
            <a:off x="623520" y="335880"/>
            <a:ext cx="596952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endParaRPr lang="fr-FR" sz="2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fr-FR" sz="2400" b="1" strike="noStrike" spc="-1">
                <a:solidFill>
                  <a:srgbClr val="000000"/>
                </a:solidFill>
                <a:latin typeface="Arial"/>
              </a:rPr>
              <a:t>Feu clic per a editar el format del text del títol</a:t>
            </a:r>
          </a:p>
        </p:txBody>
      </p:sp>
      <p:sp>
        <p:nvSpPr>
          <p:cNvPr id="125" name="PlaceHolder 2"/>
          <p:cNvSpPr>
            <a:spLocks noGrp="1"/>
          </p:cNvSpPr>
          <p:nvPr>
            <p:ph type="body"/>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fr-FR" sz="2200" b="0" strike="noStrike" spc="-1">
                <a:solidFill>
                  <a:srgbClr val="000000"/>
                </a:solidFill>
                <a:latin typeface="Arial"/>
              </a:rPr>
              <a:t>Cliquez pour éditer le format du plan de texte</a:t>
            </a:r>
          </a:p>
          <a:p>
            <a:pPr marL="1044000" lvl="1" indent="-504000">
              <a:spcBef>
                <a:spcPts val="1131"/>
              </a:spcBef>
              <a:buClr>
                <a:srgbClr val="000000"/>
              </a:buClr>
              <a:buSzPct val="80000"/>
              <a:buFont typeface="Segoe UI"/>
              <a:buChar char="–"/>
            </a:pPr>
            <a:r>
              <a:rPr lang="fr-FR" sz="2200" b="0" strike="noStrike" spc="-1">
                <a:solidFill>
                  <a:srgbClr val="000000"/>
                </a:solidFill>
                <a:latin typeface="Arial"/>
              </a:rPr>
              <a:t>Second niveau de plan</a:t>
            </a:r>
          </a:p>
          <a:p>
            <a:pPr marL="1512000" lvl="2" indent="-504000">
              <a:spcBef>
                <a:spcPts val="850"/>
              </a:spcBef>
              <a:buClr>
                <a:srgbClr val="000000"/>
              </a:buClr>
              <a:buSzPct val="50000"/>
              <a:buFont typeface="Noto Sans"/>
              <a:buChar char="►"/>
            </a:pPr>
            <a:r>
              <a:rPr lang="fr-FR" sz="2200" b="0" strike="noStrike" spc="-1">
                <a:solidFill>
                  <a:srgbClr val="000000"/>
                </a:solidFill>
                <a:latin typeface="Arial"/>
              </a:rPr>
              <a:t>Troisième niveau de plan</a:t>
            </a:r>
          </a:p>
          <a:p>
            <a:pPr marL="2016000" lvl="3" indent="-504000">
              <a:spcBef>
                <a:spcPts val="567"/>
              </a:spcBef>
              <a:buClr>
                <a:srgbClr val="000000"/>
              </a:buClr>
              <a:buSzPct val="75000"/>
              <a:buFont typeface="Noto Sans"/>
              <a:buChar char="—"/>
            </a:pPr>
            <a:r>
              <a:rPr lang="fr-FR" sz="2000" b="0" strike="noStrike" spc="-1">
                <a:solidFill>
                  <a:srgbClr val="000000"/>
                </a:solidFill>
                <a:latin typeface="Arial"/>
              </a:rPr>
              <a:t>Quatrième niveau de plan</a:t>
            </a:r>
          </a:p>
          <a:p>
            <a:pPr marL="2448000" lvl="4" indent="-504000">
              <a:spcBef>
                <a:spcPts val="283"/>
              </a:spcBef>
              <a:buClr>
                <a:srgbClr val="000000"/>
              </a:buClr>
              <a:buFont typeface="Segoe UI"/>
              <a:buChar char="»"/>
            </a:pPr>
            <a:r>
              <a:rPr lang="fr-FR" sz="2000" b="0" strike="noStrike" spc="-1">
                <a:solidFill>
                  <a:srgbClr val="000000"/>
                </a:solidFill>
                <a:latin typeface="Arial"/>
              </a:rPr>
              <a:t>Cinquième niveau de plan</a:t>
            </a:r>
          </a:p>
          <a:p>
            <a:pPr marL="2880000" lvl="5" indent="-504000">
              <a:spcBef>
                <a:spcPts val="283"/>
              </a:spcBef>
              <a:buClr>
                <a:srgbClr val="000000"/>
              </a:buClr>
              <a:buSzPct val="45000"/>
              <a:buFont typeface="Noto Sans"/>
              <a:buChar char="»"/>
            </a:pPr>
            <a:r>
              <a:rPr lang="fr-FR" sz="2000" b="0" strike="noStrike" spc="-1">
                <a:solidFill>
                  <a:srgbClr val="000000"/>
                </a:solidFill>
                <a:latin typeface="Arial"/>
              </a:rPr>
              <a:t>Sixième niveau de plan</a:t>
            </a:r>
          </a:p>
          <a:p>
            <a:pPr marL="3312000" lvl="6" indent="-504000">
              <a:spcBef>
                <a:spcPts val="283"/>
              </a:spcBef>
              <a:buClr>
                <a:srgbClr val="000000"/>
              </a:buClr>
              <a:buSzPct val="45000"/>
              <a:buFont typeface="Noto Sans"/>
              <a:buChar char="»"/>
            </a:pPr>
            <a:r>
              <a:rPr lang="fr-FR" sz="2000" b="0" strike="noStrike" spc="-1">
                <a:solidFill>
                  <a:srgbClr val="000000"/>
                </a:solidFill>
                <a:latin typeface="Arial"/>
              </a:rPr>
              <a:t>Septième niveau de plan</a:t>
            </a:r>
          </a:p>
        </p:txBody>
      </p:sp>
      <p:sp>
        <p:nvSpPr>
          <p:cNvPr id="126" name="PlaceHolder 3"/>
          <p:cNvSpPr>
            <a:spLocks noGrp="1"/>
          </p:cNvSpPr>
          <p:nvPr>
            <p:ph type="ftr" idx="6"/>
          </p:nvPr>
        </p:nvSpPr>
        <p:spPr>
          <a:xfrm>
            <a:off x="1359360" y="7200000"/>
            <a:ext cx="7345800" cy="36000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r>
              <a:rPr lang="fr-FR" sz="1400" b="0" strike="noStrike" spc="-1">
                <a:solidFill>
                  <a:srgbClr val="000000"/>
                </a:solidFill>
                <a:latin typeface="Arial"/>
              </a:rPr>
              <a:t>&lt;peu de pàgina&gt;</a:t>
            </a:r>
            <a:endParaRPr lang="fr-FR" sz="1400" b="0" strike="noStrike" spc="-1">
              <a:solidFill>
                <a:srgbClr val="3465A4"/>
              </a:solidFill>
              <a:latin typeface="Times New Roman"/>
            </a:endParaRPr>
          </a:p>
        </p:txBody>
      </p:sp>
      <p:sp>
        <p:nvSpPr>
          <p:cNvPr id="127" name="PlaceHolder 4"/>
          <p:cNvSpPr>
            <a:spLocks noGrp="1"/>
          </p:cNvSpPr>
          <p:nvPr>
            <p:ph type="sldNum" idx="7"/>
          </p:nvPr>
        </p:nvSpPr>
        <p:spPr>
          <a:xfrm>
            <a:off x="9478800" y="7192080"/>
            <a:ext cx="1040040" cy="208440"/>
          </a:xfrm>
          <a:prstGeom prst="rect">
            <a:avLst/>
          </a:prstGeom>
          <a:noFill/>
          <a:ln w="0">
            <a:noFill/>
          </a:ln>
        </p:spPr>
        <p:txBody>
          <a:bodyPr lIns="0" tIns="0" rIns="0" bIns="0" anchor="t">
            <a:noAutofit/>
          </a:bodyPr>
          <a:lstStyle>
            <a:lvl1pPr indent="0" algn="ctr">
              <a:buNone/>
              <a:defRPr lang="fr-FR" sz="1400" b="0" strike="noStrike" spc="-1">
                <a:solidFill>
                  <a:srgbClr val="000000"/>
                </a:solidFill>
                <a:latin typeface="Arial"/>
              </a:defRPr>
            </a:lvl1pPr>
          </a:lstStyle>
          <a:p>
            <a:pPr indent="0" algn="ctr">
              <a:buNone/>
            </a:pPr>
            <a:fld id="{D69A25A4-CA50-4281-AA50-7BA860D3BFCA}" type="slidenum">
              <a:rPr lang="fr-FR" sz="1400" b="0" strike="noStrike" spc="-1">
                <a:solidFill>
                  <a:srgbClr val="000000"/>
                </a:solidFill>
                <a:latin typeface="Arial"/>
              </a:rPr>
              <a:t>‹N°›</a:t>
            </a:fld>
            <a:r>
              <a:rPr lang="fr-FR" sz="1400" b="0" strike="noStrike" spc="-1">
                <a:solidFill>
                  <a:srgbClr val="000000"/>
                </a:solidFill>
                <a:latin typeface="Arial"/>
              </a:rPr>
              <a:t>/</a:t>
            </a:r>
            <a:fld id="{7ADFA656-8D07-46B2-AB57-943C507FD34C}" type="slidecount">
              <a:rPr lang="fr-FR" sz="1400" b="0" strike="noStrike" spc="-1">
                <a:solidFill>
                  <a:srgbClr val="000000"/>
                </a:solidFill>
                <a:latin typeface="Arial"/>
              </a:rPr>
              <a:t>28</a:t>
            </a:fld>
            <a:endParaRPr lang="fr-FR" sz="1400" b="0" strike="noStrike" spc="-1">
              <a:solidFill>
                <a:srgbClr val="3465A4"/>
              </a:solidFill>
              <a:latin typeface="Arial"/>
            </a:endParaRPr>
          </a:p>
        </p:txBody>
      </p:sp>
      <p:pic>
        <p:nvPicPr>
          <p:cNvPr id="128" name="Image 127"/>
          <p:cNvPicPr/>
          <p:nvPr/>
        </p:nvPicPr>
        <p:blipFill>
          <a:blip r:embed="rId14"/>
          <a:stretch/>
        </p:blipFill>
        <p:spPr>
          <a:xfrm>
            <a:off x="1101600" y="252000"/>
            <a:ext cx="612000" cy="612000"/>
          </a:xfrm>
          <a:prstGeom prst="rect">
            <a:avLst/>
          </a:prstGeom>
          <a:ln w="0">
            <a:noFill/>
          </a:ln>
        </p:spPr>
      </p:pic>
      <p:pic>
        <p:nvPicPr>
          <p:cNvPr id="129" name="Image 128"/>
          <p:cNvPicPr/>
          <p:nvPr/>
        </p:nvPicPr>
        <p:blipFill>
          <a:blip r:embed="rId15"/>
          <a:stretch/>
        </p:blipFill>
        <p:spPr>
          <a:xfrm>
            <a:off x="284400" y="252000"/>
            <a:ext cx="759960" cy="612000"/>
          </a:xfrm>
          <a:prstGeom prst="rect">
            <a:avLst/>
          </a:prstGeom>
          <a:ln w="0">
            <a:noFill/>
          </a:ln>
        </p:spPr>
      </p:pic>
      <p:sp>
        <p:nvSpPr>
          <p:cNvPr id="130" name="PlaceHolder 5"/>
          <p:cNvSpPr>
            <a:spLocks noGrp="1"/>
          </p:cNvSpPr>
          <p:nvPr>
            <p:ph type="dt" idx="8"/>
          </p:nvPr>
        </p:nvSpPr>
        <p:spPr>
          <a:xfrm>
            <a:off x="273960" y="7200000"/>
            <a:ext cx="2490840" cy="521280"/>
          </a:xfrm>
          <a:prstGeom prst="rect">
            <a:avLst/>
          </a:prstGeom>
          <a:noFill/>
          <a:ln w="0">
            <a:noFill/>
          </a:ln>
        </p:spPr>
        <p:txBody>
          <a:bodyPr lIns="0" tIns="0" rIns="0" bIns="0" anchor="t">
            <a:noAutofit/>
          </a:bodyPr>
          <a:lstStyle>
            <a:lvl1pPr indent="0">
              <a:buNone/>
              <a:defRPr lang="fr-FR" sz="1400" b="0" strike="noStrike" spc="-1">
                <a:solidFill>
                  <a:srgbClr val="000000"/>
                </a:solidFill>
                <a:latin typeface="Arial"/>
              </a:defRPr>
            </a:lvl1pPr>
          </a:lstStyle>
          <a:p>
            <a:pPr indent="0">
              <a:buNone/>
            </a:pPr>
            <a:r>
              <a:rPr lang="fr-FR" sz="1400" b="0" strike="noStrike" spc="-1">
                <a:solidFill>
                  <a:srgbClr val="000000"/>
                </a:solidFill>
                <a:latin typeface="Arial"/>
              </a:rPr>
              <a:t>&lt;data/hora&gt;</a:t>
            </a:r>
          </a:p>
        </p:txBody>
      </p:sp>
      <p:sp>
        <p:nvSpPr>
          <p:cNvPr id="131" name="Connecteur droit 130"/>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txBody>
          <a:bodyPr lIns="90000" tIns="-37440" rIns="90000" bIns="-37440" anchor="ctr">
            <a:noAutofit/>
          </a:bodyPr>
          <a:lstStyle/>
          <a:p>
            <a:endParaRPr lang="fr-FR" sz="18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hyperlink" Target="https://www.arm.gov/" TargetMode="External"/><Relationship Id="rId2" Type="http://schemas.openxmlformats.org/officeDocument/2006/relationships/hyperlink" Target="https://github.com/arm-doe/pyart"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eteoSwiss/pyart"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41520" y="2888640"/>
            <a:ext cx="9072000" cy="1803960"/>
          </a:xfrm>
          <a:prstGeom prst="rect">
            <a:avLst/>
          </a:prstGeom>
          <a:noFill/>
          <a:ln w="0">
            <a:noFill/>
          </a:ln>
        </p:spPr>
        <p:txBody>
          <a:bodyPr lIns="0" tIns="0" rIns="0" bIns="0" anchor="ctr">
            <a:noAutofit/>
          </a:bodyPr>
          <a:lstStyle/>
          <a:p>
            <a:pPr indent="0">
              <a:buNone/>
            </a:pPr>
            <a:r>
              <a:rPr lang="en-GB" sz="3600" b="1" strike="noStrike" spc="-1">
                <a:solidFill>
                  <a:srgbClr val="5770BE"/>
                </a:solidFill>
                <a:latin typeface="Arial"/>
              </a:rPr>
              <a:t>The MeteoSwiss Py-ART</a:t>
            </a:r>
            <a:endParaRPr lang="fr-FR" sz="3600" b="1" strike="noStrike" spc="-1">
              <a:solidFill>
                <a:srgbClr val="000000"/>
              </a:solidFill>
              <a:latin typeface="Arial"/>
            </a:endParaRPr>
          </a:p>
        </p:txBody>
      </p:sp>
      <p:sp>
        <p:nvSpPr>
          <p:cNvPr id="169" name="PlaceHolder 2"/>
          <p:cNvSpPr>
            <a:spLocks noGrp="1"/>
          </p:cNvSpPr>
          <p:nvPr>
            <p:ph type="title"/>
          </p:nvPr>
        </p:nvSpPr>
        <p:spPr>
          <a:xfrm>
            <a:off x="660960" y="4906440"/>
            <a:ext cx="8777520" cy="972000"/>
          </a:xfrm>
          <a:prstGeom prst="rect">
            <a:avLst/>
          </a:prstGeom>
          <a:noFill/>
          <a:ln w="0">
            <a:noFill/>
          </a:ln>
        </p:spPr>
        <p:txBody>
          <a:bodyPr lIns="0" tIns="0" rIns="0" bIns="0" anchor="ctr">
            <a:noAutofit/>
          </a:bodyPr>
          <a:lstStyle/>
          <a:p>
            <a:pPr indent="0">
              <a:buNone/>
            </a:pPr>
            <a:r>
              <a:rPr lang="en-GB" sz="2200" b="0" strike="noStrike" spc="-1">
                <a:solidFill>
                  <a:srgbClr val="000000"/>
                </a:solidFill>
                <a:latin typeface="Arial"/>
              </a:rPr>
              <a:t>Jordi Figueras i Ventura</a:t>
            </a:r>
            <a:br>
              <a:rPr sz="2200"/>
            </a:br>
            <a:r>
              <a:rPr lang="en-GB" sz="2200" b="0" strike="noStrike" spc="-1">
                <a:solidFill>
                  <a:srgbClr val="000000"/>
                </a:solidFill>
                <a:latin typeface="Arial"/>
              </a:rPr>
              <a:t>Pyrad course</a:t>
            </a:r>
            <a:endParaRPr lang="fr-FR" sz="2200" b="1"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3. Data processing with Py-ART</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78D9A083-35F6-42F6-9FCD-9732F9BF3F32}" type="slidenum">
              <a:t>10</a:t>
            </a:fld>
            <a:endParaRPr/>
          </a:p>
        </p:txBody>
      </p:sp>
      <p:sp>
        <p:nvSpPr>
          <p:cNvPr id="5" name="PlaceHolder 4"/>
          <p:cNvSpPr>
            <a:spLocks noGrp="1"/>
          </p:cNvSpPr>
          <p:nvPr>
            <p:ph type="dt" idx="5"/>
          </p:nvPr>
        </p:nvSpPr>
        <p:spPr/>
        <p:txBody>
          <a:bodyPr/>
          <a:lstStyle/>
          <a:p>
            <a:fld id="{CE6B7F71-F630-4131-82C0-F10E3E98C2C2}" type="datetime1">
              <a:rPr lang="ca-ES"/>
              <a:t>16/8/2023</a:t>
            </a:fld>
            <a:endParaRPr lang="ca-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IQ data</a:t>
            </a:r>
            <a:endParaRPr lang="fr-FR" sz="2400" b="1" strike="noStrike" spc="-1">
              <a:solidFill>
                <a:srgbClr val="000000"/>
              </a:solidFill>
              <a:latin typeface="Arial"/>
            </a:endParaRPr>
          </a:p>
        </p:txBody>
      </p:sp>
      <p:sp>
        <p:nvSpPr>
          <p:cNvPr id="209" name="Rectangle : coins arrondis 208"/>
          <p:cNvSpPr/>
          <p:nvPr/>
        </p:nvSpPr>
        <p:spPr>
          <a:xfrm>
            <a:off x="3241800" y="3510360"/>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compute_spectra</a:t>
            </a:r>
          </a:p>
        </p:txBody>
      </p:sp>
      <p:sp>
        <p:nvSpPr>
          <p:cNvPr id="210" name="Rectangle : coins arrondis 209"/>
          <p:cNvSpPr/>
          <p:nvPr/>
        </p:nvSpPr>
        <p:spPr>
          <a:xfrm>
            <a:off x="2558880" y="1598760"/>
            <a:ext cx="3181680" cy="15829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compute_pol_variables_iq</a:t>
            </a:r>
          </a:p>
          <a:p>
            <a:pPr algn="ctr"/>
            <a:r>
              <a:rPr lang="en-GB" sz="1800" b="0" strike="noStrike" spc="-1">
                <a:solidFill>
                  <a:srgbClr val="000000"/>
                </a:solidFill>
                <a:latin typeface="Times New Roman"/>
              </a:rPr>
              <a:t>compute_st1_iq</a:t>
            </a:r>
          </a:p>
          <a:p>
            <a:pPr algn="ctr"/>
            <a:r>
              <a:rPr lang="en-GB" sz="1800" b="0" strike="noStrike" spc="-1">
                <a:solidFill>
                  <a:srgbClr val="000000"/>
                </a:solidFill>
                <a:latin typeface="Times New Roman"/>
              </a:rPr>
              <a:t>compute_st2_iq</a:t>
            </a:r>
          </a:p>
          <a:p>
            <a:pPr algn="ctr"/>
            <a:r>
              <a:rPr lang="en-GB" sz="1800" b="0" strike="noStrike" spc="-1">
                <a:solidFill>
                  <a:srgbClr val="000000"/>
                </a:solidFill>
                <a:latin typeface="Times New Roman"/>
              </a:rPr>
              <a:t>compute_wbn_iq</a:t>
            </a:r>
          </a:p>
          <a:p>
            <a:pPr algn="ctr"/>
            <a:r>
              <a:rPr lang="en-GB" sz="1800" b="0" strike="noStrike" spc="-1">
                <a:solidFill>
                  <a:srgbClr val="000000"/>
                </a:solidFill>
                <a:latin typeface="Times New Roman"/>
              </a:rPr>
              <a:t>compute_mean_phase_iq</a:t>
            </a:r>
          </a:p>
          <a:p>
            <a:pPr algn="ctr"/>
            <a:r>
              <a:rPr lang="en-GB" sz="1800" b="0" strike="noStrike" spc="-1">
                <a:solidFill>
                  <a:srgbClr val="000000"/>
                </a:solidFill>
                <a:latin typeface="Times New Roman"/>
              </a:rPr>
              <a:t>….</a:t>
            </a:r>
          </a:p>
        </p:txBody>
      </p:sp>
      <p:sp>
        <p:nvSpPr>
          <p:cNvPr id="211" name="Organigramme : Données 210"/>
          <p:cNvSpPr/>
          <p:nvPr/>
        </p:nvSpPr>
        <p:spPr>
          <a:xfrm>
            <a:off x="264960" y="2651400"/>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600" b="0" strike="noStrike" spc="-1">
                <a:solidFill>
                  <a:srgbClr val="000000"/>
                </a:solidFill>
                <a:latin typeface="Times New Roman"/>
              </a:rPr>
              <a:t>RadarSpectra</a:t>
            </a:r>
          </a:p>
          <a:p>
            <a:pPr algn="ctr"/>
            <a:r>
              <a:rPr lang="en-GB" sz="1600" b="0" strike="noStrike" spc="-1">
                <a:solidFill>
                  <a:srgbClr val="000000"/>
                </a:solidFill>
                <a:latin typeface="Times New Roman"/>
              </a:rPr>
              <a:t>Obj. with</a:t>
            </a:r>
          </a:p>
          <a:p>
            <a:pPr algn="ctr"/>
            <a:r>
              <a:rPr lang="en-GB" sz="1600" b="0" strike="noStrike" spc="-1">
                <a:solidFill>
                  <a:srgbClr val="000000"/>
                </a:solidFill>
                <a:latin typeface="Times New Roman"/>
              </a:rPr>
              <a:t>IQ data</a:t>
            </a:r>
          </a:p>
        </p:txBody>
      </p:sp>
      <p:sp>
        <p:nvSpPr>
          <p:cNvPr id="212" name="Organigramme : Données 211"/>
          <p:cNvSpPr/>
          <p:nvPr/>
        </p:nvSpPr>
        <p:spPr>
          <a:xfrm>
            <a:off x="5815080" y="3443760"/>
            <a:ext cx="204084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600" b="0" strike="noStrike" spc="-1">
                <a:solidFill>
                  <a:srgbClr val="000000"/>
                </a:solidFill>
                <a:latin typeface="Times New Roman"/>
              </a:rPr>
              <a:t>Spectra fields </a:t>
            </a:r>
          </a:p>
          <a:p>
            <a:pPr algn="ctr"/>
            <a:r>
              <a:rPr lang="en-GB" sz="1600" b="0" strike="noStrike" spc="-1">
                <a:solidFill>
                  <a:srgbClr val="000000"/>
                </a:solidFill>
                <a:latin typeface="Times New Roman"/>
              </a:rPr>
              <a:t>for </a:t>
            </a:r>
          </a:p>
          <a:p>
            <a:pPr algn="ctr"/>
            <a:r>
              <a:rPr lang="en-GB" sz="1600" b="0" strike="noStrike" spc="-1">
                <a:solidFill>
                  <a:srgbClr val="000000"/>
                </a:solidFill>
                <a:latin typeface="Times New Roman"/>
              </a:rPr>
              <a:t>RadarSpectra obj.</a:t>
            </a:r>
          </a:p>
        </p:txBody>
      </p:sp>
      <p:sp>
        <p:nvSpPr>
          <p:cNvPr id="213" name="Organigramme : Données 212"/>
          <p:cNvSpPr/>
          <p:nvPr/>
        </p:nvSpPr>
        <p:spPr>
          <a:xfrm>
            <a:off x="5948640" y="18583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Fields for </a:t>
            </a:r>
          </a:p>
          <a:p>
            <a:pPr algn="ctr"/>
            <a:r>
              <a:rPr lang="en-GB" sz="1800" b="0" strike="noStrike" spc="-1">
                <a:solidFill>
                  <a:srgbClr val="000000"/>
                </a:solidFill>
                <a:latin typeface="Times New Roman"/>
              </a:rPr>
              <a:t>Radar obj.</a:t>
            </a:r>
          </a:p>
        </p:txBody>
      </p:sp>
      <p:sp>
        <p:nvSpPr>
          <p:cNvPr id="214" name="ZoneTexte 213"/>
          <p:cNvSpPr txBox="1"/>
          <p:nvPr/>
        </p:nvSpPr>
        <p:spPr>
          <a:xfrm>
            <a:off x="3369600" y="1078560"/>
            <a:ext cx="141048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retrieve/iq.py</a:t>
            </a:r>
            <a:endParaRPr lang="fr-FR" sz="1800" b="0" strike="noStrike" spc="-1">
              <a:solidFill>
                <a:srgbClr val="000000"/>
              </a:solidFill>
              <a:latin typeface="Times New Roman"/>
            </a:endParaRPr>
          </a:p>
        </p:txBody>
      </p:sp>
      <p:cxnSp>
        <p:nvCxnSpPr>
          <p:cNvPr id="215" name="Connecteur : en angle 214"/>
          <p:cNvCxnSpPr>
            <a:stCxn id="211" idx="5"/>
            <a:endCxn id="210" idx="1"/>
          </p:cNvCxnSpPr>
          <p:nvPr/>
        </p:nvCxnSpPr>
        <p:spPr>
          <a:xfrm flipV="1">
            <a:off x="1966680" y="2390040"/>
            <a:ext cx="592560" cy="793800"/>
          </a:xfrm>
          <a:prstGeom prst="bentConnector3">
            <a:avLst>
              <a:gd name="adj1" fmla="val 66261"/>
            </a:avLst>
          </a:prstGeom>
          <a:ln w="36000">
            <a:solidFill>
              <a:srgbClr val="000000"/>
            </a:solidFill>
            <a:round/>
            <a:tailEnd type="triangle" w="med" len="med"/>
          </a:ln>
        </p:spPr>
      </p:cxnSp>
      <p:cxnSp>
        <p:nvCxnSpPr>
          <p:cNvPr id="216" name="Connecteur : en angle 215"/>
          <p:cNvCxnSpPr>
            <a:stCxn id="211" idx="5"/>
            <a:endCxn id="209" idx="1"/>
          </p:cNvCxnSpPr>
          <p:nvPr/>
        </p:nvCxnSpPr>
        <p:spPr>
          <a:xfrm>
            <a:off x="1966680" y="3183480"/>
            <a:ext cx="1275480" cy="792360"/>
          </a:xfrm>
          <a:prstGeom prst="bentConnector3">
            <a:avLst>
              <a:gd name="adj1" fmla="val 31055"/>
            </a:avLst>
          </a:prstGeom>
          <a:ln w="36000">
            <a:solidFill>
              <a:srgbClr val="000000"/>
            </a:solidFill>
            <a:round/>
            <a:tailEnd type="triangle" w="med" len="med"/>
          </a:ln>
        </p:spPr>
      </p:cxnSp>
      <p:cxnSp>
        <p:nvCxnSpPr>
          <p:cNvPr id="217" name="Connecteur droit avec flèche 216"/>
          <p:cNvCxnSpPr>
            <a:stCxn id="210" idx="3"/>
            <a:endCxn id="213" idx="2"/>
          </p:cNvCxnSpPr>
          <p:nvPr/>
        </p:nvCxnSpPr>
        <p:spPr>
          <a:xfrm>
            <a:off x="5740560" y="2390040"/>
            <a:ext cx="385560" cy="720"/>
          </a:xfrm>
          <a:prstGeom prst="straightConnector1">
            <a:avLst/>
          </a:prstGeom>
          <a:ln w="36000">
            <a:solidFill>
              <a:srgbClr val="000000"/>
            </a:solidFill>
            <a:round/>
            <a:tailEnd type="triangle" w="med" len="med"/>
          </a:ln>
        </p:spPr>
      </p:cxnSp>
      <p:cxnSp>
        <p:nvCxnSpPr>
          <p:cNvPr id="218" name="Connecteur droit avec flèche 217"/>
          <p:cNvCxnSpPr>
            <a:stCxn id="209" idx="3"/>
            <a:endCxn id="212" idx="2"/>
          </p:cNvCxnSpPr>
          <p:nvPr/>
        </p:nvCxnSpPr>
        <p:spPr>
          <a:xfrm>
            <a:off x="5057640" y="3975480"/>
            <a:ext cx="961920" cy="720"/>
          </a:xfrm>
          <a:prstGeom prst="straightConnector1">
            <a:avLst/>
          </a:prstGeom>
          <a:ln w="36000">
            <a:solidFill>
              <a:srgbClr val="000000"/>
            </a:solidFill>
            <a:round/>
            <a:tailEnd type="triangle" w="med" len="med"/>
          </a:ln>
        </p:spPr>
      </p:cxn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455215B9-0BFE-4E0E-A8F3-41BC21D7B135}" type="slidenum">
              <a:t>11</a:t>
            </a:fld>
            <a:endParaRPr/>
          </a:p>
        </p:txBody>
      </p:sp>
      <p:sp>
        <p:nvSpPr>
          <p:cNvPr id="5" name="PlaceHolder 4"/>
          <p:cNvSpPr>
            <a:spLocks noGrp="1"/>
          </p:cNvSpPr>
          <p:nvPr>
            <p:ph type="dt" idx="5"/>
          </p:nvPr>
        </p:nvSpPr>
        <p:spPr/>
        <p:txBody>
          <a:bodyPr/>
          <a:lstStyle/>
          <a:p>
            <a:fld id="{8692B34C-9141-43D3-8F44-723781D6FE3F}" type="datetime1">
              <a:rPr lang="ca-ES"/>
              <a:t>16/8/2023</a:t>
            </a:fld>
            <a:endParaRPr lang="ca-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Spectral data</a:t>
            </a:r>
            <a:endParaRPr lang="fr-FR" sz="2400" b="1" strike="noStrike" spc="-1">
              <a:solidFill>
                <a:srgbClr val="000000"/>
              </a:solidFill>
              <a:latin typeface="Arial"/>
            </a:endParaRPr>
          </a:p>
        </p:txBody>
      </p:sp>
      <p:sp>
        <p:nvSpPr>
          <p:cNvPr id="220" name="Rectangle : coins arrondis 219"/>
          <p:cNvSpPr/>
          <p:nvPr/>
        </p:nvSpPr>
        <p:spPr>
          <a:xfrm>
            <a:off x="3445200" y="1531080"/>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compute_iq</a:t>
            </a:r>
          </a:p>
        </p:txBody>
      </p:sp>
      <p:sp>
        <p:nvSpPr>
          <p:cNvPr id="221" name="Rectangle : coins arrondis 220"/>
          <p:cNvSpPr/>
          <p:nvPr/>
        </p:nvSpPr>
        <p:spPr>
          <a:xfrm>
            <a:off x="2569680" y="2727000"/>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compute_spectral_reflectivity</a:t>
            </a:r>
          </a:p>
          <a:p>
            <a:pPr algn="ctr"/>
            <a:r>
              <a:rPr lang="en-GB" sz="1800" b="0" strike="noStrike" spc="-1">
                <a:solidFill>
                  <a:srgbClr val="000000"/>
                </a:solidFill>
                <a:latin typeface="Times New Roman"/>
              </a:rPr>
              <a:t>compute_spectral_differential_phase</a:t>
            </a:r>
          </a:p>
          <a:p>
            <a:pPr algn="ctr"/>
            <a:r>
              <a:rPr lang="en-GB" sz="1800" b="0" strike="noStrike" spc="-1">
                <a:solidFill>
                  <a:srgbClr val="000000"/>
                </a:solidFill>
                <a:latin typeface="Times New Roman"/>
              </a:rPr>
              <a:t>compute_spectral_noise</a:t>
            </a:r>
          </a:p>
          <a:p>
            <a:pPr algn="ctr"/>
            <a:r>
              <a:rPr lang="en-GB" sz="1800" b="0" strike="noStrike" spc="-1">
                <a:solidFill>
                  <a:srgbClr val="000000"/>
                </a:solidFill>
                <a:latin typeface="Times New Roman"/>
              </a:rPr>
              <a:t>compute_spectral_power</a:t>
            </a:r>
          </a:p>
          <a:p>
            <a:pPr algn="ctr"/>
            <a:r>
              <a:rPr lang="en-GB" sz="1800" b="0" strike="noStrike" spc="-1">
                <a:solidFill>
                  <a:srgbClr val="000000"/>
                </a:solidFill>
                <a:latin typeface="Times New Roman"/>
              </a:rPr>
              <a:t>….</a:t>
            </a:r>
          </a:p>
        </p:txBody>
      </p:sp>
      <p:sp>
        <p:nvSpPr>
          <p:cNvPr id="222" name="Organigramme : Données 221"/>
          <p:cNvSpPr/>
          <p:nvPr/>
        </p:nvSpPr>
        <p:spPr>
          <a:xfrm>
            <a:off x="228960" y="2903760"/>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RadarSpectra</a:t>
            </a:r>
          </a:p>
          <a:p>
            <a:pPr algn="ctr"/>
            <a:r>
              <a:rPr lang="en-GB" sz="1800" b="0" strike="noStrike" spc="-1">
                <a:solidFill>
                  <a:srgbClr val="000000"/>
                </a:solidFill>
                <a:latin typeface="Times New Roman"/>
              </a:rPr>
              <a:t>Obj. with</a:t>
            </a:r>
          </a:p>
          <a:p>
            <a:pPr algn="ctr"/>
            <a:r>
              <a:rPr lang="en-GB" sz="1800" b="0" strike="noStrike" spc="-1">
                <a:solidFill>
                  <a:srgbClr val="000000"/>
                </a:solidFill>
                <a:latin typeface="Times New Roman"/>
              </a:rPr>
              <a:t>spectral data</a:t>
            </a:r>
          </a:p>
        </p:txBody>
      </p:sp>
      <p:sp>
        <p:nvSpPr>
          <p:cNvPr id="223" name="Organigramme : Données 222"/>
          <p:cNvSpPr/>
          <p:nvPr/>
        </p:nvSpPr>
        <p:spPr>
          <a:xfrm>
            <a:off x="6663600" y="146448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IQ fields for </a:t>
            </a:r>
          </a:p>
          <a:p>
            <a:pPr algn="ctr"/>
            <a:r>
              <a:rPr lang="en-GB" sz="1800" b="0" strike="noStrike" spc="-1">
                <a:solidFill>
                  <a:srgbClr val="000000"/>
                </a:solidFill>
                <a:latin typeface="Times New Roman"/>
              </a:rPr>
              <a:t>RadarSpectra</a:t>
            </a:r>
          </a:p>
          <a:p>
            <a:pPr algn="ctr"/>
            <a:r>
              <a:rPr lang="en-GB" sz="1800" b="0" strike="noStrike" spc="-1">
                <a:solidFill>
                  <a:srgbClr val="000000"/>
                </a:solidFill>
                <a:latin typeface="Times New Roman"/>
              </a:rPr>
              <a:t>obj.</a:t>
            </a:r>
          </a:p>
        </p:txBody>
      </p:sp>
      <p:sp>
        <p:nvSpPr>
          <p:cNvPr id="224" name="Organigramme : Données 223"/>
          <p:cNvSpPr/>
          <p:nvPr/>
        </p:nvSpPr>
        <p:spPr>
          <a:xfrm>
            <a:off x="6381000" y="2903760"/>
            <a:ext cx="233892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Spectral Fields </a:t>
            </a:r>
          </a:p>
          <a:p>
            <a:pPr algn="ctr"/>
            <a:r>
              <a:rPr lang="en-GB" sz="1800" b="0" strike="noStrike" spc="-1">
                <a:solidFill>
                  <a:srgbClr val="000000"/>
                </a:solidFill>
                <a:latin typeface="Times New Roman"/>
              </a:rPr>
              <a:t>for </a:t>
            </a:r>
          </a:p>
          <a:p>
            <a:pPr algn="ctr"/>
            <a:r>
              <a:rPr lang="en-GB" sz="1800" b="0" strike="noStrike" spc="-1">
                <a:solidFill>
                  <a:srgbClr val="000000"/>
                </a:solidFill>
                <a:latin typeface="Times New Roman"/>
              </a:rPr>
              <a:t>RadarSpectra </a:t>
            </a:r>
          </a:p>
          <a:p>
            <a:pPr algn="ctr"/>
            <a:r>
              <a:rPr lang="en-GB" sz="1800" b="0" strike="noStrike" spc="-1">
                <a:solidFill>
                  <a:srgbClr val="000000"/>
                </a:solidFill>
                <a:latin typeface="Times New Roman"/>
              </a:rPr>
              <a:t>obj.</a:t>
            </a:r>
          </a:p>
        </p:txBody>
      </p:sp>
      <p:sp>
        <p:nvSpPr>
          <p:cNvPr id="225" name="Rectangle : coins arrondis 224"/>
          <p:cNvSpPr/>
          <p:nvPr/>
        </p:nvSpPr>
        <p:spPr>
          <a:xfrm>
            <a:off x="2569680" y="4370760"/>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compute_pol_variables</a:t>
            </a:r>
          </a:p>
          <a:p>
            <a:pPr algn="ctr"/>
            <a:r>
              <a:rPr lang="en-GB" sz="1800" b="0" strike="noStrike" spc="-1">
                <a:solidFill>
                  <a:srgbClr val="000000"/>
                </a:solidFill>
                <a:latin typeface="Times New Roman"/>
              </a:rPr>
              <a:t>compute_noise_power</a:t>
            </a:r>
          </a:p>
          <a:p>
            <a:pPr algn="ctr"/>
            <a:r>
              <a:rPr lang="en-GB" sz="1800" b="0" strike="noStrike" spc="-1">
                <a:solidFill>
                  <a:srgbClr val="000000"/>
                </a:solidFill>
                <a:latin typeface="Times New Roman"/>
              </a:rPr>
              <a:t>compute_reflectivity</a:t>
            </a:r>
          </a:p>
          <a:p>
            <a:pPr algn="ctr"/>
            <a:r>
              <a:rPr lang="en-GB" sz="1800" b="0" strike="noStrike" spc="-1">
                <a:solidFill>
                  <a:srgbClr val="000000"/>
                </a:solidFill>
                <a:latin typeface="Times New Roman"/>
              </a:rPr>
              <a:t>compute_Doppler_velocity</a:t>
            </a:r>
          </a:p>
          <a:p>
            <a:pPr algn="ctr"/>
            <a:r>
              <a:rPr lang="en-GB" sz="1800" b="0" strike="noStrike" spc="-1">
                <a:solidFill>
                  <a:srgbClr val="000000"/>
                </a:solidFill>
                <a:latin typeface="Times New Roman"/>
              </a:rPr>
              <a:t>….</a:t>
            </a:r>
          </a:p>
        </p:txBody>
      </p:sp>
      <p:sp>
        <p:nvSpPr>
          <p:cNvPr id="226" name="Organigramme : Données 225"/>
          <p:cNvSpPr/>
          <p:nvPr/>
        </p:nvSpPr>
        <p:spPr>
          <a:xfrm>
            <a:off x="6663600" y="45475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Fields for </a:t>
            </a:r>
          </a:p>
          <a:p>
            <a:pPr algn="ctr"/>
            <a:r>
              <a:rPr lang="en-GB" sz="1800" b="0" strike="noStrike" spc="-1">
                <a:solidFill>
                  <a:srgbClr val="000000"/>
                </a:solidFill>
                <a:latin typeface="Times New Roman"/>
              </a:rPr>
              <a:t>Radar obj.</a:t>
            </a:r>
          </a:p>
        </p:txBody>
      </p:sp>
      <p:sp>
        <p:nvSpPr>
          <p:cNvPr id="227" name="ZoneTexte 226"/>
          <p:cNvSpPr txBox="1"/>
          <p:nvPr/>
        </p:nvSpPr>
        <p:spPr>
          <a:xfrm>
            <a:off x="3468960" y="1071000"/>
            <a:ext cx="188136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retrieve/spectra.py</a:t>
            </a:r>
            <a:endParaRPr lang="fr-FR" sz="1800" b="0" strike="noStrike" spc="-1">
              <a:solidFill>
                <a:srgbClr val="000000"/>
              </a:solidFill>
              <a:latin typeface="Times New Roman"/>
            </a:endParaRPr>
          </a:p>
        </p:txBody>
      </p:sp>
      <p:cxnSp>
        <p:nvCxnSpPr>
          <p:cNvPr id="228" name="Connecteur : en angle 227"/>
          <p:cNvCxnSpPr>
            <a:stCxn id="222" idx="5"/>
            <a:endCxn id="220" idx="1"/>
          </p:cNvCxnSpPr>
          <p:nvPr/>
        </p:nvCxnSpPr>
        <p:spPr>
          <a:xfrm flipV="1">
            <a:off x="1930680" y="1996200"/>
            <a:ext cx="1514880" cy="1440000"/>
          </a:xfrm>
          <a:prstGeom prst="bentConnector3">
            <a:avLst>
              <a:gd name="adj1" fmla="val 28904"/>
            </a:avLst>
          </a:prstGeom>
          <a:ln w="36000">
            <a:solidFill>
              <a:srgbClr val="000000"/>
            </a:solidFill>
            <a:round/>
            <a:tailEnd type="triangle" w="med" len="med"/>
          </a:ln>
        </p:spPr>
      </p:cxnSp>
      <p:cxnSp>
        <p:nvCxnSpPr>
          <p:cNvPr id="229" name="Connecteur : en angle 228"/>
          <p:cNvCxnSpPr>
            <a:stCxn id="222" idx="5"/>
            <a:endCxn id="221" idx="0"/>
          </p:cNvCxnSpPr>
          <p:nvPr/>
        </p:nvCxnSpPr>
        <p:spPr>
          <a:xfrm flipV="1">
            <a:off x="1930680" y="3435480"/>
            <a:ext cx="639360" cy="720"/>
          </a:xfrm>
          <a:prstGeom prst="bentConnector3">
            <a:avLst>
              <a:gd name="adj1" fmla="val 65126"/>
            </a:avLst>
          </a:prstGeom>
          <a:ln w="36000">
            <a:solidFill>
              <a:srgbClr val="000000"/>
            </a:solidFill>
            <a:round/>
            <a:tailEnd type="triangle" w="med" len="med"/>
          </a:ln>
        </p:spPr>
      </p:cxnSp>
      <p:cxnSp>
        <p:nvCxnSpPr>
          <p:cNvPr id="230" name="Connecteur : en angle 229"/>
          <p:cNvCxnSpPr>
            <a:stCxn id="222" idx="5"/>
            <a:endCxn id="225" idx="1"/>
          </p:cNvCxnSpPr>
          <p:nvPr/>
        </p:nvCxnSpPr>
        <p:spPr>
          <a:xfrm>
            <a:off x="1930680" y="3435840"/>
            <a:ext cx="639360" cy="1643760"/>
          </a:xfrm>
          <a:prstGeom prst="bentConnector3">
            <a:avLst>
              <a:gd name="adj1" fmla="val 65126"/>
            </a:avLst>
          </a:prstGeom>
          <a:ln w="36000">
            <a:solidFill>
              <a:srgbClr val="000000"/>
            </a:solidFill>
            <a:round/>
            <a:tailEnd type="triangle" w="med" len="med"/>
          </a:ln>
        </p:spPr>
      </p:cxnSp>
      <p:cxnSp>
        <p:nvCxnSpPr>
          <p:cNvPr id="231" name="Connecteur droit avec flèche 230"/>
          <p:cNvCxnSpPr>
            <a:stCxn id="220" idx="3"/>
            <a:endCxn id="223" idx="2"/>
          </p:cNvCxnSpPr>
          <p:nvPr/>
        </p:nvCxnSpPr>
        <p:spPr>
          <a:xfrm>
            <a:off x="5261040" y="1996200"/>
            <a:ext cx="1580040" cy="720"/>
          </a:xfrm>
          <a:prstGeom prst="straightConnector1">
            <a:avLst/>
          </a:prstGeom>
          <a:ln w="36000">
            <a:solidFill>
              <a:srgbClr val="000000"/>
            </a:solidFill>
            <a:round/>
            <a:tailEnd type="triangle" w="med" len="med"/>
          </a:ln>
        </p:spPr>
      </p:cxnSp>
      <p:cxnSp>
        <p:nvCxnSpPr>
          <p:cNvPr id="232" name="Connecteur droit avec flèche 231"/>
          <p:cNvCxnSpPr>
            <a:stCxn id="221" idx="0"/>
            <a:endCxn id="224" idx="2"/>
          </p:cNvCxnSpPr>
          <p:nvPr/>
        </p:nvCxnSpPr>
        <p:spPr>
          <a:xfrm>
            <a:off x="6136560" y="3435480"/>
            <a:ext cx="478440" cy="720"/>
          </a:xfrm>
          <a:prstGeom prst="straightConnector1">
            <a:avLst/>
          </a:prstGeom>
          <a:ln w="36000">
            <a:solidFill>
              <a:srgbClr val="000000"/>
            </a:solidFill>
            <a:round/>
            <a:tailEnd type="triangle" w="med" len="med"/>
          </a:ln>
        </p:spPr>
      </p:cxnSp>
      <p:cxnSp>
        <p:nvCxnSpPr>
          <p:cNvPr id="233" name="Connecteur droit avec flèche 232"/>
          <p:cNvCxnSpPr>
            <a:stCxn id="225" idx="3"/>
            <a:endCxn id="226" idx="2"/>
          </p:cNvCxnSpPr>
          <p:nvPr/>
        </p:nvCxnSpPr>
        <p:spPr>
          <a:xfrm>
            <a:off x="6136560" y="5079240"/>
            <a:ext cx="704520" cy="720"/>
          </a:xfrm>
          <a:prstGeom prst="straightConnector1">
            <a:avLst/>
          </a:prstGeom>
          <a:ln w="36000">
            <a:solidFill>
              <a:srgbClr val="000000"/>
            </a:solidFill>
            <a:round/>
            <a:tailEnd type="triangle" w="med" len="med"/>
          </a:ln>
        </p:spPr>
      </p:cxn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C9EB8B7F-2D07-4DC2-9772-F09E0755883B}" type="slidenum">
              <a:t>12</a:t>
            </a:fld>
            <a:endParaRPr/>
          </a:p>
        </p:txBody>
      </p:sp>
      <p:sp>
        <p:nvSpPr>
          <p:cNvPr id="5" name="PlaceHolder 4"/>
          <p:cNvSpPr>
            <a:spLocks noGrp="1"/>
          </p:cNvSpPr>
          <p:nvPr>
            <p:ph type="dt" idx="5"/>
          </p:nvPr>
        </p:nvSpPr>
        <p:spPr/>
        <p:txBody>
          <a:bodyPr/>
          <a:lstStyle/>
          <a:p>
            <a:fld id="{5A9DC90D-AAB3-4EB1-A78D-C7923A3D32A4}" type="datetime1">
              <a:rPr lang="ca-ES"/>
              <a:t>16/8/2023</a:t>
            </a:fld>
            <a:endParaRPr lang="ca-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noise and bias correction</a:t>
            </a:r>
            <a:endParaRPr lang="fr-FR" sz="2400" b="1" strike="noStrike" spc="-1">
              <a:solidFill>
                <a:srgbClr val="000000"/>
              </a:solidFill>
              <a:latin typeface="Arial"/>
            </a:endParaRPr>
          </a:p>
        </p:txBody>
      </p:sp>
      <p:sp>
        <p:nvSpPr>
          <p:cNvPr id="235" name="Organigramme : Données 234"/>
          <p:cNvSpPr/>
          <p:nvPr/>
        </p:nvSpPr>
        <p:spPr>
          <a:xfrm>
            <a:off x="421200" y="26755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Radar obj.</a:t>
            </a:r>
          </a:p>
        </p:txBody>
      </p:sp>
      <p:sp>
        <p:nvSpPr>
          <p:cNvPr id="236" name="Rectangle : coins arrondis 235"/>
          <p:cNvSpPr/>
          <p:nvPr/>
        </p:nvSpPr>
        <p:spPr>
          <a:xfrm>
            <a:off x="2690280" y="2647080"/>
            <a:ext cx="3153240" cy="112068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808080"/>
                </a:solidFill>
                <a:latin typeface="Times New Roman"/>
              </a:rPr>
              <a:t>compute_radial_noise_hs</a:t>
            </a:r>
          </a:p>
          <a:p>
            <a:pPr algn="ctr"/>
            <a:r>
              <a:rPr lang="en-GB" sz="1800" b="0" strike="noStrike" spc="-1">
                <a:solidFill>
                  <a:srgbClr val="808080"/>
                </a:solidFill>
                <a:latin typeface="Times New Roman"/>
              </a:rPr>
              <a:t>compute_radial_noise_ivic</a:t>
            </a:r>
          </a:p>
          <a:p>
            <a:pPr algn="ctr"/>
            <a:r>
              <a:rPr lang="en-GB" sz="1800" b="0" strike="noStrike" spc="-1">
                <a:solidFill>
                  <a:srgbClr val="808080"/>
                </a:solidFill>
                <a:latin typeface="Times New Roman"/>
              </a:rPr>
              <a:t>calculate_snr_from_reflectivity</a:t>
            </a:r>
          </a:p>
        </p:txBody>
      </p:sp>
      <p:sp>
        <p:nvSpPr>
          <p:cNvPr id="237" name="ZoneTexte 236"/>
          <p:cNvSpPr txBox="1"/>
          <p:nvPr/>
        </p:nvSpPr>
        <p:spPr>
          <a:xfrm>
            <a:off x="2496960" y="2367000"/>
            <a:ext cx="3918960" cy="343440"/>
          </a:xfrm>
          <a:prstGeom prst="rect">
            <a:avLst/>
          </a:prstGeom>
          <a:noFill/>
          <a:ln w="0">
            <a:noFill/>
          </a:ln>
        </p:spPr>
        <p:txBody>
          <a:bodyPr lIns="90000" tIns="45000" rIns="90000" bIns="45000" anchor="t">
            <a:noAutofit/>
          </a:bodyPr>
          <a:lstStyle/>
          <a:p>
            <a:r>
              <a:rPr lang="en-GB" sz="1800" b="0" strike="noStrike" spc="-1">
                <a:solidFill>
                  <a:srgbClr val="808080"/>
                </a:solidFill>
                <a:latin typeface="Times New Roman"/>
              </a:rPr>
              <a:t>retrieve/simple_moment_calculations.py</a:t>
            </a:r>
            <a:endParaRPr lang="fr-FR" sz="1800" b="0" strike="noStrike" spc="-1">
              <a:solidFill>
                <a:srgbClr val="000000"/>
              </a:solidFill>
              <a:latin typeface="Times New Roman"/>
            </a:endParaRPr>
          </a:p>
        </p:txBody>
      </p:sp>
      <p:sp>
        <p:nvSpPr>
          <p:cNvPr id="238" name="Rectangle : coins arrondis 237"/>
          <p:cNvSpPr/>
          <p:nvPr/>
        </p:nvSpPr>
        <p:spPr>
          <a:xfrm>
            <a:off x="2690280" y="1279080"/>
            <a:ext cx="21880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correct_noise_rhohv</a:t>
            </a:r>
          </a:p>
        </p:txBody>
      </p:sp>
      <p:sp>
        <p:nvSpPr>
          <p:cNvPr id="239" name="Rectangle : coins arrondis 238"/>
          <p:cNvSpPr/>
          <p:nvPr/>
        </p:nvSpPr>
        <p:spPr>
          <a:xfrm>
            <a:off x="2690280" y="4165560"/>
            <a:ext cx="1428480" cy="8175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correct_bias</a:t>
            </a:r>
          </a:p>
        </p:txBody>
      </p:sp>
      <p:sp>
        <p:nvSpPr>
          <p:cNvPr id="240" name="Rectangle : coins arrondis 239"/>
          <p:cNvSpPr/>
          <p:nvPr/>
        </p:nvSpPr>
        <p:spPr>
          <a:xfrm>
            <a:off x="4417920" y="4178520"/>
            <a:ext cx="1804680" cy="79164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correct_visibility</a:t>
            </a:r>
          </a:p>
        </p:txBody>
      </p:sp>
      <p:sp>
        <p:nvSpPr>
          <p:cNvPr id="241" name="Rectangle : coins arrondis 240"/>
          <p:cNvSpPr/>
          <p:nvPr/>
        </p:nvSpPr>
        <p:spPr>
          <a:xfrm>
            <a:off x="6686640" y="2827080"/>
            <a:ext cx="176220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A33E03"/>
                </a:solidFill>
                <a:latin typeface="Times New Roman"/>
              </a:rPr>
              <a:t>despeckle_field</a:t>
            </a:r>
          </a:p>
        </p:txBody>
      </p:sp>
      <p:cxnSp>
        <p:nvCxnSpPr>
          <p:cNvPr id="242" name="Connecteur droit avec flèche 241"/>
          <p:cNvCxnSpPr>
            <a:stCxn id="235" idx="5"/>
            <a:endCxn id="236" idx="1"/>
          </p:cNvCxnSpPr>
          <p:nvPr/>
        </p:nvCxnSpPr>
        <p:spPr>
          <a:xfrm flipV="1">
            <a:off x="2014200" y="3207240"/>
            <a:ext cx="676440" cy="720"/>
          </a:xfrm>
          <a:prstGeom prst="straightConnector1">
            <a:avLst/>
          </a:prstGeom>
          <a:ln w="36000">
            <a:solidFill>
              <a:srgbClr val="000000"/>
            </a:solidFill>
            <a:round/>
            <a:tailEnd type="triangle" w="med" len="med"/>
          </a:ln>
        </p:spPr>
      </p:cxnSp>
      <p:cxnSp>
        <p:nvCxnSpPr>
          <p:cNvPr id="243" name="Connecteur : en angle 242"/>
          <p:cNvCxnSpPr>
            <a:stCxn id="235" idx="5"/>
            <a:endCxn id="238" idx="1"/>
          </p:cNvCxnSpPr>
          <p:nvPr/>
        </p:nvCxnSpPr>
        <p:spPr>
          <a:xfrm flipV="1">
            <a:off x="2014200" y="1659240"/>
            <a:ext cx="676440" cy="1548720"/>
          </a:xfrm>
          <a:prstGeom prst="bentConnector3">
            <a:avLst>
              <a:gd name="adj1" fmla="val 63365"/>
            </a:avLst>
          </a:prstGeom>
          <a:ln w="36000">
            <a:solidFill>
              <a:srgbClr val="000000"/>
            </a:solidFill>
            <a:round/>
            <a:tailEnd type="triangle" w="med" len="med"/>
          </a:ln>
        </p:spPr>
      </p:cxnSp>
      <p:cxnSp>
        <p:nvCxnSpPr>
          <p:cNvPr id="244" name="Connecteur : en angle 243"/>
          <p:cNvCxnSpPr>
            <a:stCxn id="235" idx="5"/>
            <a:endCxn id="239" idx="1"/>
          </p:cNvCxnSpPr>
          <p:nvPr/>
        </p:nvCxnSpPr>
        <p:spPr>
          <a:xfrm>
            <a:off x="2014200" y="3207600"/>
            <a:ext cx="676440" cy="1366920"/>
          </a:xfrm>
          <a:prstGeom prst="bentConnector3">
            <a:avLst>
              <a:gd name="adj1" fmla="val 63365"/>
            </a:avLst>
          </a:prstGeom>
          <a:ln w="36000">
            <a:solidFill>
              <a:srgbClr val="000000"/>
            </a:solidFill>
            <a:round/>
            <a:tailEnd type="triangle" w="med" len="med"/>
          </a:ln>
        </p:spPr>
      </p:cxnSp>
      <p:cxnSp>
        <p:nvCxnSpPr>
          <p:cNvPr id="245" name="Connecteur droit avec flèche 244"/>
          <p:cNvCxnSpPr>
            <a:stCxn id="239" idx="3"/>
            <a:endCxn id="240" idx="1"/>
          </p:cNvCxnSpPr>
          <p:nvPr/>
        </p:nvCxnSpPr>
        <p:spPr>
          <a:xfrm>
            <a:off x="4118760" y="4574160"/>
            <a:ext cx="299520" cy="360"/>
          </a:xfrm>
          <a:prstGeom prst="straightConnector1">
            <a:avLst/>
          </a:prstGeom>
          <a:ln w="36000">
            <a:solidFill>
              <a:srgbClr val="000000"/>
            </a:solidFill>
            <a:round/>
            <a:tailEnd type="triangle" w="med" len="med"/>
          </a:ln>
        </p:spPr>
      </p:cxnSp>
      <p:cxnSp>
        <p:nvCxnSpPr>
          <p:cNvPr id="246" name="Connecteur : en angle 245"/>
          <p:cNvCxnSpPr>
            <a:stCxn id="236" idx="0"/>
            <a:endCxn id="238" idx="2"/>
          </p:cNvCxnSpPr>
          <p:nvPr/>
        </p:nvCxnSpPr>
        <p:spPr>
          <a:xfrm rot="16200000" flipV="1">
            <a:off x="3721680" y="2102040"/>
            <a:ext cx="608040" cy="482760"/>
          </a:xfrm>
          <a:prstGeom prst="bentConnector3">
            <a:avLst>
              <a:gd name="adj1" fmla="val 50000"/>
            </a:avLst>
          </a:prstGeom>
          <a:ln w="36000">
            <a:solidFill>
              <a:srgbClr val="000000"/>
            </a:solidFill>
            <a:round/>
            <a:tailEnd type="triangle" w="med" len="med"/>
          </a:ln>
        </p:spPr>
      </p:cxnSp>
      <p:cxnSp>
        <p:nvCxnSpPr>
          <p:cNvPr id="247" name="Connecteur : en angle 246"/>
          <p:cNvCxnSpPr>
            <a:stCxn id="236" idx="2"/>
            <a:endCxn id="239" idx="0"/>
          </p:cNvCxnSpPr>
          <p:nvPr/>
        </p:nvCxnSpPr>
        <p:spPr>
          <a:xfrm rot="5400000">
            <a:off x="3636360" y="3535560"/>
            <a:ext cx="398160" cy="862560"/>
          </a:xfrm>
          <a:prstGeom prst="bentConnector3">
            <a:avLst>
              <a:gd name="adj1" fmla="val 49954"/>
            </a:avLst>
          </a:prstGeom>
          <a:ln w="36000">
            <a:solidFill>
              <a:srgbClr val="000000"/>
            </a:solidFill>
            <a:round/>
            <a:tailEnd type="triangle" w="med" len="med"/>
          </a:ln>
        </p:spPr>
      </p:cxnSp>
      <p:cxnSp>
        <p:nvCxnSpPr>
          <p:cNvPr id="248" name="Connecteur : en angle 247"/>
          <p:cNvCxnSpPr>
            <a:stCxn id="238" idx="3"/>
            <a:endCxn id="241" idx="1"/>
          </p:cNvCxnSpPr>
          <p:nvPr/>
        </p:nvCxnSpPr>
        <p:spPr>
          <a:xfrm>
            <a:off x="4878360" y="1659240"/>
            <a:ext cx="1808640" cy="1548360"/>
          </a:xfrm>
          <a:prstGeom prst="bentConnector3">
            <a:avLst>
              <a:gd name="adj1" fmla="val 87557"/>
            </a:avLst>
          </a:prstGeom>
          <a:ln w="36000">
            <a:solidFill>
              <a:srgbClr val="000000"/>
            </a:solidFill>
            <a:round/>
            <a:tailEnd type="triangle" w="med" len="med"/>
          </a:ln>
        </p:spPr>
      </p:cxnSp>
      <p:cxnSp>
        <p:nvCxnSpPr>
          <p:cNvPr id="249" name="Connecteur : en angle 248"/>
          <p:cNvCxnSpPr>
            <a:stCxn id="240" idx="3"/>
            <a:endCxn id="241" idx="1"/>
          </p:cNvCxnSpPr>
          <p:nvPr/>
        </p:nvCxnSpPr>
        <p:spPr>
          <a:xfrm flipV="1">
            <a:off x="6222600" y="3207240"/>
            <a:ext cx="464400" cy="1367280"/>
          </a:xfrm>
          <a:prstGeom prst="bentConnector3">
            <a:avLst>
              <a:gd name="adj1" fmla="val 49961"/>
            </a:avLst>
          </a:prstGeom>
          <a:ln w="36000">
            <a:solidFill>
              <a:srgbClr val="000000"/>
            </a:solidFill>
            <a:round/>
            <a:tailEnd type="triangle" w="med" len="med"/>
          </a:ln>
        </p:spPr>
      </p:cxnSp>
      <p:sp>
        <p:nvSpPr>
          <p:cNvPr id="250" name="Organigramme : Données 249"/>
          <p:cNvSpPr/>
          <p:nvPr/>
        </p:nvSpPr>
        <p:spPr>
          <a:xfrm>
            <a:off x="8701560" y="267588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Radar obj.</a:t>
            </a:r>
          </a:p>
        </p:txBody>
      </p:sp>
      <p:cxnSp>
        <p:nvCxnSpPr>
          <p:cNvPr id="251" name="Connecteur droit avec flèche 250"/>
          <p:cNvCxnSpPr>
            <a:stCxn id="241" idx="3"/>
            <a:endCxn id="250" idx="2"/>
          </p:cNvCxnSpPr>
          <p:nvPr/>
        </p:nvCxnSpPr>
        <p:spPr>
          <a:xfrm>
            <a:off x="8448840" y="3207240"/>
            <a:ext cx="430200" cy="1080"/>
          </a:xfrm>
          <a:prstGeom prst="straightConnector1">
            <a:avLst/>
          </a:prstGeom>
          <a:ln w="36000">
            <a:solidFill>
              <a:srgbClr val="000000"/>
            </a:solidFill>
            <a:round/>
            <a:tailEnd type="triangle" w="med" len="med"/>
          </a:ln>
        </p:spPr>
      </p:cxnSp>
      <p:sp>
        <p:nvSpPr>
          <p:cNvPr id="252" name="ZoneTexte 251"/>
          <p:cNvSpPr txBox="1"/>
          <p:nvPr/>
        </p:nvSpPr>
        <p:spPr>
          <a:xfrm>
            <a:off x="6708960" y="2403000"/>
            <a:ext cx="2072160" cy="343440"/>
          </a:xfrm>
          <a:prstGeom prst="rect">
            <a:avLst/>
          </a:prstGeom>
          <a:noFill/>
          <a:ln w="0">
            <a:noFill/>
          </a:ln>
        </p:spPr>
        <p:txBody>
          <a:bodyPr lIns="90000" tIns="45000" rIns="90000" bIns="45000" anchor="t">
            <a:noAutofit/>
          </a:bodyPr>
          <a:lstStyle/>
          <a:p>
            <a:r>
              <a:rPr lang="en-GB" sz="1800" b="0" strike="noStrike" spc="-1">
                <a:solidFill>
                  <a:srgbClr val="A33E03"/>
                </a:solidFill>
                <a:latin typeface="Times New Roman"/>
              </a:rPr>
              <a:t>correct/despeckle.py</a:t>
            </a:r>
            <a:endParaRPr lang="fr-FR" sz="1800" b="0" strike="noStrike" spc="-1">
              <a:solidFill>
                <a:srgbClr val="000000"/>
              </a:solidFill>
              <a:latin typeface="Times New Roman"/>
            </a:endParaRPr>
          </a:p>
        </p:txBody>
      </p:sp>
      <p:sp>
        <p:nvSpPr>
          <p:cNvPr id="253" name="ZoneTexte 252"/>
          <p:cNvSpPr txBox="1"/>
          <p:nvPr/>
        </p:nvSpPr>
        <p:spPr>
          <a:xfrm>
            <a:off x="6744960" y="1071000"/>
            <a:ext cx="257940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correct/bias_and_noise.py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97755022-7863-4998-865D-049975638A9A}" type="slidenum">
              <a:t>13</a:t>
            </a:fld>
            <a:endParaRPr/>
          </a:p>
        </p:txBody>
      </p:sp>
      <p:sp>
        <p:nvSpPr>
          <p:cNvPr id="5" name="PlaceHolder 4"/>
          <p:cNvSpPr>
            <a:spLocks noGrp="1"/>
          </p:cNvSpPr>
          <p:nvPr>
            <p:ph type="dt" idx="5"/>
          </p:nvPr>
        </p:nvSpPr>
        <p:spPr/>
        <p:txBody>
          <a:bodyPr/>
          <a:lstStyle/>
          <a:p>
            <a:fld id="{3AF26768-EBAA-485C-A402-C10BA66E5ABF}" type="datetime1">
              <a:rPr lang="ca-ES"/>
              <a:t>16/8/2023</a:t>
            </a:fld>
            <a:endParaRPr lang="ca-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filtering undesired echoes</a:t>
            </a:r>
            <a:endParaRPr lang="fr-FR" sz="2400" b="1" strike="noStrike" spc="-1">
              <a:solidFill>
                <a:srgbClr val="000000"/>
              </a:solidFill>
              <a:latin typeface="Arial"/>
            </a:endParaRPr>
          </a:p>
        </p:txBody>
      </p:sp>
      <p:graphicFrame>
        <p:nvGraphicFramePr>
          <p:cNvPr id="255" name="Tableau 254"/>
          <p:cNvGraphicFramePr/>
          <p:nvPr/>
        </p:nvGraphicFramePr>
        <p:xfrm>
          <a:off x="272880" y="2544120"/>
          <a:ext cx="10160280" cy="4023360"/>
        </p:xfrm>
        <a:graphic>
          <a:graphicData uri="http://schemas.openxmlformats.org/drawingml/2006/table">
            <a:tbl>
              <a:tblPr/>
              <a:tblGrid>
                <a:gridCol w="4266720">
                  <a:extLst>
                    <a:ext uri="{9D8B030D-6E8A-4147-A177-3AD203B41FA5}">
                      <a16:colId xmlns:a16="http://schemas.microsoft.com/office/drawing/2014/main" val="20000"/>
                    </a:ext>
                  </a:extLst>
                </a:gridCol>
                <a:gridCol w="5893560">
                  <a:extLst>
                    <a:ext uri="{9D8B030D-6E8A-4147-A177-3AD203B41FA5}">
                      <a16:colId xmlns:a16="http://schemas.microsoft.com/office/drawing/2014/main" val="20001"/>
                    </a:ext>
                  </a:extLst>
                </a:gridCol>
              </a:tblGrid>
              <a:tr h="343440">
                <a:tc>
                  <a:txBody>
                    <a:bodyPr/>
                    <a:lstStyle/>
                    <a:p>
                      <a:pPr indent="0">
                        <a:buNone/>
                      </a:pPr>
                      <a:r>
                        <a:rPr lang="en-GB" sz="1800" b="0" strike="noStrike" spc="-1">
                          <a:solidFill>
                            <a:srgbClr val="000000"/>
                          </a:solidFill>
                          <a:latin typeface="Arial"/>
                        </a:rPr>
                        <a:t>moment_based_gate_filter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Masked based on thresholds on reflectivity and RhoHV</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moment_and_texture_based_gate_filter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Masked based on thresholds on raw moments (dBZ, RhoHV, ZDR, PhiDP) and their textures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snr_based_gate_filter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Masked based on SNR threshold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class_based_gate_filter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Masked based on desired hydrometeors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pPr indent="0">
                        <a:buNone/>
                      </a:pPr>
                      <a:r>
                        <a:rPr lang="en-GB" sz="1800" b="0" strike="noStrike" spc="-1">
                          <a:solidFill>
                            <a:srgbClr val="000000"/>
                          </a:solidFill>
                          <a:latin typeface="Arial"/>
                        </a:rPr>
                        <a:t>visibility_based_gate_filter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Masked based on visibility threshold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pPr indent="0">
                        <a:buNone/>
                      </a:pPr>
                      <a:r>
                        <a:rPr lang="en-GB" sz="1800" b="0" strike="noStrike" spc="-1">
                          <a:solidFill>
                            <a:srgbClr val="000000"/>
                          </a:solidFill>
                          <a:latin typeface="Arial"/>
                        </a:rPr>
                        <a:t>temp_based_gate_filter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Masked based on temperature from and NWP model (removes non-liquid precipitation)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pPr indent="0">
                        <a:buNone/>
                      </a:pPr>
                      <a:r>
                        <a:rPr lang="en-GB" sz="1800" b="0" strike="noStrike" spc="-1">
                          <a:solidFill>
                            <a:srgbClr val="000000"/>
                          </a:solidFill>
                          <a:latin typeface="Arial"/>
                        </a:rPr>
                        <a:t>iso0_based_gate_filter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As above but using the height of the gate with respect to the iso-0° altitude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343440">
                <a:tc>
                  <a:txBody>
                    <a:bodyPr/>
                    <a:lstStyle/>
                    <a:p>
                      <a:pPr indent="0">
                        <a:buNone/>
                      </a:pPr>
                      <a:r>
                        <a:rPr lang="en-GB" sz="1800" b="0" strike="noStrike" spc="-1">
                          <a:solidFill>
                            <a:srgbClr val="000000"/>
                          </a:solidFill>
                          <a:latin typeface="Arial"/>
                        </a:rPr>
                        <a:t>birds_gate_filter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Mask suspected bird echoes. Based on thresholds on moments and velocity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bl>
          </a:graphicData>
        </a:graphic>
      </p:graphicFrame>
      <p:sp>
        <p:nvSpPr>
          <p:cNvPr id="256" name="ZoneTexte 255"/>
          <p:cNvSpPr txBox="1"/>
          <p:nvPr/>
        </p:nvSpPr>
        <p:spPr>
          <a:xfrm>
            <a:off x="3621960" y="6478560"/>
            <a:ext cx="188316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filters/gatefilter.py</a:t>
            </a:r>
            <a:endParaRPr lang="fr-FR" sz="1800" b="0" strike="noStrike" spc="-1">
              <a:solidFill>
                <a:srgbClr val="000000"/>
              </a:solidFill>
              <a:latin typeface="Times New Roman"/>
            </a:endParaRPr>
          </a:p>
        </p:txBody>
      </p:sp>
      <p:sp>
        <p:nvSpPr>
          <p:cNvPr id="257" name="ZoneTexte 256"/>
          <p:cNvSpPr txBox="1"/>
          <p:nvPr/>
        </p:nvSpPr>
        <p:spPr>
          <a:xfrm>
            <a:off x="346320" y="1186560"/>
            <a:ext cx="5667120" cy="59652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Provides a GateFilter object that can be used to censor data </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11D6E2AA-88C0-4FA9-803B-6DF22B73389E}" type="slidenum">
              <a:t>14</a:t>
            </a:fld>
            <a:endParaRPr/>
          </a:p>
        </p:txBody>
      </p:sp>
      <p:sp>
        <p:nvSpPr>
          <p:cNvPr id="5" name="PlaceHolder 4"/>
          <p:cNvSpPr>
            <a:spLocks noGrp="1"/>
          </p:cNvSpPr>
          <p:nvPr>
            <p:ph type="dt" idx="5"/>
          </p:nvPr>
        </p:nvSpPr>
        <p:spPr/>
        <p:txBody>
          <a:bodyPr/>
          <a:lstStyle/>
          <a:p>
            <a:fld id="{A6BC4ED2-0A36-437A-AF5C-E3B730FFA98C}" type="datetime1">
              <a:rPr lang="ca-ES"/>
              <a:t>16/8/2023</a:t>
            </a:fld>
            <a:endParaRPr lang="ca-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raw PhiDP processing</a:t>
            </a:r>
            <a:endParaRPr lang="fr-FR" sz="2400" b="1" strike="noStrike" spc="-1">
              <a:solidFill>
                <a:srgbClr val="000000"/>
              </a:solidFill>
              <a:latin typeface="Arial"/>
            </a:endParaRPr>
          </a:p>
        </p:txBody>
      </p:sp>
      <p:sp>
        <p:nvSpPr>
          <p:cNvPr id="259" name="Rectangle : coins arrondis 258"/>
          <p:cNvSpPr/>
          <p:nvPr/>
        </p:nvSpPr>
        <p:spPr>
          <a:xfrm>
            <a:off x="2688840" y="1027440"/>
            <a:ext cx="19306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det_sys_phase</a:t>
            </a:r>
          </a:p>
          <a:p>
            <a:pPr algn="ctr"/>
            <a:r>
              <a:rPr lang="en-GB" sz="1800" b="0" strike="noStrike" spc="-1">
                <a:solidFill>
                  <a:srgbClr val="000000"/>
                </a:solidFill>
                <a:latin typeface="Times New Roman"/>
              </a:rPr>
              <a:t>det_sys_phase_ray</a:t>
            </a:r>
          </a:p>
        </p:txBody>
      </p:sp>
      <p:sp>
        <p:nvSpPr>
          <p:cNvPr id="260" name="Organigramme : Données 259"/>
          <p:cNvSpPr/>
          <p:nvPr/>
        </p:nvSpPr>
        <p:spPr>
          <a:xfrm>
            <a:off x="277560" y="285624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Radar obj.</a:t>
            </a:r>
          </a:p>
        </p:txBody>
      </p:sp>
      <p:sp>
        <p:nvSpPr>
          <p:cNvPr id="261" name="Rectangle : coins arrondis 260"/>
          <p:cNvSpPr/>
          <p:nvPr/>
        </p:nvSpPr>
        <p:spPr>
          <a:xfrm>
            <a:off x="2688840" y="2035440"/>
            <a:ext cx="19306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correct_sys_phase</a:t>
            </a:r>
          </a:p>
        </p:txBody>
      </p:sp>
      <p:sp>
        <p:nvSpPr>
          <p:cNvPr id="262" name="Rectangle : coins arrondis 261"/>
          <p:cNvSpPr/>
          <p:nvPr/>
        </p:nvSpPr>
        <p:spPr>
          <a:xfrm>
            <a:off x="2406960" y="3007800"/>
            <a:ext cx="249444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Times New Roman"/>
              </a:rPr>
              <a:t>smooth_phidp_single_window</a:t>
            </a:r>
          </a:p>
          <a:p>
            <a:pPr algn="ctr"/>
            <a:r>
              <a:rPr lang="en-GB" sz="1400" b="0" strike="noStrike" spc="-1">
                <a:solidFill>
                  <a:srgbClr val="000000"/>
                </a:solidFill>
                <a:latin typeface="Times New Roman"/>
              </a:rPr>
              <a:t>smooth_phidp_double_window</a:t>
            </a:r>
          </a:p>
        </p:txBody>
      </p:sp>
      <p:sp>
        <p:nvSpPr>
          <p:cNvPr id="263" name="Rectangle : coins arrondis 262"/>
          <p:cNvSpPr/>
          <p:nvPr/>
        </p:nvSpPr>
        <p:spPr>
          <a:xfrm>
            <a:off x="5214960" y="3007800"/>
            <a:ext cx="249444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808080"/>
                </a:solidFill>
                <a:latin typeface="Times New Roman"/>
              </a:rPr>
              <a:t>kdp_leastsquare_single_window</a:t>
            </a:r>
          </a:p>
          <a:p>
            <a:pPr algn="ctr"/>
            <a:r>
              <a:rPr lang="en-GB" sz="1400" b="0" strike="noStrike" spc="-1">
                <a:solidFill>
                  <a:srgbClr val="808080"/>
                </a:solidFill>
                <a:latin typeface="Times New Roman"/>
              </a:rPr>
              <a:t>kdp_leastsquare_double_window</a:t>
            </a:r>
          </a:p>
        </p:txBody>
      </p:sp>
      <p:sp>
        <p:nvSpPr>
          <p:cNvPr id="264" name="Rectangle : coins arrondis 263"/>
          <p:cNvSpPr/>
          <p:nvPr/>
        </p:nvSpPr>
        <p:spPr>
          <a:xfrm>
            <a:off x="2694960" y="4015800"/>
            <a:ext cx="19306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phase_proc_lp</a:t>
            </a:r>
          </a:p>
        </p:txBody>
      </p:sp>
      <p:sp>
        <p:nvSpPr>
          <p:cNvPr id="265" name="Rectangle : coins arrondis 264"/>
          <p:cNvSpPr/>
          <p:nvPr/>
        </p:nvSpPr>
        <p:spPr>
          <a:xfrm>
            <a:off x="2694960" y="4988160"/>
            <a:ext cx="19306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808080"/>
                </a:solidFill>
                <a:latin typeface="Times New Roman"/>
              </a:rPr>
              <a:t>kdp_schneebeli</a:t>
            </a:r>
          </a:p>
          <a:p>
            <a:pPr algn="ctr"/>
            <a:r>
              <a:rPr lang="en-GB" sz="1800" b="0" strike="noStrike" spc="-1">
                <a:solidFill>
                  <a:srgbClr val="808080"/>
                </a:solidFill>
                <a:latin typeface="Times New Roman"/>
              </a:rPr>
              <a:t>kdp_vulpiani</a:t>
            </a:r>
          </a:p>
          <a:p>
            <a:pPr algn="ctr"/>
            <a:r>
              <a:rPr lang="en-GB" sz="1800" b="0" strike="noStrike" spc="-1">
                <a:solidFill>
                  <a:srgbClr val="808080"/>
                </a:solidFill>
                <a:latin typeface="Times New Roman"/>
              </a:rPr>
              <a:t>kdp_maesaka</a:t>
            </a:r>
          </a:p>
        </p:txBody>
      </p:sp>
      <p:sp>
        <p:nvSpPr>
          <p:cNvPr id="266" name="Organigramme : Données 265"/>
          <p:cNvSpPr/>
          <p:nvPr/>
        </p:nvSpPr>
        <p:spPr>
          <a:xfrm>
            <a:off x="8161920" y="285624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PhiDP, Kdp</a:t>
            </a:r>
          </a:p>
          <a:p>
            <a:pPr algn="ctr"/>
            <a:r>
              <a:rPr lang="en-GB" sz="1800" b="0" strike="noStrike" spc="-1">
                <a:solidFill>
                  <a:srgbClr val="000000"/>
                </a:solidFill>
                <a:latin typeface="Times New Roman"/>
              </a:rPr>
              <a:t>fields</a:t>
            </a:r>
          </a:p>
        </p:txBody>
      </p:sp>
      <p:cxnSp>
        <p:nvCxnSpPr>
          <p:cNvPr id="267" name="Connecteur droit avec flèche 266"/>
          <p:cNvCxnSpPr>
            <a:stCxn id="262" idx="3"/>
            <a:endCxn id="263" idx="1"/>
          </p:cNvCxnSpPr>
          <p:nvPr/>
        </p:nvCxnSpPr>
        <p:spPr>
          <a:xfrm>
            <a:off x="4901400" y="3387960"/>
            <a:ext cx="313920" cy="360"/>
          </a:xfrm>
          <a:prstGeom prst="straightConnector1">
            <a:avLst/>
          </a:prstGeom>
          <a:ln w="36000">
            <a:solidFill>
              <a:srgbClr val="000000"/>
            </a:solidFill>
            <a:round/>
            <a:tailEnd type="triangle" w="med" len="med"/>
          </a:ln>
        </p:spPr>
      </p:cxnSp>
      <p:cxnSp>
        <p:nvCxnSpPr>
          <p:cNvPr id="268" name="Connecteur droit avec flèche 267"/>
          <p:cNvCxnSpPr>
            <a:stCxn id="259" idx="2"/>
            <a:endCxn id="261" idx="0"/>
          </p:cNvCxnSpPr>
          <p:nvPr/>
        </p:nvCxnSpPr>
        <p:spPr>
          <a:xfrm>
            <a:off x="3654000" y="1787760"/>
            <a:ext cx="360" cy="248040"/>
          </a:xfrm>
          <a:prstGeom prst="straightConnector1">
            <a:avLst/>
          </a:prstGeom>
          <a:ln w="36000">
            <a:solidFill>
              <a:srgbClr val="000000"/>
            </a:solidFill>
            <a:round/>
            <a:tailEnd type="triangle" w="med" len="med"/>
          </a:ln>
        </p:spPr>
      </p:cxnSp>
      <p:cxnSp>
        <p:nvCxnSpPr>
          <p:cNvPr id="269" name="Connecteur droit avec flèche 268"/>
          <p:cNvCxnSpPr>
            <a:stCxn id="261" idx="2"/>
            <a:endCxn id="262" idx="0"/>
          </p:cNvCxnSpPr>
          <p:nvPr/>
        </p:nvCxnSpPr>
        <p:spPr>
          <a:xfrm>
            <a:off x="3654000" y="2795760"/>
            <a:ext cx="360" cy="212400"/>
          </a:xfrm>
          <a:prstGeom prst="straightConnector1">
            <a:avLst/>
          </a:prstGeom>
          <a:ln w="36000">
            <a:solidFill>
              <a:srgbClr val="000000"/>
            </a:solidFill>
            <a:round/>
            <a:tailEnd type="triangle" w="med" len="med"/>
          </a:ln>
        </p:spPr>
      </p:cxnSp>
      <p:cxnSp>
        <p:nvCxnSpPr>
          <p:cNvPr id="270" name="Connecteur droit avec flèche 269"/>
          <p:cNvCxnSpPr>
            <a:stCxn id="260" idx="5"/>
            <a:endCxn id="262" idx="1"/>
          </p:cNvCxnSpPr>
          <p:nvPr/>
        </p:nvCxnSpPr>
        <p:spPr>
          <a:xfrm flipV="1">
            <a:off x="1870560" y="3387960"/>
            <a:ext cx="536760" cy="720"/>
          </a:xfrm>
          <a:prstGeom prst="straightConnector1">
            <a:avLst/>
          </a:prstGeom>
          <a:ln w="36000">
            <a:solidFill>
              <a:srgbClr val="000000"/>
            </a:solidFill>
            <a:round/>
            <a:tailEnd type="triangle" w="med" len="med"/>
          </a:ln>
        </p:spPr>
      </p:cxnSp>
      <p:cxnSp>
        <p:nvCxnSpPr>
          <p:cNvPr id="271" name="Connecteur : en angle 270"/>
          <p:cNvCxnSpPr>
            <a:stCxn id="260" idx="5"/>
            <a:endCxn id="259" idx="1"/>
          </p:cNvCxnSpPr>
          <p:nvPr/>
        </p:nvCxnSpPr>
        <p:spPr>
          <a:xfrm flipV="1">
            <a:off x="1870560" y="1407600"/>
            <a:ext cx="818640" cy="1981080"/>
          </a:xfrm>
          <a:prstGeom prst="bentConnector3">
            <a:avLst>
              <a:gd name="adj1" fmla="val 34095"/>
            </a:avLst>
          </a:prstGeom>
          <a:ln w="36000">
            <a:solidFill>
              <a:srgbClr val="000000"/>
            </a:solidFill>
            <a:round/>
            <a:tailEnd type="triangle" w="med" len="med"/>
          </a:ln>
        </p:spPr>
      </p:cxnSp>
      <p:cxnSp>
        <p:nvCxnSpPr>
          <p:cNvPr id="272" name="Connecteur : en angle 271"/>
          <p:cNvCxnSpPr>
            <a:stCxn id="260" idx="5"/>
            <a:endCxn id="261" idx="1"/>
          </p:cNvCxnSpPr>
          <p:nvPr/>
        </p:nvCxnSpPr>
        <p:spPr>
          <a:xfrm flipV="1">
            <a:off x="1870560" y="2415600"/>
            <a:ext cx="818640" cy="973080"/>
          </a:xfrm>
          <a:prstGeom prst="bentConnector3">
            <a:avLst>
              <a:gd name="adj1" fmla="val 34095"/>
            </a:avLst>
          </a:prstGeom>
          <a:ln w="36000">
            <a:solidFill>
              <a:srgbClr val="000000"/>
            </a:solidFill>
            <a:round/>
            <a:tailEnd type="triangle" w="med" len="med"/>
          </a:ln>
        </p:spPr>
      </p:cxnSp>
      <p:cxnSp>
        <p:nvCxnSpPr>
          <p:cNvPr id="273" name="Connecteur droit avec flèche 272"/>
          <p:cNvCxnSpPr>
            <a:stCxn id="263" idx="3"/>
            <a:endCxn id="266" idx="2"/>
          </p:cNvCxnSpPr>
          <p:nvPr/>
        </p:nvCxnSpPr>
        <p:spPr>
          <a:xfrm>
            <a:off x="7709400" y="3387960"/>
            <a:ext cx="630000" cy="720"/>
          </a:xfrm>
          <a:prstGeom prst="straightConnector1">
            <a:avLst/>
          </a:prstGeom>
          <a:ln w="36000">
            <a:solidFill>
              <a:srgbClr val="000000"/>
            </a:solidFill>
            <a:round/>
            <a:tailEnd type="triangle" w="med" len="med"/>
          </a:ln>
        </p:spPr>
      </p:cxnSp>
      <p:cxnSp>
        <p:nvCxnSpPr>
          <p:cNvPr id="274" name="Connecteur : en angle 273"/>
          <p:cNvCxnSpPr>
            <a:stCxn id="260" idx="5"/>
            <a:endCxn id="264" idx="1"/>
          </p:cNvCxnSpPr>
          <p:nvPr/>
        </p:nvCxnSpPr>
        <p:spPr>
          <a:xfrm>
            <a:off x="1870560" y="3388320"/>
            <a:ext cx="824760" cy="1008000"/>
          </a:xfrm>
          <a:prstGeom prst="bentConnector3">
            <a:avLst>
              <a:gd name="adj1" fmla="val 35458"/>
            </a:avLst>
          </a:prstGeom>
          <a:ln w="36000">
            <a:solidFill>
              <a:srgbClr val="000000"/>
            </a:solidFill>
            <a:round/>
            <a:tailEnd type="triangle" w="med" len="med"/>
          </a:ln>
        </p:spPr>
      </p:cxnSp>
      <p:cxnSp>
        <p:nvCxnSpPr>
          <p:cNvPr id="275" name="Connecteur : en angle 274"/>
          <p:cNvCxnSpPr>
            <a:stCxn id="260" idx="5"/>
            <a:endCxn id="265" idx="1"/>
          </p:cNvCxnSpPr>
          <p:nvPr/>
        </p:nvCxnSpPr>
        <p:spPr>
          <a:xfrm>
            <a:off x="1870560" y="3388320"/>
            <a:ext cx="824760" cy="1980360"/>
          </a:xfrm>
          <a:prstGeom prst="bentConnector3">
            <a:avLst>
              <a:gd name="adj1" fmla="val 36986"/>
            </a:avLst>
          </a:prstGeom>
          <a:ln w="36000">
            <a:solidFill>
              <a:srgbClr val="000000"/>
            </a:solidFill>
            <a:round/>
            <a:tailEnd type="triangle" w="med" len="med"/>
          </a:ln>
        </p:spPr>
      </p:cxnSp>
      <p:cxnSp>
        <p:nvCxnSpPr>
          <p:cNvPr id="276" name="Connecteur : en angle 275"/>
          <p:cNvCxnSpPr>
            <a:stCxn id="264" idx="3"/>
            <a:endCxn id="266" idx="2"/>
          </p:cNvCxnSpPr>
          <p:nvPr/>
        </p:nvCxnSpPr>
        <p:spPr>
          <a:xfrm flipV="1">
            <a:off x="4625640" y="3388320"/>
            <a:ext cx="3713760" cy="1008000"/>
          </a:xfrm>
          <a:prstGeom prst="bentConnector3">
            <a:avLst>
              <a:gd name="adj1" fmla="val 89297"/>
            </a:avLst>
          </a:prstGeom>
          <a:ln w="36000">
            <a:solidFill>
              <a:srgbClr val="000000"/>
            </a:solidFill>
            <a:round/>
            <a:tailEnd type="triangle" w="med" len="med"/>
          </a:ln>
        </p:spPr>
      </p:cxnSp>
      <p:cxnSp>
        <p:nvCxnSpPr>
          <p:cNvPr id="277" name="Connecteur : en angle 276"/>
          <p:cNvCxnSpPr>
            <a:stCxn id="265" idx="3"/>
            <a:endCxn id="266" idx="2"/>
          </p:cNvCxnSpPr>
          <p:nvPr/>
        </p:nvCxnSpPr>
        <p:spPr>
          <a:xfrm flipV="1">
            <a:off x="4625640" y="3388320"/>
            <a:ext cx="3713760" cy="1980360"/>
          </a:xfrm>
          <a:prstGeom prst="bentConnector3">
            <a:avLst>
              <a:gd name="adj1" fmla="val 89297"/>
            </a:avLst>
          </a:prstGeom>
          <a:ln w="36000">
            <a:solidFill>
              <a:srgbClr val="000000"/>
            </a:solidFill>
            <a:round/>
            <a:tailEnd type="triangle" w="med" len="med"/>
          </a:ln>
        </p:spPr>
      </p:cxnSp>
      <p:sp>
        <p:nvSpPr>
          <p:cNvPr id="278" name="ZoneTexte 277"/>
          <p:cNvSpPr txBox="1"/>
          <p:nvPr/>
        </p:nvSpPr>
        <p:spPr>
          <a:xfrm>
            <a:off x="5161320" y="1215000"/>
            <a:ext cx="2210760" cy="59652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correct/phase_proc.py</a:t>
            </a:r>
            <a:endParaRPr lang="fr-FR" sz="1800" b="0" strike="noStrike" spc="-1">
              <a:solidFill>
                <a:srgbClr val="000000"/>
              </a:solidFill>
              <a:latin typeface="Times New Roman"/>
            </a:endParaRPr>
          </a:p>
          <a:p>
            <a:r>
              <a:rPr lang="en-GB" sz="1800" b="0" strike="noStrike" spc="-1">
                <a:solidFill>
                  <a:srgbClr val="808080"/>
                </a:solidFill>
                <a:latin typeface="Times New Roman"/>
              </a:rPr>
              <a:t>retrieve/kdp_proc.py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04BB2B41-65F3-4924-8DA1-0082B6E48C8D}" type="slidenum">
              <a:t>15</a:t>
            </a:fld>
            <a:endParaRPr/>
          </a:p>
        </p:txBody>
      </p:sp>
      <p:sp>
        <p:nvSpPr>
          <p:cNvPr id="5" name="PlaceHolder 4"/>
          <p:cNvSpPr>
            <a:spLocks noGrp="1"/>
          </p:cNvSpPr>
          <p:nvPr>
            <p:ph type="dt" idx="5"/>
          </p:nvPr>
        </p:nvSpPr>
        <p:spPr/>
        <p:txBody>
          <a:bodyPr/>
          <a:lstStyle/>
          <a:p>
            <a:fld id="{B4D5B90C-D974-4239-99B1-8B2B69AE199E}" type="datetime1">
              <a:rPr lang="ca-ES"/>
              <a:t>16/8/2023</a:t>
            </a:fld>
            <a:endParaRPr lang="ca-E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detect the melting layer</a:t>
            </a:r>
            <a:endParaRPr lang="fr-FR" sz="2400" b="1" strike="noStrike" spc="-1">
              <a:solidFill>
                <a:srgbClr val="000000"/>
              </a:solidFill>
              <a:latin typeface="Arial"/>
            </a:endParaRPr>
          </a:p>
        </p:txBody>
      </p:sp>
      <p:graphicFrame>
        <p:nvGraphicFramePr>
          <p:cNvPr id="280" name="Tableau 279"/>
          <p:cNvGraphicFramePr/>
          <p:nvPr/>
        </p:nvGraphicFramePr>
        <p:xfrm>
          <a:off x="273240" y="3066480"/>
          <a:ext cx="10160280" cy="2834640"/>
        </p:xfrm>
        <a:graphic>
          <a:graphicData uri="http://schemas.openxmlformats.org/drawingml/2006/table">
            <a:tbl>
              <a:tblPr/>
              <a:tblGrid>
                <a:gridCol w="2815920">
                  <a:extLst>
                    <a:ext uri="{9D8B030D-6E8A-4147-A177-3AD203B41FA5}">
                      <a16:colId xmlns:a16="http://schemas.microsoft.com/office/drawing/2014/main" val="20000"/>
                    </a:ext>
                  </a:extLst>
                </a:gridCol>
                <a:gridCol w="734436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melting_layer_mf</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Operational MF algorithm. Based on finding the theoretical RhoHV profile that best compares with the observed one. Only one profile per radar volume is found.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melting_layer_giangrande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Algorithm described in Giangrande et al. (2008). Captures the azimuthal variation of the melting layer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melting_layer_hydroclass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Melting layer is determined from the results of an hydrometeor classification given as input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solidFill>
                            <a:srgbClr val="000000"/>
                          </a:solidFill>
                          <a:latin typeface="Arial"/>
                        </a:rPr>
                        <a:t>detect_ml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Algorithm described in Wolfensberger et al. (2016). Uses RHIs or pseudo-RHIs. Needs good volumetric coverage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bl>
          </a:graphicData>
        </a:graphic>
      </p:graphicFrame>
      <p:sp>
        <p:nvSpPr>
          <p:cNvPr id="281" name="ZoneTexte 280"/>
          <p:cNvSpPr txBox="1"/>
          <p:nvPr/>
        </p:nvSpPr>
        <p:spPr>
          <a:xfrm>
            <a:off x="3596760" y="6067800"/>
            <a:ext cx="147456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retrieve/ml.py</a:t>
            </a:r>
            <a:endParaRPr lang="fr-FR" sz="1800" b="0" strike="noStrike" spc="-1">
              <a:solidFill>
                <a:srgbClr val="000000"/>
              </a:solidFill>
              <a:latin typeface="Times New Roman"/>
            </a:endParaRPr>
          </a:p>
        </p:txBody>
      </p:sp>
      <p:sp>
        <p:nvSpPr>
          <p:cNvPr id="282" name="ZoneTexte 281"/>
          <p:cNvSpPr txBox="1"/>
          <p:nvPr/>
        </p:nvSpPr>
        <p:spPr>
          <a:xfrm>
            <a:off x="346320" y="1186560"/>
            <a:ext cx="9989640" cy="16088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All provide:</a:t>
            </a:r>
            <a:endParaRPr lang="fr-FR" sz="1800" b="0" strike="noStrike" spc="-1">
              <a:solidFill>
                <a:srgbClr val="000000"/>
              </a:solidFill>
              <a:latin typeface="Times New Roman"/>
            </a:endParaRPr>
          </a:p>
          <a:p>
            <a:r>
              <a:rPr lang="en-GB" sz="1800" b="0" strike="noStrike" spc="-1">
                <a:solidFill>
                  <a:srgbClr val="000000"/>
                </a:solidFill>
                <a:latin typeface="Times New Roman"/>
              </a:rPr>
              <a:t>- ml_dict: a field of flags indicating the position of the gate with respect to the melting layer</a:t>
            </a:r>
            <a:endParaRPr lang="fr-FR" sz="1800" b="0" strike="noStrike" spc="-1">
              <a:solidFill>
                <a:srgbClr val="000000"/>
              </a:solidFill>
              <a:latin typeface="Times New Roman"/>
            </a:endParaRPr>
          </a:p>
          <a:p>
            <a:r>
              <a:rPr lang="en-GB" sz="1800" b="0" strike="noStrike" spc="-1">
                <a:solidFill>
                  <a:srgbClr val="000000"/>
                </a:solidFill>
                <a:latin typeface="Times New Roman"/>
              </a:rPr>
              <a:t>- ml_obj: a Radar-like object containing the top (range pos. 1) and bottom (range pos. 0) of the melting layer for each azimuth</a:t>
            </a:r>
            <a:endParaRPr lang="fr-FR" sz="1800" b="0" strike="noStrike" spc="-1">
              <a:solidFill>
                <a:srgbClr val="000000"/>
              </a:solidFill>
              <a:latin typeface="Times New Roman"/>
            </a:endParaRPr>
          </a:p>
          <a:p>
            <a:r>
              <a:rPr lang="en-GB" sz="1800" b="0" strike="noStrike" spc="-1">
                <a:solidFill>
                  <a:srgbClr val="000000"/>
                </a:solidFill>
                <a:latin typeface="Times New Roman"/>
              </a:rPr>
              <a:t>- iso0_dict: a field with the altitude of the gate with respect to the iso-0° altitude  (assuming iso-0° altitude=ml top)  </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D56EFA47-585E-4D63-9F63-6CBBE4717FF4}" type="slidenum">
              <a:t>16</a:t>
            </a:fld>
            <a:endParaRPr/>
          </a:p>
        </p:txBody>
      </p:sp>
      <p:sp>
        <p:nvSpPr>
          <p:cNvPr id="5" name="PlaceHolder 4"/>
          <p:cNvSpPr>
            <a:spLocks noGrp="1"/>
          </p:cNvSpPr>
          <p:nvPr>
            <p:ph type="dt" idx="5"/>
          </p:nvPr>
        </p:nvSpPr>
        <p:spPr/>
        <p:txBody>
          <a:bodyPr/>
          <a:lstStyle/>
          <a:p>
            <a:fld id="{405F95B4-BFF8-40A0-8E41-E0AF76AEF063}" type="datetime1">
              <a:rPr lang="ca-ES"/>
              <a:t>16/8/2023</a:t>
            </a:fld>
            <a:endParaRPr lang="ca-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compute attenuation</a:t>
            </a:r>
            <a:endParaRPr lang="fr-FR" sz="2400" b="1" strike="noStrike" spc="-1">
              <a:solidFill>
                <a:srgbClr val="000000"/>
              </a:solidFill>
              <a:latin typeface="Arial"/>
            </a:endParaRPr>
          </a:p>
        </p:txBody>
      </p:sp>
      <p:sp>
        <p:nvSpPr>
          <p:cNvPr id="284" name="Organigramme : Données 283"/>
          <p:cNvSpPr/>
          <p:nvPr/>
        </p:nvSpPr>
        <p:spPr>
          <a:xfrm>
            <a:off x="637920" y="199296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Radar obj.</a:t>
            </a:r>
          </a:p>
        </p:txBody>
      </p:sp>
      <p:sp>
        <p:nvSpPr>
          <p:cNvPr id="285" name="Rectangle : coins arrondis 284"/>
          <p:cNvSpPr/>
          <p:nvPr/>
        </p:nvSpPr>
        <p:spPr>
          <a:xfrm>
            <a:off x="2766960" y="2144520"/>
            <a:ext cx="249444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Times New Roman"/>
              </a:rPr>
              <a:t>calculate_attenuation_philinear</a:t>
            </a:r>
          </a:p>
          <a:p>
            <a:pPr algn="ctr"/>
            <a:r>
              <a:rPr lang="en-GB" sz="1400" b="0" strike="noStrike" spc="-1">
                <a:solidFill>
                  <a:srgbClr val="000000"/>
                </a:solidFill>
                <a:latin typeface="Times New Roman"/>
              </a:rPr>
              <a:t>calculate_attenuation_zphi</a:t>
            </a:r>
          </a:p>
        </p:txBody>
      </p:sp>
      <p:sp>
        <p:nvSpPr>
          <p:cNvPr id="286" name="Organigramme : Données 285"/>
          <p:cNvSpPr/>
          <p:nvPr/>
        </p:nvSpPr>
        <p:spPr>
          <a:xfrm>
            <a:off x="5563080" y="1992960"/>
            <a:ext cx="2484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solidFill>
                  <a:srgbClr val="000000"/>
                </a:solidFill>
                <a:latin typeface="Times New Roman"/>
              </a:rPr>
              <a:t>Ah, Adp</a:t>
            </a:r>
          </a:p>
          <a:p>
            <a:pPr algn="ctr"/>
            <a:r>
              <a:rPr lang="en-GB" sz="1800" b="0" strike="noStrike" spc="-1">
                <a:solidFill>
                  <a:srgbClr val="000000"/>
                </a:solidFill>
                <a:latin typeface="Times New Roman"/>
              </a:rPr>
              <a:t>PIA, PIDA,</a:t>
            </a:r>
          </a:p>
          <a:p>
            <a:pPr algn="ctr"/>
            <a:r>
              <a:rPr lang="en-GB" sz="1800" b="0" strike="noStrike" spc="-1">
                <a:solidFill>
                  <a:srgbClr val="000000"/>
                </a:solidFill>
                <a:latin typeface="Times New Roman"/>
              </a:rPr>
              <a:t>Zh_corr, Zdr_corr</a:t>
            </a:r>
          </a:p>
        </p:txBody>
      </p:sp>
      <p:cxnSp>
        <p:nvCxnSpPr>
          <p:cNvPr id="287" name="Connecteur droit avec flèche 286"/>
          <p:cNvCxnSpPr>
            <a:stCxn id="284" idx="5"/>
            <a:endCxn id="285" idx="1"/>
          </p:cNvCxnSpPr>
          <p:nvPr/>
        </p:nvCxnSpPr>
        <p:spPr>
          <a:xfrm flipV="1">
            <a:off x="2230920" y="2524680"/>
            <a:ext cx="536400" cy="720"/>
          </a:xfrm>
          <a:prstGeom prst="straightConnector1">
            <a:avLst/>
          </a:prstGeom>
          <a:ln w="36000">
            <a:solidFill>
              <a:srgbClr val="000000"/>
            </a:solidFill>
            <a:round/>
            <a:tailEnd type="triangle" w="med" len="med"/>
          </a:ln>
        </p:spPr>
      </p:cxnSp>
      <p:cxnSp>
        <p:nvCxnSpPr>
          <p:cNvPr id="288" name="Connecteur droit avec flèche 287"/>
          <p:cNvCxnSpPr>
            <a:stCxn id="285" idx="3"/>
            <a:endCxn id="286" idx="2"/>
          </p:cNvCxnSpPr>
          <p:nvPr/>
        </p:nvCxnSpPr>
        <p:spPr>
          <a:xfrm>
            <a:off x="5261400" y="2524680"/>
            <a:ext cx="550440" cy="720"/>
          </a:xfrm>
          <a:prstGeom prst="straightConnector1">
            <a:avLst/>
          </a:prstGeom>
          <a:ln w="36000">
            <a:solidFill>
              <a:srgbClr val="000000"/>
            </a:solidFill>
            <a:round/>
            <a:tailEnd type="triangle" w="med" len="med"/>
          </a:ln>
        </p:spPr>
      </p:cxnSp>
      <p:sp>
        <p:nvSpPr>
          <p:cNvPr id="289" name="ZoneTexte 288"/>
          <p:cNvSpPr txBox="1"/>
          <p:nvPr/>
        </p:nvSpPr>
        <p:spPr>
          <a:xfrm>
            <a:off x="2824560" y="1253880"/>
            <a:ext cx="218772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correct/attenuation.py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6D1C5F5E-C5CD-4DD7-940E-47D25701EC6B}" type="slidenum">
              <a:t>17</a:t>
            </a:fld>
            <a:endParaRPr/>
          </a:p>
        </p:txBody>
      </p:sp>
      <p:sp>
        <p:nvSpPr>
          <p:cNvPr id="5" name="PlaceHolder 4"/>
          <p:cNvSpPr>
            <a:spLocks noGrp="1"/>
          </p:cNvSpPr>
          <p:nvPr>
            <p:ph type="dt" idx="5"/>
          </p:nvPr>
        </p:nvSpPr>
        <p:spPr/>
        <p:txBody>
          <a:bodyPr/>
          <a:lstStyle/>
          <a:p>
            <a:fld id="{D9F23395-5762-4CC2-802A-F3E6C3B67C57}" type="datetime1">
              <a:rPr lang="ca-ES"/>
              <a:t>16/8/2023</a:t>
            </a:fld>
            <a:endParaRPr lang="ca-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hydrometeor classification</a:t>
            </a:r>
            <a:endParaRPr lang="fr-FR" sz="2400" b="1" strike="noStrike" spc="-1">
              <a:solidFill>
                <a:srgbClr val="000000"/>
              </a:solidFill>
              <a:latin typeface="Arial"/>
            </a:endParaRPr>
          </a:p>
        </p:txBody>
      </p:sp>
      <p:graphicFrame>
        <p:nvGraphicFramePr>
          <p:cNvPr id="291" name="Tableau 290"/>
          <p:cNvGraphicFramePr/>
          <p:nvPr/>
        </p:nvGraphicFramePr>
        <p:xfrm>
          <a:off x="273600" y="1770840"/>
          <a:ext cx="10160280" cy="1554480"/>
        </p:xfrm>
        <a:graphic>
          <a:graphicData uri="http://schemas.openxmlformats.org/drawingml/2006/table">
            <a:tbl>
              <a:tblPr/>
              <a:tblGrid>
                <a:gridCol w="3060000">
                  <a:extLst>
                    <a:ext uri="{9D8B030D-6E8A-4147-A177-3AD203B41FA5}">
                      <a16:colId xmlns:a16="http://schemas.microsoft.com/office/drawing/2014/main" val="20000"/>
                    </a:ext>
                  </a:extLst>
                </a:gridCol>
                <a:gridCol w="710028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steiner_conv_strat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Convective/stratiform determination following Steiner et al. (1995) algorithm</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hydroclass_semisupervised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Semi-supervised hydrometeor classification described in Besic et al. (2016). Provides the dominant hydrometeor, the entropy and the proportion of each hydrometeor at each range gate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bl>
          </a:graphicData>
        </a:graphic>
      </p:graphicFrame>
      <p:sp>
        <p:nvSpPr>
          <p:cNvPr id="292" name="ZoneTexte 291"/>
          <p:cNvSpPr txBox="1"/>
          <p:nvPr/>
        </p:nvSpPr>
        <p:spPr>
          <a:xfrm>
            <a:off x="2824920" y="1181880"/>
            <a:ext cx="222444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retrieve/echo_class.py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D412B7CC-A343-4557-9F2E-A74F8A7B6700}" type="slidenum">
              <a:t>18</a:t>
            </a:fld>
            <a:endParaRPr/>
          </a:p>
        </p:txBody>
      </p:sp>
      <p:sp>
        <p:nvSpPr>
          <p:cNvPr id="5" name="PlaceHolder 4"/>
          <p:cNvSpPr>
            <a:spLocks noGrp="1"/>
          </p:cNvSpPr>
          <p:nvPr>
            <p:ph type="dt" idx="5"/>
          </p:nvPr>
        </p:nvSpPr>
        <p:spPr/>
        <p:txBody>
          <a:bodyPr/>
          <a:lstStyle/>
          <a:p>
            <a:fld id="{51DA8C34-AE72-4CFB-B677-426125F28DFD}" type="datetime1">
              <a:rPr lang="ca-ES"/>
              <a:t>16/8/2023</a:t>
            </a:fld>
            <a:endParaRPr lang="ca-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VPR correction</a:t>
            </a:r>
            <a:endParaRPr lang="fr-FR" sz="2400" b="1" strike="noStrike" spc="-1">
              <a:solidFill>
                <a:srgbClr val="000000"/>
              </a:solidFill>
              <a:latin typeface="Arial"/>
            </a:endParaRPr>
          </a:p>
        </p:txBody>
      </p:sp>
      <p:sp>
        <p:nvSpPr>
          <p:cNvPr id="294" name="ZoneTexte 293"/>
          <p:cNvSpPr txBox="1"/>
          <p:nvPr/>
        </p:nvSpPr>
        <p:spPr>
          <a:xfrm>
            <a:off x="2825280" y="1181880"/>
            <a:ext cx="146088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correct/vpr.py</a:t>
            </a:r>
            <a:endParaRPr lang="fr-FR" sz="1800" b="0" strike="noStrike" spc="-1">
              <a:solidFill>
                <a:srgbClr val="000000"/>
              </a:solidFill>
              <a:latin typeface="Times New Roman"/>
            </a:endParaRPr>
          </a:p>
        </p:txBody>
      </p:sp>
      <p:graphicFrame>
        <p:nvGraphicFramePr>
          <p:cNvPr id="295" name="Tableau 294"/>
          <p:cNvGraphicFramePr/>
          <p:nvPr/>
        </p:nvGraphicFramePr>
        <p:xfrm>
          <a:off x="273960" y="1771200"/>
          <a:ext cx="10160280" cy="2377440"/>
        </p:xfrm>
        <a:graphic>
          <a:graphicData uri="http://schemas.openxmlformats.org/drawingml/2006/table">
            <a:tbl>
              <a:tblPr/>
              <a:tblGrid>
                <a:gridCol w="3060000">
                  <a:extLst>
                    <a:ext uri="{9D8B030D-6E8A-4147-A177-3AD203B41FA5}">
                      <a16:colId xmlns:a16="http://schemas.microsoft.com/office/drawing/2014/main" val="20000"/>
                    </a:ext>
                  </a:extLst>
                </a:gridCol>
                <a:gridCol w="710028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correct_vpr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Operational MF VPR algorithm described in Tabary 2007. Based on finding the theoretical VPR profile that best fits observations of ratios of reflectivity at different elevation angles. Only one profile per radar volume is obtained. Provides the corrected reflectivity, the correction applied and the theoretical VPR profile used in the correction.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correct_vpr_spatialised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As above but once the profile is obtained the correction applied to each range gate is adapted to the altitude of the gate with respect to the iso-0° altitude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bl>
          </a:graphicData>
        </a:graphic>
      </p:graphicFrame>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20356E20-8918-47C7-9D65-2093AC1682FF}" type="slidenum">
              <a:t>19</a:t>
            </a:fld>
            <a:endParaRPr/>
          </a:p>
        </p:txBody>
      </p:sp>
      <p:sp>
        <p:nvSpPr>
          <p:cNvPr id="5" name="PlaceHolder 4"/>
          <p:cNvSpPr>
            <a:spLocks noGrp="1"/>
          </p:cNvSpPr>
          <p:nvPr>
            <p:ph type="dt" idx="5"/>
          </p:nvPr>
        </p:nvSpPr>
        <p:spPr/>
        <p:txBody>
          <a:bodyPr/>
          <a:lstStyle/>
          <a:p>
            <a:fld id="{1C1CC248-B13B-457B-8A06-1ED86EFC354D}" type="datetime1">
              <a:rPr lang="ca-ES"/>
              <a:t>16/8/2023</a:t>
            </a:fld>
            <a:endParaRPr lang="ca-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Contents</a:t>
            </a:r>
            <a:endParaRPr lang="fr-FR" sz="2400" b="1" strike="noStrike" spc="-1">
              <a:solidFill>
                <a:srgbClr val="000000"/>
              </a:solidFill>
              <a:latin typeface="Arial"/>
            </a:endParaRPr>
          </a:p>
        </p:txBody>
      </p:sp>
      <p:sp>
        <p:nvSpPr>
          <p:cNvPr id="171"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Introduction</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Py-ART architecture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Data processing with Py-ART</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Auxiliary processing</a:t>
            </a:r>
            <a:endParaRPr lang="fr-FR" sz="2200" b="0" strike="noStrike" spc="-1">
              <a:solidFill>
                <a:srgbClr val="000000"/>
              </a:solidFill>
              <a:latin typeface="Arial"/>
            </a:endParaRPr>
          </a:p>
        </p:txBody>
      </p:sp>
      <p:sp>
        <p:nvSpPr>
          <p:cNvPr id="4" name="PlaceHolder 3"/>
          <p:cNvSpPr>
            <a:spLocks noGrp="1"/>
          </p:cNvSpPr>
          <p:nvPr>
            <p:ph type="ftr" idx="6"/>
          </p:nvPr>
        </p:nvSpPr>
        <p:spPr/>
        <p:txBody>
          <a:bodyPr/>
          <a:lstStyle/>
          <a:p>
            <a:r>
              <a:t>Pyrad course: The MeteoSwiss Py-ART</a:t>
            </a:r>
          </a:p>
        </p:txBody>
      </p:sp>
      <p:sp>
        <p:nvSpPr>
          <p:cNvPr id="5" name="PlaceHolder 4"/>
          <p:cNvSpPr>
            <a:spLocks noGrp="1"/>
          </p:cNvSpPr>
          <p:nvPr>
            <p:ph type="sldNum" idx="7"/>
          </p:nvPr>
        </p:nvSpPr>
        <p:spPr/>
        <p:txBody>
          <a:bodyPr/>
          <a:lstStyle/>
          <a:p>
            <a:fld id="{1D03C938-36FD-4C00-9BCE-077D13FC176D}" type="slidenum">
              <a:t>2</a:t>
            </a:fld>
            <a:endParaRPr/>
          </a:p>
        </p:txBody>
      </p:sp>
      <p:sp>
        <p:nvSpPr>
          <p:cNvPr id="6" name="PlaceHolder 5"/>
          <p:cNvSpPr>
            <a:spLocks noGrp="1"/>
          </p:cNvSpPr>
          <p:nvPr>
            <p:ph type="dt" idx="8"/>
          </p:nvPr>
        </p:nvSpPr>
        <p:spPr/>
        <p:txBody>
          <a:bodyPr/>
          <a:lstStyle/>
          <a:p>
            <a:fld id="{D7594EE1-01EB-45AC-98E3-EE407203995F}" type="datetime1">
              <a:rPr lang="ca-ES"/>
              <a:t>16/8/2023</a:t>
            </a:fld>
            <a:endParaRPr lang="ca-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RR retrieval</a:t>
            </a:r>
            <a:endParaRPr lang="fr-FR" sz="2400" b="1" strike="noStrike" spc="-1">
              <a:solidFill>
                <a:srgbClr val="000000"/>
              </a:solidFill>
              <a:latin typeface="Arial"/>
            </a:endParaRPr>
          </a:p>
        </p:txBody>
      </p:sp>
      <p:graphicFrame>
        <p:nvGraphicFramePr>
          <p:cNvPr id="297" name="Tableau 296"/>
          <p:cNvGraphicFramePr/>
          <p:nvPr/>
        </p:nvGraphicFramePr>
        <p:xfrm>
          <a:off x="273240" y="1716480"/>
          <a:ext cx="10160280" cy="2834640"/>
        </p:xfrm>
        <a:graphic>
          <a:graphicData uri="http://schemas.openxmlformats.org/drawingml/2006/table">
            <a:tbl>
              <a:tblPr/>
              <a:tblGrid>
                <a:gridCol w="2236680">
                  <a:extLst>
                    <a:ext uri="{9D8B030D-6E8A-4147-A177-3AD203B41FA5}">
                      <a16:colId xmlns:a16="http://schemas.microsoft.com/office/drawing/2014/main" val="20000"/>
                    </a:ext>
                  </a:extLst>
                </a:gridCol>
                <a:gridCol w="792360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est_rain_rate_zpoly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Retrieve rainfall rate from reflectivity by applying a polynomial Z-R relation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est_rain_rate_z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Retrieval using a power law on Z</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est_rain_rate_kdp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Retrieval using a power law on KDP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solidFill>
                            <a:srgbClr val="000000"/>
                          </a:solidFill>
                          <a:latin typeface="Arial"/>
                        </a:rPr>
                        <a:t>est_rain_rate_a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Retrieval using a power law on Ah</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solidFill>
                            <a:srgbClr val="000000"/>
                          </a:solidFill>
                          <a:latin typeface="Arial"/>
                        </a:rPr>
                        <a:t>est_rain_rate_zkdp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Retrieval using Z or KDP depending on the rainfall intensity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343440">
                <a:tc>
                  <a:txBody>
                    <a:bodyPr/>
                    <a:lstStyle/>
                    <a:p>
                      <a:r>
                        <a:rPr lang="en-GB" sz="1800" b="0" strike="noStrike" spc="-1">
                          <a:solidFill>
                            <a:srgbClr val="000000"/>
                          </a:solidFill>
                          <a:latin typeface="Arial"/>
                        </a:rPr>
                        <a:t>est_rain_rate_za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Retrieval using Z or Ah depending on the rainfall intensity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343440">
                <a:tc>
                  <a:txBody>
                    <a:bodyPr/>
                    <a:lstStyle/>
                    <a:p>
                      <a:r>
                        <a:rPr lang="en-GB" sz="1800" b="0" strike="noStrike" spc="-1">
                          <a:solidFill>
                            <a:srgbClr val="000000"/>
                          </a:solidFill>
                          <a:latin typeface="Arial"/>
                        </a:rPr>
                        <a:t>est_rain_rate_hydro</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Retrieval using estimates adapted to the dominant hydrometeor type at each range gate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bl>
          </a:graphicData>
        </a:graphic>
      </p:graphicFrame>
      <p:sp>
        <p:nvSpPr>
          <p:cNvPr id="298" name="ZoneTexte 297"/>
          <p:cNvSpPr txBox="1"/>
          <p:nvPr/>
        </p:nvSpPr>
        <p:spPr>
          <a:xfrm>
            <a:off x="2825280" y="1181880"/>
            <a:ext cx="156312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retrieve/qpe.py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99B54935-70BC-4621-82B6-9035F985E8C3}" type="slidenum">
              <a:t>20</a:t>
            </a:fld>
            <a:endParaRPr/>
          </a:p>
        </p:txBody>
      </p:sp>
      <p:sp>
        <p:nvSpPr>
          <p:cNvPr id="5" name="PlaceHolder 4"/>
          <p:cNvSpPr>
            <a:spLocks noGrp="1"/>
          </p:cNvSpPr>
          <p:nvPr>
            <p:ph type="dt" idx="5"/>
          </p:nvPr>
        </p:nvSpPr>
        <p:spPr/>
        <p:txBody>
          <a:bodyPr/>
          <a:lstStyle/>
          <a:p>
            <a:fld id="{7FECD8F6-B63F-4A54-B515-D00127A8BF3D}" type="datetime1">
              <a:rPr lang="ca-ES"/>
              <a:t>16/8/2023</a:t>
            </a:fld>
            <a:endParaRPr lang="ca-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velocity unfolding</a:t>
            </a:r>
            <a:endParaRPr lang="fr-FR" sz="2400" b="1" strike="noStrike" spc="-1">
              <a:solidFill>
                <a:srgbClr val="000000"/>
              </a:solidFill>
              <a:latin typeface="Arial"/>
            </a:endParaRPr>
          </a:p>
        </p:txBody>
      </p:sp>
      <p:graphicFrame>
        <p:nvGraphicFramePr>
          <p:cNvPr id="300" name="Tableau 299"/>
          <p:cNvGraphicFramePr/>
          <p:nvPr/>
        </p:nvGraphicFramePr>
        <p:xfrm>
          <a:off x="273600" y="1428840"/>
          <a:ext cx="10160280" cy="2194560"/>
        </p:xfrm>
        <a:graphic>
          <a:graphicData uri="http://schemas.openxmlformats.org/drawingml/2006/table">
            <a:tbl>
              <a:tblPr/>
              <a:tblGrid>
                <a:gridCol w="2918520">
                  <a:extLst>
                    <a:ext uri="{9D8B030D-6E8A-4147-A177-3AD203B41FA5}">
                      <a16:colId xmlns:a16="http://schemas.microsoft.com/office/drawing/2014/main" val="20000"/>
                    </a:ext>
                  </a:extLst>
                </a:gridCol>
                <a:gridCol w="724176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dealias_fourdd (correct/dealias.py)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De-aliasing using the 4DD algorithm described in James and Houze (2001)</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solidFill>
                            <a:srgbClr val="000000"/>
                          </a:solidFill>
                          <a:latin typeface="Arial"/>
                        </a:rPr>
                        <a:t>dealias_region_based (correct/region_dealias.py)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De-aliasing using a region-based approach. Unfolding is performed by grouping regions with similar velocities and trying to determine which regions have to be unfolded by looking at neighbouring regions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dealias_unwrap_phase (correct/unwrap.py)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De-aliasing by using multi-dimensional phase unwrapping</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bl>
          </a:graphicData>
        </a:graphic>
      </p:graphicFrame>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CBBE3EAC-2C31-4876-85A7-CEE8ED1EF186}" type="slidenum">
              <a:t>21</a:t>
            </a:fld>
            <a:endParaRPr/>
          </a:p>
        </p:txBody>
      </p:sp>
      <p:sp>
        <p:nvSpPr>
          <p:cNvPr id="5" name="PlaceHolder 4"/>
          <p:cNvSpPr>
            <a:spLocks noGrp="1"/>
          </p:cNvSpPr>
          <p:nvPr>
            <p:ph type="dt" idx="5"/>
          </p:nvPr>
        </p:nvSpPr>
        <p:spPr/>
        <p:txBody>
          <a:bodyPr/>
          <a:lstStyle/>
          <a:p>
            <a:fld id="{1A66CA92-6FC0-4ADA-AB37-0233FC050331}" type="datetime1">
              <a:rPr lang="ca-ES"/>
              <a:t>16/8/2023</a:t>
            </a:fld>
            <a:endParaRPr lang="ca-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processing : velocity retrievals</a:t>
            </a:r>
            <a:endParaRPr lang="fr-FR" sz="2400" b="1" strike="noStrike" spc="-1">
              <a:solidFill>
                <a:srgbClr val="000000"/>
              </a:solidFill>
              <a:latin typeface="Arial"/>
            </a:endParaRPr>
          </a:p>
        </p:txBody>
      </p:sp>
      <p:graphicFrame>
        <p:nvGraphicFramePr>
          <p:cNvPr id="302" name="Tableau 301"/>
          <p:cNvGraphicFramePr/>
          <p:nvPr/>
        </p:nvGraphicFramePr>
        <p:xfrm>
          <a:off x="273600" y="1284840"/>
          <a:ext cx="10160280" cy="3474720"/>
        </p:xfrm>
        <a:graphic>
          <a:graphicData uri="http://schemas.openxmlformats.org/drawingml/2006/table">
            <a:tbl>
              <a:tblPr/>
              <a:tblGrid>
                <a:gridCol w="2738160">
                  <a:extLst>
                    <a:ext uri="{9D8B030D-6E8A-4147-A177-3AD203B41FA5}">
                      <a16:colId xmlns:a16="http://schemas.microsoft.com/office/drawing/2014/main" val="20000"/>
                    </a:ext>
                  </a:extLst>
                </a:gridCol>
                <a:gridCol w="7422120">
                  <a:extLst>
                    <a:ext uri="{9D8B030D-6E8A-4147-A177-3AD203B41FA5}">
                      <a16:colId xmlns:a16="http://schemas.microsoft.com/office/drawing/2014/main" val="20001"/>
                    </a:ext>
                  </a:extLst>
                </a:gridCol>
              </a:tblGrid>
              <a:tr h="343440">
                <a:tc>
                  <a:txBody>
                    <a:bodyPr/>
                    <a:lstStyle/>
                    <a:p>
                      <a:r>
                        <a:rPr lang="en-GB" sz="1800" b="0" strike="noStrike" spc="-1">
                          <a:solidFill>
                            <a:srgbClr val="000000"/>
                          </a:solidFill>
                          <a:latin typeface="Arial"/>
                        </a:rPr>
                        <a:t>vad_michelson (retrieve/vad.py)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VAD retrieval following Michelson et al. (2000) algorithm</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r>
                        <a:rPr lang="fr-FR" sz="1800" b="0" strike="noStrike" spc="-1">
                          <a:solidFill>
                            <a:srgbClr val="000000"/>
                          </a:solidFill>
                          <a:latin typeface="Arial"/>
                        </a:rPr>
                        <a:t>vad_browning</a:t>
                      </a:r>
                    </a:p>
                    <a:p>
                      <a:r>
                        <a:rPr lang="fr-FR" sz="1800" b="0" strike="noStrike" spc="-1">
                          <a:solidFill>
                            <a:srgbClr val="000000"/>
                          </a:solidFill>
                          <a:latin typeface="Arial"/>
                        </a:rPr>
                        <a:t>(retrieve/vad.py)</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fr-FR" sz="1800" b="0" strike="noStrike" spc="-1">
                          <a:solidFill>
                            <a:srgbClr val="000000"/>
                          </a:solidFill>
                          <a:latin typeface="Arial"/>
                        </a:rPr>
                        <a:t>VAD retrieval following Browning and Wexler (1968) algorithm</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solidFill>
                            <a:srgbClr val="000000"/>
                          </a:solidFill>
                          <a:latin typeface="Arial"/>
                        </a:rPr>
                        <a:t>est_wind_profile</a:t>
                      </a:r>
                      <a:endParaRPr lang="fr-FR" sz="1800" b="0" strike="noStrike" spc="-1">
                        <a:solidFill>
                          <a:srgbClr val="000000"/>
                        </a:solidFill>
                        <a:latin typeface="Arial"/>
                      </a:endParaRPr>
                    </a:p>
                    <a:p>
                      <a:r>
                        <a:rPr lang="en-GB" sz="1800" b="0" strike="noStrike" spc="-1">
                          <a:solidFill>
                            <a:srgbClr val="000000"/>
                          </a:solidFill>
                          <a:latin typeface="Arial"/>
                        </a:rPr>
                        <a:t>(retrieve/wind.py)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Another VAD retrieval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solidFill>
                            <a:srgbClr val="000000"/>
                          </a:solidFill>
                          <a:latin typeface="Arial"/>
                        </a:rPr>
                        <a:t>est_wind_vel (retrieve/wind.py)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Estimates wind velocity from Vr. Projects Vr into an horizontal plane (azimuthal horizontal wind) or a vertical plane (vertical wind component). Assumes the velocity in the orthogonal axis is negligible.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solidFill>
                            <a:srgbClr val="000000"/>
                          </a:solidFill>
                          <a:latin typeface="Arial"/>
                        </a:rPr>
                        <a:t>est_vertical_windshear (retrieve/wind.py)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Estimates wind shear from azimuthal horizontal wind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4DB58BDE-17AD-47E7-B232-17B6E4582911}" type="slidenum">
              <a:t>22</a:t>
            </a:fld>
            <a:endParaRPr/>
          </a:p>
        </p:txBody>
      </p:sp>
      <p:sp>
        <p:nvSpPr>
          <p:cNvPr id="5" name="PlaceHolder 4"/>
          <p:cNvSpPr>
            <a:spLocks noGrp="1"/>
          </p:cNvSpPr>
          <p:nvPr>
            <p:ph type="dt" idx="5"/>
          </p:nvPr>
        </p:nvSpPr>
        <p:spPr/>
        <p:txBody>
          <a:bodyPr/>
          <a:lstStyle/>
          <a:p>
            <a:fld id="{8632C986-A5CC-4653-8707-FE29C6233E7D}" type="datetime1">
              <a:rPr lang="ca-ES"/>
              <a:t>16/8/2023</a:t>
            </a:fld>
            <a:endParaRPr lang="ca-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3. Auxiliary processing</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8450C42C-374B-457C-BFB8-5338C1221DEF}" type="slidenum">
              <a:t>23</a:t>
            </a:fld>
            <a:endParaRPr/>
          </a:p>
        </p:txBody>
      </p:sp>
      <p:sp>
        <p:nvSpPr>
          <p:cNvPr id="5" name="PlaceHolder 4"/>
          <p:cNvSpPr>
            <a:spLocks noGrp="1"/>
          </p:cNvSpPr>
          <p:nvPr>
            <p:ph type="dt" idx="5"/>
          </p:nvPr>
        </p:nvSpPr>
        <p:spPr/>
        <p:txBody>
          <a:bodyPr/>
          <a:lstStyle/>
          <a:p>
            <a:fld id="{190DEF3F-A2C0-4253-AF98-9E388B473C37}" type="datetime1">
              <a:rPr lang="ca-ES"/>
              <a:t>16/8/2023</a:t>
            </a:fld>
            <a:endParaRPr lang="ca-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monitoring functions</a:t>
            </a:r>
            <a:endParaRPr lang="fr-FR" sz="2400" b="1" strike="noStrike" spc="-1">
              <a:solidFill>
                <a:srgbClr val="000000"/>
              </a:solidFill>
              <a:latin typeface="Arial"/>
            </a:endParaRPr>
          </a:p>
        </p:txBody>
      </p:sp>
      <p:graphicFrame>
        <p:nvGraphicFramePr>
          <p:cNvPr id="305" name="Tableau 304"/>
          <p:cNvGraphicFramePr/>
          <p:nvPr/>
        </p:nvGraphicFramePr>
        <p:xfrm>
          <a:off x="272880" y="1752120"/>
          <a:ext cx="10160280" cy="3749040"/>
        </p:xfrm>
        <a:graphic>
          <a:graphicData uri="http://schemas.openxmlformats.org/drawingml/2006/table">
            <a:tbl>
              <a:tblPr/>
              <a:tblGrid>
                <a:gridCol w="2365920">
                  <a:extLst>
                    <a:ext uri="{9D8B030D-6E8A-4147-A177-3AD203B41FA5}">
                      <a16:colId xmlns:a16="http://schemas.microsoft.com/office/drawing/2014/main" val="20000"/>
                    </a:ext>
                  </a:extLst>
                </a:gridCol>
                <a:gridCol w="7794360">
                  <a:extLst>
                    <a:ext uri="{9D8B030D-6E8A-4147-A177-3AD203B41FA5}">
                      <a16:colId xmlns:a16="http://schemas.microsoft.com/office/drawing/2014/main" val="20001"/>
                    </a:ext>
                  </a:extLst>
                </a:gridCol>
              </a:tblGrid>
              <a:tr h="349920">
                <a:tc>
                  <a:txBody>
                    <a:bodyPr/>
                    <a:lstStyle/>
                    <a:p>
                      <a:pPr indent="0">
                        <a:buNone/>
                      </a:pPr>
                      <a:r>
                        <a:rPr lang="en-GB" sz="1800" b="0" strike="noStrike" spc="-1">
                          <a:solidFill>
                            <a:srgbClr val="000000"/>
                          </a:solidFill>
                          <a:latin typeface="Arial"/>
                        </a:rPr>
                        <a:t>sun_retrieval</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Estimate sun parameters from sun hits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9920">
                <a:tc>
                  <a:txBody>
                    <a:bodyPr/>
                    <a:lstStyle/>
                    <a:p>
                      <a:pPr indent="0">
                        <a:buNone/>
                      </a:pPr>
                      <a:r>
                        <a:rPr lang="en-GB" sz="1800" b="0" strike="noStrike" spc="-1">
                          <a:solidFill>
                            <a:srgbClr val="000000"/>
                          </a:solidFill>
                          <a:latin typeface="Arial"/>
                        </a:rPr>
                        <a:t>get_sun_hits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Detect sun hits. Uses Hildebrand and Sekhon (1974) noise estimate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9920">
                <a:tc>
                  <a:txBody>
                    <a:bodyPr/>
                    <a:lstStyle/>
                    <a:p>
                      <a:pPr indent="0">
                        <a:buNone/>
                      </a:pPr>
                      <a:r>
                        <a:rPr lang="en-GB" sz="1800" b="0" strike="noStrike" spc="-1">
                          <a:solidFill>
                            <a:srgbClr val="000000"/>
                          </a:solidFill>
                          <a:latin typeface="Arial"/>
                        </a:rPr>
                        <a:t>get_sun_hits_ivic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Detect sun hits. Uses Ivic (2013) noise estimate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9920">
                <a:tc>
                  <a:txBody>
                    <a:bodyPr/>
                    <a:lstStyle/>
                    <a:p>
                      <a:pPr indent="0">
                        <a:buNone/>
                      </a:pPr>
                      <a:r>
                        <a:rPr lang="en-GB" sz="1800" b="0" strike="noStrike" spc="-1">
                          <a:solidFill>
                            <a:srgbClr val="000000"/>
                          </a:solidFill>
                          <a:latin typeface="Arial"/>
                        </a:rPr>
                        <a:t>get_sun_hits_psr</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Detect sun hits. Uses the noise estimated from the Doppler spectra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349920">
                <a:tc>
                  <a:txBody>
                    <a:bodyPr/>
                    <a:lstStyle/>
                    <a:p>
                      <a:pPr indent="0">
                        <a:buNone/>
                      </a:pPr>
                      <a:r>
                        <a:rPr lang="en-GB" sz="1800" b="0" strike="noStrike" spc="-1">
                          <a:solidFill>
                            <a:srgbClr val="000000"/>
                          </a:solidFill>
                          <a:latin typeface="Arial"/>
                        </a:rPr>
                        <a:t>est_rhohv_rain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Keeps data that can be used to determine the RhoHV in rain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605880">
                <a:tc>
                  <a:txBody>
                    <a:bodyPr/>
                    <a:lstStyle/>
                    <a:p>
                      <a:pPr indent="0">
                        <a:buNone/>
                      </a:pPr>
                      <a:r>
                        <a:rPr lang="en-GB" sz="1800" b="0" strike="noStrike" spc="-1">
                          <a:solidFill>
                            <a:srgbClr val="000000"/>
                          </a:solidFill>
                          <a:latin typeface="Arial"/>
                        </a:rPr>
                        <a:t>est_zdr_precip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Keeps data that can be used to estimate the ZDR bias using either moderate rain or from a vertically pointing scan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605880">
                <a:tc>
                  <a:txBody>
                    <a:bodyPr/>
                    <a:lstStyle/>
                    <a:p>
                      <a:pPr indent="0">
                        <a:buNone/>
                      </a:pPr>
                      <a:r>
                        <a:rPr lang="en-GB" sz="1800" b="0" strike="noStrike" spc="-1">
                          <a:solidFill>
                            <a:srgbClr val="000000"/>
                          </a:solidFill>
                          <a:latin typeface="Arial"/>
                        </a:rPr>
                        <a:t>est_zdr_snow</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Keeps data that can be used to estimate the ZDR bias using measurements in snow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605880">
                <a:tc>
                  <a:txBody>
                    <a:bodyPr/>
                    <a:lstStyle/>
                    <a:p>
                      <a:pPr indent="0">
                        <a:buNone/>
                      </a:pPr>
                      <a:r>
                        <a:rPr lang="en-GB" sz="1800" b="0" strike="noStrike" spc="-1">
                          <a:solidFill>
                            <a:srgbClr val="000000"/>
                          </a:solidFill>
                          <a:latin typeface="Arial"/>
                        </a:rPr>
                        <a:t>selfconsistency_bias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Estimates reflectivity bias at each ray using the self-consistency algorithm by Gourley</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bl>
          </a:graphicData>
        </a:graphic>
      </p:graphicFrame>
      <p:sp>
        <p:nvSpPr>
          <p:cNvPr id="306" name="ZoneTexte 305"/>
          <p:cNvSpPr txBox="1"/>
          <p:nvPr/>
        </p:nvSpPr>
        <p:spPr>
          <a:xfrm>
            <a:off x="2825280" y="1181880"/>
            <a:ext cx="257940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correct/bias_and_noise.py</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E1F99BE4-D072-4632-A324-81471ED12AFC}" type="slidenum">
              <a:t>24</a:t>
            </a:fld>
            <a:endParaRPr/>
          </a:p>
        </p:txBody>
      </p:sp>
      <p:sp>
        <p:nvSpPr>
          <p:cNvPr id="5" name="PlaceHolder 4"/>
          <p:cNvSpPr>
            <a:spLocks noGrp="1"/>
          </p:cNvSpPr>
          <p:nvPr>
            <p:ph type="dt" idx="5"/>
          </p:nvPr>
        </p:nvSpPr>
        <p:spPr/>
        <p:txBody>
          <a:bodyPr/>
          <a:lstStyle/>
          <a:p>
            <a:fld id="{0F9794F6-B269-467E-856E-30997185E63D}" type="datetime1">
              <a:rPr lang="ca-ES"/>
              <a:t>16/8/2023</a:t>
            </a:fld>
            <a:endParaRPr lang="ca-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DEM processing</a:t>
            </a:r>
            <a:endParaRPr lang="fr-FR" sz="2400" b="1" strike="noStrike" spc="-1">
              <a:solidFill>
                <a:srgbClr val="000000"/>
              </a:solidFill>
              <a:latin typeface="Arial"/>
            </a:endParaRPr>
          </a:p>
        </p:txBody>
      </p:sp>
      <p:sp>
        <p:nvSpPr>
          <p:cNvPr id="308"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Py-ART can provide parameters useful in radar data processing from a DEM.</a:t>
            </a:r>
            <a:endParaRPr lang="fr-FR" sz="2200" b="0" strike="noStrike" spc="-1">
              <a:solidFill>
                <a:srgbClr val="000000"/>
              </a:solidFill>
              <a:latin typeface="Arial"/>
            </a:endParaRPr>
          </a:p>
          <a:p>
            <a:pPr marL="612000" indent="0">
              <a:spcBef>
                <a:spcPts val="972"/>
              </a:spcBef>
            </a:pPr>
            <a:r>
              <a:rPr lang="en-GB" sz="2200" b="0" strike="noStrike" spc="-1">
                <a:solidFill>
                  <a:srgbClr val="000000"/>
                </a:solidFill>
                <a:latin typeface="Arial"/>
              </a:rPr>
              <a:t>e.g. Expected RCS from ground clutter, Expected dBm from ground clutter, Expected dBZ from froung clutter, visibility</a:t>
            </a:r>
            <a:endParaRPr lang="fr-FR" sz="2200" b="0" strike="noStrike" spc="-1">
              <a:solidFill>
                <a:srgbClr val="000000"/>
              </a:solidFill>
              <a:latin typeface="Arial"/>
            </a:endParaRPr>
          </a:p>
        </p:txBody>
      </p:sp>
      <p:sp>
        <p:nvSpPr>
          <p:cNvPr id="309" name="ZoneTexte 308"/>
          <p:cNvSpPr txBox="1"/>
          <p:nvPr/>
        </p:nvSpPr>
        <p:spPr>
          <a:xfrm>
            <a:off x="2825640" y="893880"/>
            <a:ext cx="175356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retrieve/gecsx.py</a:t>
            </a:r>
            <a:endParaRPr lang="fr-FR" sz="1800" b="0" strike="noStrike" spc="-1">
              <a:solidFill>
                <a:srgbClr val="000000"/>
              </a:solidFill>
              <a:latin typeface="Times New Roman"/>
            </a:endParaRPr>
          </a:p>
        </p:txBody>
      </p:sp>
      <p:sp>
        <p:nvSpPr>
          <p:cNvPr id="4" name="PlaceHolder 3"/>
          <p:cNvSpPr>
            <a:spLocks noGrp="1"/>
          </p:cNvSpPr>
          <p:nvPr>
            <p:ph type="ftr" idx="3"/>
          </p:nvPr>
        </p:nvSpPr>
        <p:spPr/>
        <p:txBody>
          <a:bodyPr/>
          <a:lstStyle/>
          <a:p>
            <a:r>
              <a:t>Pyrad course: The MeteoSwiss Py-ART</a:t>
            </a:r>
          </a:p>
        </p:txBody>
      </p:sp>
      <p:sp>
        <p:nvSpPr>
          <p:cNvPr id="5" name="PlaceHolder 4"/>
          <p:cNvSpPr>
            <a:spLocks noGrp="1"/>
          </p:cNvSpPr>
          <p:nvPr>
            <p:ph type="sldNum" idx="4"/>
          </p:nvPr>
        </p:nvSpPr>
        <p:spPr/>
        <p:txBody>
          <a:bodyPr/>
          <a:lstStyle/>
          <a:p>
            <a:fld id="{B898AD62-3B77-4C06-8055-F941696A2A61}" type="slidenum">
              <a:t>25</a:t>
            </a:fld>
            <a:endParaRPr/>
          </a:p>
        </p:txBody>
      </p:sp>
      <p:sp>
        <p:nvSpPr>
          <p:cNvPr id="6" name="PlaceHolder 5"/>
          <p:cNvSpPr>
            <a:spLocks noGrp="1"/>
          </p:cNvSpPr>
          <p:nvPr>
            <p:ph type="dt" idx="5"/>
          </p:nvPr>
        </p:nvSpPr>
        <p:spPr/>
        <p:txBody>
          <a:bodyPr/>
          <a:lstStyle/>
          <a:p>
            <a:fld id="{99509893-6EF0-48C4-A876-D863E68D2A9D}" type="datetime1">
              <a:rPr lang="ca-ES"/>
              <a:t>16/8/2023</a:t>
            </a:fld>
            <a:endParaRPr lang="ca-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QVP family</a:t>
            </a:r>
            <a:endParaRPr lang="fr-FR" sz="2400" b="1" strike="noStrike" spc="-1">
              <a:solidFill>
                <a:srgbClr val="000000"/>
              </a:solidFill>
              <a:latin typeface="Arial"/>
            </a:endParaRPr>
          </a:p>
        </p:txBody>
      </p:sp>
      <p:sp>
        <p:nvSpPr>
          <p:cNvPr id="311" name="PlaceHolder 2"/>
          <p:cNvSpPr>
            <a:spLocks noGrp="1"/>
          </p:cNvSpPr>
          <p:nvPr>
            <p:ph/>
          </p:nvPr>
        </p:nvSpPr>
        <p:spPr>
          <a:xfrm>
            <a:off x="308520" y="50245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Output is stored in a radar-like object where each ray represents a time step</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a:p>
            <a:pPr marL="612000" indent="0">
              <a:spcBef>
                <a:spcPts val="972"/>
              </a:spcBef>
              <a:buNone/>
            </a:pPr>
            <a:r>
              <a:rPr lang="en-GB" sz="2200" b="0" strike="noStrike" spc="-1">
                <a:solidFill>
                  <a:srgbClr val="000000"/>
                </a:solidFill>
                <a:latin typeface="Arial"/>
              </a:rPr>
              <a:t> </a:t>
            </a:r>
            <a:endParaRPr lang="fr-FR" sz="2200" b="0" strike="noStrike" spc="-1">
              <a:solidFill>
                <a:srgbClr val="000000"/>
              </a:solidFill>
              <a:latin typeface="Arial"/>
            </a:endParaRPr>
          </a:p>
        </p:txBody>
      </p:sp>
      <p:graphicFrame>
        <p:nvGraphicFramePr>
          <p:cNvPr id="312" name="Tableau 311"/>
          <p:cNvGraphicFramePr/>
          <p:nvPr/>
        </p:nvGraphicFramePr>
        <p:xfrm>
          <a:off x="273240" y="1752480"/>
          <a:ext cx="10160280" cy="3088800"/>
        </p:xfrm>
        <a:graphic>
          <a:graphicData uri="http://schemas.openxmlformats.org/drawingml/2006/table">
            <a:tbl>
              <a:tblPr/>
              <a:tblGrid>
                <a:gridCol w="2802960">
                  <a:extLst>
                    <a:ext uri="{9D8B030D-6E8A-4147-A177-3AD203B41FA5}">
                      <a16:colId xmlns:a16="http://schemas.microsoft.com/office/drawing/2014/main" val="20000"/>
                    </a:ext>
                  </a:extLst>
                </a:gridCol>
                <a:gridCol w="7357320">
                  <a:extLst>
                    <a:ext uri="{9D8B030D-6E8A-4147-A177-3AD203B41FA5}">
                      <a16:colId xmlns:a16="http://schemas.microsoft.com/office/drawing/2014/main" val="20001"/>
                    </a:ext>
                  </a:extLst>
                </a:gridCol>
              </a:tblGrid>
              <a:tr h="458640">
                <a:tc>
                  <a:txBody>
                    <a:bodyPr/>
                    <a:lstStyle/>
                    <a:p>
                      <a:r>
                        <a:rPr lang="en-GB" sz="1800" b="0" strike="noStrike" spc="-1">
                          <a:solidFill>
                            <a:srgbClr val="000000"/>
                          </a:solidFill>
                          <a:latin typeface="Arial"/>
                        </a:rPr>
                        <a:t>compute_qvp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r>
                        <a:rPr lang="en-GB" sz="1800" b="0" strike="noStrike" spc="-1">
                          <a:solidFill>
                            <a:srgbClr val="000000"/>
                          </a:solidFill>
                          <a:latin typeface="Arial"/>
                        </a:rPr>
                        <a:t>Quasi Vertical Profile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458640">
                <a:tc>
                  <a:txBody>
                    <a:bodyPr/>
                    <a:lstStyle/>
                    <a:p>
                      <a:r>
                        <a:rPr lang="en-GB" sz="1800" b="0" strike="noStrike" spc="-1">
                          <a:solidFill>
                            <a:srgbClr val="000000"/>
                          </a:solidFill>
                          <a:latin typeface="Arial"/>
                        </a:rPr>
                        <a:t>compute_rqvp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Range-defined Quasi Vertical Profile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458640">
                <a:tc>
                  <a:txBody>
                    <a:bodyPr/>
                    <a:lstStyle/>
                    <a:p>
                      <a:r>
                        <a:rPr lang="en-GB" sz="1800" b="0" strike="noStrike" spc="-1">
                          <a:solidFill>
                            <a:srgbClr val="000000"/>
                          </a:solidFill>
                          <a:latin typeface="Arial"/>
                        </a:rPr>
                        <a:t>compute_evp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Enhanced Vertical Profile (non radar centric)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458640">
                <a:tc>
                  <a:txBody>
                    <a:bodyPr/>
                    <a:lstStyle/>
                    <a:p>
                      <a:r>
                        <a:rPr lang="en-GB" sz="1800" b="0" strike="noStrike" spc="-1">
                          <a:solidFill>
                            <a:srgbClr val="000000"/>
                          </a:solidFill>
                          <a:latin typeface="Arial"/>
                        </a:rPr>
                        <a:t>compute_svp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Slanted Vertical Profile (non radar centric)</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458640">
                <a:tc>
                  <a:txBody>
                    <a:bodyPr/>
                    <a:lstStyle/>
                    <a:p>
                      <a:r>
                        <a:rPr lang="en-GB" sz="1800" b="0" strike="noStrike" spc="-1">
                          <a:solidFill>
                            <a:srgbClr val="000000"/>
                          </a:solidFill>
                          <a:latin typeface="Arial"/>
                        </a:rPr>
                        <a:t>compute_vp</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r>
                        <a:rPr lang="en-GB" sz="1800" b="0" strike="noStrike" spc="-1">
                          <a:solidFill>
                            <a:srgbClr val="000000"/>
                          </a:solidFill>
                          <a:latin typeface="Arial"/>
                        </a:rPr>
                        <a:t>Compute Vertical Profile at a given location</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795600">
                <a:tc>
                  <a:txBody>
                    <a:bodyPr/>
                    <a:lstStyle/>
                    <a:p>
                      <a:r>
                        <a:rPr lang="en-GB" sz="1800" b="0" strike="noStrike" spc="-1">
                          <a:solidFill>
                            <a:srgbClr val="000000"/>
                          </a:solidFill>
                          <a:latin typeface="Arial"/>
                        </a:rPr>
                        <a:t>compute_ts_along_coord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r>
                        <a:rPr lang="en-GB" sz="1800" b="0" strike="noStrike" spc="-1">
                          <a:solidFill>
                            <a:srgbClr val="000000"/>
                          </a:solidFill>
                          <a:latin typeface="Arial"/>
                        </a:rPr>
                        <a:t>Computes Time Series along one of the radar coordinates (rng, azi or ele.)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bl>
          </a:graphicData>
        </a:graphic>
      </p:graphicFrame>
      <p:sp>
        <p:nvSpPr>
          <p:cNvPr id="313" name="ZoneTexte 312"/>
          <p:cNvSpPr txBox="1"/>
          <p:nvPr/>
        </p:nvSpPr>
        <p:spPr>
          <a:xfrm>
            <a:off x="2825640" y="1181880"/>
            <a:ext cx="1575360" cy="343440"/>
          </a:xfrm>
          <a:prstGeom prst="rect">
            <a:avLst/>
          </a:prstGeom>
          <a:noFill/>
          <a:ln w="0">
            <a:noFill/>
          </a:ln>
        </p:spPr>
        <p:txBody>
          <a:bodyPr lIns="90000" tIns="45000" rIns="90000" bIns="45000" anchor="t">
            <a:noAutofit/>
          </a:bodyPr>
          <a:lstStyle/>
          <a:p>
            <a:r>
              <a:rPr lang="en-GB" sz="1800" b="0" strike="noStrike" spc="-1">
                <a:solidFill>
                  <a:srgbClr val="000000"/>
                </a:solidFill>
                <a:latin typeface="Times New Roman"/>
              </a:rPr>
              <a:t>retrieve/qvp.py</a:t>
            </a:r>
            <a:endParaRPr lang="fr-FR" sz="1800" b="0" strike="noStrike" spc="-1">
              <a:solidFill>
                <a:srgbClr val="000000"/>
              </a:solidFill>
              <a:latin typeface="Times New Roman"/>
            </a:endParaRPr>
          </a:p>
        </p:txBody>
      </p:sp>
      <p:sp>
        <p:nvSpPr>
          <p:cNvPr id="4" name="PlaceHolder 3"/>
          <p:cNvSpPr>
            <a:spLocks noGrp="1"/>
          </p:cNvSpPr>
          <p:nvPr>
            <p:ph type="ftr" idx="3"/>
          </p:nvPr>
        </p:nvSpPr>
        <p:spPr/>
        <p:txBody>
          <a:bodyPr/>
          <a:lstStyle/>
          <a:p>
            <a:r>
              <a:t>Pyrad course: The MeteoSwiss Py-ART</a:t>
            </a:r>
          </a:p>
        </p:txBody>
      </p:sp>
      <p:sp>
        <p:nvSpPr>
          <p:cNvPr id="5" name="PlaceHolder 4"/>
          <p:cNvSpPr>
            <a:spLocks noGrp="1"/>
          </p:cNvSpPr>
          <p:nvPr>
            <p:ph type="sldNum" idx="4"/>
          </p:nvPr>
        </p:nvSpPr>
        <p:spPr/>
        <p:txBody>
          <a:bodyPr/>
          <a:lstStyle/>
          <a:p>
            <a:fld id="{DD3356A6-1F82-4E14-863D-1E278108FB67}" type="slidenum">
              <a:t>26</a:t>
            </a:fld>
            <a:endParaRPr/>
          </a:p>
        </p:txBody>
      </p:sp>
      <p:sp>
        <p:nvSpPr>
          <p:cNvPr id="6" name="PlaceHolder 5"/>
          <p:cNvSpPr>
            <a:spLocks noGrp="1"/>
          </p:cNvSpPr>
          <p:nvPr>
            <p:ph type="dt" idx="5"/>
          </p:nvPr>
        </p:nvSpPr>
        <p:spPr/>
        <p:txBody>
          <a:bodyPr/>
          <a:lstStyle/>
          <a:p>
            <a:fld id="{241E7CE1-0821-4750-B92C-DFC29A384FE4}" type="datetime1">
              <a:rPr lang="ca-ES"/>
              <a:t>16/8/2023</a:t>
            </a:fld>
            <a:endParaRPr lang="ca-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Mapping into a grid</a:t>
            </a:r>
            <a:endParaRPr lang="fr-FR" sz="2400" b="1" strike="noStrike" spc="-1">
              <a:solidFill>
                <a:srgbClr val="000000"/>
              </a:solidFill>
              <a:latin typeface="Arial"/>
            </a:endParaRPr>
          </a:p>
        </p:txBody>
      </p:sp>
      <p:sp>
        <p:nvSpPr>
          <p:cNvPr id="315"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12000" indent="0">
              <a:spcBef>
                <a:spcPts val="972"/>
              </a:spcBef>
            </a:pPr>
            <a:r>
              <a:rPr lang="en-GB" sz="2200" b="0" strike="noStrike" spc="-1">
                <a:solidFill>
                  <a:srgbClr val="000000"/>
                </a:solidFill>
                <a:latin typeface="Arial"/>
              </a:rPr>
              <a:t>Function grid_from_radars in map/grid_mapper.py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The MeteoSwiss Py-ART</a:t>
            </a:r>
          </a:p>
        </p:txBody>
      </p:sp>
      <p:sp>
        <p:nvSpPr>
          <p:cNvPr id="5" name="PlaceHolder 4"/>
          <p:cNvSpPr>
            <a:spLocks noGrp="1"/>
          </p:cNvSpPr>
          <p:nvPr>
            <p:ph type="sldNum" idx="4"/>
          </p:nvPr>
        </p:nvSpPr>
        <p:spPr/>
        <p:txBody>
          <a:bodyPr/>
          <a:lstStyle/>
          <a:p>
            <a:fld id="{D0619CE3-B012-4FEC-9520-AFB5D1975534}" type="slidenum">
              <a:t>27</a:t>
            </a:fld>
            <a:endParaRPr/>
          </a:p>
        </p:txBody>
      </p:sp>
      <p:sp>
        <p:nvSpPr>
          <p:cNvPr id="6" name="PlaceHolder 5"/>
          <p:cNvSpPr>
            <a:spLocks noGrp="1"/>
          </p:cNvSpPr>
          <p:nvPr>
            <p:ph type="dt" idx="5"/>
          </p:nvPr>
        </p:nvSpPr>
        <p:spPr/>
        <p:txBody>
          <a:bodyPr/>
          <a:lstStyle/>
          <a:p>
            <a:fld id="{29870B57-C6A6-4788-AA16-FF1E5D8BA6AF}" type="datetime1">
              <a:rPr lang="ca-ES"/>
              <a:t>16/8/2023</a:t>
            </a:fld>
            <a:endParaRPr lang="ca-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Image 315"/>
          <p:cNvPicPr/>
          <p:nvPr/>
        </p:nvPicPr>
        <p:blipFill>
          <a:blip r:embed="rId2"/>
          <a:stretch/>
        </p:blipFill>
        <p:spPr>
          <a:xfrm>
            <a:off x="269640" y="10800"/>
            <a:ext cx="10079640" cy="7559640"/>
          </a:xfrm>
          <a:prstGeom prst="rect">
            <a:avLst/>
          </a:prstGeom>
          <a:ln w="36000">
            <a:noFill/>
          </a:ln>
        </p:spPr>
      </p:pic>
      <p:sp>
        <p:nvSpPr>
          <p:cNvPr id="317" name="ZoneTexte 316"/>
          <p:cNvSpPr txBox="1"/>
          <p:nvPr/>
        </p:nvSpPr>
        <p:spPr>
          <a:xfrm>
            <a:off x="2568960" y="137880"/>
            <a:ext cx="6423840" cy="5802480"/>
          </a:xfrm>
          <a:prstGeom prst="rect">
            <a:avLst/>
          </a:prstGeom>
          <a:noFill/>
          <a:ln w="36000">
            <a:noFill/>
          </a:ln>
        </p:spPr>
        <p:txBody>
          <a:bodyPr lIns="90000" tIns="45000" rIns="90000" bIns="45000" anchor="t">
            <a:noAutofit/>
          </a:bodyPr>
          <a:lstStyle/>
          <a:p>
            <a:pPr algn="ctr">
              <a:lnSpc>
                <a:spcPct val="100000"/>
              </a:lnSpc>
            </a:pPr>
            <a:r>
              <a:rPr lang="fr-FR" sz="6600" b="0" strike="noStrike" spc="-1">
                <a:solidFill>
                  <a:srgbClr val="CC9900"/>
                </a:solidFill>
                <a:latin typeface="Times New Roman"/>
              </a:rPr>
              <a:t>GRAZIE !</a:t>
            </a:r>
            <a:endParaRPr lang="fr-FR" sz="6600" b="0" strike="noStrike" spc="-1">
              <a:solidFill>
                <a:srgbClr val="000000"/>
              </a:solidFill>
              <a:latin typeface="Times New Roman"/>
            </a:endParaRPr>
          </a:p>
          <a:p>
            <a:pPr algn="ctr"/>
            <a:r>
              <a:rPr lang="fr-FR" sz="6600" b="0" strike="noStrike" spc="-1">
                <a:solidFill>
                  <a:srgbClr val="CC9900"/>
                </a:solidFill>
                <a:latin typeface="Times New Roman"/>
              </a:rPr>
              <a:t>MERCI!</a:t>
            </a:r>
            <a:endParaRPr lang="fr-FR" sz="6600" b="0" strike="noStrike" spc="-1">
              <a:solidFill>
                <a:srgbClr val="000000"/>
              </a:solidFill>
              <a:latin typeface="Times New Roman"/>
            </a:endParaRPr>
          </a:p>
          <a:p>
            <a:pPr algn="ctr"/>
            <a:r>
              <a:rPr lang="fr-FR" sz="6600" b="0" strike="noStrike" spc="-1">
                <a:solidFill>
                  <a:srgbClr val="CC9900"/>
                </a:solidFill>
                <a:latin typeface="Times New Roman"/>
              </a:rPr>
              <a:t>THANK YOU !</a:t>
            </a:r>
            <a:endParaRPr lang="fr-FR" sz="6600" b="0" strike="noStrike" spc="-1">
              <a:solidFill>
                <a:srgbClr val="000000"/>
              </a:solidFill>
              <a:latin typeface="Times New Roman"/>
            </a:endParaRPr>
          </a:p>
          <a:p>
            <a:pPr algn="ctr"/>
            <a:r>
              <a:rPr lang="fr-FR" sz="6600" b="0" strike="noStrike" spc="-1">
                <a:solidFill>
                  <a:srgbClr val="CC9900"/>
                </a:solidFill>
                <a:latin typeface="Times New Roman"/>
              </a:rPr>
              <a:t>GRÀCIES!</a:t>
            </a:r>
            <a:endParaRPr lang="fr-FR" sz="6600" b="0" strike="noStrike" spc="-1">
              <a:solidFill>
                <a:srgbClr val="000000"/>
              </a:solidFill>
              <a:latin typeface="Times New Roman"/>
            </a:endParaRPr>
          </a:p>
        </p:txBody>
      </p:sp>
      <p:sp>
        <p:nvSpPr>
          <p:cNvPr id="2" name="PlaceHolder 1"/>
          <p:cNvSpPr>
            <a:spLocks noGrp="1"/>
          </p:cNvSpPr>
          <p:nvPr>
            <p:ph type="ftr" idx="6"/>
          </p:nvPr>
        </p:nvSpPr>
        <p:spPr/>
        <p:txBody>
          <a:bodyPr/>
          <a:lstStyle/>
          <a:p>
            <a:r>
              <a:t>Pyrad course: The MeteoSwiss Py-ART</a:t>
            </a:r>
          </a:p>
        </p:txBody>
      </p:sp>
      <p:sp>
        <p:nvSpPr>
          <p:cNvPr id="3" name="PlaceHolder 2"/>
          <p:cNvSpPr>
            <a:spLocks noGrp="1"/>
          </p:cNvSpPr>
          <p:nvPr>
            <p:ph type="sldNum" idx="7"/>
          </p:nvPr>
        </p:nvSpPr>
        <p:spPr/>
        <p:txBody>
          <a:bodyPr/>
          <a:lstStyle/>
          <a:p>
            <a:fld id="{56FD3EBE-7103-4CDC-BE15-377F02FCE788}" type="slidenum">
              <a:t>28</a:t>
            </a:fld>
            <a:endParaRPr/>
          </a:p>
        </p:txBody>
      </p:sp>
      <p:sp>
        <p:nvSpPr>
          <p:cNvPr id="4" name="PlaceHolder 3"/>
          <p:cNvSpPr>
            <a:spLocks noGrp="1"/>
          </p:cNvSpPr>
          <p:nvPr>
            <p:ph type="dt" idx="8"/>
          </p:nvPr>
        </p:nvSpPr>
        <p:spPr/>
        <p:txBody>
          <a:bodyPr/>
          <a:lstStyle/>
          <a:p>
            <a:fld id="{A3718225-AD38-4BA5-A93B-750CC73C6F52}" type="datetime1">
              <a:rPr lang="ca-ES"/>
              <a:t>16/8/2023</a:t>
            </a:fld>
            <a:endParaRPr lang="ca-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1. Introduction</a:t>
            </a:r>
            <a:endParaRPr lang="fr-FR" sz="3200" b="0" strike="noStrike" spc="-1">
              <a:solidFill>
                <a:srgbClr val="000000"/>
              </a:solidFill>
              <a:latin typeface="Arial"/>
            </a:endParaRPr>
          </a:p>
        </p:txBody>
      </p:sp>
      <p:sp>
        <p:nvSpPr>
          <p:cNvPr id="3" name="PlaceHolder 2"/>
          <p:cNvSpPr>
            <a:spLocks noGrp="1"/>
          </p:cNvSpPr>
          <p:nvPr>
            <p:ph type="ftr" idx="6"/>
          </p:nvPr>
        </p:nvSpPr>
        <p:spPr/>
        <p:txBody>
          <a:bodyPr/>
          <a:lstStyle/>
          <a:p>
            <a:r>
              <a:t>Pyrad course: The MeteoSwiss Py-ART</a:t>
            </a:r>
          </a:p>
        </p:txBody>
      </p:sp>
      <p:sp>
        <p:nvSpPr>
          <p:cNvPr id="4" name="PlaceHolder 3"/>
          <p:cNvSpPr>
            <a:spLocks noGrp="1"/>
          </p:cNvSpPr>
          <p:nvPr>
            <p:ph type="sldNum" idx="7"/>
          </p:nvPr>
        </p:nvSpPr>
        <p:spPr/>
        <p:txBody>
          <a:bodyPr/>
          <a:lstStyle/>
          <a:p>
            <a:fld id="{81F1FF3B-A96B-4253-B8C9-21EFE143B715}" type="slidenum">
              <a:t>3</a:t>
            </a:fld>
            <a:endParaRPr/>
          </a:p>
        </p:txBody>
      </p:sp>
      <p:sp>
        <p:nvSpPr>
          <p:cNvPr id="5" name="PlaceHolder 4"/>
          <p:cNvSpPr>
            <a:spLocks noGrp="1"/>
          </p:cNvSpPr>
          <p:nvPr>
            <p:ph type="dt" idx="8"/>
          </p:nvPr>
        </p:nvSpPr>
        <p:spPr/>
        <p:txBody>
          <a:bodyPr/>
          <a:lstStyle/>
          <a:p>
            <a:fld id="{644223D0-F247-4566-9774-E5C7BC51ECBC}" type="datetime1">
              <a:rPr lang="ca-ES"/>
              <a:t>16/8/2023</a:t>
            </a:fld>
            <a:endParaRPr lang="ca-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What is Py-ART ?</a:t>
            </a:r>
            <a:endParaRPr lang="fr-FR" sz="2400" b="1" strike="noStrike" spc="-1">
              <a:solidFill>
                <a:srgbClr val="000000"/>
              </a:solidFill>
              <a:latin typeface="Arial"/>
            </a:endParaRPr>
          </a:p>
        </p:txBody>
      </p:sp>
      <p:sp>
        <p:nvSpPr>
          <p:cNvPr id="174"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Python ARM Radar Toolkit (</a:t>
            </a:r>
            <a:r>
              <a:rPr lang="en-GB" sz="2200" b="0" strike="noStrike" spc="-1">
                <a:solidFill>
                  <a:srgbClr val="000000"/>
                </a:solidFill>
                <a:latin typeface="Arial"/>
                <a:hlinkClick r:id="rId2"/>
              </a:rPr>
              <a:t>Py-ART</a:t>
            </a:r>
            <a:r>
              <a:rPr lang="en-GB" sz="2200" b="0" strike="noStrike" spc="-1">
                <a:solidFill>
                  <a:srgbClr val="000000"/>
                </a:solidFill>
                <a:latin typeface="Arial"/>
              </a:rPr>
              <a:t>) was initially created to work with the data produced by radars of the Atmospheric Radiation Measurement Climate Research facility (</a:t>
            </a:r>
            <a:r>
              <a:rPr lang="en-GB" sz="2200" b="0" strike="noStrike" spc="-1">
                <a:solidFill>
                  <a:srgbClr val="000000"/>
                </a:solidFill>
                <a:latin typeface="Arial"/>
                <a:hlinkClick r:id="rId3"/>
              </a:rPr>
              <a:t>ARM</a:t>
            </a:r>
            <a:r>
              <a:rPr lang="en-GB" sz="2200" b="0" strike="noStrike" spc="-1">
                <a:solidFill>
                  <a:srgbClr val="000000"/>
                </a:solidFill>
                <a:latin typeface="Arial"/>
              </a:rPr>
              <a:t>) programme of the US Department of Energy</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It was first released in 2013 as an open source software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It relies heavily on the scientific python stack (numpy, scipy, matplotlib, pandas, cartopy, etc.)</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ARM-DOE Py-ART can be used for :</a:t>
            </a:r>
            <a:endParaRPr lang="fr-FR" sz="22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Reading radar data in a variety of file formats</a:t>
            </a:r>
            <a:endParaRPr lang="fr-FR" sz="20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Creating plots and visualization of radar data</a:t>
            </a:r>
            <a:endParaRPr lang="fr-FR" sz="20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Some corrections of radar moments (Doppler de-aliasing, attenuation correction, etc.)</a:t>
            </a:r>
            <a:endParaRPr lang="fr-FR" sz="20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Mapping data from one or more radars onto a Cartesian grid</a:t>
            </a:r>
            <a:endParaRPr lang="fr-FR" sz="20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Performing some retrievals</a:t>
            </a:r>
            <a:endParaRPr lang="fr-FR" sz="2000" b="0" strike="noStrike" spc="-1">
              <a:solidFill>
                <a:srgbClr val="000000"/>
              </a:solidFill>
              <a:latin typeface="Arial"/>
            </a:endParaRPr>
          </a:p>
          <a:p>
            <a:pPr marL="1080000" lvl="4" indent="-216000">
              <a:spcBef>
                <a:spcPts val="283"/>
              </a:spcBef>
              <a:buClr>
                <a:srgbClr val="000000"/>
              </a:buClr>
              <a:buSzPct val="45000"/>
              <a:buFont typeface="Wingdings" charset="2"/>
              <a:buChar char=""/>
            </a:pPr>
            <a:r>
              <a:rPr lang="en-GB" sz="2000" b="0" strike="noStrike" spc="-1">
                <a:solidFill>
                  <a:srgbClr val="000000"/>
                </a:solidFill>
                <a:latin typeface="Arial"/>
              </a:rPr>
              <a:t>Writing radar an Cartesian data to NetCDF files</a:t>
            </a:r>
            <a:endParaRPr lang="fr-FR" sz="20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The MeteoSwiss Py-ART</a:t>
            </a:r>
          </a:p>
        </p:txBody>
      </p:sp>
      <p:sp>
        <p:nvSpPr>
          <p:cNvPr id="5" name="PlaceHolder 4"/>
          <p:cNvSpPr>
            <a:spLocks noGrp="1"/>
          </p:cNvSpPr>
          <p:nvPr>
            <p:ph type="sldNum" idx="4"/>
          </p:nvPr>
        </p:nvSpPr>
        <p:spPr/>
        <p:txBody>
          <a:bodyPr/>
          <a:lstStyle/>
          <a:p>
            <a:fld id="{1A7CB770-5EBE-4B86-A539-CE29AF193D8E}" type="slidenum">
              <a:t>4</a:t>
            </a:fld>
            <a:endParaRPr/>
          </a:p>
        </p:txBody>
      </p:sp>
      <p:sp>
        <p:nvSpPr>
          <p:cNvPr id="6" name="PlaceHolder 5"/>
          <p:cNvSpPr>
            <a:spLocks noGrp="1"/>
          </p:cNvSpPr>
          <p:nvPr>
            <p:ph type="dt" idx="5"/>
          </p:nvPr>
        </p:nvSpPr>
        <p:spPr/>
        <p:txBody>
          <a:bodyPr/>
          <a:lstStyle/>
          <a:p>
            <a:fld id="{DD3981D7-F6A0-404B-BCC3-D8BCB229658F}" type="datetime1">
              <a:rPr lang="ca-ES"/>
              <a:t>16/8/2023</a:t>
            </a:fld>
            <a:endParaRPr lang="ca-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Why using the MeteoSwiss Py-ART ?</a:t>
            </a:r>
            <a:endParaRPr lang="fr-FR" sz="2400" b="1" strike="noStrike" spc="-1">
              <a:solidFill>
                <a:srgbClr val="000000"/>
              </a:solidFill>
              <a:latin typeface="Arial"/>
            </a:endParaRPr>
          </a:p>
        </p:txBody>
      </p:sp>
      <p:sp>
        <p:nvSpPr>
          <p:cNvPr id="176" name="PlaceHolder 2"/>
          <p:cNvSpPr>
            <a:spLocks noGrp="1"/>
          </p:cNvSpPr>
          <p:nvPr>
            <p:ph/>
          </p:nvPr>
        </p:nvSpPr>
        <p:spPr>
          <a:xfrm>
            <a:off x="272880" y="1356120"/>
            <a:ext cx="10160280" cy="5454000"/>
          </a:xfrm>
          <a:prstGeom prst="rect">
            <a:avLst/>
          </a:prstGeom>
          <a:noFill/>
          <a:ln w="0">
            <a:noFill/>
          </a:ln>
        </p:spPr>
        <p:txBody>
          <a:bodyPr lIns="0" tIns="0" rIns="0" bIns="0" anchor="t">
            <a:normAutofit/>
          </a:bodyPr>
          <a:lstStyle/>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ARM-DOE Py-ART is a library of basic building blocks for data reading and visualization. The software is high quality and well maintained but has a limited scope</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The </a:t>
            </a:r>
            <a:r>
              <a:rPr lang="en-GB" sz="2200" b="0" strike="noStrike" spc="-1">
                <a:solidFill>
                  <a:srgbClr val="000000"/>
                </a:solidFill>
                <a:latin typeface="Arial"/>
                <a:hlinkClick r:id="rId2"/>
              </a:rPr>
              <a:t>MeteoSwiss Py-ART</a:t>
            </a:r>
            <a:r>
              <a:rPr lang="en-GB" sz="2200" b="0" strike="noStrike" spc="-1">
                <a:solidFill>
                  <a:srgbClr val="000000"/>
                </a:solidFill>
                <a:latin typeface="Arial"/>
              </a:rPr>
              <a:t> adds many additional corrections and retrievals that were developed to serve semi-operational data processing chains</a:t>
            </a:r>
            <a:endParaRPr lang="fr-FR" sz="2200" b="0" strike="noStrike" spc="-1">
              <a:solidFill>
                <a:srgbClr val="000000"/>
              </a:solidFill>
              <a:latin typeface="Arial"/>
            </a:endParaRPr>
          </a:p>
          <a:p>
            <a:pPr marL="648000" lvl="2" indent="-216000">
              <a:spcBef>
                <a:spcPts val="850"/>
              </a:spcBef>
              <a:buClr>
                <a:srgbClr val="000000"/>
              </a:buClr>
              <a:buSzPct val="45000"/>
              <a:buFont typeface="Wingdings" charset="2"/>
              <a:buChar char=""/>
            </a:pPr>
            <a:r>
              <a:rPr lang="en-GB" sz="2200" b="0" strike="noStrike" spc="-1">
                <a:solidFill>
                  <a:srgbClr val="000000"/>
                </a:solidFill>
                <a:latin typeface="Arial"/>
              </a:rPr>
              <a:t>Some functionalities available on the MeteoSwiss Py-ART are transferred to the ARM-DOE Py-ART </a:t>
            </a:r>
            <a:endParaRPr lang="fr-FR" sz="2200" b="0" strike="noStrike" spc="-1">
              <a:solidFill>
                <a:srgbClr val="000000"/>
              </a:solidFill>
              <a:latin typeface="Arial"/>
            </a:endParaRPr>
          </a:p>
        </p:txBody>
      </p:sp>
      <p:sp>
        <p:nvSpPr>
          <p:cNvPr id="4" name="PlaceHolder 3"/>
          <p:cNvSpPr>
            <a:spLocks noGrp="1"/>
          </p:cNvSpPr>
          <p:nvPr>
            <p:ph type="ftr" idx="3"/>
          </p:nvPr>
        </p:nvSpPr>
        <p:spPr/>
        <p:txBody>
          <a:bodyPr/>
          <a:lstStyle/>
          <a:p>
            <a:r>
              <a:t>Pyrad course: The MeteoSwiss Py-ART</a:t>
            </a:r>
          </a:p>
        </p:txBody>
      </p:sp>
      <p:sp>
        <p:nvSpPr>
          <p:cNvPr id="5" name="PlaceHolder 4"/>
          <p:cNvSpPr>
            <a:spLocks noGrp="1"/>
          </p:cNvSpPr>
          <p:nvPr>
            <p:ph type="sldNum" idx="4"/>
          </p:nvPr>
        </p:nvSpPr>
        <p:spPr/>
        <p:txBody>
          <a:bodyPr/>
          <a:lstStyle/>
          <a:p>
            <a:fld id="{984C3D64-95DF-4674-B63B-BE454344D510}" type="slidenum">
              <a:t>5</a:t>
            </a:fld>
            <a:endParaRPr/>
          </a:p>
        </p:txBody>
      </p:sp>
      <p:sp>
        <p:nvSpPr>
          <p:cNvPr id="6" name="PlaceHolder 5"/>
          <p:cNvSpPr>
            <a:spLocks noGrp="1"/>
          </p:cNvSpPr>
          <p:nvPr>
            <p:ph type="dt" idx="5"/>
          </p:nvPr>
        </p:nvSpPr>
        <p:spPr/>
        <p:txBody>
          <a:bodyPr/>
          <a:lstStyle/>
          <a:p>
            <a:fld id="{4D58FDEA-7225-4632-9C48-77C354531C47}" type="datetime1">
              <a:rPr lang="ca-ES"/>
              <a:t>16/8/2023</a:t>
            </a:fld>
            <a:endParaRPr lang="ca-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subTitle"/>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2. Py-ART architecture</a:t>
            </a:r>
            <a:endParaRPr lang="fr-FR" sz="3200" b="0" strike="noStrike" spc="-1">
              <a:solidFill>
                <a:srgbClr val="000000"/>
              </a:solidFill>
              <a:latin typeface="Arial"/>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FE8D4B71-675E-417E-9E2E-ECB39853895D}" type="slidenum">
              <a:t>6</a:t>
            </a:fld>
            <a:endParaRPr/>
          </a:p>
        </p:txBody>
      </p:sp>
      <p:sp>
        <p:nvSpPr>
          <p:cNvPr id="5" name="PlaceHolder 4"/>
          <p:cNvSpPr>
            <a:spLocks noGrp="1"/>
          </p:cNvSpPr>
          <p:nvPr>
            <p:ph type="dt" idx="5"/>
          </p:nvPr>
        </p:nvSpPr>
        <p:spPr/>
        <p:txBody>
          <a:bodyPr/>
          <a:lstStyle/>
          <a:p>
            <a:fld id="{7A813678-066D-4458-A4EA-E264273E56E9}" type="datetime1">
              <a:rPr lang="ca-ES"/>
              <a:t>16/8/2023</a:t>
            </a:fld>
            <a:endParaRPr lang="ca-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 coins arrondis 177"/>
          <p:cNvSpPr/>
          <p:nvPr/>
        </p:nvSpPr>
        <p:spPr>
          <a:xfrm>
            <a:off x="536040" y="21787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io</a:t>
            </a:r>
          </a:p>
        </p:txBody>
      </p:sp>
      <p:sp>
        <p:nvSpPr>
          <p:cNvPr id="179"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modules</a:t>
            </a:r>
            <a:endParaRPr lang="fr-FR" sz="2400" b="1" strike="noStrike" spc="-1">
              <a:solidFill>
                <a:srgbClr val="000000"/>
              </a:solidFill>
              <a:latin typeface="Arial"/>
            </a:endParaRPr>
          </a:p>
        </p:txBody>
      </p:sp>
      <p:sp>
        <p:nvSpPr>
          <p:cNvPr id="180" name="Rectangle : coins arrondis 179"/>
          <p:cNvSpPr/>
          <p:nvPr/>
        </p:nvSpPr>
        <p:spPr>
          <a:xfrm>
            <a:off x="5691960" y="38934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bridge</a:t>
            </a:r>
          </a:p>
        </p:txBody>
      </p:sp>
      <p:sp>
        <p:nvSpPr>
          <p:cNvPr id="181" name="Rectangle : coins arrondis 180"/>
          <p:cNvSpPr/>
          <p:nvPr/>
        </p:nvSpPr>
        <p:spPr>
          <a:xfrm>
            <a:off x="536040" y="30358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aux_io</a:t>
            </a:r>
          </a:p>
        </p:txBody>
      </p:sp>
      <p:sp>
        <p:nvSpPr>
          <p:cNvPr id="182" name="Rectangle : coins arrondis 181"/>
          <p:cNvSpPr/>
          <p:nvPr/>
        </p:nvSpPr>
        <p:spPr>
          <a:xfrm>
            <a:off x="536040" y="1321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core</a:t>
            </a:r>
          </a:p>
        </p:txBody>
      </p:sp>
      <p:sp>
        <p:nvSpPr>
          <p:cNvPr id="183" name="Rectangle : coins arrondis 182"/>
          <p:cNvSpPr/>
          <p:nvPr/>
        </p:nvSpPr>
        <p:spPr>
          <a:xfrm>
            <a:off x="536040" y="4750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correct</a:t>
            </a:r>
          </a:p>
        </p:txBody>
      </p:sp>
      <p:sp>
        <p:nvSpPr>
          <p:cNvPr id="184" name="Rectangle : coins arrondis 183"/>
          <p:cNvSpPr/>
          <p:nvPr/>
        </p:nvSpPr>
        <p:spPr>
          <a:xfrm>
            <a:off x="536040" y="38934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filters</a:t>
            </a:r>
          </a:p>
        </p:txBody>
      </p:sp>
      <p:sp>
        <p:nvSpPr>
          <p:cNvPr id="185" name="Rectangle : coins arrondis 184"/>
          <p:cNvSpPr/>
          <p:nvPr/>
        </p:nvSpPr>
        <p:spPr>
          <a:xfrm>
            <a:off x="5691960" y="21787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graph</a:t>
            </a:r>
          </a:p>
        </p:txBody>
      </p:sp>
      <p:sp>
        <p:nvSpPr>
          <p:cNvPr id="186" name="ZoneTexte 185"/>
          <p:cNvSpPr txBox="1"/>
          <p:nvPr/>
        </p:nvSpPr>
        <p:spPr>
          <a:xfrm>
            <a:off x="2161080" y="3003120"/>
            <a:ext cx="2922840" cy="596520"/>
          </a:xfrm>
          <a:prstGeom prst="rect">
            <a:avLst/>
          </a:prstGeom>
          <a:noFill/>
          <a:ln w="36000">
            <a:noFill/>
          </a:ln>
        </p:spPr>
        <p:txBody>
          <a:bodyPr lIns="90000" tIns="45000" rIns="90000" bIns="45000" anchor="t">
            <a:normAutofit/>
          </a:bodyPr>
          <a:lstStyle/>
          <a:p>
            <a:r>
              <a:rPr lang="en-GB" sz="1800" b="0" strike="noStrike" spc="-1">
                <a:solidFill>
                  <a:srgbClr val="000000"/>
                </a:solidFill>
                <a:latin typeface="Times New Roman"/>
              </a:rPr>
              <a:t>Non standard Reading and writing</a:t>
            </a:r>
            <a:endParaRPr lang="fr-FR" sz="1800" b="0" strike="noStrike" spc="-1">
              <a:solidFill>
                <a:srgbClr val="000000"/>
              </a:solidFill>
              <a:latin typeface="Times New Roman"/>
            </a:endParaRPr>
          </a:p>
        </p:txBody>
      </p:sp>
      <p:sp>
        <p:nvSpPr>
          <p:cNvPr id="187" name="ZoneTexte 186"/>
          <p:cNvSpPr txBox="1"/>
          <p:nvPr/>
        </p:nvSpPr>
        <p:spPr>
          <a:xfrm>
            <a:off x="7377840" y="3910320"/>
            <a:ext cx="327276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Bridge to other software packages, e.g. wradlib</a:t>
            </a:r>
            <a:endParaRPr lang="fr-FR" sz="1800" b="0" strike="noStrike" spc="-1">
              <a:solidFill>
                <a:srgbClr val="000000"/>
              </a:solidFill>
              <a:latin typeface="Times New Roman"/>
            </a:endParaRPr>
          </a:p>
        </p:txBody>
      </p:sp>
      <p:sp>
        <p:nvSpPr>
          <p:cNvPr id="188" name="ZoneTexte 187"/>
          <p:cNvSpPr txBox="1"/>
          <p:nvPr/>
        </p:nvSpPr>
        <p:spPr>
          <a:xfrm>
            <a:off x="2161080" y="1311120"/>
            <a:ext cx="280656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Data objects</a:t>
            </a:r>
            <a:endParaRPr lang="fr-FR" sz="1800" b="0" strike="noStrike" spc="-1">
              <a:solidFill>
                <a:srgbClr val="000000"/>
              </a:solidFill>
              <a:latin typeface="Times New Roman"/>
            </a:endParaRPr>
          </a:p>
          <a:p>
            <a:r>
              <a:rPr lang="en-GB" sz="1800" b="0" strike="noStrike" spc="-1">
                <a:solidFill>
                  <a:srgbClr val="000000"/>
                </a:solidFill>
                <a:latin typeface="Times New Roman"/>
              </a:rPr>
              <a:t>Coordinate transforms</a:t>
            </a:r>
            <a:endParaRPr lang="fr-FR" sz="1800" b="0" strike="noStrike" spc="-1">
              <a:solidFill>
                <a:srgbClr val="000000"/>
              </a:solidFill>
              <a:latin typeface="Times New Roman"/>
            </a:endParaRPr>
          </a:p>
        </p:txBody>
      </p:sp>
      <p:sp>
        <p:nvSpPr>
          <p:cNvPr id="189" name="ZoneTexte 188"/>
          <p:cNvSpPr txBox="1"/>
          <p:nvPr/>
        </p:nvSpPr>
        <p:spPr>
          <a:xfrm>
            <a:off x="2161080" y="4731120"/>
            <a:ext cx="263592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Correction of radar fields</a:t>
            </a:r>
            <a:endParaRPr lang="fr-FR" sz="1800" b="0" strike="noStrike" spc="-1">
              <a:solidFill>
                <a:srgbClr val="000000"/>
              </a:solidFill>
              <a:latin typeface="Times New Roman"/>
            </a:endParaRPr>
          </a:p>
          <a:p>
            <a:r>
              <a:rPr lang="en-GB" sz="1800" b="0" strike="noStrike" spc="-1">
                <a:solidFill>
                  <a:srgbClr val="000000"/>
                </a:solidFill>
                <a:latin typeface="Times New Roman"/>
              </a:rPr>
              <a:t>e.g. attenuation, dealiasing</a:t>
            </a:r>
            <a:endParaRPr lang="fr-FR" sz="1800" b="0" strike="noStrike" spc="-1">
              <a:solidFill>
                <a:srgbClr val="000000"/>
              </a:solidFill>
              <a:latin typeface="Times New Roman"/>
            </a:endParaRPr>
          </a:p>
        </p:txBody>
      </p:sp>
      <p:sp>
        <p:nvSpPr>
          <p:cNvPr id="190" name="ZoneTexte 189"/>
          <p:cNvSpPr txBox="1"/>
          <p:nvPr/>
        </p:nvSpPr>
        <p:spPr>
          <a:xfrm>
            <a:off x="2161080" y="3867120"/>
            <a:ext cx="298872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Filtering (removing of undesired gates) </a:t>
            </a:r>
            <a:endParaRPr lang="fr-FR" sz="1800" b="0" strike="noStrike" spc="-1">
              <a:solidFill>
                <a:srgbClr val="000000"/>
              </a:solidFill>
              <a:latin typeface="Times New Roman"/>
            </a:endParaRPr>
          </a:p>
        </p:txBody>
      </p:sp>
      <p:sp>
        <p:nvSpPr>
          <p:cNvPr id="191" name="ZoneTexte 190"/>
          <p:cNvSpPr txBox="1"/>
          <p:nvPr/>
        </p:nvSpPr>
        <p:spPr>
          <a:xfrm>
            <a:off x="7377840" y="2220480"/>
            <a:ext cx="27975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Plots of radar and grid fields</a:t>
            </a:r>
            <a:endParaRPr lang="fr-FR" sz="1800" b="0" strike="noStrike" spc="-1">
              <a:solidFill>
                <a:srgbClr val="000000"/>
              </a:solidFill>
              <a:latin typeface="Times New Roman"/>
            </a:endParaRPr>
          </a:p>
        </p:txBody>
      </p:sp>
      <p:sp>
        <p:nvSpPr>
          <p:cNvPr id="192" name="Rectangle : coins arrondis 191"/>
          <p:cNvSpPr/>
          <p:nvPr/>
        </p:nvSpPr>
        <p:spPr>
          <a:xfrm>
            <a:off x="5691960" y="132120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map</a:t>
            </a:r>
          </a:p>
        </p:txBody>
      </p:sp>
      <p:sp>
        <p:nvSpPr>
          <p:cNvPr id="193" name="Rectangle : coins arrondis 192"/>
          <p:cNvSpPr/>
          <p:nvPr/>
        </p:nvSpPr>
        <p:spPr>
          <a:xfrm>
            <a:off x="536040" y="56080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retrive</a:t>
            </a:r>
          </a:p>
        </p:txBody>
      </p:sp>
      <p:sp>
        <p:nvSpPr>
          <p:cNvPr id="194" name="Rectangle : coins arrondis 193"/>
          <p:cNvSpPr/>
          <p:nvPr/>
        </p:nvSpPr>
        <p:spPr>
          <a:xfrm>
            <a:off x="5691960" y="475056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testing</a:t>
            </a:r>
          </a:p>
        </p:txBody>
      </p:sp>
      <p:sp>
        <p:nvSpPr>
          <p:cNvPr id="195" name="Rectangle : coins arrondis 194"/>
          <p:cNvSpPr/>
          <p:nvPr/>
        </p:nvSpPr>
        <p:spPr>
          <a:xfrm>
            <a:off x="5691960" y="56080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tests</a:t>
            </a:r>
          </a:p>
        </p:txBody>
      </p:sp>
      <p:sp>
        <p:nvSpPr>
          <p:cNvPr id="196" name="Rectangle : coins arrondis 195"/>
          <p:cNvSpPr/>
          <p:nvPr/>
        </p:nvSpPr>
        <p:spPr>
          <a:xfrm>
            <a:off x="5691960" y="303588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800" b="0" strike="noStrike" spc="-1">
                <a:solidFill>
                  <a:srgbClr val="000000"/>
                </a:solidFill>
                <a:latin typeface="Times New Roman"/>
              </a:rPr>
              <a:t>util</a:t>
            </a:r>
          </a:p>
        </p:txBody>
      </p:sp>
      <p:sp>
        <p:nvSpPr>
          <p:cNvPr id="197" name="ZoneTexte 196"/>
          <p:cNvSpPr txBox="1"/>
          <p:nvPr/>
        </p:nvSpPr>
        <p:spPr>
          <a:xfrm>
            <a:off x="2161080" y="2283120"/>
            <a:ext cx="205236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Reading and writing</a:t>
            </a:r>
            <a:endParaRPr lang="fr-FR" sz="1800" b="0" strike="noStrike" spc="-1">
              <a:solidFill>
                <a:srgbClr val="000000"/>
              </a:solidFill>
              <a:latin typeface="Times New Roman"/>
            </a:endParaRPr>
          </a:p>
        </p:txBody>
      </p:sp>
      <p:sp>
        <p:nvSpPr>
          <p:cNvPr id="198" name="ZoneTexte 197"/>
          <p:cNvSpPr txBox="1"/>
          <p:nvPr/>
        </p:nvSpPr>
        <p:spPr>
          <a:xfrm>
            <a:off x="7377840" y="1298520"/>
            <a:ext cx="293184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Mapping radar data from radar to Cartesian coordinates</a:t>
            </a:r>
            <a:endParaRPr lang="fr-FR" sz="1800" b="0" strike="noStrike" spc="-1">
              <a:solidFill>
                <a:srgbClr val="000000"/>
              </a:solidFill>
              <a:latin typeface="Times New Roman"/>
            </a:endParaRPr>
          </a:p>
        </p:txBody>
      </p:sp>
      <p:sp>
        <p:nvSpPr>
          <p:cNvPr id="199" name="ZoneTexte 198"/>
          <p:cNvSpPr txBox="1"/>
          <p:nvPr/>
        </p:nvSpPr>
        <p:spPr>
          <a:xfrm>
            <a:off x="2161080" y="5575680"/>
            <a:ext cx="340236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Radar retrieval</a:t>
            </a:r>
            <a:endParaRPr lang="fr-FR" sz="1800" b="0" strike="noStrike" spc="-1">
              <a:solidFill>
                <a:srgbClr val="000000"/>
              </a:solidFill>
              <a:latin typeface="Times New Roman"/>
            </a:endParaRPr>
          </a:p>
          <a:p>
            <a:r>
              <a:rPr lang="en-GB" sz="1800" b="0" strike="noStrike" spc="-1">
                <a:solidFill>
                  <a:srgbClr val="000000"/>
                </a:solidFill>
                <a:latin typeface="Times New Roman"/>
              </a:rPr>
              <a:t>e.g. rainfall rate, melting layer, etc.</a:t>
            </a:r>
            <a:endParaRPr lang="fr-FR" sz="1800" b="0" strike="noStrike" spc="-1">
              <a:solidFill>
                <a:srgbClr val="000000"/>
              </a:solidFill>
              <a:latin typeface="Times New Roman"/>
            </a:endParaRPr>
          </a:p>
        </p:txBody>
      </p:sp>
      <p:sp>
        <p:nvSpPr>
          <p:cNvPr id="200" name="ZoneTexte 199"/>
          <p:cNvSpPr txBox="1"/>
          <p:nvPr/>
        </p:nvSpPr>
        <p:spPr>
          <a:xfrm>
            <a:off x="7377840" y="4758480"/>
            <a:ext cx="3044520" cy="59652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Utilities to facilitate the generation of unit tests</a:t>
            </a:r>
            <a:endParaRPr lang="fr-FR" sz="1800" b="0" strike="noStrike" spc="-1">
              <a:solidFill>
                <a:srgbClr val="000000"/>
              </a:solidFill>
              <a:latin typeface="Times New Roman"/>
            </a:endParaRPr>
          </a:p>
        </p:txBody>
      </p:sp>
      <p:sp>
        <p:nvSpPr>
          <p:cNvPr id="201" name="ZoneTexte 200"/>
          <p:cNvSpPr txBox="1"/>
          <p:nvPr/>
        </p:nvSpPr>
        <p:spPr>
          <a:xfrm>
            <a:off x="7377840" y="5655240"/>
            <a:ext cx="20462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Unit tests</a:t>
            </a:r>
            <a:endParaRPr lang="fr-FR" sz="1800" b="0" strike="noStrike" spc="-1">
              <a:solidFill>
                <a:srgbClr val="000000"/>
              </a:solidFill>
              <a:latin typeface="Times New Roman"/>
            </a:endParaRPr>
          </a:p>
        </p:txBody>
      </p:sp>
      <p:sp>
        <p:nvSpPr>
          <p:cNvPr id="202" name="ZoneTexte 201"/>
          <p:cNvSpPr txBox="1"/>
          <p:nvPr/>
        </p:nvSpPr>
        <p:spPr>
          <a:xfrm>
            <a:off x="7377840" y="3114720"/>
            <a:ext cx="2046240" cy="343440"/>
          </a:xfrm>
          <a:prstGeom prst="rect">
            <a:avLst/>
          </a:prstGeom>
          <a:noFill/>
          <a:ln w="36000">
            <a:noFill/>
          </a:ln>
        </p:spPr>
        <p:txBody>
          <a:bodyPr lIns="90000" tIns="45000" rIns="90000" bIns="45000" anchor="t">
            <a:noAutofit/>
          </a:bodyPr>
          <a:lstStyle/>
          <a:p>
            <a:r>
              <a:rPr lang="en-GB" sz="1800" b="0" strike="noStrike" spc="-1">
                <a:solidFill>
                  <a:srgbClr val="000000"/>
                </a:solidFill>
                <a:latin typeface="Times New Roman"/>
              </a:rPr>
              <a:t>Auxiliary functions</a:t>
            </a:r>
            <a:endParaRPr lang="fr-FR" sz="1800" b="0" strike="noStrike" spc="-1">
              <a:solidFill>
                <a:srgbClr val="000000"/>
              </a:solidFill>
              <a:latin typeface="Times New Roman"/>
            </a:endParaRPr>
          </a:p>
        </p:txBody>
      </p:sp>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28DC629B-C47D-4C07-807C-CE5B0F151249}" type="slidenum">
              <a:t>7</a:t>
            </a:fld>
            <a:endParaRPr/>
          </a:p>
        </p:txBody>
      </p:sp>
      <p:sp>
        <p:nvSpPr>
          <p:cNvPr id="5" name="PlaceHolder 4"/>
          <p:cNvSpPr>
            <a:spLocks noGrp="1"/>
          </p:cNvSpPr>
          <p:nvPr>
            <p:ph type="dt" idx="5"/>
          </p:nvPr>
        </p:nvSpPr>
        <p:spPr/>
        <p:txBody>
          <a:bodyPr/>
          <a:lstStyle/>
          <a:p>
            <a:fld id="{AFBD1307-6EE1-432E-814E-1B754CDFF9D0}" type="datetime1">
              <a:rPr lang="ca-ES"/>
              <a:t>16/8/2023</a:t>
            </a:fld>
            <a:endParaRPr lang="ca-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data objects</a:t>
            </a:r>
            <a:endParaRPr lang="fr-FR" sz="2400" b="1" strike="noStrike" spc="-1">
              <a:solidFill>
                <a:srgbClr val="000000"/>
              </a:solidFill>
              <a:latin typeface="Arial"/>
            </a:endParaRPr>
          </a:p>
        </p:txBody>
      </p:sp>
      <p:graphicFrame>
        <p:nvGraphicFramePr>
          <p:cNvPr id="204" name="Tableau 203"/>
          <p:cNvGraphicFramePr/>
          <p:nvPr/>
        </p:nvGraphicFramePr>
        <p:xfrm>
          <a:off x="272880" y="1356120"/>
          <a:ext cx="10160280" cy="5029200"/>
        </p:xfrm>
        <a:graphic>
          <a:graphicData uri="http://schemas.openxmlformats.org/drawingml/2006/table">
            <a:tbl>
              <a:tblPr/>
              <a:tblGrid>
                <a:gridCol w="3061080">
                  <a:extLst>
                    <a:ext uri="{9D8B030D-6E8A-4147-A177-3AD203B41FA5}">
                      <a16:colId xmlns:a16="http://schemas.microsoft.com/office/drawing/2014/main" val="20000"/>
                    </a:ext>
                  </a:extLst>
                </a:gridCol>
                <a:gridCol w="2989080">
                  <a:extLst>
                    <a:ext uri="{9D8B030D-6E8A-4147-A177-3AD203B41FA5}">
                      <a16:colId xmlns:a16="http://schemas.microsoft.com/office/drawing/2014/main" val="20001"/>
                    </a:ext>
                  </a:extLst>
                </a:gridCol>
                <a:gridCol w="4110120">
                  <a:extLst>
                    <a:ext uri="{9D8B030D-6E8A-4147-A177-3AD203B41FA5}">
                      <a16:colId xmlns:a16="http://schemas.microsoft.com/office/drawing/2014/main" val="20002"/>
                    </a:ext>
                  </a:extLst>
                </a:gridCol>
              </a:tblGrid>
              <a:tr h="343440">
                <a:tc>
                  <a:txBody>
                    <a:bodyPr/>
                    <a:lstStyle/>
                    <a:p>
                      <a:pPr indent="0">
                        <a:buNone/>
                      </a:pPr>
                      <a:r>
                        <a:rPr lang="en-GB" sz="1800" b="0" strike="noStrike" spc="-1">
                          <a:solidFill>
                            <a:srgbClr val="000000"/>
                          </a:solidFill>
                          <a:latin typeface="Arial"/>
                        </a:rPr>
                        <a:t>Radar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Object to store radar data in antenna coordinates. The data structure is based on C/F Radial V1</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800" b="0" strike="noStrike" spc="-1">
                          <a:solidFill>
                            <a:srgbClr val="000000"/>
                          </a:solidFill>
                          <a:latin typeface="Arial"/>
                        </a:rPr>
                        <a:t>Data fields are stored in a 2-D matrix (ray, range)</a:t>
                      </a:r>
                      <a:endParaRPr lang="fr-FR" sz="1800" b="0" strike="noStrike" spc="-1">
                        <a:solidFill>
                          <a:srgbClr val="000000"/>
                        </a:solidFill>
                        <a:latin typeface="Arial"/>
                      </a:endParaRPr>
                    </a:p>
                    <a:p>
                      <a:pPr indent="0">
                        <a:buNone/>
                      </a:pPr>
                      <a:r>
                        <a:rPr lang="en-GB" sz="1800" b="0" strike="noStrike" spc="-1">
                          <a:solidFill>
                            <a:srgbClr val="000000"/>
                          </a:solidFill>
                          <a:latin typeface="Arial"/>
                        </a:rPr>
                        <a:t>Some Pyrad applications use the same structure to store (time, range).</a:t>
                      </a:r>
                      <a:endParaRPr lang="fr-FR" sz="1800" b="0" strike="noStrike" spc="-1">
                        <a:solidFill>
                          <a:srgbClr val="000000"/>
                        </a:solidFill>
                        <a:latin typeface="Arial"/>
                      </a:endParaRPr>
                    </a:p>
                    <a:p>
                      <a:pPr indent="0">
                        <a:buNone/>
                      </a:pPr>
                      <a:r>
                        <a:rPr lang="en-GB" sz="1800" b="1" strike="noStrike" spc="-1">
                          <a:solidFill>
                            <a:srgbClr val="000000"/>
                          </a:solidFill>
                          <a:latin typeface="Arial"/>
                        </a:rPr>
                        <a:t>Assumes uniform range resolution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800" b="0" strike="noStrike" spc="-1">
                          <a:solidFill>
                            <a:srgbClr val="000000"/>
                          </a:solidFill>
                          <a:latin typeface="Arial"/>
                        </a:rPr>
                        <a:t>RadarSpectra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Object to store IQ spectral and spectral data in antenna coordinates. Inherits from Radar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Data fields are stored in a 3-D complex matrix (ray, range, Doppler bin/slow time)</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800" b="0" strike="noStrike" spc="-1">
                          <a:solidFill>
                            <a:srgbClr val="000000"/>
                          </a:solidFill>
                          <a:latin typeface="Arial"/>
                        </a:rPr>
                        <a:t>Grid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Object to store rectilinear gridded data in Cartesian coordinates</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800" b="0" strike="noStrike" spc="-1">
                          <a:solidFill>
                            <a:srgbClr val="000000"/>
                          </a:solidFill>
                          <a:latin typeface="Arial"/>
                        </a:rPr>
                        <a:t>Data fields are stored in a 3-D matrix (z, y, x)</a:t>
                      </a:r>
                      <a:endParaRPr lang="fr-FR" sz="1800" b="0" strike="noStrike" spc="-1">
                        <a:solidFill>
                          <a:srgbClr val="000000"/>
                        </a:solidFill>
                        <a:latin typeface="Arial"/>
                      </a:endParaRPr>
                    </a:p>
                    <a:p>
                      <a:pPr indent="0">
                        <a:buNone/>
                      </a:pPr>
                      <a:r>
                        <a:rPr lang="en-GB" sz="1800" b="0" strike="noStrike" spc="-1">
                          <a:solidFill>
                            <a:srgbClr val="000000"/>
                          </a:solidFill>
                          <a:latin typeface="Arial"/>
                        </a:rPr>
                        <a:t>The grid is referenced as distance from the grid origin.</a:t>
                      </a:r>
                      <a:endParaRPr lang="fr-FR" sz="1800" b="0" strike="noStrike" spc="-1">
                        <a:solidFill>
                          <a:srgbClr val="000000"/>
                        </a:solidFill>
                        <a:latin typeface="Arial"/>
                      </a:endParaRPr>
                    </a:p>
                    <a:p>
                      <a:pPr indent="0">
                        <a:buNone/>
                      </a:pPr>
                      <a:r>
                        <a:rPr lang="en-GB" sz="1800" b="1" strike="noStrike" spc="-1">
                          <a:solidFill>
                            <a:srgbClr val="000000"/>
                          </a:solidFill>
                          <a:latin typeface="Arial"/>
                        </a:rPr>
                        <a:t>Assumes uniform spacing of the data !</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800" b="0" strike="noStrike" spc="-1">
                          <a:solidFill>
                            <a:srgbClr val="000000"/>
                          </a:solidFill>
                          <a:latin typeface="Arial"/>
                        </a:rPr>
                        <a:t>HorizontalWindProfile object</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Object to store horizontal wind profile data</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800" b="0" strike="noStrike" spc="-1">
                          <a:solidFill>
                            <a:srgbClr val="000000"/>
                          </a:solidFill>
                          <a:latin typeface="Arial"/>
                        </a:rPr>
                        <a:t>Not used by Pyrad</a:t>
                      </a:r>
                      <a:endParaRPr lang="fr-FR" sz="18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bl>
          </a:graphicData>
        </a:graphic>
      </p:graphicFrame>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2B028318-C917-44ED-9F58-934F381FE369}" type="slidenum">
              <a:t>8</a:t>
            </a:fld>
            <a:endParaRPr/>
          </a:p>
        </p:txBody>
      </p:sp>
      <p:sp>
        <p:nvSpPr>
          <p:cNvPr id="5" name="PlaceHolder 4"/>
          <p:cNvSpPr>
            <a:spLocks noGrp="1"/>
          </p:cNvSpPr>
          <p:nvPr>
            <p:ph type="dt" idx="5"/>
          </p:nvPr>
        </p:nvSpPr>
        <p:spPr/>
        <p:txBody>
          <a:bodyPr/>
          <a:lstStyle/>
          <a:p>
            <a:fld id="{0A5CFC82-45EE-4417-AD28-3A23140D46CD}" type="datetime1">
              <a:rPr lang="ca-ES"/>
              <a:t>16/8/2023</a:t>
            </a:fld>
            <a:endParaRPr lang="ca-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892160" y="248400"/>
            <a:ext cx="8448120" cy="615600"/>
          </a:xfrm>
          <a:prstGeom prst="rect">
            <a:avLst/>
          </a:prstGeom>
          <a:solidFill>
            <a:srgbClr val="FFFFFF"/>
          </a:solidFill>
          <a:ln w="0">
            <a:noFill/>
          </a:ln>
        </p:spPr>
        <p:txBody>
          <a:bodyPr lIns="0" tIns="0" rIns="0" bIns="0" anchor="ctr">
            <a:noAutofit/>
          </a:bodyPr>
          <a:lstStyle/>
          <a:p>
            <a:pPr indent="0">
              <a:buNone/>
            </a:pPr>
            <a:r>
              <a:rPr lang="en-GB" sz="2400" b="1" strike="noStrike" spc="-1">
                <a:solidFill>
                  <a:srgbClr val="000000"/>
                </a:solidFill>
                <a:latin typeface="Arial"/>
              </a:rPr>
              <a:t>Py-ART plotting objects</a:t>
            </a:r>
            <a:endParaRPr lang="fr-FR" sz="2400" b="1" strike="noStrike" spc="-1">
              <a:solidFill>
                <a:srgbClr val="000000"/>
              </a:solidFill>
              <a:latin typeface="Arial"/>
            </a:endParaRPr>
          </a:p>
        </p:txBody>
      </p:sp>
      <p:graphicFrame>
        <p:nvGraphicFramePr>
          <p:cNvPr id="206" name="Tableau 205"/>
          <p:cNvGraphicFramePr/>
          <p:nvPr/>
        </p:nvGraphicFramePr>
        <p:xfrm>
          <a:off x="272880" y="1356120"/>
          <a:ext cx="10160280" cy="5242560"/>
        </p:xfrm>
        <a:graphic>
          <a:graphicData uri="http://schemas.openxmlformats.org/drawingml/2006/table">
            <a:tbl>
              <a:tblPr/>
              <a:tblGrid>
                <a:gridCol w="2311200">
                  <a:extLst>
                    <a:ext uri="{9D8B030D-6E8A-4147-A177-3AD203B41FA5}">
                      <a16:colId xmlns:a16="http://schemas.microsoft.com/office/drawing/2014/main" val="20000"/>
                    </a:ext>
                  </a:extLst>
                </a:gridCol>
                <a:gridCol w="3090600">
                  <a:extLst>
                    <a:ext uri="{9D8B030D-6E8A-4147-A177-3AD203B41FA5}">
                      <a16:colId xmlns:a16="http://schemas.microsoft.com/office/drawing/2014/main" val="20001"/>
                    </a:ext>
                  </a:extLst>
                </a:gridCol>
                <a:gridCol w="4758480">
                  <a:extLst>
                    <a:ext uri="{9D8B030D-6E8A-4147-A177-3AD203B41FA5}">
                      <a16:colId xmlns:a16="http://schemas.microsoft.com/office/drawing/2014/main" val="20002"/>
                    </a:ext>
                  </a:extLst>
                </a:gridCol>
              </a:tblGrid>
              <a:tr h="343440">
                <a:tc>
                  <a:txBody>
                    <a:bodyPr/>
                    <a:lstStyle/>
                    <a:p>
                      <a:pPr indent="0">
                        <a:buNone/>
                      </a:pPr>
                      <a:r>
                        <a:rPr lang="en-GB" sz="1600" b="0" strike="noStrike" spc="-1">
                          <a:solidFill>
                            <a:srgbClr val="000000"/>
                          </a:solidFill>
                          <a:latin typeface="Arial"/>
                        </a:rPr>
                        <a:t>radardisplay</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600" b="0" strike="noStrike" spc="-1">
                          <a:solidFill>
                            <a:srgbClr val="000000"/>
                          </a:solidFill>
                          <a:latin typeface="Arial"/>
                        </a:rPr>
                        <a:t>Display object to create plots from data in a radar object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indent="0">
                        <a:buNone/>
                      </a:pPr>
                      <a:r>
                        <a:rPr lang="en-GB" sz="1600" b="0" strike="noStrike" spc="-1">
                          <a:solidFill>
                            <a:srgbClr val="000000"/>
                          </a:solidFill>
                          <a:latin typeface="Arial"/>
                        </a:rPr>
                        <a:t>plot_ray, plot_ppi, plot_rhi, plot_azimuth_to_rhi (pseudo-RHI), plot_vpt (time-height for vertically pointing radar), plot_xsection </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343440">
                <a:tc>
                  <a:txBody>
                    <a:bodyPr/>
                    <a:lstStyle/>
                    <a:p>
                      <a:pPr indent="0">
                        <a:buNone/>
                      </a:pPr>
                      <a:r>
                        <a:rPr lang="en-GB" sz="1600" b="0" strike="noStrike" spc="-1">
                          <a:solidFill>
                            <a:srgbClr val="000000"/>
                          </a:solidFill>
                          <a:latin typeface="Arial"/>
                        </a:rPr>
                        <a:t>radardisplay_airborne</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600" b="0" strike="noStrike" spc="-1">
                          <a:solidFill>
                            <a:srgbClr val="000000"/>
                          </a:solidFill>
                          <a:latin typeface="Arial"/>
                        </a:rPr>
                        <a:t>Same as above but for airborne radar data. Inherits from radardisplay</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600" b="0" strike="noStrike" spc="-1">
                          <a:solidFill>
                            <a:srgbClr val="000000"/>
                          </a:solidFill>
                          <a:latin typeface="Arial"/>
                        </a:rPr>
                        <a:t>Not used by Pyrad</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343440">
                <a:tc>
                  <a:txBody>
                    <a:bodyPr/>
                    <a:lstStyle/>
                    <a:p>
                      <a:pPr indent="0">
                        <a:buNone/>
                      </a:pPr>
                      <a:r>
                        <a:rPr lang="en-GB" sz="1600" b="0" strike="noStrike" spc="-1">
                          <a:solidFill>
                            <a:srgbClr val="000000"/>
                          </a:solidFill>
                          <a:latin typeface="Arial"/>
                        </a:rPr>
                        <a:t>radarmapdisplay</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600" b="0" strike="noStrike" spc="-1">
                          <a:solidFill>
                            <a:srgbClr val="000000"/>
                          </a:solidFill>
                          <a:latin typeface="Arial"/>
                        </a:rPr>
                        <a:t>Display object to create plots on a geographic map from data in a radar object. Inherits from radardisplay</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indent="0">
                        <a:buNone/>
                      </a:pPr>
                      <a:r>
                        <a:rPr lang="en-GB" sz="1600" b="0" strike="noStrike" spc="-1">
                          <a:solidFill>
                            <a:srgbClr val="000000"/>
                          </a:solidFill>
                          <a:latin typeface="Arial"/>
                        </a:rPr>
                        <a:t>plot_ppi_map</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343440">
                <a:tc>
                  <a:txBody>
                    <a:bodyPr/>
                    <a:lstStyle/>
                    <a:p>
                      <a:pPr indent="0">
                        <a:buNone/>
                      </a:pPr>
                      <a:r>
                        <a:rPr lang="en-GB" sz="1600" b="0" strike="noStrike" spc="-1">
                          <a:solidFill>
                            <a:srgbClr val="000000"/>
                          </a:solidFill>
                          <a:latin typeface="Arial"/>
                        </a:rPr>
                        <a:t>gridmapdisplay</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600" b="0" strike="noStrike" spc="-1">
                          <a:solidFill>
                            <a:srgbClr val="000000"/>
                          </a:solidFill>
                          <a:latin typeface="Arial"/>
                        </a:rPr>
                        <a:t>Display object to create plots from data in a grid object</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indent="0">
                        <a:buNone/>
                      </a:pPr>
                      <a:r>
                        <a:rPr lang="en-GB" sz="1600" b="0" strike="noStrike" spc="-1">
                          <a:solidFill>
                            <a:srgbClr val="000000"/>
                          </a:solidFill>
                          <a:latin typeface="Arial"/>
                        </a:rPr>
                        <a:t>plot_grid (plot grid data projected into a  map), plot_grid_raw (plot grid in native Cartesian coordinates)</a:t>
                      </a:r>
                      <a:endParaRPr lang="fr-FR" sz="1600" b="0" strike="noStrike" spc="-1">
                        <a:solidFill>
                          <a:srgbClr val="000000"/>
                        </a:solidFill>
                        <a:latin typeface="Arial"/>
                      </a:endParaRPr>
                    </a:p>
                    <a:p>
                      <a:pPr indent="0">
                        <a:buNone/>
                      </a:pPr>
                      <a:r>
                        <a:rPr lang="en-GB" sz="1600" b="0" strike="noStrike" spc="-1">
                          <a:solidFill>
                            <a:srgbClr val="000000"/>
                          </a:solidFill>
                          <a:latin typeface="Arial"/>
                        </a:rPr>
                        <a:t>plot_grid_contour (plot contours of grid data projected into a map)</a:t>
                      </a:r>
                      <a:endParaRPr lang="fr-FR" sz="1600" b="0" strike="noStrike" spc="-1">
                        <a:solidFill>
                          <a:srgbClr val="000000"/>
                        </a:solidFill>
                        <a:latin typeface="Arial"/>
                      </a:endParaRPr>
                    </a:p>
                    <a:p>
                      <a:pPr indent="0">
                        <a:buNone/>
                      </a:pPr>
                      <a:r>
                        <a:rPr lang="en-GB" sz="1600" b="0" strike="noStrike" spc="-1">
                          <a:solidFill>
                            <a:srgbClr val="000000"/>
                          </a:solidFill>
                          <a:latin typeface="Arial"/>
                        </a:rPr>
                        <a:t>plot_latitude_slice (plot slice along a given latitude)</a:t>
                      </a:r>
                      <a:endParaRPr lang="fr-FR" sz="1600" b="0" strike="noStrike" spc="-1">
                        <a:solidFill>
                          <a:srgbClr val="000000"/>
                        </a:solidFill>
                        <a:latin typeface="Arial"/>
                      </a:endParaRPr>
                    </a:p>
                    <a:p>
                      <a:pPr indent="0">
                        <a:buNone/>
                      </a:pPr>
                      <a:r>
                        <a:rPr lang="en-GB" sz="1600" b="0" strike="noStrike" spc="-1">
                          <a:solidFill>
                            <a:srgbClr val="000000"/>
                          </a:solidFill>
                          <a:latin typeface="Arial"/>
                        </a:rPr>
                        <a:t>plot_longitude_slice (plot slice along a given longitude)</a:t>
                      </a:r>
                      <a:endParaRPr lang="fr-FR" sz="1600" b="0" strike="noStrike" spc="-1">
                        <a:solidFill>
                          <a:srgbClr val="000000"/>
                        </a:solidFill>
                        <a:latin typeface="Arial"/>
                      </a:endParaRPr>
                    </a:p>
                    <a:p>
                      <a:pPr indent="0">
                        <a:buNone/>
                      </a:pPr>
                      <a:r>
                        <a:rPr lang="en-GB" sz="1600" b="0" strike="noStrike" spc="-1">
                          <a:solidFill>
                            <a:srgbClr val="000000"/>
                          </a:solidFill>
                          <a:latin typeface="Arial"/>
                        </a:rPr>
                        <a:t>plot_latlon_slice (plot slice crossing 2 arbitrary coordinate points)</a:t>
                      </a:r>
                      <a:endParaRPr lang="fr-FR" sz="16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bl>
          </a:graphicData>
        </a:graphic>
      </p:graphicFrame>
      <p:sp>
        <p:nvSpPr>
          <p:cNvPr id="3" name="PlaceHolder 2"/>
          <p:cNvSpPr>
            <a:spLocks noGrp="1"/>
          </p:cNvSpPr>
          <p:nvPr>
            <p:ph type="ftr" idx="3"/>
          </p:nvPr>
        </p:nvSpPr>
        <p:spPr/>
        <p:txBody>
          <a:bodyPr/>
          <a:lstStyle/>
          <a:p>
            <a:r>
              <a:t>Pyrad course: The MeteoSwiss Py-ART</a:t>
            </a:r>
          </a:p>
        </p:txBody>
      </p:sp>
      <p:sp>
        <p:nvSpPr>
          <p:cNvPr id="4" name="PlaceHolder 3"/>
          <p:cNvSpPr>
            <a:spLocks noGrp="1"/>
          </p:cNvSpPr>
          <p:nvPr>
            <p:ph type="sldNum" idx="4"/>
          </p:nvPr>
        </p:nvSpPr>
        <p:spPr/>
        <p:txBody>
          <a:bodyPr/>
          <a:lstStyle/>
          <a:p>
            <a:fld id="{BF5DA4A1-25D9-4610-9FE1-B3E52260B387}" type="slidenum">
              <a:t>9</a:t>
            </a:fld>
            <a:endParaRPr/>
          </a:p>
        </p:txBody>
      </p:sp>
      <p:sp>
        <p:nvSpPr>
          <p:cNvPr id="5" name="PlaceHolder 4"/>
          <p:cNvSpPr>
            <a:spLocks noGrp="1"/>
          </p:cNvSpPr>
          <p:nvPr>
            <p:ph type="dt" idx="5"/>
          </p:nvPr>
        </p:nvSpPr>
        <p:spPr/>
        <p:txBody>
          <a:bodyPr/>
          <a:lstStyle/>
          <a:p>
            <a:fld id="{5A54E71B-4403-42AF-B739-574D808D1E1D}" type="datetime1">
              <a:rPr lang="ca-ES"/>
              <a:t>16/8/2023</a:t>
            </a:fld>
            <a:endParaRPr lang="ca-E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2417</Words>
  <Application>Microsoft Office PowerPoint</Application>
  <PresentationFormat>Personnalisé</PresentationFormat>
  <Paragraphs>378</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28</vt:i4>
      </vt:variant>
    </vt:vector>
  </HeadingPairs>
  <TitlesOfParts>
    <vt:vector size="38" baseType="lpstr">
      <vt:lpstr>Arial</vt:lpstr>
      <vt:lpstr>Noto Sans</vt:lpstr>
      <vt:lpstr>Segoe UI</vt:lpstr>
      <vt:lpstr>Symbol</vt:lpstr>
      <vt:lpstr>Times New Roman</vt:lpstr>
      <vt:lpstr>Wingdings</vt:lpstr>
      <vt:lpstr>Office Theme</vt:lpstr>
      <vt:lpstr>Office Theme</vt:lpstr>
      <vt:lpstr>Office Theme</vt:lpstr>
      <vt:lpstr>Office Theme</vt:lpstr>
      <vt:lpstr>The MeteoSwiss Py-ART</vt:lpstr>
      <vt:lpstr>Contents</vt:lpstr>
      <vt:lpstr>Présentation PowerPoint</vt:lpstr>
      <vt:lpstr>What is Py-ART ?</vt:lpstr>
      <vt:lpstr>Why using the MeteoSwiss Py-ART ?</vt:lpstr>
      <vt:lpstr>Présentation PowerPoint</vt:lpstr>
      <vt:lpstr>Py-ART modules</vt:lpstr>
      <vt:lpstr>Py-ART data objects</vt:lpstr>
      <vt:lpstr>Py-ART plotting objects</vt:lpstr>
      <vt:lpstr>Présentation PowerPoint</vt:lpstr>
      <vt:lpstr>Py-ART data processing : IQ data</vt:lpstr>
      <vt:lpstr>Py-ART data processing : Spectral data</vt:lpstr>
      <vt:lpstr>Py-ART data processing : noise and bias correction</vt:lpstr>
      <vt:lpstr>Py-ART data processing : filtering undesired echoes</vt:lpstr>
      <vt:lpstr>Py-ART data processing : raw PhiDP processing</vt:lpstr>
      <vt:lpstr>Py-ART data processing : detect the melting layer</vt:lpstr>
      <vt:lpstr>Py-ART data processing : compute attenuation</vt:lpstr>
      <vt:lpstr>Py-ART data processing : hydrometeor classification</vt:lpstr>
      <vt:lpstr>Py-ART data processing : VPR correction</vt:lpstr>
      <vt:lpstr>Py-ART data processing : RR retrieval</vt:lpstr>
      <vt:lpstr>Py-ART data processing : velocity unfolding</vt:lpstr>
      <vt:lpstr>Py-ART data processing : velocity retrievals</vt:lpstr>
      <vt:lpstr>Présentation PowerPoint</vt:lpstr>
      <vt:lpstr>Py-ART monitoring functions</vt:lpstr>
      <vt:lpstr>Py-ART DEM processing</vt:lpstr>
      <vt:lpstr>Py-ART QVP family</vt:lpstr>
      <vt:lpstr>Mapping into a grid</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MeteoSwiss Py-ART</dc:title>
  <dc:subject/>
  <dc:creator>Jordi FIGUERAS VENTURA</dc:creator>
  <dc:description/>
  <cp:lastModifiedBy>Jordi FIGUERAS VENTURA</cp:lastModifiedBy>
  <cp:revision>12</cp:revision>
  <dcterms:created xsi:type="dcterms:W3CDTF">2023-04-26T08:18:34Z</dcterms:created>
  <dcterms:modified xsi:type="dcterms:W3CDTF">2023-08-16T09:52:28Z</dcterms:modified>
  <dc:language>ca-ES</dc:language>
</cp:coreProperties>
</file>