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0691813"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2" d="100"/>
          <a:sy n="92" d="100"/>
        </p:scale>
        <p:origin x="1626" y="84"/>
      </p:cViewPr>
      <p:guideLst>
        <p:guide orient="horz" pos="2381"/>
        <p:guide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9"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0"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2"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3"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4"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5"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7"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8"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9"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0"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1"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2"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sldNum" idx="4"/>
          </p:nvPr>
        </p:nvSpPr>
        <p:spPr/>
        <p:txBody>
          <a:bodyPr/>
          <a:lstStyle/>
          <a:p>
            <a:fld id="{419833F4-E8E9-43A8-85F7-DE9DEE9BBCF0}" type="slidenum">
              <a:t>‹N°›</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2"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F973DAA2-08AC-4CC6-8EE9-6ACC5DB2615C}"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4"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10DF5512-57B6-4E84-A525-1FE056F8CA55}"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6"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7"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3B3D6417-7479-4C5A-B8E3-49C413A9E8CD}"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97924A5C-31E1-4F3D-8D91-FAB2B374BF07}"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2608FE51-DCEB-4748-B3C9-AA73812EF80F}"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1"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2"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3"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F6080628-CE88-4ADA-908D-75474ACA7F30}"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8"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5"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7"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E6A9D245-9EB9-437C-BDDD-7E9AD2B2853A}"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9"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0"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1"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29E2C8A1-51D5-4E64-A411-E5DCC7C3A9C6}"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73"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4"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21C4B32C-DE86-4666-871D-7F229E85594E}"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76"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7"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8"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9"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sldNum" idx="4"/>
          </p:nvPr>
        </p:nvSpPr>
        <p:spPr/>
        <p:txBody>
          <a:bodyPr/>
          <a:lstStyle/>
          <a:p>
            <a:fld id="{50BADE33-6908-4411-ADF0-1A29EE2B9299}" type="slidenum">
              <a:t>‹N°›</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81"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2"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3"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4"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5"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6"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sldNum" idx="4"/>
          </p:nvPr>
        </p:nvSpPr>
        <p:spPr/>
        <p:txBody>
          <a:bodyPr/>
          <a:lstStyle/>
          <a:p>
            <a:fld id="{4C6D42A4-8406-4FA4-B71A-59689965A011}" type="slidenum">
              <a:t>‹N°›</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1"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3"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5"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6"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0"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1"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2"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4"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5"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6"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8"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9"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0"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12"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3"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15"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7"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8"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20"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1"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2"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3"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4"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5"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2"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3"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7"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8"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9"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1"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2"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3"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5"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7"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p:cNvSpPr>
          <p:nvPr>
            <p:ph type="title"/>
          </p:nvPr>
        </p:nvSpPr>
        <p:spPr>
          <a:xfrm>
            <a:off x="649080" y="3168000"/>
            <a:ext cx="9164880" cy="1296000"/>
          </a:xfrm>
          <a:prstGeom prst="rect">
            <a:avLst/>
          </a:prstGeom>
          <a:noFill/>
          <a:ln w="0">
            <a:noFill/>
          </a:ln>
        </p:spPr>
        <p:txBody>
          <a:bodyPr lIns="0" tIns="0" rIns="0" bIns="0" anchor="ctr">
            <a:noAutofit/>
          </a:bodyPr>
          <a:lstStyle/>
          <a:p>
            <a:pPr indent="0">
              <a:buNone/>
            </a:pPr>
            <a:r>
              <a:rPr lang="fr-FR" sz="3200" b="1" strike="noStrike" spc="-1">
                <a:solidFill>
                  <a:srgbClr val="000000"/>
                </a:solidFill>
                <a:latin typeface="Arial"/>
              </a:rPr>
              <a:t>Feu clic per a editar el format del text del títol</a:t>
            </a:r>
          </a:p>
        </p:txBody>
      </p:sp>
      <p:sp>
        <p:nvSpPr>
          <p:cNvPr id="8" name="PlaceHolder 2"/>
          <p:cNvSpPr>
            <a:spLocks noGrp="1"/>
          </p:cNvSpPr>
          <p:nvPr>
            <p:ph type="body"/>
          </p:nvPr>
        </p:nvSpPr>
        <p:spPr>
          <a:xfrm>
            <a:off x="11382840" y="2832120"/>
            <a:ext cx="5805720" cy="3861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Segon nivell de l'esquema</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Tercer nivell de l'esquema</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Quart nivell de l'esquema</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Cinquè nivell de l'esquema</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Sisè nivell de l'esquema</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Setè nivell de l'esquema</a:t>
            </a:r>
          </a:p>
        </p:txBody>
      </p:sp>
      <p:sp>
        <p:nvSpPr>
          <p:cNvPr id="2" name="PlaceHolder 3"/>
          <p:cNvSpPr>
            <a:spLocks noGrp="1"/>
          </p:cNvSpPr>
          <p:nvPr>
            <p:ph type="dt" idx="1"/>
          </p:nvPr>
        </p:nvSpPr>
        <p:spPr>
          <a:xfrm>
            <a:off x="534600" y="7128000"/>
            <a:ext cx="2490840" cy="28044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&lt;data/hora&gt;</a:t>
            </a:r>
            <a:endParaRPr lang="fr-FR" sz="1400" b="0" strike="noStrike" spc="-1">
              <a:solidFill>
                <a:srgbClr val="3465A4"/>
              </a:solidFill>
              <a:latin typeface="Times New Roman"/>
            </a:endParaRPr>
          </a:p>
        </p:txBody>
      </p:sp>
      <p:sp>
        <p:nvSpPr>
          <p:cNvPr id="3" name="PlaceHolder 4"/>
          <p:cNvSpPr>
            <a:spLocks noGrp="1"/>
          </p:cNvSpPr>
          <p:nvPr>
            <p:ph type="ftr" idx="2"/>
          </p:nvPr>
        </p:nvSpPr>
        <p:spPr>
          <a:xfrm>
            <a:off x="3436200" y="7128000"/>
            <a:ext cx="7026120" cy="280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Times New Roman"/>
              </a:defRPr>
            </a:lvl1pPr>
          </a:lstStyle>
          <a:p>
            <a:pPr indent="0" algn="ctr">
              <a:buNone/>
            </a:pPr>
            <a:r>
              <a:rPr lang="fr-FR" sz="1400" b="0" strike="noStrike" spc="-1">
                <a:solidFill>
                  <a:srgbClr val="000000"/>
                </a:solidFill>
                <a:latin typeface="Times New Roman"/>
              </a:rPr>
              <a:t>&lt;peu de pàgina&gt;</a:t>
            </a:r>
          </a:p>
        </p:txBody>
      </p:sp>
      <p:pic>
        <p:nvPicPr>
          <p:cNvPr id="4" name="Image 3"/>
          <p:cNvPicPr/>
          <p:nvPr/>
        </p:nvPicPr>
        <p:blipFill>
          <a:blip r:embed="rId14"/>
          <a:stretch/>
        </p:blipFill>
        <p:spPr>
          <a:xfrm>
            <a:off x="1933200" y="252000"/>
            <a:ext cx="992880" cy="936000"/>
          </a:xfrm>
          <a:prstGeom prst="rect">
            <a:avLst/>
          </a:prstGeom>
          <a:ln w="36000">
            <a:noFill/>
          </a:ln>
        </p:spPr>
      </p:pic>
      <p:pic>
        <p:nvPicPr>
          <p:cNvPr id="5" name="Image 4"/>
          <p:cNvPicPr/>
          <p:nvPr/>
        </p:nvPicPr>
        <p:blipFill>
          <a:blip r:embed="rId15"/>
          <a:stretch/>
        </p:blipFill>
        <p:spPr>
          <a:xfrm>
            <a:off x="648000" y="252000"/>
            <a:ext cx="1159920" cy="935280"/>
          </a:xfrm>
          <a:prstGeom prst="rect">
            <a:avLst/>
          </a:prstGeom>
          <a:ln w="36000">
            <a:noFill/>
          </a:ln>
        </p:spPr>
      </p:pic>
      <p:sp>
        <p:nvSpPr>
          <p:cNvPr id="6" name="Connecteur droit 5"/>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fr-FR" sz="2400" b="1" strike="noStrike" spc="-1">
                <a:solidFill>
                  <a:srgbClr val="000000"/>
                </a:solidFill>
                <a:latin typeface="Arial"/>
              </a:rPr>
              <a:t>Feu clic per a editar el format del text del títol</a:t>
            </a:r>
          </a:p>
        </p:txBody>
      </p:sp>
      <p:sp>
        <p:nvSpPr>
          <p:cNvPr id="44" name="PlaceHolder 2"/>
          <p:cNvSpPr>
            <a:spLocks noGrp="1"/>
          </p:cNvSpPr>
          <p:nvPr>
            <p:ph type="body"/>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fr-FR" sz="2200" b="0" strike="noStrike" spc="-1">
                <a:solidFill>
                  <a:srgbClr val="000000"/>
                </a:solidFill>
                <a:latin typeface="Arial"/>
              </a:rPr>
              <a:t>Cliquez pour éditer le format du plan de texte</a:t>
            </a:r>
          </a:p>
          <a:p>
            <a:pPr marL="1044000" lvl="1" indent="-504000">
              <a:spcBef>
                <a:spcPts val="1131"/>
              </a:spcBef>
              <a:buClr>
                <a:srgbClr val="000000"/>
              </a:buClr>
              <a:buSzPct val="80000"/>
              <a:buFont typeface="Segoe UI"/>
              <a:buChar char="–"/>
            </a:pPr>
            <a:r>
              <a:rPr lang="fr-FR" sz="2200" b="0" strike="noStrike" spc="-1">
                <a:solidFill>
                  <a:srgbClr val="000000"/>
                </a:solidFill>
                <a:latin typeface="Arial"/>
              </a:rPr>
              <a:t>Second niveau de plan</a:t>
            </a:r>
          </a:p>
          <a:p>
            <a:pPr marL="1512000" lvl="2" indent="-504000">
              <a:spcBef>
                <a:spcPts val="850"/>
              </a:spcBef>
              <a:buClr>
                <a:srgbClr val="000000"/>
              </a:buClr>
              <a:buSzPct val="50000"/>
              <a:buFont typeface="Noto Sans"/>
              <a:buChar char="►"/>
            </a:pPr>
            <a:r>
              <a:rPr lang="fr-FR" sz="2200" b="0" strike="noStrike" spc="-1">
                <a:solidFill>
                  <a:srgbClr val="000000"/>
                </a:solidFill>
                <a:latin typeface="Arial"/>
              </a:rPr>
              <a:t>Troisième niveau de plan</a:t>
            </a:r>
          </a:p>
          <a:p>
            <a:pPr marL="2016000" lvl="3" indent="-504000">
              <a:spcBef>
                <a:spcPts val="567"/>
              </a:spcBef>
              <a:buClr>
                <a:srgbClr val="000000"/>
              </a:buClr>
              <a:buSzPct val="75000"/>
              <a:buFont typeface="Noto Sans"/>
              <a:buChar char="—"/>
            </a:pPr>
            <a:r>
              <a:rPr lang="fr-FR" sz="2000" b="0" strike="noStrike" spc="-1">
                <a:solidFill>
                  <a:srgbClr val="000000"/>
                </a:solidFill>
                <a:latin typeface="Arial"/>
              </a:rPr>
              <a:t>Quatrième niveau de plan</a:t>
            </a:r>
          </a:p>
          <a:p>
            <a:pPr marL="2448000" lvl="4" indent="-504000">
              <a:spcBef>
                <a:spcPts val="283"/>
              </a:spcBef>
              <a:buClr>
                <a:srgbClr val="000000"/>
              </a:buClr>
              <a:buFont typeface="Segoe UI"/>
              <a:buChar char="»"/>
            </a:pPr>
            <a:r>
              <a:rPr lang="fr-FR" sz="2000" b="0" strike="noStrike" spc="-1">
                <a:solidFill>
                  <a:srgbClr val="000000"/>
                </a:solidFill>
                <a:latin typeface="Arial"/>
              </a:rPr>
              <a:t>Cinquième niveau de plan</a:t>
            </a:r>
          </a:p>
          <a:p>
            <a:pPr marL="2880000" lvl="5" indent="-504000">
              <a:spcBef>
                <a:spcPts val="283"/>
              </a:spcBef>
              <a:buClr>
                <a:srgbClr val="000000"/>
              </a:buClr>
              <a:buSzPct val="45000"/>
              <a:buFont typeface="Noto Sans"/>
              <a:buChar char="»"/>
            </a:pPr>
            <a:r>
              <a:rPr lang="fr-FR" sz="2000" b="0" strike="noStrike" spc="-1">
                <a:solidFill>
                  <a:srgbClr val="000000"/>
                </a:solidFill>
                <a:latin typeface="Arial"/>
              </a:rPr>
              <a:t>Sixième niveau de plan</a:t>
            </a:r>
          </a:p>
          <a:p>
            <a:pPr marL="3312000" lvl="6" indent="-504000">
              <a:spcBef>
                <a:spcPts val="283"/>
              </a:spcBef>
              <a:buClr>
                <a:srgbClr val="000000"/>
              </a:buClr>
              <a:buSzPct val="45000"/>
              <a:buFont typeface="Noto Sans"/>
              <a:buChar char="»"/>
            </a:pPr>
            <a:r>
              <a:rPr lang="fr-FR" sz="2000" b="0" strike="noStrike" spc="-1">
                <a:solidFill>
                  <a:srgbClr val="000000"/>
                </a:solidFill>
                <a:latin typeface="Arial"/>
              </a:rPr>
              <a:t>Septième niveau de plan</a:t>
            </a:r>
          </a:p>
        </p:txBody>
      </p:sp>
      <p:sp>
        <p:nvSpPr>
          <p:cNvPr id="45" name="PlaceHolder 3"/>
          <p:cNvSpPr>
            <a:spLocks noGrp="1"/>
          </p:cNvSpPr>
          <p:nvPr>
            <p:ph type="ftr" idx="3"/>
          </p:nvPr>
        </p:nvSpPr>
        <p:spPr>
          <a:xfrm>
            <a:off x="1359360" y="7200000"/>
            <a:ext cx="7345800" cy="36000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r>
              <a:rPr lang="fr-FR" sz="1400" b="0" strike="noStrike" spc="-1">
                <a:solidFill>
                  <a:srgbClr val="000000"/>
                </a:solidFill>
                <a:latin typeface="Arial"/>
              </a:rPr>
              <a:t>&lt;peu de pàgina&gt;</a:t>
            </a:r>
            <a:endParaRPr lang="fr-FR" sz="1400" b="0" strike="noStrike" spc="-1">
              <a:solidFill>
                <a:srgbClr val="3465A4"/>
              </a:solidFill>
              <a:latin typeface="Times New Roman"/>
            </a:endParaRPr>
          </a:p>
        </p:txBody>
      </p:sp>
      <p:sp>
        <p:nvSpPr>
          <p:cNvPr id="46" name="PlaceHolder 4"/>
          <p:cNvSpPr>
            <a:spLocks noGrp="1"/>
          </p:cNvSpPr>
          <p:nvPr>
            <p:ph type="sldNum" idx="4"/>
          </p:nvPr>
        </p:nvSpPr>
        <p:spPr>
          <a:xfrm>
            <a:off x="9478800" y="7192080"/>
            <a:ext cx="1040040" cy="208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fld id="{30B8B728-5481-46F7-99AE-58ABFF78B567}" type="slidenum">
              <a:rPr lang="fr-FR" sz="1400" b="0" strike="noStrike" spc="-1">
                <a:solidFill>
                  <a:srgbClr val="000000"/>
                </a:solidFill>
                <a:latin typeface="Arial"/>
              </a:rPr>
              <a:t>‹N°›</a:t>
            </a:fld>
            <a:r>
              <a:rPr lang="fr-FR" sz="1400" b="0" strike="noStrike" spc="-1">
                <a:solidFill>
                  <a:srgbClr val="000000"/>
                </a:solidFill>
                <a:latin typeface="Arial"/>
              </a:rPr>
              <a:t>/</a:t>
            </a:r>
            <a:fld id="{F2FA931F-4BAA-4E9B-84EB-1B97376C16B7}" type="slidecount">
              <a:rPr lang="fr-FR" sz="1400" b="0" strike="noStrike" spc="-1">
                <a:solidFill>
                  <a:srgbClr val="000000"/>
                </a:solidFill>
                <a:latin typeface="Arial"/>
              </a:rPr>
              <a:t>45</a:t>
            </a:fld>
            <a:endParaRPr lang="fr-FR" sz="1400" b="0" strike="noStrike" spc="-1">
              <a:solidFill>
                <a:srgbClr val="3465A4"/>
              </a:solidFill>
              <a:latin typeface="Arial"/>
            </a:endParaRPr>
          </a:p>
        </p:txBody>
      </p:sp>
      <p:pic>
        <p:nvPicPr>
          <p:cNvPr id="47" name="Image 46"/>
          <p:cNvPicPr/>
          <p:nvPr/>
        </p:nvPicPr>
        <p:blipFill>
          <a:blip r:embed="rId14"/>
          <a:stretch/>
        </p:blipFill>
        <p:spPr>
          <a:xfrm>
            <a:off x="1101600" y="252000"/>
            <a:ext cx="612000" cy="612000"/>
          </a:xfrm>
          <a:prstGeom prst="rect">
            <a:avLst/>
          </a:prstGeom>
          <a:ln w="36000">
            <a:noFill/>
          </a:ln>
        </p:spPr>
      </p:pic>
      <p:pic>
        <p:nvPicPr>
          <p:cNvPr id="48" name="Image 47"/>
          <p:cNvPicPr/>
          <p:nvPr/>
        </p:nvPicPr>
        <p:blipFill>
          <a:blip r:embed="rId15"/>
          <a:stretch/>
        </p:blipFill>
        <p:spPr>
          <a:xfrm>
            <a:off x="284400" y="252000"/>
            <a:ext cx="759960" cy="612000"/>
          </a:xfrm>
          <a:prstGeom prst="rect">
            <a:avLst/>
          </a:prstGeom>
          <a:ln w="36000">
            <a:noFill/>
          </a:ln>
        </p:spPr>
      </p:pic>
      <p:sp>
        <p:nvSpPr>
          <p:cNvPr id="49" name="PlaceHolder 5"/>
          <p:cNvSpPr>
            <a:spLocks noGrp="1"/>
          </p:cNvSpPr>
          <p:nvPr>
            <p:ph type="dt" idx="5"/>
          </p:nvPr>
        </p:nvSpPr>
        <p:spPr>
          <a:xfrm>
            <a:off x="273960" y="7200000"/>
            <a:ext cx="2490840" cy="52128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Arial"/>
              </a:defRPr>
            </a:lvl1pPr>
          </a:lstStyle>
          <a:p>
            <a:pPr indent="0">
              <a:buNone/>
            </a:pPr>
            <a:r>
              <a:rPr lang="fr-FR" sz="1400" b="0" strike="noStrike" spc="-1">
                <a:solidFill>
                  <a:srgbClr val="000000"/>
                </a:solidFill>
                <a:latin typeface="Arial"/>
              </a:rPr>
              <a:t>&lt;data/hora&gt;</a:t>
            </a:r>
          </a:p>
        </p:txBody>
      </p:sp>
      <p:sp>
        <p:nvSpPr>
          <p:cNvPr id="50" name="Connecteur droit 49"/>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Text Box 25"/>
          <p:cNvSpPr/>
          <p:nvPr/>
        </p:nvSpPr>
        <p:spPr>
          <a:xfrm>
            <a:off x="623520" y="335880"/>
            <a:ext cx="596952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endParaRPr lang="fr-FR" sz="2100" b="0" strike="noStrike" spc="-1">
              <a:solidFill>
                <a:srgbClr val="000000"/>
              </a:solidFill>
              <a:latin typeface="Times New Roman"/>
            </a:endParaRPr>
          </a:p>
        </p:txBody>
      </p:sp>
      <p:sp>
        <p:nvSpPr>
          <p:cNvPr id="8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r>
              <a:rPr lang="de-CH" sz="2410" b="0" strike="noStrike" spc="-1">
                <a:solidFill>
                  <a:srgbClr val="000000"/>
                </a:solidFill>
                <a:latin typeface="Arial"/>
              </a:rPr>
              <a:t>Feu clic per a editar el format del text del títol</a:t>
            </a:r>
          </a:p>
        </p:txBody>
      </p:sp>
      <p:sp>
        <p:nvSpPr>
          <p:cNvPr id="89" name="PlaceHolder 2"/>
          <p:cNvSpPr>
            <a:spLocks noGrp="1"/>
          </p:cNvSpPr>
          <p:nvPr>
            <p:ph type="body"/>
          </p:nvPr>
        </p:nvSpPr>
        <p:spPr>
          <a:xfrm>
            <a:off x="534600" y="1769040"/>
            <a:ext cx="9622440" cy="43844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CH" sz="21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de-CH" sz="2100" b="0" strike="noStrike" spc="-1">
                <a:solidFill>
                  <a:srgbClr val="000000"/>
                </a:solidFill>
                <a:latin typeface="Arial"/>
              </a:rPr>
              <a:t>Segon nivell de l'esquema</a:t>
            </a:r>
          </a:p>
          <a:p>
            <a:pPr marL="1296000" lvl="2" indent="-288000">
              <a:spcBef>
                <a:spcPts val="850"/>
              </a:spcBef>
              <a:buClr>
                <a:srgbClr val="000000"/>
              </a:buClr>
              <a:buSzPct val="45000"/>
              <a:buFont typeface="Wingdings" charset="2"/>
              <a:buChar char=""/>
            </a:pPr>
            <a:r>
              <a:rPr lang="de-CH" sz="2100" b="0" strike="noStrike" spc="-1">
                <a:solidFill>
                  <a:srgbClr val="000000"/>
                </a:solidFill>
                <a:latin typeface="Arial"/>
              </a:rPr>
              <a:t>Tercer nivell de l'esquema</a:t>
            </a:r>
          </a:p>
          <a:p>
            <a:pPr marL="1728000" lvl="3" indent="-216000">
              <a:spcBef>
                <a:spcPts val="567"/>
              </a:spcBef>
              <a:buClr>
                <a:srgbClr val="000000"/>
              </a:buClr>
              <a:buSzPct val="75000"/>
              <a:buFont typeface="Symbol" charset="2"/>
              <a:buChar char=""/>
            </a:pPr>
            <a:r>
              <a:rPr lang="de-CH" sz="2100" b="0" strike="noStrike" spc="-1">
                <a:solidFill>
                  <a:srgbClr val="000000"/>
                </a:solidFill>
                <a:latin typeface="Arial"/>
              </a:rPr>
              <a:t>Quart nivell de l'esquema</a:t>
            </a:r>
          </a:p>
          <a:p>
            <a:pPr marL="2160000" lvl="4" indent="-216000">
              <a:spcBef>
                <a:spcPts val="283"/>
              </a:spcBef>
              <a:buClr>
                <a:srgbClr val="000000"/>
              </a:buClr>
              <a:buSzPct val="45000"/>
              <a:buFont typeface="Wingdings" charset="2"/>
              <a:buChar char=""/>
            </a:pPr>
            <a:r>
              <a:rPr lang="de-CH" sz="2000" b="0" strike="noStrike" spc="-1">
                <a:solidFill>
                  <a:srgbClr val="000000"/>
                </a:solidFill>
                <a:latin typeface="Arial"/>
              </a:rPr>
              <a:t>Cinquè nivell de l'esquema</a:t>
            </a:r>
          </a:p>
          <a:p>
            <a:pPr marL="2592000" lvl="5" indent="-216000">
              <a:spcBef>
                <a:spcPts val="283"/>
              </a:spcBef>
              <a:buClr>
                <a:srgbClr val="000000"/>
              </a:buClr>
              <a:buSzPct val="45000"/>
              <a:buFont typeface="Wingdings" charset="2"/>
              <a:buChar char=""/>
            </a:pPr>
            <a:r>
              <a:rPr lang="de-CH" sz="2000" b="0" strike="noStrike" spc="-1">
                <a:solidFill>
                  <a:srgbClr val="000000"/>
                </a:solidFill>
                <a:latin typeface="Arial"/>
              </a:rPr>
              <a:t>Sisè nivell de l'esquema</a:t>
            </a:r>
          </a:p>
          <a:p>
            <a:pPr marL="3024000" lvl="6" indent="-216000">
              <a:spcBef>
                <a:spcPts val="283"/>
              </a:spcBef>
              <a:buClr>
                <a:srgbClr val="000000"/>
              </a:buClr>
              <a:buSzPct val="45000"/>
              <a:buFont typeface="Wingdings" charset="2"/>
              <a:buChar char=""/>
            </a:pPr>
            <a:r>
              <a:rPr lang="de-CH" sz="2000" b="0" strike="noStrike" spc="-1">
                <a:solidFill>
                  <a:srgbClr val="000000"/>
                </a:solidFill>
                <a:latin typeface="Arial"/>
              </a:rPr>
              <a:t>Setè nivell de l'esquema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teoSwiss/pyart" TargetMode="External"/><Relationship Id="rId2" Type="http://schemas.openxmlformats.org/officeDocument/2006/relationships/hyperlink" Target="https://github.com/nasa/PyTDA" TargetMode="External"/><Relationship Id="rId1" Type="http://schemas.openxmlformats.org/officeDocument/2006/relationships/slideLayout" Target="../slideLayouts/slideLayout15.xml"/><Relationship Id="rId4" Type="http://schemas.openxmlformats.org/officeDocument/2006/relationships/hyperlink" Target="https://github.com/MeteoSwiss/pyra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eteoSwiss/pyrad/blob/master/src/pyrad_proc/pyrad/io/io_aux.py" TargetMode="Externa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m-doe/pyart" TargetMode="External"/><Relationship Id="rId2" Type="http://schemas.openxmlformats.org/officeDocument/2006/relationships/hyperlink" Target="https://github.com/MeteoSwiss/pyrad" TargetMode="External"/><Relationship Id="rId1" Type="http://schemas.openxmlformats.org/officeDocument/2006/relationships/slideLayout" Target="../slideLayouts/slideLayout15.xml"/><Relationship Id="rId6" Type="http://schemas.openxmlformats.org/officeDocument/2006/relationships/hyperlink" Target="https://anaconda.org/conda-forge/pyrad_mch" TargetMode="External"/><Relationship Id="rId5" Type="http://schemas.openxmlformats.org/officeDocument/2006/relationships/hyperlink" Target="https://pypi.org/project/pyrad-mch/" TargetMode="External"/><Relationship Id="rId4" Type="http://schemas.openxmlformats.org/officeDocument/2006/relationships/hyperlink" Target="https://pyrad-mch.readthedocs.io/en/late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41520" y="2888640"/>
            <a:ext cx="9072000" cy="1803960"/>
          </a:xfrm>
          <a:prstGeom prst="rect">
            <a:avLst/>
          </a:prstGeom>
          <a:noFill/>
          <a:ln w="0">
            <a:noFill/>
          </a:ln>
        </p:spPr>
        <p:txBody>
          <a:bodyPr lIns="0" tIns="0" rIns="0" bIns="0" anchor="ctr">
            <a:noAutofit/>
          </a:bodyPr>
          <a:lstStyle/>
          <a:p>
            <a:pPr indent="0">
              <a:buNone/>
            </a:pPr>
            <a:r>
              <a:rPr lang="en-GB" sz="3200" b="1" strike="noStrike" spc="-1">
                <a:solidFill>
                  <a:srgbClr val="5770BE"/>
                </a:solidFill>
                <a:latin typeface="Arial"/>
              </a:rPr>
              <a:t>Pyrad architecture and principles</a:t>
            </a:r>
            <a:endParaRPr lang="fr-FR" sz="3200" b="1" strike="noStrike" spc="-1">
              <a:solidFill>
                <a:srgbClr val="000000"/>
              </a:solidFill>
              <a:latin typeface="Arial"/>
            </a:endParaRPr>
          </a:p>
        </p:txBody>
      </p:sp>
      <p:sp>
        <p:nvSpPr>
          <p:cNvPr id="127" name="PlaceHolder 2"/>
          <p:cNvSpPr>
            <a:spLocks noGrp="1"/>
          </p:cNvSpPr>
          <p:nvPr>
            <p:ph type="title"/>
          </p:nvPr>
        </p:nvSpPr>
        <p:spPr>
          <a:xfrm>
            <a:off x="660960" y="4906440"/>
            <a:ext cx="8777520" cy="972000"/>
          </a:xfrm>
          <a:prstGeom prst="rect">
            <a:avLst/>
          </a:prstGeom>
          <a:noFill/>
          <a:ln w="0">
            <a:noFill/>
          </a:ln>
        </p:spPr>
        <p:txBody>
          <a:bodyPr lIns="0" tIns="0" rIns="0" bIns="0" anchor="ctr">
            <a:noAutofit/>
          </a:bodyPr>
          <a:lstStyle/>
          <a:p>
            <a:pPr indent="0">
              <a:buNone/>
            </a:pPr>
            <a:r>
              <a:rPr lang="en-GB" sz="2200" b="0" strike="noStrike" spc="-1">
                <a:solidFill>
                  <a:srgbClr val="000000"/>
                </a:solidFill>
                <a:latin typeface="Arial"/>
              </a:rPr>
              <a:t>Jordi Figueras i Ventura</a:t>
            </a:r>
            <a:br>
              <a:rPr sz="2200"/>
            </a:br>
            <a:r>
              <a:rPr lang="en-GB" sz="2200" b="0" strike="noStrike" spc="-1">
                <a:solidFill>
                  <a:srgbClr val="000000"/>
                </a:solidFill>
                <a:latin typeface="Arial"/>
              </a:rPr>
              <a:t>Pyrad course</a:t>
            </a:r>
            <a:endParaRPr lang="fr-FR" sz="2200" b="1"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Configuration files</a:t>
            </a:r>
            <a:endParaRPr lang="fr-FR" sz="2400" b="1" strike="noStrike" spc="-1">
              <a:solidFill>
                <a:srgbClr val="000000"/>
              </a:solidFill>
              <a:latin typeface="Arial"/>
            </a:endParaRPr>
          </a:p>
        </p:txBody>
      </p:sp>
      <p:graphicFrame>
        <p:nvGraphicFramePr>
          <p:cNvPr id="148" name="Table 3"/>
          <p:cNvGraphicFramePr/>
          <p:nvPr/>
        </p:nvGraphicFramePr>
        <p:xfrm>
          <a:off x="725400" y="1109520"/>
          <a:ext cx="8486640" cy="4389120"/>
        </p:xfrm>
        <a:graphic>
          <a:graphicData uri="http://schemas.openxmlformats.org/drawingml/2006/table">
            <a:tbl>
              <a:tblPr/>
              <a:tblGrid>
                <a:gridCol w="185724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00">
                <a:tc>
                  <a:txBody>
                    <a:bodyPr/>
                    <a:lstStyle/>
                    <a:p>
                      <a:pPr>
                        <a:lnSpc>
                          <a:spcPct val="100000"/>
                        </a:lnSpc>
                      </a:pPr>
                      <a:r>
                        <a:rPr lang="en-GB" sz="1800" b="1" strike="noStrike" spc="-1">
                          <a:solidFill>
                            <a:srgbClr val="FFFFFF"/>
                          </a:solidFill>
                          <a:latin typeface="Arial"/>
                        </a:rPr>
                        <a:t>Main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0000"/>
                    </a:solidFill>
                  </a:tcPr>
                </a:tc>
                <a:tc>
                  <a:txBody>
                    <a:bodyPr/>
                    <a:lstStyle/>
                    <a:p>
                      <a:pPr marL="285840" indent="-285840">
                        <a:lnSpc>
                          <a:spcPct val="100000"/>
                        </a:lnSpc>
                        <a:buClr>
                          <a:srgbClr val="FFFFFF"/>
                        </a:buClr>
                        <a:buFont typeface="Arial"/>
                        <a:buChar char="•"/>
                      </a:pPr>
                      <a:r>
                        <a:rPr lang="en-US" sz="1800" b="1" strike="noStrike" spc="-1">
                          <a:solidFill>
                            <a:srgbClr val="FFFFFF"/>
                          </a:solidFill>
                          <a:latin typeface="Arial"/>
                        </a:rPr>
                        <a:t>Base paths of data </a:t>
                      </a:r>
                      <a:endParaRPr lang="fr-FR" sz="1800" b="0" strike="noStrike" spc="-1">
                        <a:solidFill>
                          <a:srgbClr val="000000"/>
                        </a:solidFill>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Location of config files</a:t>
                      </a:r>
                      <a:endParaRPr lang="fr-FR" sz="1800" b="0" strike="noStrike" spc="-1">
                        <a:solidFill>
                          <a:srgbClr val="000000"/>
                        </a:solidFill>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Base path for output data and image format(s)</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0000"/>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Arial"/>
                        </a:rPr>
                        <a:t>location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FFCCCC"/>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Radar(s) name and scan list</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General radar and scan characteristics (scan periodicity, radar constant, …)</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Images configuration </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FFCCCC"/>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Arial"/>
                        </a:rPr>
                        <a:t>product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7E7"/>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List of datasets to generate</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For each dataset</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inputs</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Dataset specific configuration</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products to generate</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MAKE_GLOBAL</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SUBSTITUTE_OBJECT</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FIELDS_TO_REMOVE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7E7"/>
                    </a:solidFill>
                  </a:tcPr>
                </a:tc>
                <a:extLst>
                  <a:ext uri="{0D108BD9-81ED-4DB2-BD59-A6C34878D82A}">
                    <a16:rowId xmlns:a16="http://schemas.microsoft.com/office/drawing/2014/main" val="10002"/>
                  </a:ext>
                </a:extLst>
              </a:tr>
            </a:tbl>
          </a:graphicData>
        </a:graphic>
      </p:graphicFrame>
      <p:sp>
        <p:nvSpPr>
          <p:cNvPr id="149" name="ZoneTexte 148"/>
          <p:cNvSpPr txBox="1"/>
          <p:nvPr/>
        </p:nvSpPr>
        <p:spPr>
          <a:xfrm>
            <a:off x="962640" y="5471640"/>
            <a:ext cx="6744600" cy="135576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Internally all the configuration parameters are stored in a dictionary cfg</a:t>
            </a:r>
            <a:endParaRPr lang="fr-FR" sz="1800" b="0" strike="noStrike" spc="-1">
              <a:solidFill>
                <a:srgbClr val="000000"/>
              </a:solidFill>
              <a:latin typeface="Times New Roman"/>
            </a:endParaRPr>
          </a:p>
          <a:p>
            <a:r>
              <a:rPr lang="en-GB" sz="1800" b="0" strike="noStrike" spc="-1">
                <a:solidFill>
                  <a:srgbClr val="000000"/>
                </a:solidFill>
                <a:latin typeface="Times New Roman"/>
              </a:rPr>
              <a:t>From cfg pyrad creates :</a:t>
            </a:r>
            <a:endParaRPr lang="fr-FR" sz="1800" b="0" strike="noStrike" spc="-1">
              <a:solidFill>
                <a:srgbClr val="000000"/>
              </a:solidFill>
              <a:latin typeface="Times New Roman"/>
            </a:endParaRPr>
          </a:p>
          <a:p>
            <a:r>
              <a:rPr lang="en-GB" sz="1800" b="0" strike="noStrike" spc="-1">
                <a:solidFill>
                  <a:srgbClr val="000000"/>
                </a:solidFill>
                <a:latin typeface="Times New Roman"/>
              </a:rPr>
              <a:t>- datacfg : necessary parameters to read the input data</a:t>
            </a:r>
            <a:endParaRPr lang="fr-FR" sz="1800" b="0" strike="noStrike" spc="-1">
              <a:solidFill>
                <a:srgbClr val="000000"/>
              </a:solidFill>
              <a:latin typeface="Times New Roman"/>
            </a:endParaRPr>
          </a:p>
          <a:p>
            <a:r>
              <a:rPr lang="en-GB" sz="1800" b="0" strike="noStrike" spc="-1">
                <a:solidFill>
                  <a:srgbClr val="000000"/>
                </a:solidFill>
                <a:latin typeface="Times New Roman"/>
              </a:rPr>
              <a:t>- dscfg : parameters to create the datasets (one per dataset)</a:t>
            </a:r>
            <a:endParaRPr lang="fr-FR" sz="1800" b="0" strike="noStrike" spc="-1">
              <a:solidFill>
                <a:srgbClr val="000000"/>
              </a:solidFill>
              <a:latin typeface="Times New Roman"/>
            </a:endParaRPr>
          </a:p>
          <a:p>
            <a:r>
              <a:rPr lang="en-GB" sz="1800" b="0" strike="noStrike" spc="-1">
                <a:solidFill>
                  <a:srgbClr val="000000"/>
                </a:solidFill>
                <a:latin typeface="Times New Roman"/>
              </a:rPr>
              <a:t>- prdcfg : parameters to create products (one per product)</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4DD9EC19-238C-4A7E-BAD6-924BE5D754B0}" type="slidenum">
              <a:t>10</a:t>
            </a:fld>
            <a:endParaRPr/>
          </a:p>
        </p:txBody>
      </p:sp>
      <p:sp>
        <p:nvSpPr>
          <p:cNvPr id="5" name="PlaceHolder 4"/>
          <p:cNvSpPr>
            <a:spLocks noGrp="1"/>
          </p:cNvSpPr>
          <p:nvPr>
            <p:ph type="dt" idx="5"/>
          </p:nvPr>
        </p:nvSpPr>
        <p:spPr/>
        <p:txBody>
          <a:bodyPr/>
          <a:lstStyle/>
          <a:p>
            <a:fld id="{8F091282-FEB0-46D9-BE9A-99F9CEBC97B1}" type="datetime1">
              <a:rPr lang="ca-ES"/>
              <a:t>16/8/2023</a:t>
            </a:fld>
            <a:endParaRPr lang="ca-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Config file data types</a:t>
            </a:r>
            <a:endParaRPr lang="fr-FR" sz="2400" b="1" strike="noStrike" spc="-1">
              <a:solidFill>
                <a:srgbClr val="000000"/>
              </a:solidFill>
              <a:latin typeface="Arial"/>
            </a:endParaRPr>
          </a:p>
        </p:txBody>
      </p:sp>
      <p:sp>
        <p:nvSpPr>
          <p:cNvPr id="15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Data types in the config file are mapped to Python values</a:t>
            </a:r>
            <a:endParaRPr lang="fr-FR" sz="2200" b="0" strike="noStrike" spc="-1">
              <a:solidFill>
                <a:srgbClr val="000000"/>
              </a:solidFill>
              <a:latin typeface="Arial"/>
            </a:endParaRPr>
          </a:p>
        </p:txBody>
      </p:sp>
      <p:graphicFrame>
        <p:nvGraphicFramePr>
          <p:cNvPr id="152" name="Tableau 151"/>
          <p:cNvGraphicFramePr/>
          <p:nvPr/>
        </p:nvGraphicFramePr>
        <p:xfrm>
          <a:off x="887040" y="2009880"/>
          <a:ext cx="8375400" cy="2936880"/>
        </p:xfrm>
        <a:graphic>
          <a:graphicData uri="http://schemas.openxmlformats.org/drawingml/2006/table">
            <a:tbl>
              <a:tblPr/>
              <a:tblGrid>
                <a:gridCol w="4226040">
                  <a:extLst>
                    <a:ext uri="{9D8B030D-6E8A-4147-A177-3AD203B41FA5}">
                      <a16:colId xmlns:a16="http://schemas.microsoft.com/office/drawing/2014/main" val="20000"/>
                    </a:ext>
                  </a:extLst>
                </a:gridCol>
                <a:gridCol w="4149360">
                  <a:extLst>
                    <a:ext uri="{9D8B030D-6E8A-4147-A177-3AD203B41FA5}">
                      <a16:colId xmlns:a16="http://schemas.microsoft.com/office/drawing/2014/main" val="20001"/>
                    </a:ext>
                  </a:extLst>
                </a:gridCol>
              </a:tblGrid>
              <a:tr h="376560">
                <a:tc>
                  <a:txBody>
                    <a:bodyPr/>
                    <a:lstStyle/>
                    <a:p>
                      <a:r>
                        <a:rPr lang="en-GB" sz="1800" b="1" strike="noStrike" spc="-1">
                          <a:solidFill>
                            <a:srgbClr val="000000"/>
                          </a:solidFill>
                          <a:latin typeface="Arial"/>
                        </a:rPr>
                        <a:t>Pyrad data type Keyword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1" strike="noStrike" spc="-1">
                          <a:solidFill>
                            <a:srgbClr val="000000"/>
                          </a:solidFill>
                          <a:latin typeface="Arial"/>
                        </a:rPr>
                        <a:t>Python data type</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29040">
                <a:tc>
                  <a:txBody>
                    <a:bodyPr/>
                    <a:lstStyle/>
                    <a:p>
                      <a:r>
                        <a:rPr lang="en-GB" sz="1800" b="0" strike="noStrike" spc="-1">
                          <a:solidFill>
                            <a:srgbClr val="000000"/>
                          </a:solidFill>
                          <a:latin typeface="Arial"/>
                        </a:rPr>
                        <a:t>BYTE, INT, LONG, HEX</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int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216000">
                <a:tc>
                  <a:txBody>
                    <a:bodyPr/>
                    <a:lstStyle/>
                    <a:p>
                      <a:r>
                        <a:rPr lang="en-GB" sz="1800" b="0" strike="noStrike" spc="-1">
                          <a:solidFill>
                            <a:srgbClr val="000000"/>
                          </a:solidFill>
                          <a:latin typeface="Arial"/>
                        </a:rPr>
                        <a:t>EXP, FLOAT, DOUBLE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float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216000">
                <a:tc>
                  <a:txBody>
                    <a:bodyPr/>
                    <a:lstStyle/>
                    <a:p>
                      <a:r>
                        <a:rPr lang="en-GB" sz="1800" b="0" strike="noStrike" spc="-1">
                          <a:solidFill>
                            <a:srgbClr val="000000"/>
                          </a:solidFill>
                          <a:latin typeface="Arial"/>
                        </a:rPr>
                        <a:t>STRING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str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216000">
                <a:tc>
                  <a:txBody>
                    <a:bodyPr/>
                    <a:lstStyle/>
                    <a:p>
                      <a:r>
                        <a:rPr lang="en-GB" sz="1800" b="0" strike="noStrike" spc="-1">
                          <a:solidFill>
                            <a:srgbClr val="000000"/>
                          </a:solidFill>
                          <a:latin typeface="Arial"/>
                        </a:rPr>
                        <a:t>BYTARR, INTARR, LONARR, HEXARR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Numpy array of byte, int32, int64, H</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216000">
                <a:tc>
                  <a:txBody>
                    <a:bodyPr/>
                    <a:lstStyle/>
                    <a:p>
                      <a:r>
                        <a:rPr lang="en-GB" sz="1800" b="0" strike="noStrike" spc="-1">
                          <a:solidFill>
                            <a:srgbClr val="000000"/>
                          </a:solidFill>
                          <a:latin typeface="Arial"/>
                        </a:rPr>
                        <a:t>EXPARR, FLTARR, DBLARR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Numpy array of float64, float64, double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216000">
                <a:tc>
                  <a:txBody>
                    <a:bodyPr/>
                    <a:lstStyle/>
                    <a:p>
                      <a:r>
                        <a:rPr lang="en-GB" sz="1800" b="0" strike="noStrike" spc="-1">
                          <a:solidFill>
                            <a:srgbClr val="000000"/>
                          </a:solidFill>
                          <a:latin typeface="Arial"/>
                        </a:rPr>
                        <a:t>STRARR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List of strings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220680">
                <a:tc>
                  <a:txBody>
                    <a:bodyPr/>
                    <a:lstStyle/>
                    <a:p>
                      <a:r>
                        <a:rPr lang="en-GB" sz="1800" b="0" strike="noStrike" spc="-1">
                          <a:solidFill>
                            <a:srgbClr val="000000"/>
                          </a:solidFill>
                          <a:latin typeface="Arial"/>
                        </a:rPr>
                        <a:t>STRUCT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dict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E29549F9-108F-4E62-83E0-A26B1D4D6642}" type="slidenum">
              <a:t>11</a:t>
            </a:fld>
            <a:endParaRPr/>
          </a:p>
        </p:txBody>
      </p:sp>
      <p:sp>
        <p:nvSpPr>
          <p:cNvPr id="6" name="PlaceHolder 5"/>
          <p:cNvSpPr>
            <a:spLocks noGrp="1"/>
          </p:cNvSpPr>
          <p:nvPr>
            <p:ph type="dt" idx="5"/>
          </p:nvPr>
        </p:nvSpPr>
        <p:spPr/>
        <p:txBody>
          <a:bodyPr/>
          <a:lstStyle/>
          <a:p>
            <a:fld id="{C0237924-F4AB-4905-BF91-D0A107AF5C49}" type="datetime1">
              <a:rPr lang="ca-ES"/>
              <a:t>16/8/2023</a:t>
            </a:fld>
            <a:endParaRPr lang="ca-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3. Pyrad architecture</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9DDB3ED8-082F-4845-B59E-A885248F97D3}" type="slidenum">
              <a:t>12</a:t>
            </a:fld>
            <a:endParaRPr/>
          </a:p>
        </p:txBody>
      </p:sp>
      <p:sp>
        <p:nvSpPr>
          <p:cNvPr id="5" name="PlaceHolder 4"/>
          <p:cNvSpPr>
            <a:spLocks noGrp="1"/>
          </p:cNvSpPr>
          <p:nvPr>
            <p:ph type="dt" idx="5"/>
          </p:nvPr>
        </p:nvSpPr>
        <p:spPr/>
        <p:txBody>
          <a:bodyPr/>
          <a:lstStyle/>
          <a:p>
            <a:fld id="{D71764F9-6D2A-42BD-898E-C064F13D5811}" type="datetime1">
              <a:rPr lang="ca-ES"/>
              <a:t>16/8/2023</a:t>
            </a:fld>
            <a:endParaRPr lang="ca-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Github architecture</a:t>
            </a:r>
            <a:endParaRPr lang="fr-FR" sz="2400" b="1" strike="noStrike" spc="-1">
              <a:solidFill>
                <a:srgbClr val="000000"/>
              </a:solidFill>
              <a:latin typeface="Arial"/>
            </a:endParaRPr>
          </a:p>
        </p:txBody>
      </p:sp>
      <p:sp>
        <p:nvSpPr>
          <p:cNvPr id="155" name="Rectangle : coins arrondis 154"/>
          <p:cNvSpPr/>
          <p:nvPr/>
        </p:nvSpPr>
        <p:spPr>
          <a:xfrm>
            <a:off x="2954880" y="26701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ci</a:t>
            </a:r>
          </a:p>
        </p:txBody>
      </p:sp>
      <p:sp>
        <p:nvSpPr>
          <p:cNvPr id="156" name="Rectangle : coins arrondis 155"/>
          <p:cNvSpPr/>
          <p:nvPr/>
        </p:nvSpPr>
        <p:spPr>
          <a:xfrm>
            <a:off x="2954880" y="1986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additional_doc</a:t>
            </a:r>
          </a:p>
        </p:txBody>
      </p:sp>
      <p:sp>
        <p:nvSpPr>
          <p:cNvPr id="157" name="Rectangle : coins arrondis 156"/>
          <p:cNvSpPr/>
          <p:nvPr/>
        </p:nvSpPr>
        <p:spPr>
          <a:xfrm>
            <a:off x="2954880" y="3390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config</a:t>
            </a:r>
          </a:p>
        </p:txBody>
      </p:sp>
      <p:sp>
        <p:nvSpPr>
          <p:cNvPr id="158" name="Rectangle : coins arrondis 157"/>
          <p:cNvSpPr/>
          <p:nvPr/>
        </p:nvSpPr>
        <p:spPr>
          <a:xfrm>
            <a:off x="2954880" y="407484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doc</a:t>
            </a:r>
          </a:p>
        </p:txBody>
      </p:sp>
      <p:sp>
        <p:nvSpPr>
          <p:cNvPr id="159" name="Rectangle : coins arrondis 158"/>
          <p:cNvSpPr/>
          <p:nvPr/>
        </p:nvSpPr>
        <p:spPr>
          <a:xfrm>
            <a:off x="2954880" y="475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src</a:t>
            </a:r>
          </a:p>
        </p:txBody>
      </p:sp>
      <p:sp>
        <p:nvSpPr>
          <p:cNvPr id="160" name="Rectangle : coins arrondis 159"/>
          <p:cNvSpPr/>
          <p:nvPr/>
        </p:nvSpPr>
        <p:spPr>
          <a:xfrm>
            <a:off x="2954880" y="5443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tools</a:t>
            </a:r>
          </a:p>
        </p:txBody>
      </p:sp>
      <p:sp>
        <p:nvSpPr>
          <p:cNvPr id="161" name="Rectangle : coins arrondis 160"/>
          <p:cNvSpPr/>
          <p:nvPr/>
        </p:nvSpPr>
        <p:spPr>
          <a:xfrm>
            <a:off x="6698880" y="2634840"/>
            <a:ext cx="1580760" cy="577440"/>
          </a:xfrm>
          <a:prstGeom prst="roundRect">
            <a:avLst>
              <a:gd name="adj" fmla="val 16667"/>
            </a:avLst>
          </a:prstGeom>
          <a:solidFill>
            <a:srgbClr val="FFFFFF"/>
          </a:solidFill>
          <a:ln w="36000">
            <a:solidFill>
              <a:srgbClr val="3465A4"/>
            </a:solidFill>
            <a:prstDash val="lgDash"/>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hlinkClick r:id="rId2"/>
              </a:rPr>
              <a:t>PyTDA</a:t>
            </a:r>
            <a:endParaRPr lang="en-GB" sz="1800" b="0" strike="noStrike" spc="-1">
              <a:solidFill>
                <a:srgbClr val="000000"/>
              </a:solidFill>
              <a:latin typeface="Times New Roman"/>
            </a:endParaRPr>
          </a:p>
        </p:txBody>
      </p:sp>
      <p:sp>
        <p:nvSpPr>
          <p:cNvPr id="162" name="Rectangle : coins arrondis 161"/>
          <p:cNvSpPr/>
          <p:nvPr/>
        </p:nvSpPr>
        <p:spPr>
          <a:xfrm>
            <a:off x="6698880" y="331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libDX50</a:t>
            </a:r>
          </a:p>
        </p:txBody>
      </p:sp>
      <p:sp>
        <p:nvSpPr>
          <p:cNvPr id="163" name="Rectangle : coins arrondis 162"/>
          <p:cNvSpPr/>
          <p:nvPr/>
        </p:nvSpPr>
        <p:spPr>
          <a:xfrm>
            <a:off x="6698880" y="3967200"/>
            <a:ext cx="1580760" cy="577440"/>
          </a:xfrm>
          <a:prstGeom prst="roundRect">
            <a:avLst>
              <a:gd name="adj" fmla="val 16667"/>
            </a:avLst>
          </a:prstGeom>
          <a:solidFill>
            <a:srgbClr val="FFFFFF"/>
          </a:solidFill>
          <a:ln w="36000">
            <a:solidFill>
              <a:srgbClr val="3465A4"/>
            </a:solidFill>
            <a:prstDash val="lgDash"/>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hlinkClick r:id="rId3"/>
              </a:rPr>
              <a:t>pyart</a:t>
            </a:r>
            <a:endParaRPr lang="en-GB" sz="1800" b="0" strike="noStrike" spc="-1">
              <a:solidFill>
                <a:srgbClr val="000000"/>
              </a:solidFill>
              <a:latin typeface="Times New Roman"/>
            </a:endParaRPr>
          </a:p>
        </p:txBody>
      </p:sp>
      <p:sp>
        <p:nvSpPr>
          <p:cNvPr id="164" name="Rectangle : coins arrondis 163"/>
          <p:cNvSpPr/>
          <p:nvPr/>
        </p:nvSpPr>
        <p:spPr>
          <a:xfrm>
            <a:off x="6698880" y="4651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pyrad_proc</a:t>
            </a:r>
          </a:p>
        </p:txBody>
      </p:sp>
      <p:sp>
        <p:nvSpPr>
          <p:cNvPr id="165" name="Rectangle : coins arrondis 164"/>
          <p:cNvSpPr/>
          <p:nvPr/>
        </p:nvSpPr>
        <p:spPr>
          <a:xfrm>
            <a:off x="6698880" y="53359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scripts</a:t>
            </a:r>
          </a:p>
        </p:txBody>
      </p:sp>
      <p:sp>
        <p:nvSpPr>
          <p:cNvPr id="166" name="Forme libre : forme 165"/>
          <p:cNvSpPr/>
          <p:nvPr/>
        </p:nvSpPr>
        <p:spPr>
          <a:xfrm>
            <a:off x="2073240" y="1246320"/>
            <a:ext cx="3809160" cy="5329800"/>
          </a:xfrm>
          <a:custGeom>
            <a:avLst/>
            <a:gdLst>
              <a:gd name="textAreaLeft" fmla="*/ 185760 w 3809160"/>
              <a:gd name="textAreaRight" fmla="*/ 3623400 w 3809160"/>
              <a:gd name="textAreaTop" fmla="*/ 185760 h 5329800"/>
              <a:gd name="textAreaBottom" fmla="*/ 5144040 h 5329800"/>
            </a:gdLst>
            <a:ahLst/>
            <a:cxnLst/>
            <a:rect l="textAreaLeft" t="textAreaTop" r="textAreaRight" b="textAreaBottom"/>
            <a:pathLst>
              <a:path w="21600" h="30222">
                <a:moveTo>
                  <a:pt x="3600" y="0"/>
                </a:moveTo>
                <a:arcTo wR="3600" hR="3600" stAng="16200000" swAng="-5400000"/>
                <a:lnTo>
                  <a:pt x="0" y="26622"/>
                </a:lnTo>
                <a:arcTo wR="3600" hR="3600" stAng="10800000" swAng="-5400000"/>
                <a:lnTo>
                  <a:pt x="18000" y="30222"/>
                </a:lnTo>
                <a:arcTo wR="3600" hR="3600" stAng="5400000" swAng="-5400000"/>
                <a:lnTo>
                  <a:pt x="21600" y="3600"/>
                </a:lnTo>
                <a:arcTo wR="3600" hR="3600" stAng="0" swAng="-5400000"/>
                <a:close/>
              </a:path>
            </a:pathLst>
          </a:custGeom>
          <a:noFill/>
          <a:ln w="36000">
            <a:solidFill>
              <a:srgbClr val="C9211E"/>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sp>
        <p:nvSpPr>
          <p:cNvPr id="167" name="ZoneTexte 166"/>
          <p:cNvSpPr txBox="1"/>
          <p:nvPr/>
        </p:nvSpPr>
        <p:spPr>
          <a:xfrm>
            <a:off x="2810880" y="1346400"/>
            <a:ext cx="2168640" cy="40536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hlinkClick r:id="rId4"/>
              </a:rPr>
              <a:t>Pyrad superproject</a:t>
            </a:r>
            <a:endParaRPr lang="fr-FR" sz="1800" b="0" strike="noStrike" spc="-1">
              <a:solidFill>
                <a:srgbClr val="000000"/>
              </a:solidFill>
              <a:latin typeface="Times New Roman"/>
            </a:endParaRPr>
          </a:p>
        </p:txBody>
      </p:sp>
      <p:sp>
        <p:nvSpPr>
          <p:cNvPr id="168" name="ZoneTexte 167"/>
          <p:cNvSpPr txBox="1"/>
          <p:nvPr/>
        </p:nvSpPr>
        <p:spPr>
          <a:xfrm>
            <a:off x="4679640" y="1787760"/>
            <a:ext cx="1032840" cy="624240"/>
          </a:xfrm>
          <a:prstGeom prst="rect">
            <a:avLst/>
          </a:prstGeom>
          <a:noFill/>
          <a:ln w="36000">
            <a:noFill/>
          </a:ln>
        </p:spPr>
        <p:txBody>
          <a:bodyPr lIns="90000" tIns="45000" rIns="90000" bIns="45000" anchor="t">
            <a:noAutofit/>
          </a:bodyPr>
          <a:lstStyle/>
          <a:p>
            <a:r>
              <a:rPr lang="en-GB" sz="1800" b="1" strike="noStrike" spc="-1">
                <a:solidFill>
                  <a:srgbClr val="000000"/>
                </a:solidFill>
                <a:latin typeface="Times New Roman"/>
              </a:rPr>
              <a:t>master</a:t>
            </a:r>
            <a:endParaRPr lang="fr-FR" sz="1800" b="0" strike="noStrike" spc="-1">
              <a:solidFill>
                <a:srgbClr val="000000"/>
              </a:solidFill>
              <a:latin typeface="Times New Roman"/>
            </a:endParaRPr>
          </a:p>
          <a:p>
            <a:r>
              <a:rPr lang="en-GB" sz="1800" b="1" strike="noStrike" spc="-1">
                <a:solidFill>
                  <a:srgbClr val="000000"/>
                </a:solidFill>
                <a:latin typeface="Times New Roman"/>
              </a:rPr>
              <a:t>dev</a:t>
            </a:r>
            <a:endParaRPr lang="fr-FR" sz="1800" b="0" strike="noStrike" spc="-1">
              <a:solidFill>
                <a:srgbClr val="000000"/>
              </a:solidFill>
              <a:latin typeface="Times New Roman"/>
            </a:endParaRPr>
          </a:p>
        </p:txBody>
      </p:sp>
      <p:sp>
        <p:nvSpPr>
          <p:cNvPr id="169" name="Connecteur droit 168"/>
          <p:cNvSpPr/>
          <p:nvPr/>
        </p:nvSpPr>
        <p:spPr>
          <a:xfrm flipV="1">
            <a:off x="4535640" y="2634840"/>
            <a:ext cx="2163240" cy="2124360"/>
          </a:xfrm>
          <a:prstGeom prst="line">
            <a:avLst/>
          </a:prstGeom>
          <a:ln w="360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Times New Roman"/>
            </a:endParaRPr>
          </a:p>
        </p:txBody>
      </p:sp>
      <p:sp>
        <p:nvSpPr>
          <p:cNvPr id="170" name="Connecteur droit 169"/>
          <p:cNvSpPr/>
          <p:nvPr/>
        </p:nvSpPr>
        <p:spPr>
          <a:xfrm>
            <a:off x="4535640" y="5336640"/>
            <a:ext cx="2163240" cy="576720"/>
          </a:xfrm>
          <a:prstGeom prst="line">
            <a:avLst/>
          </a:prstGeom>
          <a:ln w="360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Times New Roman"/>
            </a:endParaRPr>
          </a:p>
        </p:txBody>
      </p:sp>
      <p:sp>
        <p:nvSpPr>
          <p:cNvPr id="171" name="ZoneTexte 170"/>
          <p:cNvSpPr txBox="1"/>
          <p:nvPr/>
        </p:nvSpPr>
        <p:spPr>
          <a:xfrm>
            <a:off x="1392840" y="1974600"/>
            <a:ext cx="158724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User manual</a:t>
            </a:r>
            <a:endParaRPr lang="fr-FR" sz="1800" b="0" strike="noStrike" spc="-1">
              <a:solidFill>
                <a:srgbClr val="000000"/>
              </a:solidFill>
              <a:latin typeface="Times New Roman"/>
            </a:endParaRPr>
          </a:p>
          <a:p>
            <a:r>
              <a:rPr lang="en-GB" sz="1800" b="0" strike="noStrike" spc="-1">
                <a:solidFill>
                  <a:srgbClr val="000000"/>
                </a:solidFill>
                <a:latin typeface="Times New Roman"/>
              </a:rPr>
              <a:t>Specific guides</a:t>
            </a:r>
            <a:endParaRPr lang="fr-FR" sz="1800" b="0" strike="noStrike" spc="-1">
              <a:solidFill>
                <a:srgbClr val="000000"/>
              </a:solidFill>
              <a:latin typeface="Times New Roman"/>
            </a:endParaRPr>
          </a:p>
        </p:txBody>
      </p:sp>
      <p:sp>
        <p:nvSpPr>
          <p:cNvPr id="172" name="ZoneTexte 171"/>
          <p:cNvSpPr txBox="1"/>
          <p:nvPr/>
        </p:nvSpPr>
        <p:spPr>
          <a:xfrm>
            <a:off x="693360" y="2802960"/>
            <a:ext cx="228672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Continuous integration</a:t>
            </a:r>
            <a:endParaRPr lang="fr-FR" sz="1800" b="0" strike="noStrike" spc="-1">
              <a:solidFill>
                <a:srgbClr val="000000"/>
              </a:solidFill>
              <a:latin typeface="Times New Roman"/>
            </a:endParaRPr>
          </a:p>
        </p:txBody>
      </p:sp>
      <p:sp>
        <p:nvSpPr>
          <p:cNvPr id="173" name="ZoneTexte 172"/>
          <p:cNvSpPr txBox="1"/>
          <p:nvPr/>
        </p:nvSpPr>
        <p:spPr>
          <a:xfrm>
            <a:off x="1458000" y="3486960"/>
            <a:ext cx="14655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Configuration</a:t>
            </a:r>
            <a:endParaRPr lang="fr-FR" sz="1800" b="0" strike="noStrike" spc="-1">
              <a:solidFill>
                <a:srgbClr val="000000"/>
              </a:solidFill>
              <a:latin typeface="Times New Roman"/>
            </a:endParaRPr>
          </a:p>
        </p:txBody>
      </p:sp>
      <p:sp>
        <p:nvSpPr>
          <p:cNvPr id="174" name="ZoneTexte 173"/>
          <p:cNvSpPr txBox="1"/>
          <p:nvPr/>
        </p:nvSpPr>
        <p:spPr>
          <a:xfrm>
            <a:off x="755640" y="4170960"/>
            <a:ext cx="22244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Online documentation</a:t>
            </a:r>
            <a:endParaRPr lang="fr-FR" sz="1800" b="0" strike="noStrike" spc="-1">
              <a:solidFill>
                <a:srgbClr val="000000"/>
              </a:solidFill>
              <a:latin typeface="Times New Roman"/>
            </a:endParaRPr>
          </a:p>
        </p:txBody>
      </p:sp>
      <p:sp>
        <p:nvSpPr>
          <p:cNvPr id="175" name="ZoneTexte 174"/>
          <p:cNvSpPr txBox="1"/>
          <p:nvPr/>
        </p:nvSpPr>
        <p:spPr>
          <a:xfrm>
            <a:off x="1673280" y="4890960"/>
            <a:ext cx="13068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Source code</a:t>
            </a:r>
            <a:endParaRPr lang="fr-FR" sz="1800" b="0" strike="noStrike" spc="-1">
              <a:solidFill>
                <a:srgbClr val="000000"/>
              </a:solidFill>
              <a:latin typeface="Times New Roman"/>
            </a:endParaRPr>
          </a:p>
        </p:txBody>
      </p:sp>
      <p:sp>
        <p:nvSpPr>
          <p:cNvPr id="176" name="ZoneTexte 175"/>
          <p:cNvSpPr txBox="1"/>
          <p:nvPr/>
        </p:nvSpPr>
        <p:spPr>
          <a:xfrm>
            <a:off x="1005480" y="5538960"/>
            <a:ext cx="19746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MCH specific tools</a:t>
            </a:r>
            <a:endParaRPr lang="fr-FR" sz="1800" b="0" strike="noStrike" spc="-1">
              <a:solidFill>
                <a:srgbClr val="000000"/>
              </a:solidFill>
              <a:latin typeface="Times New Roman"/>
            </a:endParaRPr>
          </a:p>
        </p:txBody>
      </p:sp>
      <p:sp>
        <p:nvSpPr>
          <p:cNvPr id="177" name="ZoneTexte 176"/>
          <p:cNvSpPr txBox="1"/>
          <p:nvPr/>
        </p:nvSpPr>
        <p:spPr>
          <a:xfrm>
            <a:off x="8377200" y="2658960"/>
            <a:ext cx="121536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Turbulence</a:t>
            </a:r>
            <a:endParaRPr lang="fr-FR" sz="1800" b="0" strike="noStrike" spc="-1">
              <a:solidFill>
                <a:srgbClr val="000000"/>
              </a:solidFill>
              <a:latin typeface="Times New Roman"/>
            </a:endParaRPr>
          </a:p>
          <a:p>
            <a:r>
              <a:rPr lang="en-GB" sz="1800" b="0" strike="noStrike" spc="-1">
                <a:solidFill>
                  <a:srgbClr val="000000"/>
                </a:solidFill>
                <a:latin typeface="Times New Roman"/>
              </a:rPr>
              <a:t>detection</a:t>
            </a:r>
            <a:endParaRPr lang="fr-FR" sz="1800" b="0" strike="noStrike" spc="-1">
              <a:solidFill>
                <a:srgbClr val="000000"/>
              </a:solidFill>
              <a:latin typeface="Times New Roman"/>
            </a:endParaRPr>
          </a:p>
        </p:txBody>
      </p:sp>
      <p:sp>
        <p:nvSpPr>
          <p:cNvPr id="178" name="ZoneTexte 177"/>
          <p:cNvSpPr txBox="1"/>
          <p:nvPr/>
        </p:nvSpPr>
        <p:spPr>
          <a:xfrm>
            <a:off x="8377200" y="3271320"/>
            <a:ext cx="180828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Reading of DX50</a:t>
            </a:r>
            <a:endParaRPr lang="fr-FR" sz="1800" b="0" strike="noStrike" spc="-1">
              <a:solidFill>
                <a:srgbClr val="000000"/>
              </a:solidFill>
              <a:latin typeface="Times New Roman"/>
            </a:endParaRPr>
          </a:p>
          <a:p>
            <a:r>
              <a:rPr lang="en-GB" sz="1800" b="0" strike="noStrike" spc="-1">
                <a:solidFill>
                  <a:srgbClr val="000000"/>
                </a:solidFill>
                <a:latin typeface="Times New Roman"/>
              </a:rPr>
              <a:t>Spectral data</a:t>
            </a:r>
            <a:endParaRPr lang="fr-FR" sz="1800" b="0" strike="noStrike" spc="-1">
              <a:solidFill>
                <a:srgbClr val="000000"/>
              </a:solidFill>
              <a:latin typeface="Times New Roman"/>
            </a:endParaRPr>
          </a:p>
        </p:txBody>
      </p:sp>
      <p:sp>
        <p:nvSpPr>
          <p:cNvPr id="179" name="ZoneTexte 178"/>
          <p:cNvSpPr txBox="1"/>
          <p:nvPr/>
        </p:nvSpPr>
        <p:spPr>
          <a:xfrm>
            <a:off x="8377200" y="5323680"/>
            <a:ext cx="167580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Pyrad launching</a:t>
            </a:r>
            <a:endParaRPr lang="fr-FR" sz="1800" b="0" strike="noStrike" spc="-1">
              <a:solidFill>
                <a:srgbClr val="000000"/>
              </a:solidFill>
              <a:latin typeface="Times New Roman"/>
            </a:endParaRPr>
          </a:p>
          <a:p>
            <a:r>
              <a:rPr lang="en-GB" sz="1800" b="0" strike="noStrike" spc="-1">
                <a:solidFill>
                  <a:srgbClr val="000000"/>
                </a:solidFill>
                <a:latin typeface="Times New Roman"/>
              </a:rPr>
              <a:t>scripts</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62A3822A-46A3-44F4-9F8B-1DA08AF17FE5}" type="slidenum">
              <a:t>13</a:t>
            </a:fld>
            <a:endParaRPr/>
          </a:p>
        </p:txBody>
      </p:sp>
      <p:sp>
        <p:nvSpPr>
          <p:cNvPr id="5" name="PlaceHolder 4"/>
          <p:cNvSpPr>
            <a:spLocks noGrp="1"/>
          </p:cNvSpPr>
          <p:nvPr>
            <p:ph type="dt" idx="5"/>
          </p:nvPr>
        </p:nvSpPr>
        <p:spPr/>
        <p:txBody>
          <a:bodyPr/>
          <a:lstStyle/>
          <a:p>
            <a:fld id="{CEF2FEDF-F3B8-4334-AF0B-B078D5CE002A}" type="datetime1">
              <a:rPr lang="ca-ES"/>
              <a:t>16/8/2023</a:t>
            </a:fld>
            <a:endParaRPr lang="ca-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pyrad_proc modules</a:t>
            </a:r>
            <a:endParaRPr lang="fr-FR" sz="2400" b="1" strike="noStrike" spc="-1">
              <a:solidFill>
                <a:srgbClr val="000000"/>
              </a:solidFill>
              <a:latin typeface="Arial"/>
            </a:endParaRPr>
          </a:p>
        </p:txBody>
      </p:sp>
      <p:sp>
        <p:nvSpPr>
          <p:cNvPr id="181" name="Rectangle : coins arrondis 180"/>
          <p:cNvSpPr/>
          <p:nvPr/>
        </p:nvSpPr>
        <p:spPr>
          <a:xfrm>
            <a:off x="3674880" y="26701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graph</a:t>
            </a:r>
          </a:p>
        </p:txBody>
      </p:sp>
      <p:sp>
        <p:nvSpPr>
          <p:cNvPr id="182" name="Rectangle : coins arrondis 181"/>
          <p:cNvSpPr/>
          <p:nvPr/>
        </p:nvSpPr>
        <p:spPr>
          <a:xfrm>
            <a:off x="3674880" y="1986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flow</a:t>
            </a:r>
          </a:p>
        </p:txBody>
      </p:sp>
      <p:sp>
        <p:nvSpPr>
          <p:cNvPr id="183" name="Rectangle : coins arrondis 182"/>
          <p:cNvSpPr/>
          <p:nvPr/>
        </p:nvSpPr>
        <p:spPr>
          <a:xfrm>
            <a:off x="3674880" y="3390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io</a:t>
            </a:r>
          </a:p>
        </p:txBody>
      </p:sp>
      <p:sp>
        <p:nvSpPr>
          <p:cNvPr id="184" name="Rectangle : coins arrondis 183"/>
          <p:cNvSpPr/>
          <p:nvPr/>
        </p:nvSpPr>
        <p:spPr>
          <a:xfrm>
            <a:off x="3674880" y="407484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proc</a:t>
            </a:r>
          </a:p>
        </p:txBody>
      </p:sp>
      <p:sp>
        <p:nvSpPr>
          <p:cNvPr id="185" name="Rectangle : coins arrondis 184"/>
          <p:cNvSpPr/>
          <p:nvPr/>
        </p:nvSpPr>
        <p:spPr>
          <a:xfrm>
            <a:off x="3674880" y="475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prod</a:t>
            </a:r>
          </a:p>
        </p:txBody>
      </p:sp>
      <p:sp>
        <p:nvSpPr>
          <p:cNvPr id="186" name="Rectangle : coins arrondis 185"/>
          <p:cNvSpPr/>
          <p:nvPr/>
        </p:nvSpPr>
        <p:spPr>
          <a:xfrm>
            <a:off x="3674880" y="5443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util</a:t>
            </a:r>
          </a:p>
        </p:txBody>
      </p:sp>
      <p:sp>
        <p:nvSpPr>
          <p:cNvPr id="187" name="ZoneTexte 186"/>
          <p:cNvSpPr txBox="1"/>
          <p:nvPr/>
        </p:nvSpPr>
        <p:spPr>
          <a:xfrm>
            <a:off x="5508720" y="2139120"/>
            <a:ext cx="20462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Control of data flow</a:t>
            </a:r>
            <a:endParaRPr lang="fr-FR" sz="1800" b="0" strike="noStrike" spc="-1">
              <a:solidFill>
                <a:srgbClr val="000000"/>
              </a:solidFill>
              <a:latin typeface="Times New Roman"/>
            </a:endParaRPr>
          </a:p>
        </p:txBody>
      </p:sp>
      <p:sp>
        <p:nvSpPr>
          <p:cNvPr id="188" name="ZoneTexte 187"/>
          <p:cNvSpPr txBox="1"/>
          <p:nvPr/>
        </p:nvSpPr>
        <p:spPr>
          <a:xfrm>
            <a:off x="5436720" y="2787120"/>
            <a:ext cx="27730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Image and graphics creation</a:t>
            </a:r>
            <a:endParaRPr lang="fr-FR" sz="1800" b="0" strike="noStrike" spc="-1">
              <a:solidFill>
                <a:srgbClr val="000000"/>
              </a:solidFill>
              <a:latin typeface="Times New Roman"/>
            </a:endParaRPr>
          </a:p>
        </p:txBody>
      </p:sp>
      <p:sp>
        <p:nvSpPr>
          <p:cNvPr id="189" name="ZoneTexte 188"/>
          <p:cNvSpPr txBox="1"/>
          <p:nvPr/>
        </p:nvSpPr>
        <p:spPr>
          <a:xfrm>
            <a:off x="5437080" y="3471120"/>
            <a:ext cx="27410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Reading and writing of data</a:t>
            </a:r>
            <a:endParaRPr lang="fr-FR" sz="1800" b="0" strike="noStrike" spc="-1">
              <a:solidFill>
                <a:srgbClr val="000000"/>
              </a:solidFill>
              <a:latin typeface="Times New Roman"/>
            </a:endParaRPr>
          </a:p>
        </p:txBody>
      </p:sp>
      <p:sp>
        <p:nvSpPr>
          <p:cNvPr id="190" name="ZoneTexte 189"/>
          <p:cNvSpPr txBox="1"/>
          <p:nvPr/>
        </p:nvSpPr>
        <p:spPr>
          <a:xfrm>
            <a:off x="5437080" y="4155120"/>
            <a:ext cx="18936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Dataset generation</a:t>
            </a:r>
            <a:endParaRPr lang="fr-FR" sz="1800" b="0" strike="noStrike" spc="-1">
              <a:solidFill>
                <a:srgbClr val="000000"/>
              </a:solidFill>
              <a:latin typeface="Times New Roman"/>
            </a:endParaRPr>
          </a:p>
        </p:txBody>
      </p:sp>
      <p:sp>
        <p:nvSpPr>
          <p:cNvPr id="191" name="ZoneTexte 190"/>
          <p:cNvSpPr txBox="1"/>
          <p:nvPr/>
        </p:nvSpPr>
        <p:spPr>
          <a:xfrm>
            <a:off x="5437080" y="4875120"/>
            <a:ext cx="19180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Product generation</a:t>
            </a:r>
            <a:endParaRPr lang="fr-FR" sz="1800" b="0" strike="noStrike" spc="-1">
              <a:solidFill>
                <a:srgbClr val="000000"/>
              </a:solidFill>
              <a:latin typeface="Times New Roman"/>
            </a:endParaRPr>
          </a:p>
        </p:txBody>
      </p:sp>
      <p:sp>
        <p:nvSpPr>
          <p:cNvPr id="192" name="ZoneTexte 191"/>
          <p:cNvSpPr txBox="1"/>
          <p:nvPr/>
        </p:nvSpPr>
        <p:spPr>
          <a:xfrm>
            <a:off x="5437080" y="5523120"/>
            <a:ext cx="19684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Auxiliary functions</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A69D717-D118-4DC9-89EE-3179D987E7AF}" type="slidenum">
              <a:t>14</a:t>
            </a:fld>
            <a:endParaRPr/>
          </a:p>
        </p:txBody>
      </p:sp>
      <p:sp>
        <p:nvSpPr>
          <p:cNvPr id="5" name="PlaceHolder 4"/>
          <p:cNvSpPr>
            <a:spLocks noGrp="1"/>
          </p:cNvSpPr>
          <p:nvPr>
            <p:ph type="dt" idx="5"/>
          </p:nvPr>
        </p:nvSpPr>
        <p:spPr/>
        <p:txBody>
          <a:bodyPr/>
          <a:lstStyle/>
          <a:p>
            <a:fld id="{0D57816E-23E3-4591-AD66-AAB41123B846}" type="datetime1">
              <a:rPr lang="ca-ES"/>
              <a:t>16/8/2023</a:t>
            </a:fld>
            <a:endParaRPr lang="ca-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Proc files</a:t>
            </a:r>
            <a:endParaRPr lang="fr-FR" sz="2400" b="1" strike="noStrike" spc="-1">
              <a:solidFill>
                <a:srgbClr val="000000"/>
              </a:solidFill>
              <a:latin typeface="Arial"/>
            </a:endParaRPr>
          </a:p>
        </p:txBody>
      </p:sp>
      <p:graphicFrame>
        <p:nvGraphicFramePr>
          <p:cNvPr id="194" name="Tableau 193"/>
          <p:cNvGraphicFramePr/>
          <p:nvPr/>
        </p:nvGraphicFramePr>
        <p:xfrm>
          <a:off x="272880" y="1356120"/>
          <a:ext cx="10160280" cy="5760720"/>
        </p:xfrm>
        <a:graphic>
          <a:graphicData uri="http://schemas.openxmlformats.org/drawingml/2006/table">
            <a:tbl>
              <a:tblPr/>
              <a:tblGrid>
                <a:gridCol w="2523960">
                  <a:extLst>
                    <a:ext uri="{9D8B030D-6E8A-4147-A177-3AD203B41FA5}">
                      <a16:colId xmlns:a16="http://schemas.microsoft.com/office/drawing/2014/main" val="20000"/>
                    </a:ext>
                  </a:extLst>
                </a:gridCol>
                <a:gridCol w="763632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process_aux.py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Selection of process according to config file. Radar data resampling. Conversion from radar to grid 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process_calib.py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Bias correction. Monitoring with the sun and ground clutter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106802"/>
                          </a:solidFill>
                          <a:latin typeface="Arial"/>
                        </a:rPr>
                        <a:t>process_cosmo.py</a:t>
                      </a:r>
                      <a:endParaRPr lang="fr-FR" sz="1800" b="0" strike="noStrike" spc="-1">
                        <a:solidFill>
                          <a:srgbClr val="10680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Interpolation of NWP data into radar grid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23F62"/>
                          </a:solidFill>
                          <a:latin typeface="Arial"/>
                        </a:rPr>
                        <a:t>process_dem.py</a:t>
                      </a:r>
                      <a:endParaRPr lang="fr-FR" sz="1800" b="0" strike="noStrike" spc="-1">
                        <a:solidFill>
                          <a:srgbClr val="023F6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Managing of Digital Elevation Models (e.g. visibility)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process_Doppler.py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De-aliasing, turbulence detection, wind retrievals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process_echoclass.py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Echo classification and data filtering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622502"/>
                          </a:solidFill>
                          <a:latin typeface="Arial"/>
                        </a:rPr>
                        <a:t>process_grid.py</a:t>
                      </a:r>
                      <a:endParaRPr lang="fr-FR" sz="1800" b="0" strike="noStrike" spc="-1">
                        <a:solidFill>
                          <a:srgbClr val="62250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Grid data processing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43440">
                <a:tc>
                  <a:txBody>
                    <a:bodyPr/>
                    <a:lstStyle/>
                    <a:p>
                      <a:pPr indent="0">
                        <a:buNone/>
                      </a:pPr>
                      <a:r>
                        <a:rPr lang="en-GB" sz="1800" b="0" strike="noStrike" spc="-1">
                          <a:solidFill>
                            <a:srgbClr val="000000"/>
                          </a:solidFill>
                          <a:latin typeface="Arial"/>
                        </a:rPr>
                        <a:t>process_intercomp.py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Radar-radar intercomparison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3440">
                <a:tc>
                  <a:txBody>
                    <a:bodyPr/>
                    <a:lstStyle/>
                    <a:p>
                      <a:pPr indent="0">
                        <a:buNone/>
                      </a:pPr>
                      <a:r>
                        <a:rPr lang="en-GB" sz="1800" b="0" strike="noStrike" spc="-1">
                          <a:solidFill>
                            <a:srgbClr val="530260"/>
                          </a:solidFill>
                          <a:latin typeface="Arial"/>
                        </a:rPr>
                        <a:t>process_iq.py</a:t>
                      </a:r>
                      <a:endParaRPr lang="fr-FR" sz="1800" b="0" strike="noStrike" spc="-1">
                        <a:solidFill>
                          <a:srgbClr val="53026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IQ data processing. Computation of moments from IQ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343440">
                <a:tc>
                  <a:txBody>
                    <a:bodyPr/>
                    <a:lstStyle/>
                    <a:p>
                      <a:pPr indent="0">
                        <a:buNone/>
                      </a:pPr>
                      <a:r>
                        <a:rPr lang="en-GB" sz="1800" b="0" strike="noStrike" spc="-1">
                          <a:solidFill>
                            <a:srgbClr val="000000"/>
                          </a:solidFill>
                          <a:latin typeface="Arial"/>
                        </a:rPr>
                        <a:t>process_monitoring.py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Polarimetric data quality monitoring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343440">
                <a:tc>
                  <a:txBody>
                    <a:bodyPr/>
                    <a:lstStyle/>
                    <a:p>
                      <a:pPr indent="0">
                        <a:buNone/>
                      </a:pPr>
                      <a:r>
                        <a:rPr lang="en-GB" sz="1800" b="0" strike="noStrike" spc="-1">
                          <a:solidFill>
                            <a:srgbClr val="000000"/>
                          </a:solidFill>
                          <a:latin typeface="Arial"/>
                        </a:rPr>
                        <a:t>process_phase.py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PhiDP and KDP retrievals. Attenuation correction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343440">
                <a:tc>
                  <a:txBody>
                    <a:bodyPr/>
                    <a:lstStyle/>
                    <a:p>
                      <a:pPr indent="0">
                        <a:buNone/>
                      </a:pPr>
                      <a:r>
                        <a:rPr lang="en-GB" sz="1800" b="0" strike="noStrike" spc="-1">
                          <a:solidFill>
                            <a:srgbClr val="000000"/>
                          </a:solidFill>
                          <a:latin typeface="Arial"/>
                        </a:rPr>
                        <a:t>process_retrieve.py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Miscellaneous retrievals. (e.g. VPR, rain rate, noise,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r h="343440">
                <a:tc>
                  <a:txBody>
                    <a:bodyPr/>
                    <a:lstStyle/>
                    <a:p>
                      <a:pPr indent="0">
                        <a:buNone/>
                      </a:pPr>
                      <a:r>
                        <a:rPr lang="en-GB" sz="1800" b="0" strike="noStrike" spc="-1">
                          <a:solidFill>
                            <a:srgbClr val="876900"/>
                          </a:solidFill>
                          <a:latin typeface="Arial"/>
                        </a:rPr>
                        <a:t>process_spectra.py</a:t>
                      </a:r>
                      <a:endParaRPr lang="fr-FR" sz="1800" b="0" strike="noStrike" spc="-1">
                        <a:solidFill>
                          <a:srgbClr val="8769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Spectral processing. Computation of moments from spectral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2"/>
                  </a:ext>
                </a:extLst>
              </a:tr>
              <a:tr h="343440">
                <a:tc>
                  <a:txBody>
                    <a:bodyPr/>
                    <a:lstStyle/>
                    <a:p>
                      <a:pPr indent="0">
                        <a:buNone/>
                      </a:pPr>
                      <a:r>
                        <a:rPr lang="en-GB" sz="1800" b="0" strike="noStrike" spc="-1">
                          <a:solidFill>
                            <a:srgbClr val="000000"/>
                          </a:solidFill>
                          <a:latin typeface="Arial"/>
                        </a:rPr>
                        <a:t>process_timeseries.py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Time series (POI, QVP, columns at a prescribed location,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3"/>
                  </a:ext>
                </a:extLst>
              </a:tr>
              <a:tr h="343440">
                <a:tc>
                  <a:txBody>
                    <a:bodyPr/>
                    <a:lstStyle/>
                    <a:p>
                      <a:pPr indent="0">
                        <a:buNone/>
                      </a:pPr>
                      <a:r>
                        <a:rPr lang="en-GB" sz="1800" b="0" strike="noStrike" spc="-1">
                          <a:solidFill>
                            <a:srgbClr val="000000"/>
                          </a:solidFill>
                          <a:latin typeface="Arial"/>
                        </a:rPr>
                        <a:t>process_traj.py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Trajectory processing (retrieval of data at given locations)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4"/>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FECBFBBC-B87A-493C-A8FC-DC71ECB73A00}" type="slidenum">
              <a:t>15</a:t>
            </a:fld>
            <a:endParaRPr/>
          </a:p>
        </p:txBody>
      </p:sp>
      <p:sp>
        <p:nvSpPr>
          <p:cNvPr id="5" name="PlaceHolder 4"/>
          <p:cNvSpPr>
            <a:spLocks noGrp="1"/>
          </p:cNvSpPr>
          <p:nvPr>
            <p:ph type="dt" idx="5"/>
          </p:nvPr>
        </p:nvSpPr>
        <p:spPr/>
        <p:txBody>
          <a:bodyPr/>
          <a:lstStyle/>
          <a:p>
            <a:fld id="{27F96452-6EF6-4CC6-A6C6-749D6375CA32}" type="datetime1">
              <a:rPr lang="ca-ES"/>
              <a:t>16/8/2023</a:t>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Prod files</a:t>
            </a:r>
            <a:endParaRPr lang="fr-FR" sz="2400" b="1" strike="noStrike" spc="-1">
              <a:solidFill>
                <a:srgbClr val="000000"/>
              </a:solidFill>
              <a:latin typeface="Arial"/>
            </a:endParaRPr>
          </a:p>
        </p:txBody>
      </p:sp>
      <p:graphicFrame>
        <p:nvGraphicFramePr>
          <p:cNvPr id="196" name="Tableau 195"/>
          <p:cNvGraphicFramePr/>
          <p:nvPr/>
        </p:nvGraphicFramePr>
        <p:xfrm>
          <a:off x="272880" y="1356120"/>
          <a:ext cx="10160280" cy="3566160"/>
        </p:xfrm>
        <a:graphic>
          <a:graphicData uri="http://schemas.openxmlformats.org/drawingml/2006/table">
            <a:tbl>
              <a:tblPr/>
              <a:tblGrid>
                <a:gridCol w="3638520">
                  <a:extLst>
                    <a:ext uri="{9D8B030D-6E8A-4147-A177-3AD203B41FA5}">
                      <a16:colId xmlns:a16="http://schemas.microsoft.com/office/drawing/2014/main" val="20000"/>
                    </a:ext>
                  </a:extLst>
                </a:gridCol>
                <a:gridCol w="652176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process_grid_products.py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Products from grid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process_intercomp_products.py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intercomp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process_monitoring_products.py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monitoring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process_product.py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miscellaneous datasets (e.g. QVP, ML, VPR, NWP models, etc.)</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process_spectra_products.py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spectra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process_timeseries_products.py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timeseries (includes trajectory on a CAPPI)</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000000"/>
                          </a:solidFill>
                          <a:latin typeface="Arial"/>
                        </a:rPr>
                        <a:t>process_traj_products.py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trajectory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43440">
                <a:tc>
                  <a:txBody>
                    <a:bodyPr/>
                    <a:lstStyle/>
                    <a:p>
                      <a:pPr indent="0">
                        <a:buNone/>
                      </a:pPr>
                      <a:r>
                        <a:rPr lang="en-GB" sz="1800" b="0" strike="noStrike" spc="-1">
                          <a:solidFill>
                            <a:srgbClr val="000000"/>
                          </a:solidFill>
                          <a:latin typeface="Arial"/>
                        </a:rPr>
                        <a:t>process_vol_products.py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radar volume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3440">
                <a:tc>
                  <a:txBody>
                    <a:bodyPr/>
                    <a:lstStyle/>
                    <a:p>
                      <a:pPr indent="0">
                        <a:buNone/>
                      </a:pPr>
                      <a:r>
                        <a:rPr lang="en-GB" sz="1800" b="0" strike="noStrike" spc="-1">
                          <a:solidFill>
                            <a:srgbClr val="000000"/>
                          </a:solidFill>
                          <a:latin typeface="Arial"/>
                        </a:rPr>
                        <a:t>product_aux.py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Selection of product family according to config file</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99BC4A1-0F83-472E-83A2-920929D5F3ED}" type="slidenum">
              <a:t>16</a:t>
            </a:fld>
            <a:endParaRPr/>
          </a:p>
        </p:txBody>
      </p:sp>
      <p:sp>
        <p:nvSpPr>
          <p:cNvPr id="5" name="PlaceHolder 4"/>
          <p:cNvSpPr>
            <a:spLocks noGrp="1"/>
          </p:cNvSpPr>
          <p:nvPr>
            <p:ph type="dt" idx="5"/>
          </p:nvPr>
        </p:nvSpPr>
        <p:spPr/>
        <p:txBody>
          <a:bodyPr/>
          <a:lstStyle/>
          <a:p>
            <a:fld id="{47928479-8A56-4B46-8E99-05AF88751E33}" type="datetime1">
              <a:rPr lang="ca-ES"/>
              <a:t>16/8/2023</a:t>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4. Launching Pyrad</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71E67027-3849-4C9B-877A-CCA704BA0876}" type="slidenum">
              <a:t>17</a:t>
            </a:fld>
            <a:endParaRPr/>
          </a:p>
        </p:txBody>
      </p:sp>
      <p:sp>
        <p:nvSpPr>
          <p:cNvPr id="5" name="PlaceHolder 4"/>
          <p:cNvSpPr>
            <a:spLocks noGrp="1"/>
          </p:cNvSpPr>
          <p:nvPr>
            <p:ph type="dt" idx="5"/>
          </p:nvPr>
        </p:nvSpPr>
        <p:spPr/>
        <p:txBody>
          <a:bodyPr/>
          <a:lstStyle/>
          <a:p>
            <a:fld id="{AD89A918-2768-44DD-8EC8-2008C20F9295}" type="datetime1">
              <a:rPr lang="ca-ES"/>
              <a:t>16/8/2023</a:t>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processing status</a:t>
            </a:r>
            <a:endParaRPr lang="fr-FR" sz="2400" b="1" strike="noStrike" spc="-1">
              <a:solidFill>
                <a:srgbClr val="000000"/>
              </a:solidFill>
              <a:latin typeface="Arial"/>
            </a:endParaRPr>
          </a:p>
        </p:txBody>
      </p:sp>
      <p:sp>
        <p:nvSpPr>
          <p:cNvPr id="19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Status 0 : Initialization of datasets</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Status 1 : Sequential processing of input data. Persistent data and parameters are stored internally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Status 2 : All input data consumed. Final dataset production if necessary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93E6A0F-20FE-4DD5-8105-25381DF0220F}" type="slidenum">
              <a:t>18</a:t>
            </a:fld>
            <a:endParaRPr/>
          </a:p>
        </p:txBody>
      </p:sp>
      <p:sp>
        <p:nvSpPr>
          <p:cNvPr id="6" name="PlaceHolder 5"/>
          <p:cNvSpPr>
            <a:spLocks noGrp="1"/>
          </p:cNvSpPr>
          <p:nvPr>
            <p:ph type="dt" idx="5"/>
          </p:nvPr>
        </p:nvSpPr>
        <p:spPr/>
        <p:txBody>
          <a:bodyPr/>
          <a:lstStyle/>
          <a:p>
            <a:fld id="{769B1659-1448-4EC1-8116-573605C29390}" type="datetime1">
              <a:rPr lang="ca-ES"/>
              <a:t>16/8/2023</a:t>
            </a:fld>
            <a:endParaRPr lang="ca-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Launching scripts</a:t>
            </a:r>
            <a:endParaRPr lang="fr-FR" sz="2400" b="1" strike="noStrike" spc="-1">
              <a:solidFill>
                <a:srgbClr val="000000"/>
              </a:solidFill>
              <a:latin typeface="Arial"/>
            </a:endParaRPr>
          </a:p>
        </p:txBody>
      </p:sp>
      <p:graphicFrame>
        <p:nvGraphicFramePr>
          <p:cNvPr id="201" name="Tableau 200"/>
          <p:cNvGraphicFramePr/>
          <p:nvPr/>
        </p:nvGraphicFramePr>
        <p:xfrm>
          <a:off x="272880" y="1356120"/>
          <a:ext cx="10160280" cy="1645920"/>
        </p:xfrm>
        <a:graphic>
          <a:graphicData uri="http://schemas.openxmlformats.org/drawingml/2006/table">
            <a:tbl>
              <a:tblPr/>
              <a:tblGrid>
                <a:gridCol w="3304080">
                  <a:extLst>
                    <a:ext uri="{9D8B030D-6E8A-4147-A177-3AD203B41FA5}">
                      <a16:colId xmlns:a16="http://schemas.microsoft.com/office/drawing/2014/main" val="20000"/>
                    </a:ext>
                  </a:extLst>
                </a:gridCol>
                <a:gridCol w="6856200">
                  <a:extLst>
                    <a:ext uri="{9D8B030D-6E8A-4147-A177-3AD203B41FA5}">
                      <a16:colId xmlns:a16="http://schemas.microsoft.com/office/drawing/2014/main" val="20001"/>
                    </a:ext>
                  </a:extLst>
                </a:gridCol>
              </a:tblGrid>
              <a:tr h="605880">
                <a:tc>
                  <a:txBody>
                    <a:bodyPr/>
                    <a:lstStyle/>
                    <a:p>
                      <a:pPr indent="0">
                        <a:buNone/>
                      </a:pPr>
                      <a:r>
                        <a:rPr lang="en-GB" sz="1800" b="0" strike="noStrike" spc="-1">
                          <a:solidFill>
                            <a:srgbClr val="000000"/>
                          </a:solidFill>
                          <a:latin typeface="Arial"/>
                        </a:rPr>
                        <a:t>main_process_data.py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Process data sequentially according to starttime and endtime defined in command line or by input 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605880">
                <a:tc>
                  <a:txBody>
                    <a:bodyPr/>
                    <a:lstStyle/>
                    <a:p>
                      <a:pPr indent="0">
                        <a:buNone/>
                      </a:pPr>
                      <a:r>
                        <a:rPr lang="en-GB" sz="1800" b="0" strike="noStrike" spc="-1">
                          <a:solidFill>
                            <a:srgbClr val="000000"/>
                          </a:solidFill>
                          <a:latin typeface="Arial"/>
                        </a:rPr>
                        <a:t>main_process_data_period.py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Process available data within time intervals specified by user between dates specified by user. Useful to obtain daily statistics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9920">
                <a:tc>
                  <a:txBody>
                    <a:bodyPr/>
                    <a:lstStyle/>
                    <a:p>
                      <a:pPr indent="0">
                        <a:buNone/>
                      </a:pPr>
                      <a:r>
                        <a:rPr lang="en-GB" sz="1800" b="0" strike="noStrike" spc="-1">
                          <a:solidFill>
                            <a:srgbClr val="000000"/>
                          </a:solidFill>
                          <a:latin typeface="Arial"/>
                        </a:rPr>
                        <a:t>main_process_data_rt.py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Real time data processing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B526637-4743-4746-A73B-21D105CD554B}" type="slidenum">
              <a:t>19</a:t>
            </a:fld>
            <a:endParaRPr/>
          </a:p>
        </p:txBody>
      </p:sp>
      <p:sp>
        <p:nvSpPr>
          <p:cNvPr id="5" name="PlaceHolder 4"/>
          <p:cNvSpPr>
            <a:spLocks noGrp="1"/>
          </p:cNvSpPr>
          <p:nvPr>
            <p:ph type="dt" idx="5"/>
          </p:nvPr>
        </p:nvSpPr>
        <p:spPr/>
        <p:txBody>
          <a:bodyPr/>
          <a:lstStyle/>
          <a:p>
            <a:fld id="{A32E7D6F-F768-4255-ABEB-CDA1E96DFE46}" type="datetime1">
              <a:rPr lang="ca-ES"/>
              <a:t>16/8/2023</a:t>
            </a:fld>
            <a:endParaRPr lang="ca-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Contents</a:t>
            </a:r>
            <a:endParaRPr lang="fr-FR" sz="2400" b="1" strike="noStrike" spc="-1">
              <a:solidFill>
                <a:srgbClr val="000000"/>
              </a:solidFill>
              <a:latin typeface="Arial"/>
            </a:endParaRPr>
          </a:p>
        </p:txBody>
      </p:sp>
      <p:sp>
        <p:nvSpPr>
          <p:cNvPr id="12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Introduction</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Pyrad working philosophy</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Pyrad architecture</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Launching Pyrad</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File management</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Constructing the processing chain</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Config files : an example</a:t>
            </a:r>
            <a:endParaRPr lang="fr-FR" sz="20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BDCF0C19-9A51-43ED-91A7-C3DF8C8BFF50}" type="slidenum">
              <a:t>2</a:t>
            </a:fld>
            <a:endParaRPr/>
          </a:p>
        </p:txBody>
      </p:sp>
      <p:sp>
        <p:nvSpPr>
          <p:cNvPr id="6" name="PlaceHolder 5"/>
          <p:cNvSpPr>
            <a:spLocks noGrp="1"/>
          </p:cNvSpPr>
          <p:nvPr>
            <p:ph type="dt" idx="5"/>
          </p:nvPr>
        </p:nvSpPr>
        <p:spPr/>
        <p:txBody>
          <a:bodyPr/>
          <a:lstStyle/>
          <a:p>
            <a:fld id="{51A7CA8D-7D6A-4BEC-B3E5-9E02DC54E8E1}" type="datetime1">
              <a:rPr lang="ca-ES"/>
              <a:t>16/8/2023</a:t>
            </a:fld>
            <a:endParaRPr lang="ca-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Trajectory processing with main_process_data.py</a:t>
            </a:r>
            <a:endParaRPr lang="fr-FR" sz="2400" b="1" strike="noStrike" spc="-1">
              <a:solidFill>
                <a:srgbClr val="000000"/>
              </a:solidFill>
              <a:latin typeface="Arial"/>
            </a:endParaRPr>
          </a:p>
        </p:txBody>
      </p:sp>
      <p:graphicFrame>
        <p:nvGraphicFramePr>
          <p:cNvPr id="203" name="Tableau 202"/>
          <p:cNvGraphicFramePr/>
          <p:nvPr/>
        </p:nvGraphicFramePr>
        <p:xfrm>
          <a:off x="272880" y="2544120"/>
          <a:ext cx="10160280" cy="2743200"/>
        </p:xfrm>
        <a:graphic>
          <a:graphicData uri="http://schemas.openxmlformats.org/drawingml/2006/table">
            <a:tbl>
              <a:tblPr/>
              <a:tblGrid>
                <a:gridCol w="1247040">
                  <a:extLst>
                    <a:ext uri="{9D8B030D-6E8A-4147-A177-3AD203B41FA5}">
                      <a16:colId xmlns:a16="http://schemas.microsoft.com/office/drawing/2014/main" val="20000"/>
                    </a:ext>
                  </a:extLst>
                </a:gridCol>
                <a:gridCol w="891324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-t, --trajfile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Trajectory file or file containing disjoint processing periods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--trajtype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plane : File contains a trajectory defined by lat, lon, altitude and time. Pyrad will look for data inputs within the time range defined by the file and a time series of radar data at the location of the « plane » can be obtained </a:t>
                      </a:r>
                      <a:endParaRPr lang="fr-FR" sz="1800" b="0" strike="noStrike" spc="-1">
                        <a:solidFill>
                          <a:srgbClr val="000000"/>
                        </a:solidFill>
                        <a:latin typeface="Arial"/>
                      </a:endParaRPr>
                    </a:p>
                    <a:p>
                      <a:pPr indent="0">
                        <a:buNone/>
                      </a:pPr>
                      <a:r>
                        <a:rPr lang="en-GB" sz="1800" b="0" strike="noStrike" spc="-1">
                          <a:solidFill>
                            <a:srgbClr val="000000"/>
                          </a:solidFill>
                          <a:latin typeface="Arial"/>
                        </a:rPr>
                        <a:t>lightning : As above but with multiple simultaneous trajectories</a:t>
                      </a:r>
                      <a:endParaRPr lang="fr-FR" sz="1800" b="0" strike="noStrike" spc="-1">
                        <a:solidFill>
                          <a:srgbClr val="000000"/>
                        </a:solidFill>
                        <a:latin typeface="Arial"/>
                      </a:endParaRPr>
                    </a:p>
                    <a:p>
                      <a:pPr indent="0">
                        <a:buNone/>
                      </a:pPr>
                      <a:r>
                        <a:rPr lang="en-GB" sz="1800" b="0" strike="noStrike" spc="-1">
                          <a:solidFill>
                            <a:srgbClr val="000000"/>
                          </a:solidFill>
                          <a:latin typeface="Arial"/>
                        </a:rPr>
                        <a:t>proc_periods : File contains a series of disjoint processing periods. Useful to process only data at periods of interest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--flashnr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If trajtype is lightning you can select the trajectory that you want to process. If 0 all trajectories will be processed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204" name="ZoneTexte 203"/>
          <p:cNvSpPr txBox="1"/>
          <p:nvPr/>
        </p:nvSpPr>
        <p:spPr>
          <a:xfrm>
            <a:off x="496440" y="1327680"/>
            <a:ext cx="612432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If a trajfile is provided pyrad enters in a special processing mode</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2D9782BD-0EFC-4EC1-8713-FD2ADAAEC8EE}" type="slidenum">
              <a:t>20</a:t>
            </a:fld>
            <a:endParaRPr/>
          </a:p>
        </p:txBody>
      </p:sp>
      <p:sp>
        <p:nvSpPr>
          <p:cNvPr id="5" name="PlaceHolder 4"/>
          <p:cNvSpPr>
            <a:spLocks noGrp="1"/>
          </p:cNvSpPr>
          <p:nvPr>
            <p:ph type="dt" idx="5"/>
          </p:nvPr>
        </p:nvSpPr>
        <p:spPr/>
        <p:txBody>
          <a:bodyPr/>
          <a:lstStyle/>
          <a:p>
            <a:fld id="{C807A478-C632-405D-A2DD-82446D000E62}" type="datetime1">
              <a:rPr lang="ca-ES"/>
              <a:t>16/8/2023</a:t>
            </a:fld>
            <a:endParaRPr lang="ca-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5. File management</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0F6C63FC-A7D3-43D6-9E5C-48FCECC54A15}" type="slidenum">
              <a:t>21</a:t>
            </a:fld>
            <a:endParaRPr/>
          </a:p>
        </p:txBody>
      </p:sp>
      <p:sp>
        <p:nvSpPr>
          <p:cNvPr id="5" name="PlaceHolder 4"/>
          <p:cNvSpPr>
            <a:spLocks noGrp="1"/>
          </p:cNvSpPr>
          <p:nvPr>
            <p:ph type="dt" idx="5"/>
          </p:nvPr>
        </p:nvSpPr>
        <p:spPr/>
        <p:txBody>
          <a:bodyPr/>
          <a:lstStyle/>
          <a:p>
            <a:fld id="{F6CE696F-BD3B-435B-B16F-0C04845D1EF9}" type="datetime1">
              <a:rPr lang="ca-ES"/>
              <a:t>16/8/2023</a:t>
            </a:fld>
            <a:endParaRPr lang="ca-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a:t>
            </a:r>
            <a:endParaRPr lang="fr-FR" sz="2400" b="1" strike="noStrike" spc="-1">
              <a:solidFill>
                <a:srgbClr val="000000"/>
              </a:solidFill>
              <a:latin typeface="Arial"/>
            </a:endParaRPr>
          </a:p>
        </p:txBody>
      </p:sp>
      <p:sp>
        <p:nvSpPr>
          <p:cNvPr id="207" name="PlaceHolder 2"/>
          <p:cNvSpPr>
            <a:spLocks noGrp="1"/>
          </p:cNvSpPr>
          <p:nvPr>
            <p:ph/>
          </p:nvPr>
        </p:nvSpPr>
        <p:spPr>
          <a:xfrm>
            <a:off x="272880" y="1356120"/>
            <a:ext cx="10160280" cy="5454000"/>
          </a:xfrm>
          <a:prstGeom prst="rect">
            <a:avLst/>
          </a:prstGeom>
          <a:noFill/>
          <a:ln w="0">
            <a:noFill/>
          </a:ln>
        </p:spPr>
        <p:txBody>
          <a:bodyPr lIns="0" tIns="0" rIns="0" bIns="0" anchor="t">
            <a:normAutofit lnSpcReduction="10000"/>
          </a:bodyPr>
          <a:lstStyle/>
          <a:p>
            <a:pPr marL="432000" lvl="1" indent="-216000">
              <a:spcBef>
                <a:spcPts val="1131"/>
              </a:spcBef>
              <a:buClr>
                <a:srgbClr val="000000"/>
              </a:buClr>
              <a:buSzPct val="45000"/>
              <a:buFont typeface="Wingdings" charset="2"/>
              <a:buChar char=""/>
            </a:pPr>
            <a:r>
              <a:rPr lang="en-GB" sz="2200" b="1" strike="noStrike" spc="-1">
                <a:solidFill>
                  <a:srgbClr val="000000"/>
                </a:solidFill>
                <a:latin typeface="Arial"/>
              </a:rPr>
              <a:t>Off-line:</a:t>
            </a:r>
            <a:r>
              <a:rPr lang="en-GB" sz="2200" b="0" strike="noStrike" spc="-1">
                <a:solidFill>
                  <a:srgbClr val="000000"/>
                </a:solidFill>
                <a:latin typeface="Arial"/>
              </a:rPr>
              <a:t> Pyrad looks for all files present in the expected file directories within a time period defined by the user or the --trajfile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1" strike="noStrike" spc="-1">
                <a:solidFill>
                  <a:srgbClr val="000000"/>
                </a:solidFill>
                <a:latin typeface="Arial"/>
              </a:rPr>
              <a:t>Real time:</a:t>
            </a:r>
            <a:r>
              <a:rPr lang="en-GB" sz="2200" b="0" strike="noStrike" spc="-1">
                <a:solidFill>
                  <a:srgbClr val="000000"/>
                </a:solidFill>
                <a:latin typeface="Arial"/>
              </a:rPr>
              <a:t> Pyrad looks for new files that have appeared between the last time it processed a file and the current time, then it processes all new files sequentially</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more than one type of file must be read per time step, a </a:t>
            </a:r>
            <a:r>
              <a:rPr lang="en-GB" sz="2200" b="1" strike="noStrike" spc="-1">
                <a:solidFill>
                  <a:srgbClr val="000000"/>
                </a:solidFill>
                <a:latin typeface="Arial"/>
              </a:rPr>
              <a:t>master file</a:t>
            </a:r>
            <a:r>
              <a:rPr lang="en-GB" sz="2200" b="0" strike="noStrike" spc="-1">
                <a:solidFill>
                  <a:srgbClr val="000000"/>
                </a:solidFill>
                <a:latin typeface="Arial"/>
              </a:rPr>
              <a:t> is defined and </a:t>
            </a:r>
            <a:r>
              <a:rPr lang="en-GB" sz="2200" b="0" u="sng" strike="noStrike" spc="-1">
                <a:solidFill>
                  <a:srgbClr val="000000"/>
                </a:solidFill>
                <a:uFillTx/>
                <a:latin typeface="Arial"/>
              </a:rPr>
              <a:t>all other files depend on this master</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Metadata required for data processing is read from the file. </a:t>
            </a:r>
            <a:r>
              <a:rPr lang="en-GB" sz="2200" b="0" u="sng" strike="noStrike" spc="-1">
                <a:solidFill>
                  <a:srgbClr val="000000"/>
                </a:solidFill>
                <a:uFillTx/>
                <a:latin typeface="Arial"/>
              </a:rPr>
              <a:t>If metadata is absent or wrong the user can specify it in the loc config file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Internally, all data and metadata is stored in a single data object. Therefore</a:t>
            </a:r>
            <a:r>
              <a:rPr lang="en-GB" sz="2200" b="0" u="sng" strike="noStrike" spc="-1">
                <a:solidFill>
                  <a:srgbClr val="000000"/>
                </a:solidFill>
                <a:uFillTx/>
                <a:latin typeface="Arial"/>
              </a:rPr>
              <a:t> the data read in the files must be compatible</a:t>
            </a:r>
            <a:r>
              <a:rPr lang="en-GB" sz="2200" b="0" strike="noStrike" spc="-1">
                <a:solidFill>
                  <a:srgbClr val="000000"/>
                </a:solidFill>
                <a:latin typeface="Arial"/>
              </a:rPr>
              <a:t> with the same object type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the input data does not have the same grid, Pyrad will internally </a:t>
            </a:r>
            <a:r>
              <a:rPr lang="en-GB" sz="2200" b="1" strike="noStrike" spc="-1">
                <a:solidFill>
                  <a:srgbClr val="000000"/>
                </a:solidFill>
                <a:latin typeface="Arial"/>
              </a:rPr>
              <a:t>interpolate the data to the grid</a:t>
            </a:r>
            <a:r>
              <a:rPr lang="en-GB" sz="2200" b="0" strike="noStrike" spc="-1">
                <a:solidFill>
                  <a:srgbClr val="000000"/>
                </a:solidFill>
                <a:latin typeface="Arial"/>
              </a:rPr>
              <a:t> of the master file(s)</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the user is interested only in a particular region </a:t>
            </a:r>
            <a:r>
              <a:rPr lang="en-GB" sz="2200" b="0" u="sng" strike="noStrike" spc="-1">
                <a:solidFill>
                  <a:srgbClr val="000000"/>
                </a:solidFill>
                <a:uFillTx/>
                <a:latin typeface="Arial"/>
              </a:rPr>
              <a:t>it can specify the limits of the region in the loc file</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A3FCDA1E-2DAC-4C7D-8C11-E123688BF23D}" type="slidenum">
              <a:t>22</a:t>
            </a:fld>
            <a:endParaRPr/>
          </a:p>
        </p:txBody>
      </p:sp>
      <p:sp>
        <p:nvSpPr>
          <p:cNvPr id="6" name="PlaceHolder 5"/>
          <p:cNvSpPr>
            <a:spLocks noGrp="1"/>
          </p:cNvSpPr>
          <p:nvPr>
            <p:ph type="dt" idx="5"/>
          </p:nvPr>
        </p:nvSpPr>
        <p:spPr/>
        <p:txBody>
          <a:bodyPr/>
          <a:lstStyle/>
          <a:p>
            <a:fld id="{80ECE3F2-F192-4D45-A03D-A23529CB400A}" type="datetime1">
              <a:rPr lang="ca-ES"/>
              <a:t>16/8/2023</a:t>
            </a:fld>
            <a:endParaRPr lang="ca-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 Searching for data </a:t>
            </a:r>
            <a:endParaRPr lang="fr-FR" sz="2400" b="1" strike="noStrike" spc="-1">
              <a:solidFill>
                <a:srgbClr val="000000"/>
              </a:solidFill>
              <a:latin typeface="Arial"/>
            </a:endParaRPr>
          </a:p>
        </p:txBody>
      </p:sp>
      <p:sp>
        <p:nvSpPr>
          <p:cNvPr id="20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Pyrad looks for data in the following base repositories :</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datapath </a:t>
            </a:r>
            <a:r>
              <a:rPr lang="en-GB" sz="2200" b="0" strike="noStrike" spc="-1">
                <a:solidFill>
                  <a:srgbClr val="000000"/>
                </a:solidFill>
                <a:latin typeface="Arial"/>
              </a:rPr>
              <a:t>: primary base path where to look for data</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loadbasepath </a:t>
            </a:r>
            <a:r>
              <a:rPr lang="en-GB" sz="2200" b="0" strike="noStrike" spc="-1">
                <a:solidFill>
                  <a:srgbClr val="000000"/>
                </a:solidFill>
                <a:latin typeface="Arial"/>
              </a:rPr>
              <a:t>: base path where to look for datasets generated by pyrad</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cosmopath : base path where to look for model data</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dempath : base path where to look for DEM data (e.g. visibility)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satpath : base path where to look for satellite data in gridded netcdf format</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psrpath : base path where to look for spectral data (needs datapath)</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iqpath : base path where to look for IQ data (needs datapath)</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6AE378FA-6094-444E-8A4D-726172FAF169}" type="slidenum">
              <a:t>23</a:t>
            </a:fld>
            <a:endParaRPr/>
          </a:p>
        </p:txBody>
      </p:sp>
      <p:sp>
        <p:nvSpPr>
          <p:cNvPr id="6" name="PlaceHolder 5"/>
          <p:cNvSpPr>
            <a:spLocks noGrp="1"/>
          </p:cNvSpPr>
          <p:nvPr>
            <p:ph type="dt" idx="5"/>
          </p:nvPr>
        </p:nvSpPr>
        <p:spPr/>
        <p:txBody>
          <a:bodyPr/>
          <a:lstStyle/>
          <a:p>
            <a:fld id="{B0F96871-3156-496D-AE73-F49994B087F4}" type="datetime1">
              <a:rPr lang="ca-ES"/>
              <a:t>16/8/2023</a:t>
            </a:fld>
            <a:endParaRPr lang="ca-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 The ScanList keyword </a:t>
            </a:r>
            <a:endParaRPr lang="fr-FR" sz="2400" b="1" strike="noStrike" spc="-1">
              <a:solidFill>
                <a:srgbClr val="000000"/>
              </a:solidFill>
              <a:latin typeface="Arial"/>
            </a:endParaRPr>
          </a:p>
        </p:txBody>
      </p:sp>
      <p:sp>
        <p:nvSpPr>
          <p:cNvPr id="21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A radar volume may be distributed in separate files by </a:t>
            </a:r>
            <a:r>
              <a:rPr lang="en-GB" sz="2200" b="1" strike="noStrike" spc="-1">
                <a:solidFill>
                  <a:srgbClr val="000000"/>
                </a:solidFill>
                <a:latin typeface="Arial"/>
              </a:rPr>
              <a:t>sweep (fixed angle), datatype or both</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The </a:t>
            </a:r>
            <a:r>
              <a:rPr lang="en-GB" sz="2200" b="1" strike="noStrike" spc="-1">
                <a:solidFill>
                  <a:srgbClr val="000000"/>
                </a:solidFill>
                <a:latin typeface="Arial"/>
              </a:rPr>
              <a:t>ScanList</a:t>
            </a:r>
            <a:r>
              <a:rPr lang="en-GB" sz="2200" b="0" strike="noStrike" spc="-1">
                <a:solidFill>
                  <a:srgbClr val="000000"/>
                </a:solidFill>
                <a:latin typeface="Arial"/>
              </a:rPr>
              <a:t> variable consists on a list of identifiers of each file in order to be able to group them in a single radar volume</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The first identifier in the list will be used as </a:t>
            </a:r>
            <a:r>
              <a:rPr lang="en-GB" sz="2200" b="1" strike="noStrike" spc="-1">
                <a:solidFill>
                  <a:srgbClr val="000000"/>
                </a:solidFill>
                <a:latin typeface="Arial"/>
              </a:rPr>
              <a:t>master</a:t>
            </a:r>
            <a:r>
              <a:rPr lang="en-GB" sz="2200" b="0" strike="noStrike" spc="-1">
                <a:solidFill>
                  <a:srgbClr val="000000"/>
                </a:solidFill>
                <a:latin typeface="Arial"/>
              </a:rPr>
              <a:t> and all the others will be referred to it</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212" name="ZoneTexte 211"/>
          <p:cNvSpPr txBox="1"/>
          <p:nvPr/>
        </p:nvSpPr>
        <p:spPr>
          <a:xfrm>
            <a:off x="668520" y="3678480"/>
            <a:ext cx="2928240" cy="262116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9</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dBuZ_PAMC40LFPW    </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RhoHV_PAMC40LFPW    </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ZDR_PAMC40LFPW    </a:t>
            </a:r>
            <a:endParaRPr lang="fr-FR" sz="1800" b="0" strike="noStrike" spc="-1">
              <a:solidFill>
                <a:srgbClr val="000000"/>
              </a:solidFill>
              <a:latin typeface="Times New Roman"/>
            </a:endParaRPr>
          </a:p>
        </p:txBody>
      </p:sp>
      <p:sp>
        <p:nvSpPr>
          <p:cNvPr id="213" name="ZoneTexte 212"/>
          <p:cNvSpPr txBox="1"/>
          <p:nvPr/>
        </p:nvSpPr>
        <p:spPr>
          <a:xfrm>
            <a:off x="3462120" y="3693600"/>
            <a:ext cx="3682080" cy="272052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9</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MALS_LOC_274_up_nopsr.ele/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MALS_LOC_278_dw_nopsr.ele/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MALS_LOC_282_up_nopsr.ele/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MALS_LOC_286_dw_nopsr.ele/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MALS_LOC_284_up_nopsr.ele/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MALS_LOC_280_dw_nopsr.ele/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MALS_LOC_276_up_nopsr.ele/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MALS_LOC_272_dw_nopsr.ele/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MALS_LOC_268_up_nopsr.ele/</a:t>
            </a:r>
            <a:endParaRPr lang="fr-FR" sz="1800" b="0" strike="noStrike" spc="-1">
              <a:solidFill>
                <a:srgbClr val="000000"/>
              </a:solidFill>
              <a:latin typeface="Times New Roman"/>
            </a:endParaRPr>
          </a:p>
        </p:txBody>
      </p:sp>
      <p:sp>
        <p:nvSpPr>
          <p:cNvPr id="214" name="ZoneTexte 213"/>
          <p:cNvSpPr txBox="1"/>
          <p:nvPr/>
        </p:nvSpPr>
        <p:spPr>
          <a:xfrm>
            <a:off x="7180200" y="3713400"/>
            <a:ext cx="2117520" cy="160920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5</a:t>
            </a:r>
            <a:endParaRPr lang="fr-FR" sz="1800" b="0" strike="noStrike" spc="-1">
              <a:solidFill>
                <a:srgbClr val="000000"/>
              </a:solidFill>
              <a:latin typeface="Times New Roman"/>
            </a:endParaRPr>
          </a:p>
          <a:p>
            <a:r>
              <a:rPr lang="en-GB" sz="1800" b="0" i="1" strike="noStrike" spc="-1">
                <a:solidFill>
                  <a:srgbClr val="000000"/>
                </a:solidFill>
                <a:latin typeface="Times New Roman"/>
              </a:rPr>
              <a:t>    001</a:t>
            </a:r>
            <a:endParaRPr lang="fr-FR" sz="1800" b="0" strike="noStrike" spc="-1">
              <a:solidFill>
                <a:srgbClr val="000000"/>
              </a:solidFill>
              <a:latin typeface="Times New Roman"/>
            </a:endParaRPr>
          </a:p>
          <a:p>
            <a:r>
              <a:rPr lang="en-GB" sz="1800" b="0" i="1" strike="noStrike" spc="-1">
                <a:solidFill>
                  <a:srgbClr val="000000"/>
                </a:solidFill>
                <a:latin typeface="Times New Roman"/>
              </a:rPr>
              <a:t>    002</a:t>
            </a:r>
            <a:endParaRPr lang="fr-FR" sz="1800" b="0" strike="noStrike" spc="-1">
              <a:solidFill>
                <a:srgbClr val="000000"/>
              </a:solidFill>
              <a:latin typeface="Times New Roman"/>
            </a:endParaRPr>
          </a:p>
          <a:p>
            <a:r>
              <a:rPr lang="en-GB" sz="1800" b="0" i="1" strike="noStrike" spc="-1">
                <a:solidFill>
                  <a:srgbClr val="000000"/>
                </a:solidFill>
                <a:latin typeface="Times New Roman"/>
              </a:rPr>
              <a:t>    003</a:t>
            </a:r>
            <a:endParaRPr lang="fr-FR" sz="1800" b="0" strike="noStrike" spc="-1">
              <a:solidFill>
                <a:srgbClr val="000000"/>
              </a:solidFill>
              <a:latin typeface="Times New Roman"/>
            </a:endParaRPr>
          </a:p>
          <a:p>
            <a:r>
              <a:rPr lang="en-GB" sz="1800" b="0" i="1" strike="noStrike" spc="-1">
                <a:solidFill>
                  <a:srgbClr val="000000"/>
                </a:solidFill>
                <a:latin typeface="Times New Roman"/>
              </a:rPr>
              <a:t>    004</a:t>
            </a:r>
            <a:endParaRPr lang="fr-FR" sz="1800" b="0" strike="noStrike" spc="-1">
              <a:solidFill>
                <a:srgbClr val="000000"/>
              </a:solidFill>
              <a:latin typeface="Times New Roman"/>
            </a:endParaRPr>
          </a:p>
          <a:p>
            <a:r>
              <a:rPr lang="en-GB" sz="1800" b="0" i="1" strike="noStrike" spc="-1">
                <a:solidFill>
                  <a:srgbClr val="000000"/>
                </a:solidFill>
                <a:latin typeface="Times New Roman"/>
              </a:rPr>
              <a:t>    005</a:t>
            </a:r>
            <a:endParaRPr lang="fr-FR" sz="1800" b="0" strike="noStrike" spc="-1">
              <a:solidFill>
                <a:srgbClr val="000000"/>
              </a:solidFill>
              <a:latin typeface="Times New Roman"/>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89BC35F9-260A-4BA3-BC22-F45F88B62E65}" type="slidenum">
              <a:t>24</a:t>
            </a:fld>
            <a:endParaRPr/>
          </a:p>
        </p:txBody>
      </p:sp>
      <p:sp>
        <p:nvSpPr>
          <p:cNvPr id="6" name="PlaceHolder 5"/>
          <p:cNvSpPr>
            <a:spLocks noGrp="1"/>
          </p:cNvSpPr>
          <p:nvPr>
            <p:ph type="dt" idx="5"/>
          </p:nvPr>
        </p:nvSpPr>
        <p:spPr/>
        <p:txBody>
          <a:bodyPr/>
          <a:lstStyle/>
          <a:p>
            <a:fld id="{D38189EE-43C9-442D-8F74-A1C4AAAFC3CA}" type="datetime1">
              <a:rPr lang="ca-ES"/>
              <a:t>16/8/2023</a:t>
            </a:fld>
            <a:endParaRPr lang="ca-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Folder hierarchy : path_convention keyword</a:t>
            </a:r>
            <a:endParaRPr lang="fr-FR" sz="2400" b="1" strike="noStrike" spc="-1">
              <a:solidFill>
                <a:srgbClr val="000000"/>
              </a:solidFill>
              <a:latin typeface="Arial"/>
            </a:endParaRPr>
          </a:p>
        </p:txBody>
      </p:sp>
      <p:sp>
        <p:nvSpPr>
          <p:cNvPr id="216"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Pyrad </a:t>
            </a:r>
            <a:r>
              <a:rPr lang="en-GB" sz="2200" b="0" u="sng" strike="noStrike" spc="-1">
                <a:solidFill>
                  <a:srgbClr val="000000"/>
                </a:solidFill>
                <a:uFillTx/>
                <a:latin typeface="Arial"/>
              </a:rPr>
              <a:t>can work with multiple folder hierarchies</a:t>
            </a:r>
            <a:r>
              <a:rPr lang="en-GB" sz="2200" b="0" strike="noStrike" spc="-1">
                <a:solidFill>
                  <a:srgbClr val="000000"/>
                </a:solidFill>
                <a:latin typeface="Arial"/>
              </a:rPr>
              <a:t> depending on the input data and the user-specified data format. The data of the files has to be compatible (e.g. do not mix grid data with radar volume data).</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Most common file formats folder hierarchy:</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ODIM, ODIMBIRDS, CFRADIAL, CFRADIAL2, CF1, NEXRADII, GAMIC, ODIMGRID</a:t>
            </a:r>
            <a:r>
              <a:rPr lang="en-GB" sz="2200" b="0" strike="noStrike" spc="-1">
                <a:solidFill>
                  <a:srgbClr val="000000"/>
                </a:solidFill>
                <a:latin typeface="Arial"/>
              </a:rPr>
              <a:t> :</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datapath/[YYJJJ]/</a:t>
            </a:r>
            <a:r>
              <a:rPr lang="en-GB" sz="2200" b="0" i="1" strike="noStrike" spc="-1">
                <a:solidFill>
                  <a:srgbClr val="000000"/>
                </a:solidFill>
                <a:latin typeface="Arial"/>
              </a:rPr>
              <a:t>[(M/P)(L/H)(X)YYJJJ]/</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rPr>
              <a:t>ODIM :</a:t>
            </a:r>
            <a:r>
              <a:rPr lang="en-GB" sz="2200" b="0" i="1" strike="noStrike" spc="-1">
                <a:solidFill>
                  <a:srgbClr val="000000"/>
                </a:solidFill>
                <a:latin typeface="Arial"/>
              </a:rPr>
              <a:t>datapath/[day_dir]/</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ea typeface="Droid Sans Fallback"/>
              </a:rPr>
              <a:t>RT : </a:t>
            </a:r>
            <a:r>
              <a:rPr lang="en-GB" sz="2200" b="0" i="1" strike="noStrike" spc="-1">
                <a:solidFill>
                  <a:srgbClr val="000000"/>
                </a:solidFill>
                <a:latin typeface="Arial"/>
                <a:ea typeface="Droid Sans Fallback"/>
              </a:rPr>
              <a:t>datapath/</a:t>
            </a:r>
            <a:r>
              <a:rPr lang="en-GB" sz="2200" b="0" i="1" strike="noStrike" spc="-1">
                <a:solidFill>
                  <a:srgbClr val="000000"/>
                </a:solidFill>
                <a:latin typeface="Arial"/>
              </a:rPr>
              <a:t>[(M/P)(L/H)(X)]/</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Pyrad output (</a:t>
            </a:r>
            <a:r>
              <a:rPr lang="en-GB" sz="2200" b="1" strike="noStrike" spc="-1">
                <a:solidFill>
                  <a:srgbClr val="000000"/>
                </a:solidFill>
                <a:latin typeface="Arial"/>
              </a:rPr>
              <a:t>CFRADIALPYRAD, ODIMPYRAD, PYRADGRID, ODIMPYRADGRID, NETCDFSPECTRA, CSV</a:t>
            </a:r>
            <a:r>
              <a:rPr lang="en-GB" sz="2200" b="0" strike="noStrike" spc="-1">
                <a:solidFill>
                  <a:srgbClr val="000000"/>
                </a:solidFill>
                <a:latin typeface="Arial"/>
              </a:rPr>
              <a:t>):</a:t>
            </a:r>
            <a:endParaRPr lang="fr-FR" sz="2200" b="0" strike="noStrike" spc="-1">
              <a:solidFill>
                <a:srgbClr val="000000"/>
              </a:solidFill>
              <a:latin typeface="Arial"/>
            </a:endParaRPr>
          </a:p>
          <a:p>
            <a:pPr marL="612000" indent="0" algn="ctr">
              <a:spcBef>
                <a:spcPts val="972"/>
              </a:spcBef>
            </a:pPr>
            <a:r>
              <a:rPr lang="en-GB" sz="2200" b="0" i="1" strike="noStrike" spc="-1">
                <a:solidFill>
                  <a:srgbClr val="000000"/>
                </a:solidFill>
                <a:latin typeface="Arial"/>
              </a:rPr>
              <a:t>loadbasepath/loadname/[YYYY-MM-DD]/dataset/product/</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FFF0538-DE6D-4494-8BC4-D46A91737877}" type="slidenum">
              <a:t>25</a:t>
            </a:fld>
            <a:endParaRPr/>
          </a:p>
        </p:txBody>
      </p:sp>
      <p:sp>
        <p:nvSpPr>
          <p:cNvPr id="6" name="PlaceHolder 5"/>
          <p:cNvSpPr>
            <a:spLocks noGrp="1"/>
          </p:cNvSpPr>
          <p:nvPr>
            <p:ph type="dt" idx="5"/>
          </p:nvPr>
        </p:nvSpPr>
        <p:spPr/>
        <p:txBody>
          <a:bodyPr/>
          <a:lstStyle/>
          <a:p>
            <a:fld id="{2F5CAB7F-FE8C-46FC-9C43-A5D19C2DE11D}" type="datetime1">
              <a:rPr lang="ca-ES"/>
              <a:t>16/8/2023</a:t>
            </a:fld>
            <a:endParaRPr lang="ca-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Folder hierarchy : path_convention keyword</a:t>
            </a:r>
            <a:endParaRPr lang="fr-FR" sz="2400" b="1" strike="noStrike" spc="-1">
              <a:solidFill>
                <a:srgbClr val="000000"/>
              </a:solidFill>
              <a:latin typeface="Arial"/>
            </a:endParaRPr>
          </a:p>
        </p:txBody>
      </p:sp>
      <p:sp>
        <p:nvSpPr>
          <p:cNvPr id="218" name="PlaceHolder 2"/>
          <p:cNvSpPr>
            <a:spLocks noGrp="1"/>
          </p:cNvSpPr>
          <p:nvPr>
            <p:ph/>
          </p:nvPr>
        </p:nvSpPr>
        <p:spPr>
          <a:xfrm>
            <a:off x="273600" y="1356120"/>
            <a:ext cx="10160280" cy="5454000"/>
          </a:xfrm>
          <a:prstGeom prst="rect">
            <a:avLst/>
          </a:prstGeom>
          <a:noFill/>
          <a:ln w="0">
            <a:noFill/>
          </a:ln>
        </p:spPr>
        <p:txBody>
          <a:bodyPr lIns="0" tIns="0" rIns="0" bIns="0" anchor="t">
            <a:normAutofit fontScale="90500" lnSpcReduction="10000"/>
          </a:bodyPr>
          <a:lstStyle/>
          <a:p>
            <a:pPr marL="599760" indent="0">
              <a:spcBef>
                <a:spcPts val="972"/>
              </a:spcBef>
            </a:pPr>
            <a:r>
              <a:rPr lang="en-GB" sz="2200" b="0" strike="noStrike" spc="-1">
                <a:solidFill>
                  <a:srgbClr val="000000"/>
                </a:solidFill>
                <a:latin typeface="Arial"/>
              </a:rPr>
              <a:t>Other formats convention hierarchy:</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RAINBOW : </a:t>
            </a:r>
            <a:r>
              <a:rPr lang="en-GB" sz="2200" b="0" i="1" strike="noStrike" spc="-1">
                <a:solidFill>
                  <a:srgbClr val="000000"/>
                </a:solidFill>
                <a:latin typeface="Arial"/>
              </a:rPr>
              <a:t>datapath/[scan][YYYY-MM-DD]</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RAD4ALP :</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rPr>
              <a:t>LTE : </a:t>
            </a:r>
            <a:r>
              <a:rPr lang="en-GB" sz="2200" b="0" i="1" strike="noStrike" spc="-1">
                <a:solidFill>
                  <a:srgbClr val="000000"/>
                </a:solidFill>
                <a:latin typeface="Arial"/>
              </a:rPr>
              <a:t>datapath/[(M/P)(L/H)(X)YYhdfJJJ]/</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datapath/[YYJJJ]/</a:t>
            </a:r>
            <a:r>
              <a:rPr lang="en-GB" sz="2200" b="0" i="1" strike="noStrike" spc="-1">
                <a:solidFill>
                  <a:srgbClr val="000000"/>
                </a:solidFill>
                <a:latin typeface="Arial"/>
              </a:rPr>
              <a:t>[(M/P)(L/H)(X)YYJJJ]/</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RT : </a:t>
            </a:r>
            <a:r>
              <a:rPr lang="en-GB" sz="2200" b="0" i="1" strike="noStrike" spc="-1">
                <a:solidFill>
                  <a:srgbClr val="000000"/>
                </a:solidFill>
                <a:latin typeface="Arial"/>
                <a:ea typeface="Droid Sans Fallback"/>
              </a:rPr>
              <a:t>datapath/</a:t>
            </a:r>
            <a:r>
              <a:rPr lang="en-GB" sz="2200" b="0" i="1" strike="noStrike" spc="-1">
                <a:solidFill>
                  <a:srgbClr val="000000"/>
                </a:solidFill>
                <a:latin typeface="Arial"/>
              </a:rPr>
              <a:t>[(M/P)(L/H)(X)]/</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ea typeface="Droid Sans Fallback"/>
              </a:rPr>
              <a:t>RAD4ALPGRID, RAD4ALPGIF, RAD4ALPBIN</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ea typeface="Droid Sans Fallback"/>
              </a:rPr>
              <a:t>SATGRID : </a:t>
            </a:r>
            <a:r>
              <a:rPr lang="en-GB" sz="2200" b="0" i="1" strike="noStrike" spc="-1">
                <a:solidFill>
                  <a:srgbClr val="000000"/>
                </a:solidFill>
                <a:latin typeface="Arial"/>
                <a:ea typeface="Droid Sans Fallback"/>
              </a:rPr>
              <a:t>satpath/</a:t>
            </a:r>
            <a:r>
              <a:rPr lang="en-GB" sz="2200" b="0" i="1" strike="noStrike" spc="-1">
                <a:solidFill>
                  <a:srgbClr val="000000"/>
                </a:solidFill>
                <a:latin typeface="Arial"/>
              </a:rPr>
              <a:t>[YYYY]/[MM]/[DD]/</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MFCFRADIAL, MFBIN, MFPNG, MFGRIB, MFDAT, MFCF : </a:t>
            </a:r>
            <a:r>
              <a:rPr lang="en-GB" sz="2200" b="0" i="1" strike="noStrike" spc="-1">
                <a:solidFill>
                  <a:srgbClr val="000000"/>
                </a:solidFill>
                <a:latin typeface="Arial"/>
              </a:rPr>
              <a:t>datapath/[day_dir]/</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MXPol : Default and LTE</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COSMORAW (needs datatype as reference): </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i="1" strike="noStrike" spc="-1">
                <a:solidFill>
                  <a:srgbClr val="000000"/>
                </a:solidFill>
                <a:latin typeface="Arial"/>
              </a:rPr>
              <a:t>cosmopath/raw[1]/</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cosmopath/raw[1]/</a:t>
            </a:r>
            <a:r>
              <a:rPr lang="en-GB" sz="2200" b="0" i="1" strike="noStrike" spc="-1">
                <a:solidFill>
                  <a:srgbClr val="000000"/>
                </a:solidFill>
                <a:latin typeface="Arial"/>
              </a:rPr>
              <a:t>[YYYY-MM-DD]/</a:t>
            </a:r>
            <a:endParaRPr lang="fr-FR" sz="2200" b="0" strike="noStrike" spc="-1">
              <a:solidFill>
                <a:srgbClr val="000000"/>
              </a:solidFill>
              <a:latin typeface="Arial"/>
            </a:endParaRPr>
          </a:p>
          <a:p>
            <a:pPr marL="5997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57CD95F-4088-4D49-BA29-211EBFBBC483}" type="slidenum">
              <a:t>26</a:t>
            </a:fld>
            <a:endParaRPr/>
          </a:p>
        </p:txBody>
      </p:sp>
      <p:sp>
        <p:nvSpPr>
          <p:cNvPr id="6" name="PlaceHolder 5"/>
          <p:cNvSpPr>
            <a:spLocks noGrp="1"/>
          </p:cNvSpPr>
          <p:nvPr>
            <p:ph type="dt" idx="5"/>
          </p:nvPr>
        </p:nvSpPr>
        <p:spPr/>
        <p:txBody>
          <a:bodyPr/>
          <a:lstStyle/>
          <a:p>
            <a:fld id="{5BCAB0B8-C499-4C9C-9661-E85BAC82F779}" type="datetime1">
              <a:rPr lang="ca-ES"/>
              <a:t>16/8/2023</a:t>
            </a:fld>
            <a:endParaRPr lang="ca-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data files: the </a:t>
            </a:r>
            <a:r>
              <a:rPr lang="en-GB" sz="2400" b="1" i="1" strike="noStrike" spc="-1">
                <a:solidFill>
                  <a:srgbClr val="000000"/>
                </a:solidFill>
                <a:latin typeface="Arial"/>
              </a:rPr>
              <a:t>datatype</a:t>
            </a:r>
            <a:r>
              <a:rPr lang="en-GB" sz="2400" b="1" strike="noStrike" spc="-1">
                <a:solidFill>
                  <a:srgbClr val="000000"/>
                </a:solidFill>
                <a:latin typeface="Arial"/>
              </a:rPr>
              <a:t> keyword</a:t>
            </a:r>
            <a:endParaRPr lang="fr-FR" sz="2400" b="1" strike="noStrike" spc="-1">
              <a:solidFill>
                <a:srgbClr val="000000"/>
              </a:solidFill>
              <a:latin typeface="Arial"/>
            </a:endParaRPr>
          </a:p>
        </p:txBody>
      </p:sp>
      <p:sp>
        <p:nvSpPr>
          <p:cNvPr id="220" name="PlaceHolder 2"/>
          <p:cNvSpPr>
            <a:spLocks noGrp="1"/>
          </p:cNvSpPr>
          <p:nvPr>
            <p:ph/>
          </p:nvPr>
        </p:nvSpPr>
        <p:spPr>
          <a:xfrm>
            <a:off x="272880" y="1356120"/>
            <a:ext cx="10160280" cy="5454000"/>
          </a:xfrm>
          <a:prstGeom prst="rect">
            <a:avLst/>
          </a:prstGeom>
          <a:noFill/>
          <a:ln w="0">
            <a:noFill/>
          </a:ln>
        </p:spPr>
        <p:txBody>
          <a:bodyPr lIns="0" tIns="0" rIns="0" bIns="0" anchor="t">
            <a:normAutofit lnSpcReduction="10000"/>
          </a:bodyPr>
          <a:lstStyle/>
          <a:p>
            <a:pPr marL="612000" indent="0">
              <a:spcBef>
                <a:spcPts val="972"/>
              </a:spcBef>
              <a:buNone/>
            </a:pPr>
            <a:r>
              <a:rPr lang="en-GB" sz="2200" b="0" strike="noStrike" spc="-1">
                <a:solidFill>
                  <a:srgbClr val="000000"/>
                </a:solidFill>
                <a:latin typeface="Arial"/>
              </a:rPr>
              <a:t>The </a:t>
            </a:r>
            <a:r>
              <a:rPr lang="en-GB" sz="2200" b="1" i="1" strike="noStrike" spc="-1">
                <a:solidFill>
                  <a:srgbClr val="000000"/>
                </a:solidFill>
                <a:latin typeface="Arial"/>
              </a:rPr>
              <a:t>datatype</a:t>
            </a:r>
            <a:r>
              <a:rPr lang="en-GB" sz="2200" b="0" strike="noStrike" spc="-1">
                <a:solidFill>
                  <a:srgbClr val="000000"/>
                </a:solidFill>
                <a:latin typeface="Arial"/>
              </a:rPr>
              <a:t> string allows to define which field must be read and from which file type and into which structure has to be stored. Internally all data types in the product config file are grouped so that reading is done only once.</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Datatype definition has the following structure:</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lgn="ctr">
              <a:spcBef>
                <a:spcPts val="972"/>
              </a:spcBef>
            </a:pPr>
            <a:r>
              <a:rPr lang="en-GB" sz="2000" b="0" i="1" strike="noStrike" spc="-1">
                <a:solidFill>
                  <a:srgbClr val="000000"/>
                </a:solidFill>
                <a:latin typeface="Arial"/>
              </a:rPr>
              <a:t>datatype STRING </a:t>
            </a:r>
            <a:r>
              <a:rPr lang="en-GB" sz="2000" b="0" i="1" strike="noStrike" spc="-1">
                <a:solidFill>
                  <a:srgbClr val="C9211E"/>
                </a:solidFill>
                <a:latin typeface="Arial"/>
              </a:rPr>
              <a:t>[radarnr]:[datagroup],</a:t>
            </a:r>
            <a:r>
              <a:rPr lang="en-GB" sz="2000" b="0" i="1" strike="noStrike" spc="-1">
                <a:solidFill>
                  <a:srgbClr val="000000"/>
                </a:solidFill>
                <a:latin typeface="Arial"/>
              </a:rPr>
              <a:t>[fieldname]</a:t>
            </a:r>
            <a:r>
              <a:rPr lang="en-GB" sz="2000" b="0" i="1" strike="noStrike" spc="-1">
                <a:solidFill>
                  <a:srgbClr val="C9211E"/>
                </a:solidFill>
                <a:latin typeface="Arial"/>
              </a:rPr>
              <a:t>,[dataset/file_naming],[product]</a:t>
            </a:r>
            <a:endParaRPr lang="fr-FR" sz="2000" b="0" strike="noStrike" spc="-1">
              <a:solidFill>
                <a:srgbClr val="000000"/>
              </a:solidFill>
              <a:latin typeface="Arial"/>
            </a:endParaRPr>
          </a:p>
          <a:p>
            <a:pPr marL="612000" indent="0" algn="ctr">
              <a:spcBef>
                <a:spcPts val="972"/>
              </a:spcBef>
              <a:buNone/>
            </a:pPr>
            <a:r>
              <a:rPr lang="en-GB" sz="2000" b="0" i="1" strike="noStrike" spc="-1">
                <a:solidFill>
                  <a:srgbClr val="C9211E"/>
                </a:solidFill>
                <a:latin typeface="Arial"/>
              </a:rPr>
              <a:t> </a:t>
            </a:r>
            <a:endParaRPr lang="fr-FR" sz="2000" b="0" strike="noStrike" spc="-1">
              <a:solidFill>
                <a:srgbClr val="000000"/>
              </a:solidFill>
              <a:latin typeface="Arial"/>
            </a:endParaRPr>
          </a:p>
          <a:p>
            <a:pPr marL="612000" indent="0">
              <a:spcBef>
                <a:spcPts val="972"/>
              </a:spcBef>
            </a:pPr>
            <a:r>
              <a:rPr lang="en-GB" sz="2000" b="1" strike="noStrike" spc="-1">
                <a:solidFill>
                  <a:srgbClr val="000000"/>
                </a:solidFill>
                <a:latin typeface="Arial"/>
              </a:rPr>
              <a:t>Example:</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datatype STRARR 2</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    RADAR001:ODIM,dBZ,D{%Y/%m/%d}-F{%Y%m%d%H%M%S}</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    RADAR001:ODIMPyrad,hydro,hydrometeor_classification,SAVED_VOLUME</a:t>
            </a:r>
            <a:endParaRPr lang="fr-FR" sz="2000" b="0" strike="noStrike" spc="-1">
              <a:solidFill>
                <a:srgbClr val="000000"/>
              </a:solidFill>
              <a:latin typeface="Arial"/>
            </a:endParaRPr>
          </a:p>
          <a:p>
            <a:pPr marL="612000" indent="0">
              <a:spcBef>
                <a:spcPts val="972"/>
              </a:spcBef>
              <a:buNone/>
            </a:pPr>
            <a:r>
              <a:rPr lang="en-GB" sz="2000" b="1" i="1" strike="noStrike" spc="-1">
                <a:solidFill>
                  <a:srgbClr val="000000"/>
                </a:solidFill>
                <a:latin typeface="Arial"/>
              </a:rPr>
              <a:t> </a:t>
            </a:r>
            <a:endParaRPr lang="fr-FR" sz="20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86407C11-C55E-452D-9D3A-546F759004E4}" type="slidenum">
              <a:t>27</a:t>
            </a:fld>
            <a:endParaRPr/>
          </a:p>
        </p:txBody>
      </p:sp>
      <p:sp>
        <p:nvSpPr>
          <p:cNvPr id="6" name="PlaceHolder 5"/>
          <p:cNvSpPr>
            <a:spLocks noGrp="1"/>
          </p:cNvSpPr>
          <p:nvPr>
            <p:ph type="dt" idx="5"/>
          </p:nvPr>
        </p:nvSpPr>
        <p:spPr/>
        <p:txBody>
          <a:bodyPr/>
          <a:lstStyle/>
          <a:p>
            <a:fld id="{461FCB58-03E8-471B-9810-1B45C602CECC}" type="datetime1">
              <a:rPr lang="ca-ES"/>
              <a:t>16/8/2023</a:t>
            </a:fld>
            <a:endParaRPr lang="ca-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data files : the datatype keyword</a:t>
            </a:r>
            <a:endParaRPr lang="fr-FR" sz="2400" b="1" strike="noStrike" spc="-1">
              <a:solidFill>
                <a:srgbClr val="000000"/>
              </a:solidFill>
              <a:latin typeface="Arial"/>
            </a:endParaRPr>
          </a:p>
        </p:txBody>
      </p:sp>
      <p:graphicFrame>
        <p:nvGraphicFramePr>
          <p:cNvPr id="222" name="Tableau 221"/>
          <p:cNvGraphicFramePr/>
          <p:nvPr/>
        </p:nvGraphicFramePr>
        <p:xfrm>
          <a:off x="272880" y="1356120"/>
          <a:ext cx="9920160" cy="5120640"/>
        </p:xfrm>
        <a:graphic>
          <a:graphicData uri="http://schemas.openxmlformats.org/drawingml/2006/table">
            <a:tbl>
              <a:tblPr/>
              <a:tblGrid>
                <a:gridCol w="1407960">
                  <a:extLst>
                    <a:ext uri="{9D8B030D-6E8A-4147-A177-3AD203B41FA5}">
                      <a16:colId xmlns:a16="http://schemas.microsoft.com/office/drawing/2014/main" val="20000"/>
                    </a:ext>
                  </a:extLst>
                </a:gridCol>
                <a:gridCol w="4618800">
                  <a:extLst>
                    <a:ext uri="{9D8B030D-6E8A-4147-A177-3AD203B41FA5}">
                      <a16:colId xmlns:a16="http://schemas.microsoft.com/office/drawing/2014/main" val="20001"/>
                    </a:ext>
                  </a:extLst>
                </a:gridCol>
                <a:gridCol w="389340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radarnr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RADARXXX : The number of the data object where the input data will be stored. Starting by 001. If more than one data object will be input this keyword is used to identify to which data object the metadata belongs to (e.g. in the ScanList)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RADAR001 is the default. There is no need to specify it if only one radar will be used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datagroup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Type of input 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RAINBOW is the default.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fieldname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Fieldname according to Pyrad convention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e.g. </a:t>
                      </a:r>
                      <a:r>
                        <a:rPr lang="en-GB" sz="1800" b="0" i="1" strike="noStrike" spc="-1">
                          <a:solidFill>
                            <a:srgbClr val="000000"/>
                          </a:solidFill>
                          <a:latin typeface="Arial"/>
                        </a:rPr>
                        <a:t>dBZ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dataset/file_naming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Dataset=&gt; For pyrad output files: Name of the dataset subdirectory where data has been stored.</a:t>
                      </a:r>
                      <a:endParaRPr lang="fr-FR" sz="1800" b="0" strike="noStrike" spc="-1">
                        <a:solidFill>
                          <a:srgbClr val="000000"/>
                        </a:solidFill>
                        <a:latin typeface="Arial"/>
                      </a:endParaRPr>
                    </a:p>
                    <a:p>
                      <a:pPr indent="0">
                        <a:buNone/>
                      </a:pPr>
                      <a:r>
                        <a:rPr lang="en-GB" sz="1800" b="0" strike="noStrike" spc="-1">
                          <a:solidFill>
                            <a:srgbClr val="000000"/>
                          </a:solidFill>
                          <a:latin typeface="Arial"/>
                        </a:rPr>
                        <a:t>file_naming=&gt; For files following the ODIM path convention: The directory structure linked to the date and the file time stamp format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ea typeface="Microsoft YaHei"/>
                        </a:rPr>
                        <a:t>Dataset=&gt; e.g. </a:t>
                      </a:r>
                      <a:r>
                        <a:rPr lang="en-GB" sz="1800" b="0" i="1" strike="noStrike" spc="-1">
                          <a:solidFill>
                            <a:srgbClr val="000000"/>
                          </a:solidFill>
                          <a:latin typeface="Arial"/>
                          <a:ea typeface="Microsoft YaHei"/>
                        </a:rPr>
                        <a:t>Zh</a:t>
                      </a:r>
                      <a:endParaRPr lang="fr-FR" sz="1800" b="0" strike="noStrike" spc="-1">
                        <a:solidFill>
                          <a:srgbClr val="000000"/>
                        </a:solidFill>
                        <a:latin typeface="Arial"/>
                      </a:endParaRPr>
                    </a:p>
                    <a:p>
                      <a:pPr indent="0">
                        <a:buNone/>
                      </a:pPr>
                      <a:r>
                        <a:rPr lang="en-GB" sz="1800" b="0" strike="noStrike" spc="-1">
                          <a:solidFill>
                            <a:srgbClr val="000000"/>
                          </a:solidFill>
                          <a:latin typeface="Arial"/>
                          <a:ea typeface="Microsoft YaHei"/>
                        </a:rPr>
                        <a:t>file_naming=&gt; </a:t>
                      </a:r>
                      <a:endParaRPr lang="fr-FR" sz="1800" b="0" strike="noStrike" spc="-1">
                        <a:solidFill>
                          <a:srgbClr val="000000"/>
                        </a:solidFill>
                        <a:latin typeface="Arial"/>
                      </a:endParaRPr>
                    </a:p>
                    <a:p>
                      <a:pPr indent="0">
                        <a:buNone/>
                      </a:pPr>
                      <a:r>
                        <a:rPr lang="en-GB" sz="1400" b="0" i="1" strike="noStrike" spc="-1">
                          <a:solidFill>
                            <a:srgbClr val="000000"/>
                          </a:solidFill>
                          <a:latin typeface="Arial"/>
                        </a:rPr>
                        <a:t>D{format for directory}-F{format for file} </a:t>
                      </a:r>
                      <a:endParaRPr lang="fr-FR" sz="1400" b="0" strike="noStrike" spc="-1">
                        <a:solidFill>
                          <a:srgbClr val="000000"/>
                        </a:solidFill>
                        <a:latin typeface="Arial"/>
                      </a:endParaRPr>
                    </a:p>
                    <a:p>
                      <a:pPr indent="0">
                        <a:buNone/>
                      </a:pPr>
                      <a:r>
                        <a:rPr lang="en-GB" sz="1800" b="0" i="1" strike="noStrike" spc="-1">
                          <a:solidFill>
                            <a:srgbClr val="000000"/>
                          </a:solidFill>
                          <a:latin typeface="Arial"/>
                        </a:rPr>
                        <a:t>e.g. </a:t>
                      </a:r>
                      <a:r>
                        <a:rPr lang="en-GB" sz="1400" b="0" i="1" strike="noStrike" spc="-1">
                          <a:solidFill>
                            <a:srgbClr val="000000"/>
                          </a:solidFill>
                          <a:latin typeface="Arial"/>
                        </a:rPr>
                        <a:t>D{%Y/%m/%d}-F{%Y%m%d%H%M}</a:t>
                      </a:r>
                      <a:r>
                        <a:rPr lang="en-GB" sz="1800" b="0" i="1" strike="noStrike" spc="-1">
                          <a:solidFill>
                            <a:srgbClr val="000000"/>
                          </a:solidFill>
                          <a:latin typeface="Arial"/>
                        </a:rPr>
                        <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For pyrad output files: Name of the product subdirectory where data has been stored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e.g. </a:t>
                      </a:r>
                      <a:r>
                        <a:rPr lang="en-GB" sz="1800" b="0" i="1" strike="noStrike" spc="-1">
                          <a:solidFill>
                            <a:srgbClr val="000000"/>
                          </a:solidFill>
                          <a:latin typeface="Arial"/>
                        </a:rPr>
                        <a:t>PPI_EL001</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223" name="ZoneTexte 222"/>
          <p:cNvSpPr txBox="1"/>
          <p:nvPr/>
        </p:nvSpPr>
        <p:spPr>
          <a:xfrm>
            <a:off x="8679240" y="3265920"/>
            <a:ext cx="180720" cy="427320"/>
          </a:xfrm>
          <a:prstGeom prst="rect">
            <a:avLst/>
          </a:prstGeom>
          <a:noFill/>
          <a:ln w="36000">
            <a:noFill/>
          </a:ln>
        </p:spPr>
        <p:txBody>
          <a:bodyPr lIns="90000" tIns="45000" rIns="90000" bIns="45000" anchor="t">
            <a:noAutofit/>
          </a:bodyPr>
          <a:lstStyle/>
          <a:p>
            <a:endParaRPr lang="en-GB"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779AF032-2D48-49A3-81E3-BF8F4593EF1F}" type="slidenum">
              <a:t>28</a:t>
            </a:fld>
            <a:endParaRPr/>
          </a:p>
        </p:txBody>
      </p:sp>
      <p:sp>
        <p:nvSpPr>
          <p:cNvPr id="5" name="PlaceHolder 4"/>
          <p:cNvSpPr>
            <a:spLocks noGrp="1"/>
          </p:cNvSpPr>
          <p:nvPr>
            <p:ph type="dt" idx="5"/>
          </p:nvPr>
        </p:nvSpPr>
        <p:spPr/>
        <p:txBody>
          <a:bodyPr/>
          <a:lstStyle/>
          <a:p>
            <a:fld id="{C1B3AC13-A0B7-4E01-B62D-5824602C66AF}" type="datetime1">
              <a:rPr lang="ca-ES"/>
              <a:t>16/8/2023</a:t>
            </a:fld>
            <a:endParaRPr lang="ca-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radar volume object. Widely used formats</a:t>
            </a:r>
            <a:endParaRPr lang="fr-FR" sz="2400" b="1" strike="noStrike" spc="-1">
              <a:solidFill>
                <a:srgbClr val="000000"/>
              </a:solidFill>
              <a:latin typeface="Arial"/>
            </a:endParaRPr>
          </a:p>
        </p:txBody>
      </p:sp>
      <p:graphicFrame>
        <p:nvGraphicFramePr>
          <p:cNvPr id="225" name="Tableau 224"/>
          <p:cNvGraphicFramePr/>
          <p:nvPr/>
        </p:nvGraphicFramePr>
        <p:xfrm>
          <a:off x="1332000" y="1446120"/>
          <a:ext cx="6956640" cy="3108960"/>
        </p:xfrm>
        <a:graphic>
          <a:graphicData uri="http://schemas.openxmlformats.org/drawingml/2006/table">
            <a:tbl>
              <a:tblPr/>
              <a:tblGrid>
                <a:gridCol w="2095920">
                  <a:extLst>
                    <a:ext uri="{9D8B030D-6E8A-4147-A177-3AD203B41FA5}">
                      <a16:colId xmlns:a16="http://schemas.microsoft.com/office/drawing/2014/main" val="20000"/>
                    </a:ext>
                  </a:extLst>
                </a:gridCol>
                <a:gridCol w="4860720">
                  <a:extLst>
                    <a:ext uri="{9D8B030D-6E8A-4147-A177-3AD203B41FA5}">
                      <a16:colId xmlns:a16="http://schemas.microsoft.com/office/drawing/2014/main" val="20001"/>
                    </a:ext>
                  </a:extLst>
                </a:gridCol>
              </a:tblGrid>
              <a:tr h="349920">
                <a:tc>
                  <a:txBody>
                    <a:bodyPr/>
                    <a:lstStyle/>
                    <a:p>
                      <a:r>
                        <a:rPr lang="en-GB" sz="1800" b="0" strike="noStrike" spc="-1">
                          <a:solidFill>
                            <a:srgbClr val="000000"/>
                          </a:solidFill>
                          <a:latin typeface="Arial"/>
                        </a:rPr>
                        <a:t>ODIM</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HDF5 European standard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9920">
                <a:tc>
                  <a:txBody>
                    <a:bodyPr/>
                    <a:lstStyle/>
                    <a:p>
                      <a:r>
                        <a:rPr lang="en-GB" sz="1800" b="0" strike="noStrike" spc="-1">
                          <a:solidFill>
                            <a:srgbClr val="000000"/>
                          </a:solidFill>
                          <a:latin typeface="Arial"/>
                        </a:rPr>
                        <a:t>ODIMPYRAD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As above but with the Pyrad folder hierarchy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9920">
                <a:tc>
                  <a:txBody>
                    <a:bodyPr/>
                    <a:lstStyle/>
                    <a:p>
                      <a:r>
                        <a:rPr lang="en-GB" sz="1800" b="0" strike="noStrike" spc="-1">
                          <a:solidFill>
                            <a:srgbClr val="000000"/>
                          </a:solidFill>
                          <a:latin typeface="Arial"/>
                        </a:rPr>
                        <a:t>CFRADIAL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CF Radial V1 format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9920">
                <a:tc>
                  <a:txBody>
                    <a:bodyPr/>
                    <a:lstStyle/>
                    <a:p>
                      <a:r>
                        <a:rPr lang="en-GB" sz="1800" b="0" strike="noStrike" spc="-1">
                          <a:solidFill>
                            <a:srgbClr val="000000"/>
                          </a:solidFill>
                          <a:latin typeface="Arial"/>
                        </a:rPr>
                        <a:t>CFRADIALPYRAD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As above but with the Pyrad folder hierarchy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9920">
                <a:tc>
                  <a:txBody>
                    <a:bodyPr/>
                    <a:lstStyle/>
                    <a:p>
                      <a:r>
                        <a:rPr lang="en-GB" sz="1800" b="0" strike="noStrike" spc="-1">
                          <a:solidFill>
                            <a:srgbClr val="000000"/>
                          </a:solidFill>
                          <a:latin typeface="Arial"/>
                        </a:rPr>
                        <a:t>CFRADIAL2</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CF Radial V2 format. Only partially compatible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9920">
                <a:tc>
                  <a:txBody>
                    <a:bodyPr/>
                    <a:lstStyle/>
                    <a:p>
                      <a:r>
                        <a:rPr lang="en-GB" sz="1800" b="0" strike="noStrike" spc="-1">
                          <a:solidFill>
                            <a:srgbClr val="000000"/>
                          </a:solidFill>
                          <a:latin typeface="Arial"/>
                        </a:rPr>
                        <a:t>NEXRADII</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Nexrad file format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9920">
                <a:tc>
                  <a:txBody>
                    <a:bodyPr/>
                    <a:lstStyle/>
                    <a:p>
                      <a:r>
                        <a:rPr lang="en-GB" sz="1800" b="0" strike="noStrike" spc="-1">
                          <a:solidFill>
                            <a:srgbClr val="000000"/>
                          </a:solidFill>
                          <a:latin typeface="Arial"/>
                        </a:rPr>
                        <a:t>PROC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Data generated on the fly by Pyrad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A110FD1E-3811-4C25-A724-0A4330A4FAD8}" type="slidenum">
              <a:t>29</a:t>
            </a:fld>
            <a:endParaRPr/>
          </a:p>
        </p:txBody>
      </p:sp>
      <p:sp>
        <p:nvSpPr>
          <p:cNvPr id="5" name="PlaceHolder 4"/>
          <p:cNvSpPr>
            <a:spLocks noGrp="1"/>
          </p:cNvSpPr>
          <p:nvPr>
            <p:ph type="dt" idx="5"/>
          </p:nvPr>
        </p:nvSpPr>
        <p:spPr/>
        <p:txBody>
          <a:bodyPr/>
          <a:lstStyle/>
          <a:p>
            <a:fld id="{3B340936-9761-4BD3-BD0A-19A822E33D17}" type="datetime1">
              <a:rPr lang="ca-ES"/>
              <a:t>16/8/2023</a:t>
            </a:fld>
            <a:endParaRPr lang="ca-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1. Introduction</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30D46110-1359-4ED3-B3D2-93B828CC11D3}" type="slidenum">
              <a:t>3</a:t>
            </a:fld>
            <a:endParaRPr/>
          </a:p>
        </p:txBody>
      </p:sp>
      <p:sp>
        <p:nvSpPr>
          <p:cNvPr id="5" name="PlaceHolder 4"/>
          <p:cNvSpPr>
            <a:spLocks noGrp="1"/>
          </p:cNvSpPr>
          <p:nvPr>
            <p:ph type="dt" idx="5"/>
          </p:nvPr>
        </p:nvSpPr>
        <p:spPr/>
        <p:txBody>
          <a:bodyPr/>
          <a:lstStyle/>
          <a:p>
            <a:fld id="{4C2B68A6-7D73-4B85-9C6B-59C73AEF7403}" type="datetime1">
              <a:rPr lang="ca-ES"/>
              <a:t>16/8/2023</a:t>
            </a:fld>
            <a:endParaRPr lang="ca-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radar volume object. Proprietary formats</a:t>
            </a:r>
            <a:endParaRPr lang="fr-FR" sz="2400" b="1" strike="noStrike" spc="-1">
              <a:solidFill>
                <a:srgbClr val="000000"/>
              </a:solidFill>
              <a:latin typeface="Arial"/>
            </a:endParaRPr>
          </a:p>
        </p:txBody>
      </p:sp>
      <p:graphicFrame>
        <p:nvGraphicFramePr>
          <p:cNvPr id="227" name="Tableau 226"/>
          <p:cNvGraphicFramePr/>
          <p:nvPr/>
        </p:nvGraphicFramePr>
        <p:xfrm>
          <a:off x="648000" y="1194120"/>
          <a:ext cx="9312120" cy="5314440"/>
        </p:xfrm>
        <a:graphic>
          <a:graphicData uri="http://schemas.openxmlformats.org/drawingml/2006/table">
            <a:tbl>
              <a:tblPr/>
              <a:tblGrid>
                <a:gridCol w="2074680">
                  <a:extLst>
                    <a:ext uri="{9D8B030D-6E8A-4147-A177-3AD203B41FA5}">
                      <a16:colId xmlns:a16="http://schemas.microsoft.com/office/drawing/2014/main" val="20000"/>
                    </a:ext>
                  </a:extLst>
                </a:gridCol>
                <a:gridCol w="7237440">
                  <a:extLst>
                    <a:ext uri="{9D8B030D-6E8A-4147-A177-3AD203B41FA5}">
                      <a16:colId xmlns:a16="http://schemas.microsoft.com/office/drawing/2014/main" val="20001"/>
                    </a:ext>
                  </a:extLst>
                </a:gridCol>
              </a:tblGrid>
              <a:tr h="545400">
                <a:tc>
                  <a:txBody>
                    <a:bodyPr/>
                    <a:lstStyle/>
                    <a:p>
                      <a:r>
                        <a:rPr lang="en-GB" sz="1600" b="0" strike="noStrike" spc="-1">
                          <a:solidFill>
                            <a:srgbClr val="000000"/>
                          </a:solidFill>
                          <a:latin typeface="Arial"/>
                        </a:rPr>
                        <a:t>ODIMBIRDS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HDF5 for profile data used by the aeroecology community. Similar to ODIM but with additional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71520">
                <a:tc>
                  <a:txBody>
                    <a:bodyPr/>
                    <a:lstStyle/>
                    <a:p>
                      <a:r>
                        <a:rPr lang="en-GB" sz="1600" b="0" strike="noStrike" spc="-1">
                          <a:solidFill>
                            <a:srgbClr val="000000"/>
                          </a:solidFill>
                          <a:latin typeface="Arial"/>
                        </a:rPr>
                        <a:t>CFRADIALCOSMO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NWP data in radar coordinates in a CF Radial V1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19680">
                <a:tc>
                  <a:txBody>
                    <a:bodyPr/>
                    <a:lstStyle/>
                    <a:p>
                      <a:r>
                        <a:rPr lang="en-GB" sz="1600" b="0" strike="noStrike" spc="-1">
                          <a:solidFill>
                            <a:srgbClr val="000000"/>
                          </a:solidFill>
                          <a:latin typeface="Arial"/>
                        </a:rPr>
                        <a:t>MFCFRADIAL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CF Radial V1 format with MF fieldnames mapping</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38760">
                <a:tc>
                  <a:txBody>
                    <a:bodyPr/>
                    <a:lstStyle/>
                    <a:p>
                      <a:r>
                        <a:rPr lang="en-GB" sz="1600" b="0" strike="noStrike" spc="-1">
                          <a:solidFill>
                            <a:srgbClr val="000000"/>
                          </a:solidFill>
                          <a:latin typeface="Arial"/>
                        </a:rPr>
                        <a:t>RAINBOW</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Leonardo proprietary Rainbow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75120">
                <a:tc>
                  <a:txBody>
                    <a:bodyPr/>
                    <a:lstStyle/>
                    <a:p>
                      <a:r>
                        <a:rPr lang="en-GB" sz="1600" b="0" strike="noStrike" spc="-1">
                          <a:solidFill>
                            <a:srgbClr val="000000"/>
                          </a:solidFill>
                          <a:latin typeface="Arial"/>
                        </a:rPr>
                        <a:t>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NWP data in radar coordinates in Rainbow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64680">
                <a:tc>
                  <a:txBody>
                    <a:bodyPr/>
                    <a:lstStyle/>
                    <a:p>
                      <a:r>
                        <a:rPr lang="en-GB" sz="1600" b="0" strike="noStrike" spc="-1">
                          <a:solidFill>
                            <a:srgbClr val="000000"/>
                          </a:solidFill>
                          <a:latin typeface="Arial"/>
                        </a:rPr>
                        <a:t>DEM</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Visibility data in Rainbow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84840">
                <a:tc>
                  <a:txBody>
                    <a:bodyPr/>
                    <a:lstStyle/>
                    <a:p>
                      <a:r>
                        <a:rPr lang="en-GB" sz="1600" b="0" strike="noStrike" spc="-1">
                          <a:solidFill>
                            <a:srgbClr val="000000"/>
                          </a:solidFill>
                          <a:latin typeface="Arial"/>
                        </a:rPr>
                        <a:t>GAMIC</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GAMIC proprietary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65040">
                <a:tc>
                  <a:txBody>
                    <a:bodyPr/>
                    <a:lstStyle/>
                    <a:p>
                      <a:r>
                        <a:rPr lang="en-GB" sz="1600" b="0" strike="noStrike" spc="-1">
                          <a:solidFill>
                            <a:srgbClr val="000000"/>
                          </a:solidFill>
                          <a:latin typeface="Arial"/>
                        </a:rPr>
                        <a:t>MXPOL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MXPOL proprietary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4520">
                <a:tc>
                  <a:txBody>
                    <a:bodyPr/>
                    <a:lstStyle/>
                    <a:p>
                      <a:r>
                        <a:rPr lang="en-GB" sz="1600" b="0" strike="noStrike" spc="-1">
                          <a:solidFill>
                            <a:srgbClr val="000000"/>
                          </a:solidFill>
                          <a:latin typeface="Arial"/>
                        </a:rPr>
                        <a:t>RAD4ALP</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METRANET format (ELDES proprietary format used at MeteoSwiss)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334440">
                <a:tc>
                  <a:txBody>
                    <a:bodyPr/>
                    <a:lstStyle/>
                    <a:p>
                      <a:r>
                        <a:rPr lang="en-GB" sz="1600" b="0" strike="noStrike" spc="-1">
                          <a:solidFill>
                            <a:srgbClr val="000000"/>
                          </a:solidFill>
                          <a:latin typeface="Arial"/>
                        </a:rPr>
                        <a:t>RAD4ALPCOSMO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NWP data in radar coordinates in METRANET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557280">
                <a:tc>
                  <a:txBody>
                    <a:bodyPr/>
                    <a:lstStyle/>
                    <a:p>
                      <a:r>
                        <a:rPr lang="en-GB" sz="1600" b="0" strike="noStrike" spc="-1">
                          <a:solidFill>
                            <a:srgbClr val="000000"/>
                          </a:solidFill>
                          <a:latin typeface="Arial"/>
                        </a:rPr>
                        <a:t>RAD4ALPHYDRO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Hydrometeor classification data in METRANET format. Needs a RAD4ALP file to get the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605880">
                <a:tc>
                  <a:txBody>
                    <a:bodyPr/>
                    <a:lstStyle/>
                    <a:p>
                      <a:r>
                        <a:rPr lang="en-GB" sz="1600" b="0" strike="noStrike" spc="-1">
                          <a:solidFill>
                            <a:srgbClr val="000000"/>
                          </a:solidFill>
                          <a:latin typeface="Arial"/>
                        </a:rPr>
                        <a:t>RAD4ALPDOPPLER</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De-aliased Doppler velocity in METRANET format. Needs a RAD4ALP file to get the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r h="326160">
                <a:tc>
                  <a:txBody>
                    <a:bodyPr/>
                    <a:lstStyle/>
                    <a:p>
                      <a:r>
                        <a:rPr lang="en-GB" sz="1600" b="0" strike="noStrike" spc="-1">
                          <a:solidFill>
                            <a:srgbClr val="000000"/>
                          </a:solidFill>
                          <a:latin typeface="Arial"/>
                        </a:rPr>
                        <a:t>CF1</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Data in the NETCDF/CF format. Data format of a cloud radar</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2"/>
                  </a:ext>
                </a:extLst>
              </a:tr>
            </a:tbl>
          </a:graphicData>
        </a:graphic>
      </p:graphicFrame>
      <p:sp>
        <p:nvSpPr>
          <p:cNvPr id="228" name="ZoneTexte 227"/>
          <p:cNvSpPr txBox="1"/>
          <p:nvPr/>
        </p:nvSpPr>
        <p:spPr>
          <a:xfrm>
            <a:off x="2433600" y="6595200"/>
            <a:ext cx="54597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All formats read by Py-ART can be easily added to Pyrad</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5DFA81E7-C4B9-4030-A770-F1D87A6D4607}" type="slidenum">
              <a:t>30</a:t>
            </a:fld>
            <a:endParaRPr/>
          </a:p>
        </p:txBody>
      </p:sp>
      <p:sp>
        <p:nvSpPr>
          <p:cNvPr id="5" name="PlaceHolder 4"/>
          <p:cNvSpPr>
            <a:spLocks noGrp="1"/>
          </p:cNvSpPr>
          <p:nvPr>
            <p:ph type="dt" idx="5"/>
          </p:nvPr>
        </p:nvSpPr>
        <p:spPr/>
        <p:txBody>
          <a:bodyPr/>
          <a:lstStyle/>
          <a:p>
            <a:fld id="{DD10DD20-AACF-4D6B-815E-86CEAB166F86}" type="datetime1">
              <a:rPr lang="ca-ES"/>
              <a:t>16/8/2023</a:t>
            </a:fld>
            <a:endParaRPr lang="ca-E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grid object</a:t>
            </a:r>
            <a:endParaRPr lang="fr-FR" sz="2400" b="1" strike="noStrike" spc="-1">
              <a:solidFill>
                <a:srgbClr val="000000"/>
              </a:solidFill>
              <a:latin typeface="Arial"/>
            </a:endParaRPr>
          </a:p>
        </p:txBody>
      </p:sp>
      <p:graphicFrame>
        <p:nvGraphicFramePr>
          <p:cNvPr id="230" name="Tableau 229"/>
          <p:cNvGraphicFramePr/>
          <p:nvPr/>
        </p:nvGraphicFramePr>
        <p:xfrm>
          <a:off x="684000" y="1374120"/>
          <a:ext cx="9312840" cy="4389120"/>
        </p:xfrm>
        <a:graphic>
          <a:graphicData uri="http://schemas.openxmlformats.org/drawingml/2006/table">
            <a:tbl>
              <a:tblPr/>
              <a:tblGrid>
                <a:gridCol w="2158920">
                  <a:extLst>
                    <a:ext uri="{9D8B030D-6E8A-4147-A177-3AD203B41FA5}">
                      <a16:colId xmlns:a16="http://schemas.microsoft.com/office/drawing/2014/main" val="20000"/>
                    </a:ext>
                  </a:extLst>
                </a:gridCol>
                <a:gridCol w="7153920">
                  <a:extLst>
                    <a:ext uri="{9D8B030D-6E8A-4147-A177-3AD203B41FA5}">
                      <a16:colId xmlns:a16="http://schemas.microsoft.com/office/drawing/2014/main" val="20001"/>
                    </a:ext>
                  </a:extLst>
                </a:gridCol>
              </a:tblGrid>
              <a:tr h="295560">
                <a:tc>
                  <a:txBody>
                    <a:bodyPr/>
                    <a:lstStyle/>
                    <a:p>
                      <a:r>
                        <a:rPr lang="en-GB" sz="1800" b="1" strike="noStrike" spc="-1">
                          <a:solidFill>
                            <a:srgbClr val="000000"/>
                          </a:solidFill>
                          <a:latin typeface="Arial"/>
                        </a:rPr>
                        <a:t>ODIMGRID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Cartesian grid products in ODIM file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273600">
                <a:tc>
                  <a:txBody>
                    <a:bodyPr/>
                    <a:lstStyle/>
                    <a:p>
                      <a:r>
                        <a:rPr lang="en-GB" sz="1800" b="1" strike="noStrike" spc="-1">
                          <a:solidFill>
                            <a:srgbClr val="000000"/>
                          </a:solidFill>
                          <a:latin typeface="Arial"/>
                        </a:rPr>
                        <a:t>ODIMPYRADGRID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Pyrad generated Cartesian data in ODIM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34440">
                <a:tc>
                  <a:txBody>
                    <a:bodyPr/>
                    <a:lstStyle/>
                    <a:p>
                      <a:r>
                        <a:rPr lang="en-GB" sz="1800" b="1" strike="noStrike" spc="-1">
                          <a:solidFill>
                            <a:srgbClr val="000000"/>
                          </a:solidFill>
                          <a:latin typeface="Arial"/>
                        </a:rPr>
                        <a:t>PYRADGRID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generated Cartesian data in NETCDF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13920">
                <a:tc>
                  <a:txBody>
                    <a:bodyPr/>
                    <a:lstStyle/>
                    <a:p>
                      <a:r>
                        <a:rPr lang="en-GB" sz="1800" b="0" strike="noStrike" spc="-1">
                          <a:solidFill>
                            <a:srgbClr val="000000"/>
                          </a:solidFill>
                          <a:latin typeface="Arial"/>
                        </a:rPr>
                        <a:t>RAD4ALPGRID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METRANET format for Cartesian grid products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24360">
                <a:tc>
                  <a:txBody>
                    <a:bodyPr/>
                    <a:lstStyle/>
                    <a:p>
                      <a:r>
                        <a:rPr lang="en-GB" sz="1800" b="0" strike="noStrike" spc="-1">
                          <a:solidFill>
                            <a:srgbClr val="000000"/>
                          </a:solidFill>
                          <a:latin typeface="Arial"/>
                        </a:rPr>
                        <a:t>RAD4ALPGIF</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MeteoSwiss data in GIF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293760">
                <a:tc>
                  <a:txBody>
                    <a:bodyPr/>
                    <a:lstStyle/>
                    <a:p>
                      <a:r>
                        <a:rPr lang="en-GB" sz="1800" b="0" strike="noStrike" spc="-1">
                          <a:solidFill>
                            <a:srgbClr val="000000"/>
                          </a:solidFill>
                          <a:latin typeface="Arial"/>
                        </a:rPr>
                        <a:t>RAD4ALPBIN</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MeteoSwiss data in binary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294120">
                <a:tc>
                  <a:txBody>
                    <a:bodyPr/>
                    <a:lstStyle/>
                    <a:p>
                      <a:r>
                        <a:rPr lang="en-GB" sz="1800" b="0" strike="noStrike" spc="-1">
                          <a:solidFill>
                            <a:srgbClr val="000000"/>
                          </a:solidFill>
                          <a:latin typeface="Arial"/>
                        </a:rPr>
                        <a:t>MFBIN</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in binary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03840">
                <a:tc>
                  <a:txBody>
                    <a:bodyPr/>
                    <a:lstStyle/>
                    <a:p>
                      <a:r>
                        <a:rPr lang="en-GB" sz="1800" b="0" strike="noStrike" spc="-1">
                          <a:solidFill>
                            <a:srgbClr val="000000"/>
                          </a:solidFill>
                          <a:latin typeface="Arial"/>
                        </a:rPr>
                        <a:t>MFDAT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Météo-France data in text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14280">
                <a:tc>
                  <a:txBody>
                    <a:bodyPr/>
                    <a:lstStyle/>
                    <a:p>
                      <a:r>
                        <a:rPr lang="en-GB" sz="1800" b="0" strike="noStrike" spc="-1">
                          <a:solidFill>
                            <a:srgbClr val="000000"/>
                          </a:solidFill>
                          <a:latin typeface="Arial"/>
                        </a:rPr>
                        <a:t>MFPNG</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in PNG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273600">
                <a:tc>
                  <a:txBody>
                    <a:bodyPr/>
                    <a:lstStyle/>
                    <a:p>
                      <a:r>
                        <a:rPr lang="en-GB" sz="1800" b="0" strike="noStrike" spc="-1">
                          <a:solidFill>
                            <a:srgbClr val="000000"/>
                          </a:solidFill>
                          <a:latin typeface="Arial"/>
                        </a:rPr>
                        <a:t>MFGRIB</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Météo-France data in GRIB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263520">
                <a:tc>
                  <a:txBody>
                    <a:bodyPr/>
                    <a:lstStyle/>
                    <a:p>
                      <a:r>
                        <a:rPr lang="en-GB" sz="1800" b="0" strike="noStrike" spc="-1">
                          <a:solidFill>
                            <a:srgbClr val="000000"/>
                          </a:solidFill>
                          <a:latin typeface="Arial"/>
                        </a:rPr>
                        <a:t>MFCF</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using NETCDF/CF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314280">
                <a:tc>
                  <a:txBody>
                    <a:bodyPr/>
                    <a:lstStyle/>
                    <a:p>
                      <a:r>
                        <a:rPr lang="en-GB" sz="1800" b="0" strike="noStrike" spc="-1">
                          <a:solidFill>
                            <a:srgbClr val="000000"/>
                          </a:solidFill>
                          <a:latin typeface="Arial"/>
                        </a:rPr>
                        <a:t>SATGRID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Satellite data in NETCDF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81C14B3-DEF3-40F1-97B5-C064BDF10CD3}" type="slidenum">
              <a:t>31</a:t>
            </a:fld>
            <a:endParaRPr/>
          </a:p>
        </p:txBody>
      </p:sp>
      <p:sp>
        <p:nvSpPr>
          <p:cNvPr id="5" name="PlaceHolder 4"/>
          <p:cNvSpPr>
            <a:spLocks noGrp="1"/>
          </p:cNvSpPr>
          <p:nvPr>
            <p:ph type="dt" idx="5"/>
          </p:nvPr>
        </p:nvSpPr>
        <p:spPr/>
        <p:txBody>
          <a:bodyPr/>
          <a:lstStyle/>
          <a:p>
            <a:fld id="{A87CF289-99BF-4670-8DF1-4AB8790E1B5E}" type="datetime1">
              <a:rPr lang="ca-ES"/>
              <a:t>16/8/2023</a:t>
            </a:fld>
            <a:endParaRPr lang="ca-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IQ/Spectra object</a:t>
            </a:r>
            <a:endParaRPr lang="fr-FR" sz="2400" b="1" strike="noStrike" spc="-1">
              <a:solidFill>
                <a:srgbClr val="000000"/>
              </a:solidFill>
              <a:latin typeface="Arial"/>
            </a:endParaRPr>
          </a:p>
        </p:txBody>
      </p:sp>
      <p:graphicFrame>
        <p:nvGraphicFramePr>
          <p:cNvPr id="232" name="Tableau 231"/>
          <p:cNvGraphicFramePr/>
          <p:nvPr/>
        </p:nvGraphicFramePr>
        <p:xfrm>
          <a:off x="648000" y="1482120"/>
          <a:ext cx="9312840" cy="1920240"/>
        </p:xfrm>
        <a:graphic>
          <a:graphicData uri="http://schemas.openxmlformats.org/drawingml/2006/table">
            <a:tbl>
              <a:tblPr/>
              <a:tblGrid>
                <a:gridCol w="2260080">
                  <a:extLst>
                    <a:ext uri="{9D8B030D-6E8A-4147-A177-3AD203B41FA5}">
                      <a16:colId xmlns:a16="http://schemas.microsoft.com/office/drawing/2014/main" val="20000"/>
                    </a:ext>
                  </a:extLst>
                </a:gridCol>
                <a:gridCol w="7052760">
                  <a:extLst>
                    <a:ext uri="{9D8B030D-6E8A-4147-A177-3AD203B41FA5}">
                      <a16:colId xmlns:a16="http://schemas.microsoft.com/office/drawing/2014/main" val="20001"/>
                    </a:ext>
                  </a:extLst>
                </a:gridCol>
              </a:tblGrid>
              <a:tr h="605520">
                <a:tc>
                  <a:txBody>
                    <a:bodyPr/>
                    <a:lstStyle/>
                    <a:p>
                      <a:r>
                        <a:rPr lang="en-GB" sz="1800" b="0" strike="noStrike" spc="-1">
                          <a:solidFill>
                            <a:srgbClr val="000000"/>
                          </a:solidFill>
                          <a:latin typeface="Arial"/>
                        </a:rPr>
                        <a:t>RAD4ALPIQ</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Internal MeteoSwiss data format for IQ data (binary file). Requires reading a radar object to get the metadata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605520">
                <a:tc>
                  <a:txBody>
                    <a:bodyPr/>
                    <a:lstStyle/>
                    <a:p>
                      <a:r>
                        <a:rPr lang="en-GB" sz="1800" b="0" strike="noStrike" spc="-1">
                          <a:solidFill>
                            <a:srgbClr val="000000"/>
                          </a:solidFill>
                          <a:latin typeface="Arial"/>
                        </a:rPr>
                        <a:t>PSRSPECTRA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Rainbow file format for spectral data. Requires reading a radar object to get the metadata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606240">
                <a:tc>
                  <a:txBody>
                    <a:bodyPr/>
                    <a:lstStyle/>
                    <a:p>
                      <a:r>
                        <a:rPr lang="en-GB" sz="1800" b="0" strike="noStrike" spc="-1">
                          <a:solidFill>
                            <a:srgbClr val="000000"/>
                          </a:solidFill>
                          <a:latin typeface="Arial"/>
                        </a:rPr>
                        <a:t>NETCDFSPECTRA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output of the IQ/Spectra object. Written in NETCDF in a format analogous to CFRadial1</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8CE14205-538C-435C-A0C0-A7F2F99F551A}" type="slidenum">
              <a:t>32</a:t>
            </a:fld>
            <a:endParaRPr/>
          </a:p>
        </p:txBody>
      </p:sp>
      <p:sp>
        <p:nvSpPr>
          <p:cNvPr id="5" name="PlaceHolder 4"/>
          <p:cNvSpPr>
            <a:spLocks noGrp="1"/>
          </p:cNvSpPr>
          <p:nvPr>
            <p:ph type="dt" idx="5"/>
          </p:nvPr>
        </p:nvSpPr>
        <p:spPr/>
        <p:txBody>
          <a:bodyPr/>
          <a:lstStyle/>
          <a:p>
            <a:fld id="{4A6F13C8-E9CB-43EE-A8EE-809089974B05}" type="datetime1">
              <a:rPr lang="ca-ES"/>
              <a:t>16/8/2023</a:t>
            </a:fld>
            <a:endParaRPr lang="ca-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Other pathes where pyrad searches for data and metadata</a:t>
            </a:r>
            <a:endParaRPr lang="fr-FR" sz="2400" b="1" strike="noStrike" spc="-1">
              <a:solidFill>
                <a:srgbClr val="000000"/>
              </a:solidFill>
              <a:latin typeface="Arial"/>
            </a:endParaRPr>
          </a:p>
        </p:txBody>
      </p:sp>
      <p:sp>
        <p:nvSpPr>
          <p:cNvPr id="234"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78000" lnSpcReduction="20000"/>
          </a:bodyPr>
          <a:lstStyle/>
          <a:p>
            <a:pPr marL="569160" indent="0">
              <a:spcBef>
                <a:spcPts val="972"/>
              </a:spcBef>
            </a:pPr>
            <a:r>
              <a:rPr lang="en-GB" sz="2200" b="1" strike="noStrike" spc="-1">
                <a:solidFill>
                  <a:srgbClr val="000000"/>
                </a:solidFill>
                <a:latin typeface="Arial"/>
              </a:rPr>
              <a:t>configpath:</a:t>
            </a:r>
            <a:r>
              <a:rPr lang="en-GB" sz="2200" b="0" strike="noStrike" spc="-1">
                <a:solidFill>
                  <a:srgbClr val="000000"/>
                </a:solidFill>
                <a:latin typeface="Arial"/>
              </a:rPr>
              <a:t> basepath for configuration files required for specific dataset or product generation routines</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pPr>
            <a:r>
              <a:rPr lang="en-GB" sz="2200" b="0" strike="noStrike" spc="-1">
                <a:solidFill>
                  <a:srgbClr val="000000"/>
                </a:solidFill>
                <a:latin typeface="Arial"/>
              </a:rPr>
              <a:t>General pathes to Auxiliary data used for specific dataset or product generation functions:</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colocgatespath:</a:t>
            </a:r>
            <a:r>
              <a:rPr lang="en-GB" sz="2200" b="0" strike="noStrike" spc="-1">
                <a:solidFill>
                  <a:srgbClr val="000000"/>
                </a:solidFill>
                <a:latin typeface="Arial"/>
              </a:rPr>
              <a:t> basepath to files containing the position of co-located gates used to inter-compare radar output</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solarfluxpath:</a:t>
            </a:r>
            <a:r>
              <a:rPr lang="en-GB" sz="2200" b="0" strike="noStrike" spc="-1">
                <a:solidFill>
                  <a:srgbClr val="000000"/>
                </a:solidFill>
                <a:latin typeface="Arial"/>
              </a:rPr>
              <a:t> basepath to location of a solar flux file produced by DRAO</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excessgatespath:</a:t>
            </a:r>
            <a:r>
              <a:rPr lang="en-GB" sz="2200" b="0" strike="noStrike" spc="-1">
                <a:solidFill>
                  <a:srgbClr val="000000"/>
                </a:solidFill>
                <a:latin typeface="Arial"/>
              </a:rPr>
              <a:t> basepath to location of file containing the position of gates used for clutter monitoring</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disdropath:</a:t>
            </a:r>
            <a:r>
              <a:rPr lang="en-GB" sz="2200" b="0" strike="noStrike" spc="-1">
                <a:solidFill>
                  <a:srgbClr val="000000"/>
                </a:solidFill>
                <a:latin typeface="Arial"/>
              </a:rPr>
              <a:t> basepath to disdrometer data. Used to compare time series of radar data and disdrometer data at the disdrometer location</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ea typeface="Droid Sans Fallback"/>
              </a:rPr>
              <a:t>smnpath:</a:t>
            </a:r>
            <a:r>
              <a:rPr lang="en-GB" sz="2200" b="0" strike="noStrike" spc="-1">
                <a:solidFill>
                  <a:srgbClr val="000000"/>
                </a:solidFill>
                <a:latin typeface="Arial"/>
                <a:ea typeface="Droid Sans Fallback"/>
              </a:rPr>
              <a:t> basepath to weather station data. Used to compare time series of radar-derived vs </a:t>
            </a:r>
            <a:r>
              <a:rPr lang="en-GB" sz="2200" b="0" strike="noStrike" spc="-1">
                <a:solidFill>
                  <a:srgbClr val="000000"/>
                </a:solidFill>
                <a:latin typeface="Arial"/>
              </a:rPr>
              <a:t>rain gauge measured rainfall rate at the location of the rain gauge</a:t>
            </a:r>
            <a:endParaRPr lang="fr-FR" sz="2200" b="0" strike="noStrike" spc="-1">
              <a:solidFill>
                <a:srgbClr val="000000"/>
              </a:solidFill>
              <a:latin typeface="Arial"/>
            </a:endParaRPr>
          </a:p>
          <a:p>
            <a:pPr marL="569160" indent="0">
              <a:spcBef>
                <a:spcPts val="972"/>
              </a:spcBef>
            </a:pPr>
            <a:r>
              <a:rPr lang="en-GB" sz="2200" b="0" strike="noStrike" spc="-1">
                <a:solidFill>
                  <a:srgbClr val="000000"/>
                </a:solidFill>
                <a:latin typeface="Arial"/>
              </a:rPr>
              <a:t>Other dataset/product generation functions may require auxiliary data defined at the dataset</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2CA2E180-E46B-4787-9CD0-6F1815695D15}" type="slidenum">
              <a:t>33</a:t>
            </a:fld>
            <a:endParaRPr/>
          </a:p>
        </p:txBody>
      </p:sp>
      <p:sp>
        <p:nvSpPr>
          <p:cNvPr id="6" name="PlaceHolder 5"/>
          <p:cNvSpPr>
            <a:spLocks noGrp="1"/>
          </p:cNvSpPr>
          <p:nvPr>
            <p:ph type="dt" idx="5"/>
          </p:nvPr>
        </p:nvSpPr>
        <p:spPr/>
        <p:txBody>
          <a:bodyPr/>
          <a:lstStyle/>
          <a:p>
            <a:fld id="{9DAF86D3-8085-42D1-89E7-E54F08224E6C}" type="datetime1">
              <a:rPr lang="ca-ES"/>
              <a:t>16/8/2023</a:t>
            </a:fld>
            <a:endParaRPr lang="ca-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By default Pyrad will store the data using the following folder structure:</a:t>
            </a:r>
            <a:endParaRPr lang="fr-FR" sz="22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saveimgbasepath/[proc_space]/[time_info]/[dataset_name]/[product_name]/</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e.g. home/jfigui/TOUL/2023-04-25/dBZ/PPI_EL001/</a:t>
            </a:r>
            <a:endParaRPr lang="fr-FR" sz="2000" b="0" strike="noStrike" spc="-1">
              <a:solidFill>
                <a:srgbClr val="000000"/>
              </a:solidFill>
              <a:latin typeface="Arial"/>
            </a:endParaRPr>
          </a:p>
          <a:p>
            <a:pPr marL="612000" indent="0">
              <a:spcBef>
                <a:spcPts val="972"/>
              </a:spcBef>
              <a:buNone/>
            </a:pPr>
            <a:r>
              <a:rPr lang="en-GB" sz="2200" b="0" i="1" strike="noStrike" spc="-1">
                <a:solidFill>
                  <a:srgbClr val="000000"/>
                </a:solidFill>
                <a:latin typeface="Arial"/>
              </a:rPr>
              <a:t> </a:t>
            </a:r>
            <a:endParaRPr lang="fr-FR" sz="2200" b="0" strike="noStrike" spc="-1">
              <a:solidFill>
                <a:srgbClr val="000000"/>
              </a:solidFill>
              <a:latin typeface="Arial"/>
            </a:endParaRPr>
          </a:p>
        </p:txBody>
      </p:sp>
      <p:sp>
        <p:nvSpPr>
          <p:cNvPr id="236" name="PlaceHolder 2"/>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output folder structure</a:t>
            </a:r>
            <a:endParaRPr lang="fr-FR" sz="2400" b="1" strike="noStrike" spc="-1">
              <a:solidFill>
                <a:srgbClr val="000000"/>
              </a:solidFill>
              <a:latin typeface="Arial"/>
            </a:endParaRPr>
          </a:p>
        </p:txBody>
      </p:sp>
      <p:graphicFrame>
        <p:nvGraphicFramePr>
          <p:cNvPr id="237" name="Tableau 236"/>
          <p:cNvGraphicFramePr/>
          <p:nvPr/>
        </p:nvGraphicFramePr>
        <p:xfrm>
          <a:off x="597240" y="2868480"/>
          <a:ext cx="9513000" cy="3919080"/>
        </p:xfrm>
        <a:graphic>
          <a:graphicData uri="http://schemas.openxmlformats.org/drawingml/2006/table">
            <a:tbl>
              <a:tblPr/>
              <a:tblGrid>
                <a:gridCol w="1800720">
                  <a:extLst>
                    <a:ext uri="{9D8B030D-6E8A-4147-A177-3AD203B41FA5}">
                      <a16:colId xmlns:a16="http://schemas.microsoft.com/office/drawing/2014/main" val="20000"/>
                    </a:ext>
                  </a:extLst>
                </a:gridCol>
                <a:gridCol w="4204080">
                  <a:extLst>
                    <a:ext uri="{9D8B030D-6E8A-4147-A177-3AD203B41FA5}">
                      <a16:colId xmlns:a16="http://schemas.microsoft.com/office/drawing/2014/main" val="20001"/>
                    </a:ext>
                  </a:extLst>
                </a:gridCol>
                <a:gridCol w="3508200">
                  <a:extLst>
                    <a:ext uri="{9D8B030D-6E8A-4147-A177-3AD203B41FA5}">
                      <a16:colId xmlns:a16="http://schemas.microsoft.com/office/drawing/2014/main" val="20002"/>
                    </a:ext>
                  </a:extLst>
                </a:gridCol>
              </a:tblGrid>
              <a:tr h="383400">
                <a:tc>
                  <a:txBody>
                    <a:bodyPr/>
                    <a:lstStyle/>
                    <a:p>
                      <a:r>
                        <a:rPr lang="en-GB" sz="1600" b="0" strike="noStrike" spc="-1">
                          <a:solidFill>
                            <a:srgbClr val="000000"/>
                          </a:solidFill>
                          <a:latin typeface="Arial"/>
                        </a:rPr>
                        <a:t>saveimgbasepath</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Base path where Pyrad output data is stored</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e.g. </a:t>
                      </a:r>
                      <a:r>
                        <a:rPr lang="en-GB" sz="1600" b="0" i="1" strike="noStrike" spc="-1">
                          <a:solidFill>
                            <a:srgbClr val="000000"/>
                          </a:solidFill>
                          <a:latin typeface="Arial"/>
                        </a:rPr>
                        <a:t>/home/jfigui/</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744480">
                <a:tc>
                  <a:txBody>
                    <a:bodyPr/>
                    <a:lstStyle/>
                    <a:p>
                      <a:r>
                        <a:rPr lang="en-GB" sz="1600" b="0" strike="noStrike" spc="-1">
                          <a:solidFill>
                            <a:srgbClr val="000000"/>
                          </a:solidFill>
                          <a:latin typeface="Arial"/>
                        </a:rPr>
                        <a:t>proc_space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Where to store all data output generated from the same main config file. Defined by the </a:t>
                      </a:r>
                      <a:r>
                        <a:rPr lang="en-GB" sz="1600" b="0" i="1" strike="noStrike" spc="-1">
                          <a:solidFill>
                            <a:srgbClr val="000000"/>
                          </a:solidFill>
                          <a:latin typeface="Arial"/>
                        </a:rPr>
                        <a:t>name</a:t>
                      </a:r>
                      <a:r>
                        <a:rPr lang="en-GB" sz="1600" b="0" strike="noStrike" spc="-1">
                          <a:solidFill>
                            <a:srgbClr val="000000"/>
                          </a:solidFill>
                          <a:latin typeface="Arial"/>
                        </a:rPr>
                        <a:t> keyword in the main config file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e.g. </a:t>
                      </a:r>
                      <a:r>
                        <a:rPr lang="en-GB" sz="1600" b="0" i="1" strike="noStrike" spc="-1">
                          <a:solidFill>
                            <a:srgbClr val="000000"/>
                          </a:solidFill>
                          <a:latin typeface="Arial"/>
                        </a:rPr>
                        <a:t>TOUL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236160">
                <a:tc>
                  <a:txBody>
                    <a:bodyPr/>
                    <a:lstStyle/>
                    <a:p>
                      <a:r>
                        <a:rPr lang="en-GB" sz="1600" b="0" strike="noStrike" spc="-1">
                          <a:solidFill>
                            <a:srgbClr val="000000"/>
                          </a:solidFill>
                          <a:latin typeface="Arial"/>
                        </a:rPr>
                        <a:t>time_info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Usually YYYY-MM-DD. Can be absent depending on the product. e.g. Long term time series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ea typeface="Microsoft YaHei"/>
                        </a:rPr>
                        <a:t>Dataset=&gt; e.g. </a:t>
                      </a:r>
                      <a:r>
                        <a:rPr lang="en-GB" sz="1600" b="0" i="1" strike="noStrike" spc="-1">
                          <a:solidFill>
                            <a:srgbClr val="000000"/>
                          </a:solidFill>
                          <a:latin typeface="Arial"/>
                          <a:ea typeface="Microsoft YaHei"/>
                        </a:rPr>
                        <a:t>Zh</a:t>
                      </a:r>
                      <a:endParaRPr lang="fr-FR" sz="1600" b="0" strike="noStrike" spc="-1">
                        <a:solidFill>
                          <a:srgbClr val="000000"/>
                        </a:solidFill>
                        <a:latin typeface="Arial"/>
                      </a:endParaRPr>
                    </a:p>
                    <a:p>
                      <a:r>
                        <a:rPr lang="en-GB" sz="1600" b="0" strike="noStrike" spc="-1">
                          <a:solidFill>
                            <a:srgbClr val="000000"/>
                          </a:solidFill>
                          <a:latin typeface="Arial"/>
                          <a:ea typeface="Microsoft YaHei"/>
                        </a:rPr>
                        <a:t>file_naming=&gt; </a:t>
                      </a:r>
                      <a:endParaRPr lang="fr-FR" sz="1600" b="0" strike="noStrike" spc="-1">
                        <a:solidFill>
                          <a:srgbClr val="000000"/>
                        </a:solidFill>
                        <a:latin typeface="Arial"/>
                      </a:endParaRPr>
                    </a:p>
                    <a:p>
                      <a:r>
                        <a:rPr lang="en-GB" sz="1600" b="0" i="1" strike="noStrike" spc="-1">
                          <a:solidFill>
                            <a:srgbClr val="000000"/>
                          </a:solidFill>
                          <a:latin typeface="Arial"/>
                        </a:rPr>
                        <a:t>D{directory format}-F{fileformat} </a:t>
                      </a:r>
                      <a:endParaRPr lang="fr-FR" sz="1600" b="0" strike="noStrike" spc="-1">
                        <a:solidFill>
                          <a:srgbClr val="000000"/>
                        </a:solidFill>
                        <a:latin typeface="Arial"/>
                      </a:endParaRPr>
                    </a:p>
                    <a:p>
                      <a:r>
                        <a:rPr lang="en-GB" sz="1600" b="0" i="1" strike="noStrike" spc="-1">
                          <a:solidFill>
                            <a:srgbClr val="000000"/>
                          </a:solidFill>
                          <a:latin typeface="Arial"/>
                        </a:rPr>
                        <a:t>D{%Y%m%d}-F{%Y%m%d%H%M} </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552960">
                <a:tc>
                  <a:txBody>
                    <a:bodyPr/>
                    <a:lstStyle/>
                    <a:p>
                      <a:r>
                        <a:rPr lang="en-GB" sz="1600" b="0" strike="noStrike" spc="-1">
                          <a:solidFill>
                            <a:srgbClr val="000000"/>
                          </a:solidFill>
                          <a:latin typeface="Arial"/>
                        </a:rPr>
                        <a:t>dataset_name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Name of the dataset as defined by the product config file </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Can be modified using keyword </a:t>
                      </a:r>
                      <a:r>
                        <a:rPr lang="en-GB" sz="1600" b="1" i="1" strike="noStrike" spc="-1">
                          <a:solidFill>
                            <a:srgbClr val="000000"/>
                          </a:solidFill>
                          <a:latin typeface="Arial"/>
                        </a:rPr>
                        <a:t>dssavename</a:t>
                      </a:r>
                      <a:r>
                        <a:rPr lang="en-GB" sz="1600" b="0" strike="noStrike" spc="-1">
                          <a:solidFill>
                            <a:srgbClr val="000000"/>
                          </a:solidFill>
                          <a:latin typeface="Arial"/>
                        </a:rPr>
                        <a:t> when defining the dataset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460800">
                <a:tc>
                  <a:txBody>
                    <a:bodyPr/>
                    <a:lstStyle/>
                    <a:p>
                      <a:r>
                        <a:rPr lang="en-GB" sz="1600" b="0" strike="noStrike" spc="-1">
                          <a:solidFill>
                            <a:srgbClr val="000000"/>
                          </a:solidFill>
                          <a:latin typeface="Arial"/>
                        </a:rPr>
                        <a:t>product_name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Name of the output product as defined by the product config file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Can be modified using keyword </a:t>
                      </a:r>
                      <a:r>
                        <a:rPr lang="en-GB" sz="1600" b="1" i="1" strike="noStrike" spc="-1">
                          <a:solidFill>
                            <a:srgbClr val="000000"/>
                          </a:solidFill>
                          <a:latin typeface="Arial"/>
                        </a:rPr>
                        <a:t>prdsavedir</a:t>
                      </a:r>
                      <a:r>
                        <a:rPr lang="en-GB" sz="1600" b="0" strike="noStrike" spc="-1">
                          <a:solidFill>
                            <a:srgbClr val="000000"/>
                          </a:solidFill>
                          <a:latin typeface="Arial"/>
                        </a:rPr>
                        <a:t> when defining the product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46E9B57B-6B28-4D23-AD6C-8669076602DF}" type="slidenum">
              <a:t>34</a:t>
            </a:fld>
            <a:endParaRPr/>
          </a:p>
        </p:txBody>
      </p:sp>
      <p:sp>
        <p:nvSpPr>
          <p:cNvPr id="6" name="PlaceHolder 5"/>
          <p:cNvSpPr>
            <a:spLocks noGrp="1"/>
          </p:cNvSpPr>
          <p:nvPr>
            <p:ph type="dt" idx="5"/>
          </p:nvPr>
        </p:nvSpPr>
        <p:spPr/>
        <p:txBody>
          <a:bodyPr/>
          <a:lstStyle/>
          <a:p>
            <a:fld id="{E5644E81-D94A-4FE3-B543-45899C25EEDF}" type="datetime1">
              <a:rPr lang="ca-ES"/>
              <a:t>16/8/2023</a:t>
            </a:fld>
            <a:endParaRPr lang="ca-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output file name convention</a:t>
            </a:r>
            <a:endParaRPr lang="fr-FR" sz="2400" b="1" strike="noStrike" spc="-1">
              <a:solidFill>
                <a:srgbClr val="000000"/>
              </a:solidFill>
              <a:latin typeface="Arial"/>
            </a:endParaRPr>
          </a:p>
        </p:txBody>
      </p:sp>
      <p:sp>
        <p:nvSpPr>
          <p:cNvPr id="23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Usually the Pyrad output file names have the following structure:</a:t>
            </a:r>
            <a:endParaRPr lang="fr-FR" sz="2200" b="0" strike="noStrike" spc="-1">
              <a:solidFill>
                <a:srgbClr val="000000"/>
              </a:solidFill>
              <a:latin typeface="Arial"/>
            </a:endParaRPr>
          </a:p>
          <a:p>
            <a:pPr marL="612000" indent="0">
              <a:spcBef>
                <a:spcPts val="972"/>
              </a:spcBef>
            </a:pPr>
            <a:r>
              <a:rPr lang="en-GB" sz="1800" b="0" i="1" strike="noStrike" spc="-1">
                <a:solidFill>
                  <a:srgbClr val="C9211E"/>
                </a:solidFill>
                <a:latin typeface="Arial"/>
              </a:rPr>
              <a:t>[time_stamp]_[run_info]_</a:t>
            </a:r>
            <a:r>
              <a:rPr lang="en-GB" sz="1800" b="0" i="1" strike="noStrike" spc="-1">
                <a:solidFill>
                  <a:srgbClr val="000000"/>
                </a:solidFill>
                <a:latin typeface="Arial"/>
              </a:rPr>
              <a:t>[product_id]_[dataset_id]_[fieldname]</a:t>
            </a:r>
            <a:r>
              <a:rPr lang="en-GB" sz="1800" b="0" i="1" strike="noStrike" spc="-1">
                <a:solidFill>
                  <a:srgbClr val="C9211E"/>
                </a:solidFill>
                <a:latin typeface="Arial"/>
              </a:rPr>
              <a:t>_[prod_info]</a:t>
            </a:r>
            <a:r>
              <a:rPr lang="en-GB" sz="1800" b="0" i="1" strike="noStrike" spc="-1">
                <a:solidFill>
                  <a:srgbClr val="000000"/>
                </a:solidFill>
                <a:latin typeface="Arial"/>
              </a:rPr>
              <a:t>.[termination]</a:t>
            </a:r>
            <a:endParaRPr lang="fr-FR" sz="1800" b="0" strike="noStrike" spc="-1">
              <a:solidFill>
                <a:srgbClr val="000000"/>
              </a:solidFill>
              <a:latin typeface="Arial"/>
            </a:endParaRPr>
          </a:p>
        </p:txBody>
      </p:sp>
      <p:graphicFrame>
        <p:nvGraphicFramePr>
          <p:cNvPr id="240" name="Tableau 239"/>
          <p:cNvGraphicFramePr/>
          <p:nvPr/>
        </p:nvGraphicFramePr>
        <p:xfrm>
          <a:off x="597600" y="2220840"/>
          <a:ext cx="9513000" cy="5029200"/>
        </p:xfrm>
        <a:graphic>
          <a:graphicData uri="http://schemas.openxmlformats.org/drawingml/2006/table">
            <a:tbl>
              <a:tblPr/>
              <a:tblGrid>
                <a:gridCol w="1406160">
                  <a:extLst>
                    <a:ext uri="{9D8B030D-6E8A-4147-A177-3AD203B41FA5}">
                      <a16:colId xmlns:a16="http://schemas.microsoft.com/office/drawing/2014/main" val="20000"/>
                    </a:ext>
                  </a:extLst>
                </a:gridCol>
                <a:gridCol w="4745880">
                  <a:extLst>
                    <a:ext uri="{9D8B030D-6E8A-4147-A177-3AD203B41FA5}">
                      <a16:colId xmlns:a16="http://schemas.microsoft.com/office/drawing/2014/main" val="20001"/>
                    </a:ext>
                  </a:extLst>
                </a:gridCol>
                <a:gridCol w="3360960">
                  <a:extLst>
                    <a:ext uri="{9D8B030D-6E8A-4147-A177-3AD203B41FA5}">
                      <a16:colId xmlns:a16="http://schemas.microsoft.com/office/drawing/2014/main" val="20002"/>
                    </a:ext>
                  </a:extLst>
                </a:gridCol>
              </a:tblGrid>
              <a:tr h="343440">
                <a:tc>
                  <a:txBody>
                    <a:bodyPr/>
                    <a:lstStyle/>
                    <a:p>
                      <a:r>
                        <a:rPr lang="en-GB" sz="1800" b="0" strike="noStrike" spc="-1">
                          <a:solidFill>
                            <a:srgbClr val="000000"/>
                          </a:solidFill>
                          <a:latin typeface="Arial"/>
                        </a:rPr>
                        <a:t>time_stamp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time stamp info. Usually the nominal time stamp as read from the input file. Usually of the form YYYYmmddHHMMSS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e.g. 20230425120500</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run_info</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Additional information provided at run time by the keyword </a:t>
                      </a:r>
                      <a:r>
                        <a:rPr lang="en-GB" sz="1800" b="0" i="1" strike="noStrike" spc="-1">
                          <a:solidFill>
                            <a:srgbClr val="000000"/>
                          </a:solidFill>
                          <a:latin typeface="Arial"/>
                        </a:rPr>
                        <a:t>-i, --infostr</a:t>
                      </a:r>
                      <a:r>
                        <a:rPr lang="en-GB" sz="1800" b="0" strike="noStrike" spc="-1">
                          <a:solidFill>
                            <a:srgbClr val="000000"/>
                          </a:solidFill>
                          <a:latin typeface="Arial"/>
                        </a:rPr>
                        <a:t> in the launching script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run23</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product_id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String identifying the 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i="1" strike="noStrike" spc="-1">
                          <a:solidFill>
                            <a:srgbClr val="000000"/>
                          </a:solidFill>
                          <a:latin typeface="Arial"/>
                          <a:ea typeface="Microsoft YaHei"/>
                        </a:rPr>
                        <a:t>e.g. ppi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solidFill>
                            <a:srgbClr val="000000"/>
                          </a:solidFill>
                          <a:latin typeface="Arial"/>
                        </a:rPr>
                        <a:t>dataset_id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String identifying the dataset type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i="1" strike="noStrike" spc="-1">
                          <a:solidFill>
                            <a:srgbClr val="000000"/>
                          </a:solidFill>
                          <a:latin typeface="Arial"/>
                        </a:rPr>
                        <a:t>e.g. RAW</a:t>
                      </a:r>
                      <a:r>
                        <a:rPr lang="en-GB" sz="1800" b="0" strike="noStrike" spc="-1">
                          <a:solidFill>
                            <a:srgbClr val="000000"/>
                          </a:solidFill>
                          <a:latin typeface="Arial"/>
                        </a:rPr>
                        <a:t> (output of raw data reading)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solidFill>
                            <a:srgbClr val="000000"/>
                          </a:solidFill>
                          <a:latin typeface="Arial"/>
                        </a:rPr>
                        <a:t>fieldname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convention field 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dBZ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r>
                        <a:rPr lang="en-GB" sz="1800" b="0" strike="noStrike" spc="-1">
                          <a:solidFill>
                            <a:srgbClr val="000000"/>
                          </a:solidFill>
                          <a:latin typeface="Arial"/>
                        </a:rPr>
                        <a:t>prod_info</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Additional string identifying the 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el0.4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r>
                        <a:rPr lang="en-GB" sz="1800" b="0" strike="noStrike" spc="-1">
                          <a:solidFill>
                            <a:srgbClr val="000000"/>
                          </a:solidFill>
                          <a:latin typeface="Arial"/>
                        </a:rPr>
                        <a:t>termination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For images it can be that of any file format accepted by Matplotlib and it is defined by keyword </a:t>
                      </a:r>
                      <a:r>
                        <a:rPr lang="en-GB" sz="1800" b="1" i="1" strike="noStrike" spc="-1">
                          <a:solidFill>
                            <a:srgbClr val="000000"/>
                          </a:solidFill>
                          <a:latin typeface="Arial"/>
                        </a:rPr>
                        <a:t>imgformat</a:t>
                      </a:r>
                      <a:r>
                        <a:rPr lang="en-GB" sz="1800" b="0" strike="noStrike" spc="-1">
                          <a:solidFill>
                            <a:srgbClr val="000000"/>
                          </a:solidFill>
                          <a:latin typeface="Arial"/>
                        </a:rPr>
                        <a:t> in the main config file. Outputs that are not grid or radar objects usually are </a:t>
                      </a:r>
                      <a:r>
                        <a:rPr lang="en-GB" sz="1800" b="0" i="1" strike="noStrike" spc="-1">
                          <a:solidFill>
                            <a:srgbClr val="000000"/>
                          </a:solidFill>
                          <a:latin typeface="Arial"/>
                        </a:rPr>
                        <a:t>.csv</a:t>
                      </a:r>
                      <a:r>
                        <a:rPr lang="en-GB" sz="1800" b="0" strike="noStrike" spc="-1">
                          <a:solidFill>
                            <a:srgbClr val="000000"/>
                          </a:solidFill>
                          <a:latin typeface="Arial"/>
                        </a:rPr>
                        <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53B2D5A2-5FC0-4145-B4BC-C8D7CE4B84C2}" type="slidenum">
              <a:t>35</a:t>
            </a:fld>
            <a:endParaRPr/>
          </a:p>
        </p:txBody>
      </p:sp>
      <p:sp>
        <p:nvSpPr>
          <p:cNvPr id="6" name="PlaceHolder 5"/>
          <p:cNvSpPr>
            <a:spLocks noGrp="1"/>
          </p:cNvSpPr>
          <p:nvPr>
            <p:ph type="dt" idx="5"/>
          </p:nvPr>
        </p:nvSpPr>
        <p:spPr/>
        <p:txBody>
          <a:bodyPr/>
          <a:lstStyle/>
          <a:p>
            <a:fld id="{33E7D752-15B1-4C22-ADAE-19774A4D96F2}" type="datetime1">
              <a:rPr lang="ca-ES"/>
              <a:t>16/8/2023</a:t>
            </a:fld>
            <a:endParaRPr lang="ca-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6. Constructing the processing chain</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45056B89-67F5-4C4A-A180-494CC5992811}" type="slidenum">
              <a:t>36</a:t>
            </a:fld>
            <a:endParaRPr/>
          </a:p>
        </p:txBody>
      </p:sp>
      <p:sp>
        <p:nvSpPr>
          <p:cNvPr id="5" name="PlaceHolder 4"/>
          <p:cNvSpPr>
            <a:spLocks noGrp="1"/>
          </p:cNvSpPr>
          <p:nvPr>
            <p:ph type="dt" idx="5"/>
          </p:nvPr>
        </p:nvSpPr>
        <p:spPr/>
        <p:txBody>
          <a:bodyPr/>
          <a:lstStyle/>
          <a:p>
            <a:fld id="{7435D46B-172F-4DDA-B0CE-6F85C3049D38}" type="datetime1">
              <a:rPr lang="ca-ES"/>
              <a:t>16/8/2023</a:t>
            </a:fld>
            <a:endParaRPr lang="ca-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Constructing the processing chain</a:t>
            </a:r>
            <a:endParaRPr lang="fr-FR" sz="2400" b="1" strike="noStrike" spc="-1">
              <a:solidFill>
                <a:srgbClr val="000000"/>
              </a:solidFill>
              <a:latin typeface="Arial"/>
            </a:endParaRPr>
          </a:p>
        </p:txBody>
      </p:sp>
      <p:sp>
        <p:nvSpPr>
          <p:cNvPr id="243"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Each dataset type is identified by a </a:t>
            </a:r>
            <a:r>
              <a:rPr lang="en-GB" sz="2000" b="1" strike="noStrike" spc="-1">
                <a:solidFill>
                  <a:srgbClr val="000000"/>
                </a:solidFill>
                <a:latin typeface="Arial"/>
              </a:rPr>
              <a:t>keyword</a:t>
            </a:r>
            <a:r>
              <a:rPr lang="en-GB" sz="2000" b="0" strike="noStrike" spc="-1">
                <a:solidFill>
                  <a:srgbClr val="000000"/>
                </a:solidFill>
                <a:latin typeface="Arial"/>
              </a:rPr>
              <a:t> that internally is associated to a </a:t>
            </a:r>
            <a:r>
              <a:rPr lang="en-GB" sz="2000" b="1" strike="noStrike" spc="-1">
                <a:solidFill>
                  <a:srgbClr val="000000"/>
                </a:solidFill>
                <a:latin typeface="Arial"/>
              </a:rPr>
              <a:t>processing function</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Internally </a:t>
            </a:r>
            <a:r>
              <a:rPr lang="en-GB" sz="2000" b="0" u="sng" strike="noStrike" spc="-1">
                <a:solidFill>
                  <a:srgbClr val="000000"/>
                </a:solidFill>
                <a:uFillTx/>
                <a:latin typeface="Arial"/>
              </a:rPr>
              <a:t>the datasets are grouped in </a:t>
            </a:r>
            <a:r>
              <a:rPr lang="en-GB" sz="2000" b="1" u="sng" strike="noStrike" spc="-1">
                <a:solidFill>
                  <a:srgbClr val="000000"/>
                </a:solidFill>
                <a:uFillTx/>
                <a:latin typeface="Arial"/>
              </a:rPr>
              <a:t>families</a:t>
            </a:r>
            <a:r>
              <a:rPr lang="en-GB" sz="2000" b="0" strike="noStrike" spc="-1">
                <a:solidFill>
                  <a:srgbClr val="000000"/>
                </a:solidFill>
                <a:latin typeface="Arial"/>
              </a:rPr>
              <a:t>. Those families can generate similar products </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The user can define up to 99 </a:t>
            </a:r>
            <a:r>
              <a:rPr lang="en-GB" sz="2000" b="1" strike="noStrike" spc="-1">
                <a:solidFill>
                  <a:srgbClr val="000000"/>
                </a:solidFill>
                <a:latin typeface="Arial"/>
              </a:rPr>
              <a:t>levels of processing</a:t>
            </a:r>
            <a:r>
              <a:rPr lang="en-GB" sz="2000" b="0" strike="noStrike" spc="-1">
                <a:solidFill>
                  <a:srgbClr val="000000"/>
                </a:solidFill>
                <a:latin typeface="Arial"/>
              </a:rPr>
              <a:t> for each </a:t>
            </a:r>
            <a:r>
              <a:rPr lang="en-GB" sz="2000" b="1" strike="noStrike" spc="-1">
                <a:solidFill>
                  <a:srgbClr val="000000"/>
                </a:solidFill>
                <a:latin typeface="Arial"/>
              </a:rPr>
              <a:t>input data object</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Datasets that are not inter-dependent can be generated at the same processing level. There is an option to generate those in parallel</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ea typeface="Droid Sans Fallback"/>
              </a:rPr>
              <a:t>Levels will be </a:t>
            </a:r>
            <a:r>
              <a:rPr lang="en-GB" sz="2000" b="0" u="sng" strike="noStrike" spc="-1">
                <a:solidFill>
                  <a:srgbClr val="000000"/>
                </a:solidFill>
                <a:uFillTx/>
                <a:latin typeface="Arial"/>
                <a:ea typeface="Droid Sans Fallback"/>
              </a:rPr>
              <a:t>processed sequentially</a:t>
            </a:r>
            <a:r>
              <a:rPr lang="en-GB" sz="2000" b="0" strike="noStrike" spc="-1">
                <a:solidFill>
                  <a:srgbClr val="000000"/>
                </a:solidFill>
                <a:latin typeface="Arial"/>
                <a:ea typeface="Droid Sans Fallback"/>
              </a:rPr>
              <a:t>. At the end of each processing level the keywords </a:t>
            </a:r>
            <a:r>
              <a:rPr lang="en-GB" sz="2000" b="1" i="1" strike="noStrike" spc="-1">
                <a:solidFill>
                  <a:srgbClr val="000000"/>
                </a:solidFill>
                <a:latin typeface="Arial"/>
                <a:ea typeface="Droid Sans Fallback"/>
              </a:rPr>
              <a:t>MAKE_GLOBAL, SUBSTITUTE_OBJECT</a:t>
            </a:r>
            <a:r>
              <a:rPr lang="en-GB" sz="2000" b="0" strike="noStrike" spc="-1">
                <a:solidFill>
                  <a:srgbClr val="000000"/>
                </a:solidFill>
                <a:latin typeface="Arial"/>
                <a:ea typeface="Droid Sans Fallback"/>
              </a:rPr>
              <a:t> and </a:t>
            </a:r>
            <a:r>
              <a:rPr lang="en-GB" sz="2000" b="1" i="1" strike="noStrike" spc="-1">
                <a:solidFill>
                  <a:srgbClr val="000000"/>
                </a:solidFill>
                <a:latin typeface="Arial"/>
              </a:rPr>
              <a:t>FIELDS_TO_REMOVE</a:t>
            </a:r>
            <a:r>
              <a:rPr lang="en-GB" sz="2000" b="0" strike="noStrike" spc="-1">
                <a:solidFill>
                  <a:srgbClr val="000000"/>
                </a:solidFill>
                <a:latin typeface="Arial"/>
              </a:rPr>
              <a:t> will control the behaviour of the new dataset created</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For each new dataset as many </a:t>
            </a:r>
            <a:r>
              <a:rPr lang="en-GB" sz="2000" b="1" strike="noStrike" spc="-1">
                <a:solidFill>
                  <a:srgbClr val="000000"/>
                </a:solidFill>
                <a:latin typeface="Arial"/>
              </a:rPr>
              <a:t>products</a:t>
            </a:r>
            <a:r>
              <a:rPr lang="en-GB" sz="2000" b="0" strike="noStrike" spc="-1">
                <a:solidFill>
                  <a:srgbClr val="000000"/>
                </a:solidFill>
                <a:latin typeface="Arial"/>
              </a:rPr>
              <a:t> as specified by the user will be generated. There is an option to generate those in parallel. If desired </a:t>
            </a:r>
            <a:r>
              <a:rPr lang="en-GB" sz="2000" b="0" u="sng" strike="noStrike" spc="-1">
                <a:solidFill>
                  <a:srgbClr val="000000"/>
                </a:solidFill>
                <a:uFillTx/>
                <a:latin typeface="Arial"/>
              </a:rPr>
              <a:t>no product needs to be generated</a:t>
            </a:r>
            <a:endParaRPr lang="fr-FR" sz="20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F5CC3826-A1DC-471A-BBD0-BBDCF4811D2F}" type="slidenum">
              <a:t>37</a:t>
            </a:fld>
            <a:endParaRPr/>
          </a:p>
        </p:txBody>
      </p:sp>
      <p:sp>
        <p:nvSpPr>
          <p:cNvPr id="6" name="PlaceHolder 5"/>
          <p:cNvSpPr>
            <a:spLocks noGrp="1"/>
          </p:cNvSpPr>
          <p:nvPr>
            <p:ph type="dt" idx="5"/>
          </p:nvPr>
        </p:nvSpPr>
        <p:spPr/>
        <p:txBody>
          <a:bodyPr/>
          <a:lstStyle/>
          <a:p>
            <a:fld id="{EEF28D66-7D89-45AC-81F9-849827E53E2A}" type="datetime1">
              <a:rPr lang="ca-ES"/>
              <a:t>16/8/2023</a:t>
            </a:fld>
            <a:endParaRPr lang="ca-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Constructing the processing chain</a:t>
            </a:r>
            <a:endParaRPr lang="fr-FR" sz="2400" b="1" strike="noStrike" spc="-1">
              <a:solidFill>
                <a:srgbClr val="000000"/>
              </a:solidFill>
              <a:latin typeface="Arial"/>
            </a:endParaRPr>
          </a:p>
        </p:txBody>
      </p:sp>
      <p:graphicFrame>
        <p:nvGraphicFramePr>
          <p:cNvPr id="245" name="Tableau 244"/>
          <p:cNvGraphicFramePr/>
          <p:nvPr/>
        </p:nvGraphicFramePr>
        <p:xfrm>
          <a:off x="227880" y="1935000"/>
          <a:ext cx="10151280" cy="3291840"/>
        </p:xfrm>
        <a:graphic>
          <a:graphicData uri="http://schemas.openxmlformats.org/drawingml/2006/table">
            <a:tbl>
              <a:tblPr/>
              <a:tblGrid>
                <a:gridCol w="2688840">
                  <a:extLst>
                    <a:ext uri="{9D8B030D-6E8A-4147-A177-3AD203B41FA5}">
                      <a16:colId xmlns:a16="http://schemas.microsoft.com/office/drawing/2014/main" val="20000"/>
                    </a:ext>
                  </a:extLst>
                </a:gridCol>
                <a:gridCol w="7462440">
                  <a:extLst>
                    <a:ext uri="{9D8B030D-6E8A-4147-A177-3AD203B41FA5}">
                      <a16:colId xmlns:a16="http://schemas.microsoft.com/office/drawing/2014/main" val="20001"/>
                    </a:ext>
                  </a:extLst>
                </a:gridCol>
              </a:tblGrid>
              <a:tr h="719640">
                <a:tc>
                  <a:txBody>
                    <a:bodyPr/>
                    <a:lstStyle/>
                    <a:p>
                      <a:r>
                        <a:rPr lang="en-GB" sz="1800" b="0" strike="noStrike" spc="-1">
                          <a:solidFill>
                            <a:srgbClr val="000000"/>
                          </a:solidFill>
                          <a:latin typeface="Arial"/>
                        </a:rPr>
                        <a:t>MAKE_GLOBAL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1 - The newly generated dataset fields will be added to the data object and will be available for the next processing level. Assumes that the generated dataset is compatible with the current data object. If a field with the same name exists it will be overwritten</a:t>
                      </a:r>
                      <a:endParaRPr lang="fr-FR" sz="1800" b="0" strike="noStrike" spc="-1">
                        <a:solidFill>
                          <a:srgbClr val="000000"/>
                        </a:solidFill>
                        <a:latin typeface="Arial"/>
                      </a:endParaRPr>
                    </a:p>
                    <a:p>
                      <a:r>
                        <a:rPr lang="en-GB" sz="1800" b="0" strike="noStrike" spc="-1">
                          <a:solidFill>
                            <a:srgbClr val="000000"/>
                          </a:solidFill>
                          <a:latin typeface="Arial"/>
                        </a:rPr>
                        <a:t>0 – The dataset will not be added to the data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719640">
                <a:tc>
                  <a:txBody>
                    <a:bodyPr/>
                    <a:lstStyle/>
                    <a:p>
                      <a:r>
                        <a:rPr lang="en-GB" sz="1800" b="0" strike="noStrike" spc="-1">
                          <a:solidFill>
                            <a:srgbClr val="000000"/>
                          </a:solidFill>
                          <a:latin typeface="Arial"/>
                        </a:rPr>
                        <a:t>FIELDS_TO_REMOVE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List of fields to remove. The fields removed will not be available for the next processing level. Useful to remove intermediate fields to reduce the memory footprint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720360">
                <a:tc>
                  <a:txBody>
                    <a:bodyPr/>
                    <a:lstStyle/>
                    <a:p>
                      <a:r>
                        <a:rPr lang="en-GB" sz="1800" b="0" strike="noStrike" spc="-1">
                          <a:solidFill>
                            <a:srgbClr val="000000"/>
                          </a:solidFill>
                          <a:latin typeface="Arial"/>
                        </a:rPr>
                        <a:t>SUBSTITUTE_OBJECT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1 - The data object used at the current level will be erased and substituted by the newly generated dataset. Useful for e.g. transition from a volume radar object to a grid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98448FC-1F77-4EEA-A7EE-C7520EEEC4B9}" type="slidenum">
              <a:t>38</a:t>
            </a:fld>
            <a:endParaRPr/>
          </a:p>
        </p:txBody>
      </p:sp>
      <p:sp>
        <p:nvSpPr>
          <p:cNvPr id="5" name="PlaceHolder 4"/>
          <p:cNvSpPr>
            <a:spLocks noGrp="1"/>
          </p:cNvSpPr>
          <p:nvPr>
            <p:ph type="dt" idx="5"/>
          </p:nvPr>
        </p:nvSpPr>
        <p:spPr/>
        <p:txBody>
          <a:bodyPr/>
          <a:lstStyle/>
          <a:p>
            <a:fld id="{58644CEA-6BF8-47B5-A128-E1576A97905D}" type="datetime1">
              <a:rPr lang="ca-ES"/>
              <a:t>16/8/2023</a:t>
            </a:fld>
            <a:endParaRPr lang="ca-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Dataset families. Most common</a:t>
            </a:r>
            <a:endParaRPr lang="fr-FR" sz="2400" b="1" strike="noStrike" spc="-1">
              <a:solidFill>
                <a:srgbClr val="000000"/>
              </a:solidFill>
              <a:latin typeface="Arial"/>
            </a:endParaRPr>
          </a:p>
        </p:txBody>
      </p:sp>
      <p:graphicFrame>
        <p:nvGraphicFramePr>
          <p:cNvPr id="247" name="Tableau 246"/>
          <p:cNvGraphicFramePr/>
          <p:nvPr/>
        </p:nvGraphicFramePr>
        <p:xfrm>
          <a:off x="272880" y="1428120"/>
          <a:ext cx="9900720" cy="3931920"/>
        </p:xfrm>
        <a:graphic>
          <a:graphicData uri="http://schemas.openxmlformats.org/drawingml/2006/table">
            <a:tbl>
              <a:tblPr/>
              <a:tblGrid>
                <a:gridCol w="2088360">
                  <a:extLst>
                    <a:ext uri="{9D8B030D-6E8A-4147-A177-3AD203B41FA5}">
                      <a16:colId xmlns:a16="http://schemas.microsoft.com/office/drawing/2014/main" val="20000"/>
                    </a:ext>
                  </a:extLst>
                </a:gridCol>
                <a:gridCol w="3749040">
                  <a:extLst>
                    <a:ext uri="{9D8B030D-6E8A-4147-A177-3AD203B41FA5}">
                      <a16:colId xmlns:a16="http://schemas.microsoft.com/office/drawing/2014/main" val="20001"/>
                    </a:ext>
                  </a:extLst>
                </a:gridCol>
                <a:gridCol w="406332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VOL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generate_vol_products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 volume output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TIMEAVG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generate_time_avg_products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Radar volume time averaging products. Same products as above but with different time stamp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SPECTRA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generate_spectra_products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Spectra or IQ volume output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GRID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generate_grid_products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Cartesian grid data ouput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GRID_TIMEAVG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generate_grid_time_avg_products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Time-averaging or accumulation of grid data. Same products as above but with different time stamp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QVP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generate_qvp_products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Time-column data (e.g. QVP, columns,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000000"/>
                          </a:solidFill>
                          <a:latin typeface="Arial"/>
                        </a:rPr>
                        <a:t>TIMESERIES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generate_timeseries_products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Time series of POIs 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2B0953A9-3E49-48C4-978E-810CC83B674B}" type="slidenum">
              <a:t>39</a:t>
            </a:fld>
            <a:endParaRPr/>
          </a:p>
        </p:txBody>
      </p:sp>
      <p:sp>
        <p:nvSpPr>
          <p:cNvPr id="5" name="PlaceHolder 4"/>
          <p:cNvSpPr>
            <a:spLocks noGrp="1"/>
          </p:cNvSpPr>
          <p:nvPr>
            <p:ph type="dt" idx="5"/>
          </p:nvPr>
        </p:nvSpPr>
        <p:spPr/>
        <p:txBody>
          <a:bodyPr/>
          <a:lstStyle/>
          <a:p>
            <a:fld id="{8349E1C8-6539-4654-B152-C90CF1ADA503}" type="datetime1">
              <a:rPr lang="ca-ES"/>
              <a:t>16/8/2023</a:t>
            </a:fld>
            <a:endParaRPr lang="ca-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What is Pyrad ?</a:t>
            </a:r>
            <a:endParaRPr lang="fr-FR" sz="2400" b="1" strike="noStrike" spc="-1">
              <a:solidFill>
                <a:srgbClr val="000000"/>
              </a:solidFill>
              <a:latin typeface="Arial"/>
            </a:endParaRPr>
          </a:p>
        </p:txBody>
      </p:sp>
      <p:sp>
        <p:nvSpPr>
          <p:cNvPr id="132"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216000" indent="0">
              <a:spcBef>
                <a:spcPts val="972"/>
              </a:spcBef>
              <a:buNone/>
            </a:pPr>
            <a:r>
              <a:rPr lang="en-GB" sz="3200" b="0" strike="noStrike" spc="-1">
                <a:solidFill>
                  <a:srgbClr val="000000"/>
                </a:solidFill>
                <a:latin typeface="Arial"/>
              </a:rPr>
              <a:t>Pyrad is a processing framework that allows the creation of </a:t>
            </a:r>
            <a:r>
              <a:rPr lang="en-GB" sz="3200" b="0" u="sng" strike="noStrike" spc="-1">
                <a:solidFill>
                  <a:srgbClr val="000000"/>
                </a:solidFill>
                <a:uFillTx/>
                <a:latin typeface="Arial"/>
              </a:rPr>
              <a:t>flexible</a:t>
            </a:r>
            <a:r>
              <a:rPr lang="en-GB" sz="3200" b="0" strike="noStrike" spc="-1">
                <a:solidFill>
                  <a:srgbClr val="000000"/>
                </a:solidFill>
                <a:latin typeface="Arial"/>
              </a:rPr>
              <a:t> and </a:t>
            </a:r>
            <a:r>
              <a:rPr lang="en-GB" sz="3200" b="0" u="sng" strike="noStrike" spc="-1">
                <a:solidFill>
                  <a:srgbClr val="000000"/>
                </a:solidFill>
                <a:uFillTx/>
                <a:latin typeface="Arial"/>
              </a:rPr>
              <a:t>replicable</a:t>
            </a:r>
            <a:r>
              <a:rPr lang="en-GB" sz="3200" b="0" strike="noStrike" spc="-1">
                <a:solidFill>
                  <a:srgbClr val="000000"/>
                </a:solidFill>
                <a:latin typeface="Arial"/>
              </a:rPr>
              <a:t> data processing chains with no programming. It is capable of operating in </a:t>
            </a:r>
            <a:r>
              <a:rPr lang="en-GB" sz="3200" b="1" strike="noStrike" spc="-1">
                <a:solidFill>
                  <a:srgbClr val="000000"/>
                </a:solidFill>
                <a:latin typeface="Arial"/>
              </a:rPr>
              <a:t>real time</a:t>
            </a:r>
            <a:r>
              <a:rPr lang="en-GB" sz="3200" b="0" strike="noStrike" spc="-1">
                <a:solidFill>
                  <a:srgbClr val="000000"/>
                </a:solidFill>
                <a:latin typeface="Arial"/>
              </a:rPr>
              <a:t> or </a:t>
            </a:r>
            <a:r>
              <a:rPr lang="en-GB" sz="3200" b="1" strike="noStrike" spc="-1">
                <a:solidFill>
                  <a:srgbClr val="000000"/>
                </a:solidFill>
                <a:latin typeface="Arial"/>
              </a:rPr>
              <a:t>off-line. </a:t>
            </a:r>
            <a:r>
              <a:rPr lang="en-GB" sz="3200" b="0" strike="noStrike" spc="-1">
                <a:solidFill>
                  <a:srgbClr val="000000"/>
                </a:solidFill>
                <a:latin typeface="Arial"/>
              </a:rPr>
              <a:t>It is aimed mainly for weather radar data processing but has some limited functionality allowing to process data from other sensors.</a:t>
            </a:r>
            <a:endParaRPr lang="fr-FR" sz="3200" b="0" strike="noStrike" spc="-1">
              <a:solidFill>
                <a:srgbClr val="000000"/>
              </a:solidFill>
              <a:latin typeface="Arial"/>
            </a:endParaRPr>
          </a:p>
          <a:p>
            <a:pPr indent="0">
              <a:spcBef>
                <a:spcPts val="972"/>
              </a:spcBef>
              <a:buNone/>
            </a:pPr>
            <a:endParaRPr lang="fr-FR" sz="3200" b="0" strike="noStrike" spc="-1">
              <a:solidFill>
                <a:srgbClr val="000000"/>
              </a:solidFill>
              <a:latin typeface="Arial"/>
            </a:endParaRPr>
          </a:p>
        </p:txBody>
      </p:sp>
      <p:sp>
        <p:nvSpPr>
          <p:cNvPr id="133" name="Rectangle 132"/>
          <p:cNvSpPr/>
          <p:nvPr/>
        </p:nvSpPr>
        <p:spPr>
          <a:xfrm>
            <a:off x="3826800" y="5027400"/>
            <a:ext cx="1874520" cy="1023480"/>
          </a:xfrm>
          <a:prstGeom prst="rect">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Pyrad</a:t>
            </a:r>
          </a:p>
        </p:txBody>
      </p:sp>
      <p:sp>
        <p:nvSpPr>
          <p:cNvPr id="135" name="Flèche : droite 134"/>
          <p:cNvSpPr/>
          <p:nvPr/>
        </p:nvSpPr>
        <p:spPr>
          <a:xfrm>
            <a:off x="3011040" y="5431320"/>
            <a:ext cx="815760" cy="294120"/>
          </a:xfrm>
          <a:prstGeom prst="rightArrow">
            <a:avLst>
              <a:gd name="adj1" fmla="val 50000"/>
              <a:gd name="adj2" fmla="val 69339"/>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sp>
        <p:nvSpPr>
          <p:cNvPr id="136" name="Flèche : droite 135"/>
          <p:cNvSpPr/>
          <p:nvPr/>
        </p:nvSpPr>
        <p:spPr>
          <a:xfrm>
            <a:off x="5711400" y="5431320"/>
            <a:ext cx="815760" cy="294120"/>
          </a:xfrm>
          <a:prstGeom prst="rightArrow">
            <a:avLst>
              <a:gd name="adj1" fmla="val 50000"/>
              <a:gd name="adj2" fmla="val 69339"/>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pic>
        <p:nvPicPr>
          <p:cNvPr id="137" name="Picture 2"/>
          <p:cNvPicPr/>
          <p:nvPr/>
        </p:nvPicPr>
        <p:blipFill>
          <a:blip r:embed="rId2"/>
          <a:stretch/>
        </p:blipFill>
        <p:spPr>
          <a:xfrm>
            <a:off x="6581160" y="4331520"/>
            <a:ext cx="3150000" cy="2520000"/>
          </a:xfrm>
          <a:prstGeom prst="rect">
            <a:avLst/>
          </a:prstGeom>
          <a:ln w="0">
            <a:noFill/>
          </a:ln>
        </p:spPr>
      </p:pic>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BD9F3826-D4FE-42DF-9EDF-D4DFB8D8B6D3}" type="slidenum">
              <a:t>4</a:t>
            </a:fld>
            <a:endParaRPr/>
          </a:p>
        </p:txBody>
      </p:sp>
      <p:sp>
        <p:nvSpPr>
          <p:cNvPr id="6" name="PlaceHolder 5"/>
          <p:cNvSpPr>
            <a:spLocks noGrp="1"/>
          </p:cNvSpPr>
          <p:nvPr>
            <p:ph type="dt" idx="5"/>
          </p:nvPr>
        </p:nvSpPr>
        <p:spPr/>
        <p:txBody>
          <a:bodyPr/>
          <a:lstStyle/>
          <a:p>
            <a:fld id="{79F7F490-D0D8-43B0-90A5-2158DB969EE8}" type="datetime1">
              <a:rPr lang="ca-ES"/>
              <a:t>16/8/2023</a:t>
            </a:fld>
            <a:endParaRPr lang="ca-ES"/>
          </a:p>
        </p:txBody>
      </p:sp>
      <p:pic>
        <p:nvPicPr>
          <p:cNvPr id="3" name="Image 2" descr="Une image contenant ligne, conception&#10;&#10;Description générée automatiquement">
            <a:extLst>
              <a:ext uri="{FF2B5EF4-FFF2-40B4-BE49-F238E27FC236}">
                <a16:creationId xmlns:a16="http://schemas.microsoft.com/office/drawing/2014/main" id="{5CC8EEE7-F29E-240F-05DC-2DDDECB1F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08" y="5023631"/>
            <a:ext cx="2038635" cy="119079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Dataset families. Specialized functions</a:t>
            </a:r>
            <a:endParaRPr lang="fr-FR" sz="2400" b="1" strike="noStrike" spc="-1">
              <a:solidFill>
                <a:srgbClr val="000000"/>
              </a:solidFill>
              <a:latin typeface="Arial"/>
            </a:endParaRPr>
          </a:p>
        </p:txBody>
      </p:sp>
      <p:graphicFrame>
        <p:nvGraphicFramePr>
          <p:cNvPr id="249" name="Tableau 248"/>
          <p:cNvGraphicFramePr/>
          <p:nvPr/>
        </p:nvGraphicFramePr>
        <p:xfrm>
          <a:off x="380880" y="1428120"/>
          <a:ext cx="10005120" cy="5120640"/>
        </p:xfrm>
        <a:graphic>
          <a:graphicData uri="http://schemas.openxmlformats.org/drawingml/2006/table">
            <a:tbl>
              <a:tblPr/>
              <a:tblGrid>
                <a:gridCol w="2471040">
                  <a:extLst>
                    <a:ext uri="{9D8B030D-6E8A-4147-A177-3AD203B41FA5}">
                      <a16:colId xmlns:a16="http://schemas.microsoft.com/office/drawing/2014/main" val="20000"/>
                    </a:ext>
                  </a:extLst>
                </a:gridCol>
                <a:gridCol w="3464640">
                  <a:extLst>
                    <a:ext uri="{9D8B030D-6E8A-4147-A177-3AD203B41FA5}">
                      <a16:colId xmlns:a16="http://schemas.microsoft.com/office/drawing/2014/main" val="20001"/>
                    </a:ext>
                  </a:extLst>
                </a:gridCol>
                <a:gridCol w="406944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MONITORING</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generate_monitoring_products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Polar data monitoring</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0"/>
                  </a:ext>
                </a:extLst>
              </a:tr>
              <a:tr h="343440">
                <a:tc>
                  <a:txBody>
                    <a:bodyPr/>
                    <a:lstStyle/>
                    <a:p>
                      <a:pPr indent="0">
                        <a:lnSpc>
                          <a:spcPct val="100000"/>
                        </a:lnSpc>
                        <a:buNone/>
                      </a:pPr>
                      <a:r>
                        <a:rPr lang="en-GB" sz="1800" b="0" strike="noStrike" spc="-1">
                          <a:solidFill>
                            <a:srgbClr val="000000"/>
                          </a:solidFill>
                          <a:latin typeface="Arial"/>
                        </a:rPr>
                        <a:t>SUN_HITS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generate_sun_hits_products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Monitoring using the sun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1"/>
                  </a:ext>
                </a:extLst>
              </a:tr>
              <a:tr h="343440">
                <a:tc>
                  <a:txBody>
                    <a:bodyPr/>
                    <a:lstStyle/>
                    <a:p>
                      <a:pPr indent="0">
                        <a:lnSpc>
                          <a:spcPct val="100000"/>
                        </a:lnSpc>
                        <a:buNone/>
                      </a:pPr>
                      <a:r>
                        <a:rPr lang="en-GB" sz="1800" b="0" strike="noStrike" spc="-1">
                          <a:solidFill>
                            <a:srgbClr val="000000"/>
                          </a:solidFill>
                          <a:latin typeface="Arial"/>
                        </a:rPr>
                        <a:t>OCCURRENCE</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generate_occurrence_products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Monitoring using ground clutter</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2"/>
                  </a:ext>
                </a:extLst>
              </a:tr>
              <a:tr h="343440">
                <a:tc>
                  <a:txBody>
                    <a:bodyPr/>
                    <a:lstStyle/>
                    <a:p>
                      <a:pPr indent="0">
                        <a:lnSpc>
                          <a:spcPct val="100000"/>
                        </a:lnSpc>
                        <a:buNone/>
                      </a:pPr>
                      <a:r>
                        <a:rPr lang="en-GB" sz="1800" b="0" strike="noStrike" spc="-1">
                          <a:solidFill>
                            <a:srgbClr val="000000"/>
                          </a:solidFill>
                          <a:latin typeface="Arial"/>
                        </a:rPr>
                        <a:t>COLOCATED_GATES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generate_colocated_gates_products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find co-located gates for radar inter-comparison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INTERCOMP</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generate_intercomp_products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Inter-comparison between radars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COSMO2RADAR</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generate_cosmo_to_radar_products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Output of the interpolation of NWP data into radar coordinates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5"/>
                  </a:ext>
                </a:extLst>
              </a:tr>
              <a:tr h="343440">
                <a:tc>
                  <a:txBody>
                    <a:bodyPr/>
                    <a:lstStyle/>
                    <a:p>
                      <a:pPr indent="0">
                        <a:lnSpc>
                          <a:spcPct val="100000"/>
                        </a:lnSpc>
                        <a:buNone/>
                      </a:pPr>
                      <a:r>
                        <a:rPr lang="en-GB" sz="1800" b="0" strike="noStrike" spc="-1">
                          <a:solidFill>
                            <a:srgbClr val="000000"/>
                          </a:solidFill>
                          <a:latin typeface="Arial"/>
                        </a:rPr>
                        <a:t>COSMO_COORD</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generate_cosmo_coord_products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select the grid coordinates of the NWP data that will be interpolated into radar coordinates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6"/>
                  </a:ext>
                </a:extLst>
              </a:tr>
              <a:tr h="343440">
                <a:tc>
                  <a:txBody>
                    <a:bodyPr/>
                    <a:lstStyle/>
                    <a:p>
                      <a:pPr indent="0">
                        <a:lnSpc>
                          <a:spcPct val="100000"/>
                        </a:lnSpc>
                        <a:buNone/>
                      </a:pPr>
                      <a:r>
                        <a:rPr lang="en-GB" sz="1800" b="0" strike="noStrike" spc="-1">
                          <a:solidFill>
                            <a:srgbClr val="000000"/>
                          </a:solidFill>
                          <a:latin typeface="Arial"/>
                        </a:rPr>
                        <a:t>ML</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generate_ml_products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Melting layer detection data</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7"/>
                  </a:ext>
                </a:extLst>
              </a:tr>
              <a:tr h="343440">
                <a:tc>
                  <a:txBody>
                    <a:bodyPr/>
                    <a:lstStyle/>
                    <a:p>
                      <a:pPr indent="0">
                        <a:lnSpc>
                          <a:spcPct val="100000"/>
                        </a:lnSpc>
                        <a:buNone/>
                      </a:pPr>
                      <a:r>
                        <a:rPr lang="en-GB" sz="1800" b="0" strike="noStrike" spc="-1">
                          <a:solidFill>
                            <a:srgbClr val="000000"/>
                          </a:solidFill>
                          <a:latin typeface="Arial"/>
                        </a:rPr>
                        <a:t>VPR</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generate_vpr_products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Vertical profile of reflectivity correction data</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8"/>
                  </a:ext>
                </a:extLst>
              </a:tr>
              <a:tr h="343440">
                <a:tc>
                  <a:txBody>
                    <a:bodyPr/>
                    <a:lstStyle/>
                    <a:p>
                      <a:pPr indent="0">
                        <a:lnSpc>
                          <a:spcPct val="100000"/>
                        </a:lnSpc>
                        <a:buNone/>
                      </a:pPr>
                      <a:r>
                        <a:rPr lang="en-GB" sz="1800" b="0" strike="noStrike" spc="-1">
                          <a:solidFill>
                            <a:srgbClr val="000000"/>
                          </a:solidFill>
                          <a:latin typeface="Arial"/>
                        </a:rPr>
                        <a:t>CENTROIDS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generate_centroids_products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obtain centroids for the semi-supervised hydrometeor classification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9"/>
                  </a:ext>
                </a:extLst>
              </a:tr>
              <a:tr h="343440">
                <a:tc>
                  <a:txBody>
                    <a:bodyPr/>
                    <a:lstStyle/>
                    <a:p>
                      <a:pPr indent="0">
                        <a:lnSpc>
                          <a:spcPct val="100000"/>
                        </a:lnSpc>
                        <a:buNone/>
                      </a:pPr>
                      <a:r>
                        <a:rPr lang="en-GB" sz="1800" b="0" strike="noStrike" spc="-1">
                          <a:solidFill>
                            <a:srgbClr val="000000"/>
                          </a:solidFill>
                          <a:latin typeface="Arial"/>
                        </a:rPr>
                        <a:t>TRAJ_ONLY</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generate_traj_product</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Trajectory 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10"/>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51CE4487-CED0-4B31-AA59-4911E7B66A8D}" type="slidenum">
              <a:t>40</a:t>
            </a:fld>
            <a:endParaRPr/>
          </a:p>
        </p:txBody>
      </p:sp>
      <p:sp>
        <p:nvSpPr>
          <p:cNvPr id="5" name="PlaceHolder 4"/>
          <p:cNvSpPr>
            <a:spLocks noGrp="1"/>
          </p:cNvSpPr>
          <p:nvPr>
            <p:ph type="dt" idx="5"/>
          </p:nvPr>
        </p:nvSpPr>
        <p:spPr/>
        <p:txBody>
          <a:bodyPr/>
          <a:lstStyle/>
          <a:p>
            <a:fld id="{B33F8118-F3A9-4B2F-8666-203031C2A663}" type="datetime1">
              <a:rPr lang="ca-ES"/>
              <a:t>16/8/2023</a:t>
            </a:fld>
            <a:endParaRPr lang="ca-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Identification of data fields</a:t>
            </a:r>
            <a:endParaRPr lang="fr-FR" sz="2400" b="1" strike="noStrike" spc="-1">
              <a:solidFill>
                <a:srgbClr val="000000"/>
              </a:solidFill>
              <a:latin typeface="Arial"/>
            </a:endParaRPr>
          </a:p>
        </p:txBody>
      </p:sp>
      <p:sp>
        <p:nvSpPr>
          <p:cNvPr id="25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Internally pyrad uses the </a:t>
            </a:r>
            <a:r>
              <a:rPr lang="en-GB" sz="2200" b="0" u="sng" strike="noStrike" spc="-1">
                <a:solidFill>
                  <a:srgbClr val="000000"/>
                </a:solidFill>
                <a:uFillTx/>
                <a:latin typeface="Arial"/>
              </a:rPr>
              <a:t>naming convention of Py-ART</a:t>
            </a:r>
            <a:r>
              <a:rPr lang="en-GB" sz="2200" b="0" strike="noStrike" spc="-1">
                <a:solidFill>
                  <a:srgbClr val="000000"/>
                </a:solidFill>
                <a:latin typeface="Arial"/>
              </a:rPr>
              <a:t> which follows closely the </a:t>
            </a:r>
            <a:r>
              <a:rPr lang="en-GB" sz="2200" b="1" strike="noStrike" spc="-1">
                <a:solidFill>
                  <a:srgbClr val="000000"/>
                </a:solidFill>
                <a:latin typeface="Arial"/>
              </a:rPr>
              <a:t>CF/Radial convention</a:t>
            </a:r>
            <a:r>
              <a:rPr lang="en-GB" sz="2200" b="0" strike="noStrike" spc="-1">
                <a:solidFill>
                  <a:srgbClr val="000000"/>
                </a:solidFill>
                <a:latin typeface="Arial"/>
              </a:rPr>
              <a:t> for radar data fields.</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There are some fields that are non-standard and therefore defined by Pyrad</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Py-ART names used internally are defined in the </a:t>
            </a:r>
            <a:r>
              <a:rPr lang="en-GB" sz="2200" b="1" strike="noStrike" spc="-1">
                <a:solidFill>
                  <a:srgbClr val="000000"/>
                </a:solidFill>
                <a:latin typeface="Arial"/>
              </a:rPr>
              <a:t>Py-ART config file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Since the Py-ART naming is very long, Pyrad uses short keywords in the Pyrad config files. The short keywords are mapped internally using the function get_fieldname_pyart in </a:t>
            </a:r>
            <a:r>
              <a:rPr lang="en-GB" sz="2200" b="0" strike="noStrike" spc="-1">
                <a:solidFill>
                  <a:srgbClr val="000000"/>
                </a:solidFill>
                <a:latin typeface="Arial"/>
                <a:hlinkClick r:id="rId2"/>
              </a:rPr>
              <a:t>io_aux.py</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special keyword « all_fields » allows to load all data saved in a Pyrad generated volume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ADCE50EE-501B-446C-B72F-D4C1AC335BD8}" type="slidenum">
              <a:t>41</a:t>
            </a:fld>
            <a:endParaRPr/>
          </a:p>
        </p:txBody>
      </p:sp>
      <p:sp>
        <p:nvSpPr>
          <p:cNvPr id="6" name="PlaceHolder 5"/>
          <p:cNvSpPr>
            <a:spLocks noGrp="1"/>
          </p:cNvSpPr>
          <p:nvPr>
            <p:ph type="dt" idx="5"/>
          </p:nvPr>
        </p:nvSpPr>
        <p:spPr/>
        <p:txBody>
          <a:bodyPr/>
          <a:lstStyle/>
          <a:p>
            <a:fld id="{D6D5426A-7A2B-4964-93CA-348B49EB8CFA}" type="datetime1">
              <a:rPr lang="ca-ES"/>
              <a:t>16/8/2023</a:t>
            </a:fld>
            <a:endParaRPr lang="ca-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Generation of images</a:t>
            </a:r>
            <a:endParaRPr lang="fr-FR" sz="2400" b="1" strike="noStrike" spc="-1">
              <a:solidFill>
                <a:srgbClr val="000000"/>
              </a:solidFill>
              <a:latin typeface="Arial"/>
            </a:endParaRPr>
          </a:p>
        </p:txBody>
      </p:sp>
      <p:sp>
        <p:nvSpPr>
          <p:cNvPr id="253"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92500" lnSpcReduction="10000"/>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Standard radar images (PPI, CAPPI, RHI, etc.) are generated using the </a:t>
            </a:r>
            <a:r>
              <a:rPr lang="en-GB" sz="2200" b="1" strike="noStrike" spc="-1">
                <a:solidFill>
                  <a:srgbClr val="000000"/>
                </a:solidFill>
                <a:latin typeface="Arial"/>
              </a:rPr>
              <a:t>plotting functions from Py-ART</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Standard Cartesian images (Surface, cross-sections, etc.) are generated using the </a:t>
            </a:r>
            <a:r>
              <a:rPr lang="en-GB" sz="2200" b="1" strike="noStrike" spc="-1">
                <a:solidFill>
                  <a:srgbClr val="000000"/>
                </a:solidFill>
                <a:latin typeface="Arial"/>
              </a:rPr>
              <a:t>plotting functions from Py-ART</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Other images (e.g. B-scope) and graphics (e.g. time series) are generated by Pyrad itself</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Colormap and value limits, field name to show, units, etc. are generally defined at the </a:t>
            </a:r>
            <a:r>
              <a:rPr lang="en-GB" sz="2200" b="1" strike="noStrike" spc="-1">
                <a:solidFill>
                  <a:srgbClr val="000000"/>
                </a:solidFill>
                <a:latin typeface="Arial"/>
              </a:rPr>
              <a:t>Py-ART config file</a:t>
            </a:r>
            <a:r>
              <a:rPr lang="en-GB" sz="2200" b="0" strike="noStrike" spc="-1">
                <a:solidFill>
                  <a:srgbClr val="000000"/>
                </a:solidFill>
                <a:latin typeface="Arial"/>
              </a:rPr>
              <a:t>. </a:t>
            </a:r>
            <a:r>
              <a:rPr lang="en-GB" sz="2200" b="0" u="sng" strike="noStrike" spc="-1">
                <a:solidFill>
                  <a:srgbClr val="000000"/>
                </a:solidFill>
                <a:uFillTx/>
                <a:latin typeface="Arial"/>
              </a:rPr>
              <a:t>Pyrad allows using a discrete colormap</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image size, resolution and area plotted are defined by </a:t>
            </a:r>
            <a:r>
              <a:rPr lang="en-GB" sz="2200" b="1" i="1" strike="noStrike" spc="-1">
                <a:solidFill>
                  <a:srgbClr val="000000"/>
                </a:solidFill>
                <a:latin typeface="Arial"/>
              </a:rPr>
              <a:t>ImageConfig</a:t>
            </a:r>
            <a:r>
              <a:rPr lang="en-GB" sz="2200" b="0" strike="noStrike" spc="-1">
                <a:solidFill>
                  <a:srgbClr val="000000"/>
                </a:solidFill>
                <a:latin typeface="Arial"/>
              </a:rPr>
              <a:t> structs in the pyrad loc config file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Images can be overplot on a map generated by cartopy</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244B2EF7-456B-4159-A640-47F902A65955}" type="slidenum">
              <a:t>42</a:t>
            </a:fld>
            <a:endParaRPr/>
          </a:p>
        </p:txBody>
      </p:sp>
      <p:sp>
        <p:nvSpPr>
          <p:cNvPr id="6" name="PlaceHolder 5"/>
          <p:cNvSpPr>
            <a:spLocks noGrp="1"/>
          </p:cNvSpPr>
          <p:nvPr>
            <p:ph type="dt" idx="5"/>
          </p:nvPr>
        </p:nvSpPr>
        <p:spPr/>
        <p:txBody>
          <a:bodyPr/>
          <a:lstStyle/>
          <a:p>
            <a:fld id="{6B9A8CB6-2F23-48E1-9E46-EACD1C68CF81}" type="datetime1">
              <a:rPr lang="ca-ES"/>
              <a:t>16/8/2023</a:t>
            </a:fld>
            <a:endParaRPr lang="ca-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Generation of images</a:t>
            </a:r>
            <a:endParaRPr lang="fr-FR" sz="2400" b="1" strike="noStrike" spc="-1">
              <a:solidFill>
                <a:srgbClr val="000000"/>
              </a:solidFill>
              <a:latin typeface="Arial"/>
            </a:endParaRPr>
          </a:p>
        </p:txBody>
      </p:sp>
      <p:graphicFrame>
        <p:nvGraphicFramePr>
          <p:cNvPr id="255" name="Tableau 254"/>
          <p:cNvGraphicFramePr/>
          <p:nvPr/>
        </p:nvGraphicFramePr>
        <p:xfrm>
          <a:off x="920880" y="1356120"/>
          <a:ext cx="8201160" cy="2194560"/>
        </p:xfrm>
        <a:graphic>
          <a:graphicData uri="http://schemas.openxmlformats.org/drawingml/2006/table">
            <a:tbl>
              <a:tblPr/>
              <a:tblGrid>
                <a:gridCol w="2365920">
                  <a:extLst>
                    <a:ext uri="{9D8B030D-6E8A-4147-A177-3AD203B41FA5}">
                      <a16:colId xmlns:a16="http://schemas.microsoft.com/office/drawing/2014/main" val="20000"/>
                    </a:ext>
                  </a:extLst>
                </a:gridCol>
                <a:gridCol w="583524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ppiImageConfig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PPI-like image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rhiImageConfig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RHI-like image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ppiMapImageConfig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PPI-like image overplotted on a map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gridMapImageConfig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Cartesian grid image overplot on a map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xsecImageConfig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Vertical cross-section of 3D gridded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sunhitsImageConfig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Sun hits image (delta_az, delta_ele)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83749DDB-93AD-40AF-A425-092BB2EAB740}" type="slidenum">
              <a:t>43</a:t>
            </a:fld>
            <a:endParaRPr/>
          </a:p>
        </p:txBody>
      </p:sp>
      <p:sp>
        <p:nvSpPr>
          <p:cNvPr id="5" name="PlaceHolder 4"/>
          <p:cNvSpPr>
            <a:spLocks noGrp="1"/>
          </p:cNvSpPr>
          <p:nvPr>
            <p:ph type="dt" idx="5"/>
          </p:nvPr>
        </p:nvSpPr>
        <p:spPr/>
        <p:txBody>
          <a:bodyPr/>
          <a:lstStyle/>
          <a:p>
            <a:fld id="{CA4E6A38-807F-488D-A1FB-1911E3E7A4CF}" type="datetime1">
              <a:rPr lang="ca-ES"/>
              <a:t>16/8/2023</a:t>
            </a:fld>
            <a:endParaRPr lang="ca-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7. Config files: an example</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CA80D98B-4355-4E3C-A61F-417C00ABE6CB}" type="slidenum">
              <a:t>44</a:t>
            </a:fld>
            <a:endParaRPr/>
          </a:p>
        </p:txBody>
      </p:sp>
      <p:sp>
        <p:nvSpPr>
          <p:cNvPr id="5" name="PlaceHolder 4"/>
          <p:cNvSpPr>
            <a:spLocks noGrp="1"/>
          </p:cNvSpPr>
          <p:nvPr>
            <p:ph type="dt" idx="5"/>
          </p:nvPr>
        </p:nvSpPr>
        <p:spPr/>
        <p:txBody>
          <a:bodyPr/>
          <a:lstStyle/>
          <a:p>
            <a:fld id="{CB13818A-F2A1-4B8C-A939-61D87A8AEC4D}" type="datetime1">
              <a:rPr lang="ca-ES"/>
              <a:t>16/8/2023</a:t>
            </a:fld>
            <a:endParaRPr lang="ca-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0" y="0"/>
            <a:ext cx="10691640" cy="7559640"/>
          </a:xfrm>
          <a:prstGeom prst="rect">
            <a:avLst/>
          </a:prstGeom>
          <a:ln w="0">
            <a:noFill/>
          </a:ln>
        </p:spPr>
      </p:pic>
      <p:sp>
        <p:nvSpPr>
          <p:cNvPr id="258" name="Title 2"/>
          <p:cNvSpPr/>
          <p:nvPr/>
        </p:nvSpPr>
        <p:spPr>
          <a:xfrm>
            <a:off x="272160" y="585720"/>
            <a:ext cx="7275240" cy="78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6000" b="1" strike="noStrike" spc="-1">
                <a:solidFill>
                  <a:srgbClr val="FFC000"/>
                </a:solidFill>
                <a:latin typeface="Arial"/>
              </a:rPr>
              <a:t>Thank you!</a:t>
            </a:r>
            <a:br>
              <a:rPr sz="6000"/>
            </a:br>
            <a:r>
              <a:rPr lang="en-GB" sz="6000" b="1" strike="noStrike" spc="-1">
                <a:solidFill>
                  <a:srgbClr val="FFC000"/>
                </a:solidFill>
                <a:latin typeface="Arial"/>
              </a:rPr>
              <a:t>Grazie mille!</a:t>
            </a:r>
            <a:br>
              <a:rPr sz="6000"/>
            </a:br>
            <a:r>
              <a:rPr lang="en-GB" sz="6000" b="1" strike="noStrike" spc="-1">
                <a:solidFill>
                  <a:srgbClr val="FFC000"/>
                </a:solidFill>
                <a:latin typeface="Arial"/>
              </a:rPr>
              <a:t>Moltes Gràcies!</a:t>
            </a:r>
            <a:br>
              <a:rPr sz="6000"/>
            </a:br>
            <a:r>
              <a:rPr lang="en-GB" sz="6000" b="1" strike="noStrike" spc="-1">
                <a:solidFill>
                  <a:srgbClr val="FFC000"/>
                </a:solidFill>
                <a:latin typeface="Arial"/>
              </a:rPr>
              <a:t>Merci!</a:t>
            </a:r>
            <a:endParaRPr lang="en-GB" sz="6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History and use</a:t>
            </a:r>
            <a:endParaRPr lang="fr-FR" sz="2400" b="1" strike="noStrike" spc="-1">
              <a:solidFill>
                <a:srgbClr val="000000"/>
              </a:solidFill>
              <a:latin typeface="Arial"/>
            </a:endParaRPr>
          </a:p>
        </p:txBody>
      </p:sp>
      <p:sp>
        <p:nvSpPr>
          <p:cNvPr id="139"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77500" lnSpcReduction="20000"/>
          </a:bodyPr>
          <a:lstStyle/>
          <a:p>
            <a:pPr marL="612000" indent="0">
              <a:spcBef>
                <a:spcPts val="972"/>
              </a:spcBef>
            </a:pPr>
            <a:r>
              <a:rPr lang="en-GB" sz="2200" b="0" strike="noStrike" spc="-1">
                <a:solidFill>
                  <a:srgbClr val="000000"/>
                </a:solidFill>
                <a:latin typeface="Arial"/>
                <a:ea typeface="Droid Sans Fallback"/>
              </a:rPr>
              <a:t>2016 </a:t>
            </a:r>
            <a:r>
              <a:rPr lang="en-GB" sz="2200" b="0" strike="noStrike" spc="-1">
                <a:solidFill>
                  <a:srgbClr val="000000"/>
                </a:solidFill>
                <a:latin typeface="Arial"/>
              </a:rPr>
              <a:t>– Initially developed at MeteoSwiss as Python replacement for and IDL processing framework</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2020 – First release as a python and conda package (v0.4.4)</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2021 – Agreement to have a joined development between MeteoSwiss and Météo-France</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2022 – Version 1.0.0</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Use :</a:t>
            </a:r>
            <a:endParaRPr lang="fr-FR" sz="22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Operational real-time post-processing of X-band radar data (MeteoSwiss)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Operational polarimetric data quality monitoring (MeteoSwiss)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Platform for rapid algorithm prototyping</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Platform for MeteoSwiss and Météo-France radar volume data processing and visualization by third parties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Common development platform for institutions partnering with MeteoSwiss or Météo-France</a:t>
            </a:r>
            <a:endParaRPr lang="fr-FR" sz="20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43076AC2-62A6-4683-B41B-AB71FDBD9819}" type="slidenum">
              <a:t>5</a:t>
            </a:fld>
            <a:endParaRPr/>
          </a:p>
        </p:txBody>
      </p:sp>
      <p:sp>
        <p:nvSpPr>
          <p:cNvPr id="6" name="PlaceHolder 5"/>
          <p:cNvSpPr>
            <a:spLocks noGrp="1"/>
          </p:cNvSpPr>
          <p:nvPr>
            <p:ph type="dt" idx="5"/>
          </p:nvPr>
        </p:nvSpPr>
        <p:spPr/>
        <p:txBody>
          <a:bodyPr/>
          <a:lstStyle/>
          <a:p>
            <a:fld id="{3A16939C-2B8D-4809-A8D2-A76CFF3BE4DD}" type="datetime1">
              <a:rPr lang="ca-ES"/>
              <a:t>16/8/2023</a:t>
            </a:fld>
            <a:endParaRPr lang="ca-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General characteristics</a:t>
            </a:r>
            <a:endParaRPr lang="fr-FR" sz="2400" b="1" strike="noStrike" spc="-1">
              <a:solidFill>
                <a:srgbClr val="000000"/>
              </a:solidFill>
              <a:latin typeface="Arial"/>
            </a:endParaRPr>
          </a:p>
        </p:txBody>
      </p:sp>
      <p:sp>
        <p:nvSpPr>
          <p:cNvPr id="14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Python-based (&gt; v. 3.7)</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Linux platform</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Open source, version controlled (</a:t>
            </a:r>
            <a:r>
              <a:rPr lang="en-GB" sz="2200" b="1" strike="noStrike" spc="-1">
                <a:solidFill>
                  <a:srgbClr val="000000"/>
                </a:solidFill>
                <a:latin typeface="Arial"/>
                <a:hlinkClick r:id="rId2"/>
              </a:rPr>
              <a:t>https://github.com/MeteoSwiss/pyrad</a:t>
            </a:r>
            <a:r>
              <a:rPr lang="en-GB" sz="2200" b="0" strike="noStrike" spc="-1">
                <a:solidFill>
                  <a:srgbClr val="000000"/>
                </a:solidFill>
                <a:latin typeface="Arial"/>
              </a:rPr>
              <a:t>)</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Core based on our own version of </a:t>
            </a:r>
            <a:r>
              <a:rPr lang="en-GB" sz="2200" b="1" strike="noStrike" spc="-1">
                <a:solidFill>
                  <a:srgbClr val="000000"/>
                </a:solidFill>
                <a:latin typeface="Arial"/>
                <a:hlinkClick r:id="rId3"/>
              </a:rPr>
              <a:t>ARM-DOE Py-ART</a:t>
            </a:r>
            <a:r>
              <a:rPr lang="en-GB" sz="2200" b="0" strike="noStrike" spc="-1">
                <a:solidFill>
                  <a:srgbClr val="000000"/>
                </a:solidFill>
                <a:latin typeface="Arial"/>
              </a:rPr>
              <a:t> (</a:t>
            </a:r>
            <a:r>
              <a:rPr lang="en-GB" sz="2200" b="0" strike="noStrike" spc="-1">
                <a:solidFill>
                  <a:srgbClr val="FF0000"/>
                </a:solidFill>
                <a:latin typeface="Arial"/>
              </a:rPr>
              <a:t>The Pyrad project contributes back regularly</a:t>
            </a:r>
            <a:r>
              <a:rPr lang="en-GB" sz="2200" b="0" strike="noStrike" spc="-1">
                <a:solidFill>
                  <a:srgbClr val="000000"/>
                </a:solidFill>
                <a:latin typeface="Arial"/>
              </a:rPr>
              <a:t>) </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Possibility to ingest data from multiple radars</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Ingests multiple data types: IQ data, spectral data, polarimetric and Doppler moments, Cartesian data, etc.</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Capable of reading the main file formats used for volume radar data storage </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1" strike="noStrike" spc="-1">
                <a:solidFill>
                  <a:srgbClr val="000000"/>
                </a:solidFill>
                <a:latin typeface="Arial"/>
              </a:rPr>
              <a:t>Automatic documentation published </a:t>
            </a:r>
            <a:r>
              <a:rPr lang="en-GB" sz="2200" b="1" strike="noStrike" spc="-1">
                <a:solidFill>
                  <a:srgbClr val="000000"/>
                </a:solidFill>
                <a:latin typeface="Arial"/>
                <a:hlinkClick r:id="rId4"/>
              </a:rPr>
              <a:t>online</a:t>
            </a:r>
            <a:r>
              <a:rPr lang="en-GB" sz="2200" b="0" strike="noStrike" spc="-1">
                <a:solidFill>
                  <a:srgbClr val="000000"/>
                </a:solidFill>
                <a:latin typeface="Arial"/>
              </a:rPr>
              <a:t> based on doc-strings</a:t>
            </a:r>
            <a:endParaRPr lang="fr-FR" sz="2200" b="0" strike="noStrike" spc="-1">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a:solidFill>
                  <a:srgbClr val="000000"/>
                </a:solidFill>
                <a:latin typeface="Arial"/>
              </a:rPr>
              <a:t>Easy to install (</a:t>
            </a:r>
            <a:r>
              <a:rPr lang="en-GB" sz="2200" b="0" strike="noStrike" spc="-1">
                <a:solidFill>
                  <a:srgbClr val="000000"/>
                </a:solidFill>
                <a:latin typeface="Arial"/>
                <a:hlinkClick r:id="rId5"/>
              </a:rPr>
              <a:t>PyPI</a:t>
            </a:r>
            <a:r>
              <a:rPr lang="en-GB" sz="2200" b="0" strike="noStrike" spc="-1">
                <a:solidFill>
                  <a:srgbClr val="000000"/>
                </a:solidFill>
                <a:latin typeface="Arial"/>
              </a:rPr>
              <a:t>, </a:t>
            </a:r>
            <a:r>
              <a:rPr lang="en-GB" sz="2200" b="0" strike="noStrike" spc="-1">
                <a:solidFill>
                  <a:srgbClr val="000000"/>
                </a:solidFill>
                <a:latin typeface="Arial"/>
                <a:hlinkClick r:id="rId6"/>
              </a:rPr>
              <a:t>conda</a:t>
            </a:r>
            <a:r>
              <a:rPr lang="en-GB" sz="2200" b="0" strike="noStrike" spc="-1">
                <a:solidFill>
                  <a:srgbClr val="000000"/>
                </a:solidFill>
                <a:latin typeface="Arial"/>
              </a:rPr>
              <a:t>)</a:t>
            </a:r>
            <a:endParaRPr lang="fr-FR" sz="2200" b="0" strike="noStrike" spc="-1">
              <a:solidFill>
                <a:srgbClr val="000000"/>
              </a:solidFill>
              <a:latin typeface="Arial"/>
            </a:endParaRPr>
          </a:p>
          <a:p>
            <a:pPr marL="612000" indent="0">
              <a:lnSpc>
                <a:spcPct val="100000"/>
              </a:lnSpc>
              <a:spcBef>
                <a:spcPts val="360"/>
              </a:spcBef>
              <a:buNone/>
            </a:pPr>
            <a:r>
              <a:rPr lang="en-GB" sz="1800" b="0" strike="noStrike" spc="-1">
                <a:solidFill>
                  <a:srgbClr val="000000"/>
                </a:solidFill>
                <a:latin typeface="Arial"/>
              </a:rPr>
              <a:t> </a:t>
            </a:r>
            <a:endParaRPr lang="fr-FR" sz="1800" b="0" strike="noStrike" spc="-1">
              <a:solidFill>
                <a:srgbClr val="000000"/>
              </a:solidFill>
              <a:latin typeface="Arial"/>
            </a:endParaRPr>
          </a:p>
          <a:p>
            <a:pPr marL="612000" indent="0">
              <a:lnSpc>
                <a:spcPct val="100000"/>
              </a:lnSpc>
              <a:spcBef>
                <a:spcPts val="360"/>
              </a:spcBef>
              <a:buNone/>
            </a:pPr>
            <a:r>
              <a:rPr lang="en-GB" sz="1800" b="0" strike="noStrike" spc="-1">
                <a:solidFill>
                  <a:srgbClr val="000000"/>
                </a:solidFill>
                <a:latin typeface="Arial"/>
              </a:rPr>
              <a:t> </a:t>
            </a:r>
            <a:endParaRPr lang="fr-FR" sz="18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F139225D-5044-4D7F-B611-C9E37DFEDFA9}" type="slidenum">
              <a:t>6</a:t>
            </a:fld>
            <a:endParaRPr/>
          </a:p>
        </p:txBody>
      </p:sp>
      <p:sp>
        <p:nvSpPr>
          <p:cNvPr id="6" name="PlaceHolder 5"/>
          <p:cNvSpPr>
            <a:spLocks noGrp="1"/>
          </p:cNvSpPr>
          <p:nvPr>
            <p:ph type="dt" idx="5"/>
          </p:nvPr>
        </p:nvSpPr>
        <p:spPr/>
        <p:txBody>
          <a:bodyPr/>
          <a:lstStyle/>
          <a:p>
            <a:fld id="{C6C6E466-2191-4A94-B394-A729B9068662}" type="datetime1">
              <a:rPr lang="ca-ES"/>
              <a:t>16/8/2023</a:t>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2. Pyrad working philosophy</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634E19EE-7A18-4980-9B94-68CD78066210}" type="slidenum">
              <a:t>7</a:t>
            </a:fld>
            <a:endParaRPr/>
          </a:p>
        </p:txBody>
      </p:sp>
      <p:sp>
        <p:nvSpPr>
          <p:cNvPr id="5" name="PlaceHolder 4"/>
          <p:cNvSpPr>
            <a:spLocks noGrp="1"/>
          </p:cNvSpPr>
          <p:nvPr>
            <p:ph type="dt" idx="5"/>
          </p:nvPr>
        </p:nvSpPr>
        <p:spPr/>
        <p:txBody>
          <a:bodyPr/>
          <a:lstStyle/>
          <a:p>
            <a:fld id="{2A588C18-A4D8-444B-A0DC-CC87F91E7C3C}" type="datetime1">
              <a:rPr lang="ca-ES"/>
              <a:t>16/8/2023</a:t>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General characteristics</a:t>
            </a:r>
            <a:endParaRPr lang="fr-FR" sz="2400" b="1" strike="noStrike" spc="-1">
              <a:solidFill>
                <a:srgbClr val="000000"/>
              </a:solidFill>
              <a:latin typeface="Arial"/>
            </a:endParaRPr>
          </a:p>
        </p:txBody>
      </p:sp>
      <p:sp>
        <p:nvSpPr>
          <p:cNvPr id="144"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1" strike="noStrike" spc="-1">
                <a:solidFill>
                  <a:srgbClr val="000000"/>
                </a:solidFill>
                <a:latin typeface="Arial"/>
              </a:rPr>
              <a:t>KEY CONCEPT</a:t>
            </a:r>
            <a:r>
              <a:rPr lang="en-GB" sz="2200" b="0" strike="noStrike" spc="-1">
                <a:solidFill>
                  <a:srgbClr val="000000"/>
                </a:solidFill>
                <a:latin typeface="Arial"/>
              </a:rPr>
              <a:t> : Separation between </a:t>
            </a:r>
            <a:r>
              <a:rPr lang="en-GB" sz="2200" b="1" strike="noStrike" spc="-1">
                <a:solidFill>
                  <a:srgbClr val="000000"/>
                </a:solidFill>
                <a:latin typeface="Arial"/>
              </a:rPr>
              <a:t>dataset</a:t>
            </a:r>
            <a:r>
              <a:rPr lang="en-GB" sz="2200" b="0" strike="noStrike" spc="-1">
                <a:solidFill>
                  <a:srgbClr val="000000"/>
                </a:solidFill>
                <a:latin typeface="Arial"/>
              </a:rPr>
              <a:t> generation and </a:t>
            </a:r>
            <a:r>
              <a:rPr lang="en-GB" sz="2200" b="1" strike="noStrike" spc="-1">
                <a:solidFill>
                  <a:srgbClr val="000000"/>
                </a:solidFill>
                <a:latin typeface="Arial"/>
              </a:rPr>
              <a:t>product</a:t>
            </a:r>
            <a:r>
              <a:rPr lang="en-GB" sz="2200" b="0" strike="noStrike" spc="-1">
                <a:solidFill>
                  <a:srgbClr val="000000"/>
                </a:solidFill>
                <a:latin typeface="Arial"/>
              </a:rPr>
              <a:t> generation</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Dataset</a:t>
            </a:r>
            <a:r>
              <a:rPr lang="en-GB" sz="2200" b="0" strike="noStrike" spc="-1">
                <a:solidFill>
                  <a:srgbClr val="000000"/>
                </a:solidFill>
                <a:latin typeface="Arial"/>
              </a:rPr>
              <a:t> : New data generated from the processing of a Pyrad data object. It can be in the form of a new field of the same object type or a completely new object. It can be re-ingested in the data processing chain. Examples :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rainfall rate field generated from a reflectivity field contained in a radar object</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Reflectivity generated from a spectral data object</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Product</a:t>
            </a:r>
            <a:r>
              <a:rPr lang="en-GB" sz="2200" b="0" strike="noStrike" spc="-1">
                <a:solidFill>
                  <a:srgbClr val="000000"/>
                </a:solidFill>
                <a:latin typeface="Arial"/>
              </a:rPr>
              <a:t> : Output generated out of a dataset for human or machine consumption. Examples :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PPI of reflectivity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File containing timeseries of values at a point of interest</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11EB8DDD-60FB-4F2B-8877-8C5C3DDB9F9E}" type="slidenum">
              <a:t>8</a:t>
            </a:fld>
            <a:endParaRPr/>
          </a:p>
        </p:txBody>
      </p:sp>
      <p:sp>
        <p:nvSpPr>
          <p:cNvPr id="6" name="PlaceHolder 5"/>
          <p:cNvSpPr>
            <a:spLocks noGrp="1"/>
          </p:cNvSpPr>
          <p:nvPr>
            <p:ph type="dt" idx="5"/>
          </p:nvPr>
        </p:nvSpPr>
        <p:spPr/>
        <p:txBody>
          <a:bodyPr/>
          <a:lstStyle/>
          <a:p>
            <a:fld id="{4C3548ED-1DAC-4CBC-94DC-C4990A470CF9}" type="datetime1">
              <a:rPr lang="ca-ES"/>
              <a:t>16/8/2023</a:t>
            </a:fld>
            <a:endParaRPr lang="ca-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flow diagram</a:t>
            </a:r>
            <a:endParaRPr lang="fr-FR" sz="2400" b="1" strike="noStrike" spc="-1">
              <a:solidFill>
                <a:srgbClr val="000000"/>
              </a:solidFill>
              <a:latin typeface="Arial"/>
            </a:endParaRPr>
          </a:p>
        </p:txBody>
      </p:sp>
      <p:pic>
        <p:nvPicPr>
          <p:cNvPr id="146" name="Image 145"/>
          <p:cNvPicPr/>
          <p:nvPr/>
        </p:nvPicPr>
        <p:blipFill>
          <a:blip r:embed="rId2"/>
          <a:stretch/>
        </p:blipFill>
        <p:spPr>
          <a:xfrm>
            <a:off x="641520" y="1790640"/>
            <a:ext cx="9360000" cy="4046400"/>
          </a:xfrm>
          <a:prstGeom prst="rect">
            <a:avLst/>
          </a:prstGeom>
          <a:ln w="36000">
            <a:noFill/>
          </a:ln>
        </p:spPr>
      </p:pic>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094F2222-22C7-4287-AE46-F48139319292}" type="slidenum">
              <a:t>9</a:t>
            </a:fld>
            <a:endParaRPr/>
          </a:p>
        </p:txBody>
      </p:sp>
      <p:sp>
        <p:nvSpPr>
          <p:cNvPr id="5" name="PlaceHolder 4"/>
          <p:cNvSpPr>
            <a:spLocks noGrp="1"/>
          </p:cNvSpPr>
          <p:nvPr>
            <p:ph type="dt" idx="5"/>
          </p:nvPr>
        </p:nvSpPr>
        <p:spPr/>
        <p:txBody>
          <a:bodyPr/>
          <a:lstStyle/>
          <a:p>
            <a:fld id="{5734DFA3-F88F-41BD-88B1-BA4702D95873}" type="datetime1">
              <a:rPr lang="ca-ES"/>
              <a:t>16/8/2023</a:t>
            </a:fld>
            <a:endParaRPr lang="ca-E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TotalTime>
  <Words>4635</Words>
  <Application>Microsoft Office PowerPoint</Application>
  <PresentationFormat>Personnalisé</PresentationFormat>
  <Paragraphs>692</Paragraphs>
  <Slides>45</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45</vt:i4>
      </vt:variant>
    </vt:vector>
  </HeadingPairs>
  <TitlesOfParts>
    <vt:vector size="54" baseType="lpstr">
      <vt:lpstr>Arial</vt:lpstr>
      <vt:lpstr>Noto Sans</vt:lpstr>
      <vt:lpstr>Segoe UI</vt:lpstr>
      <vt:lpstr>Symbol</vt:lpstr>
      <vt:lpstr>Times New Roman</vt:lpstr>
      <vt:lpstr>Wingdings</vt:lpstr>
      <vt:lpstr>Office Theme</vt:lpstr>
      <vt:lpstr>Office Theme</vt:lpstr>
      <vt:lpstr>Office Theme</vt:lpstr>
      <vt:lpstr>Pyrad architecture and principles</vt:lpstr>
      <vt:lpstr>Contents</vt:lpstr>
      <vt:lpstr>Présentation PowerPoint</vt:lpstr>
      <vt:lpstr>What is Pyrad ?</vt:lpstr>
      <vt:lpstr>History and use</vt:lpstr>
      <vt:lpstr>General characteristics</vt:lpstr>
      <vt:lpstr>Présentation PowerPoint</vt:lpstr>
      <vt:lpstr>General characteristics</vt:lpstr>
      <vt:lpstr>Pyrad flow diagram</vt:lpstr>
      <vt:lpstr>Configuration files</vt:lpstr>
      <vt:lpstr>Config file data types</vt:lpstr>
      <vt:lpstr>Présentation PowerPoint</vt:lpstr>
      <vt:lpstr>Github architecture</vt:lpstr>
      <vt:lpstr>pyrad_proc modules</vt:lpstr>
      <vt:lpstr>Proc files</vt:lpstr>
      <vt:lpstr>Prod files</vt:lpstr>
      <vt:lpstr>Présentation PowerPoint</vt:lpstr>
      <vt:lpstr>Pyrad processing status</vt:lpstr>
      <vt:lpstr>Pyrad Launching scripts</vt:lpstr>
      <vt:lpstr>Trajectory processing with main_process_data.py</vt:lpstr>
      <vt:lpstr>Présentation PowerPoint</vt:lpstr>
      <vt:lpstr>Reading input data files</vt:lpstr>
      <vt:lpstr>Reading input data files. Searching for data </vt:lpstr>
      <vt:lpstr>Reading input data files. The ScanList keyword </vt:lpstr>
      <vt:lpstr>Folder hierarchy : path_convention keyword</vt:lpstr>
      <vt:lpstr>Folder hierarchy : path_convention keyword</vt:lpstr>
      <vt:lpstr>Reading data files: the datatype keyword</vt:lpstr>
      <vt:lpstr>Reading data files : the datatype keyword</vt:lpstr>
      <vt:lpstr>Datagroups for radar volume object. Widely used formats</vt:lpstr>
      <vt:lpstr>Datagroups for radar volume object. Proprietary formats</vt:lpstr>
      <vt:lpstr>Datagroups for grid object</vt:lpstr>
      <vt:lpstr>Datagroups for IQ/Spectra object</vt:lpstr>
      <vt:lpstr>Other pathes where pyrad searches for data and metadata</vt:lpstr>
      <vt:lpstr>Pyrad output folder structure</vt:lpstr>
      <vt:lpstr>Pyrad output file name convention</vt:lpstr>
      <vt:lpstr>Présentation PowerPoint</vt:lpstr>
      <vt:lpstr>Constructing the processing chain</vt:lpstr>
      <vt:lpstr>Constructing the processing chain</vt:lpstr>
      <vt:lpstr>Dataset families. Most common</vt:lpstr>
      <vt:lpstr>Dataset families. Specialized functions</vt:lpstr>
      <vt:lpstr>Identification of data fields</vt:lpstr>
      <vt:lpstr>Generation of images</vt:lpstr>
      <vt:lpstr>Generation of images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Pyrad architecture and principles</dc:title>
  <dc:subject/>
  <dc:creator/>
  <dc:description/>
  <cp:lastModifiedBy>Jordi FIGUERAS VENTURA</cp:lastModifiedBy>
  <cp:revision>20</cp:revision>
  <dcterms:created xsi:type="dcterms:W3CDTF">2023-04-18T10:53:44Z</dcterms:created>
  <dcterms:modified xsi:type="dcterms:W3CDTF">2023-08-16T09:57:01Z</dcterms:modified>
  <dc:language>ca-ES</dc:language>
</cp:coreProperties>
</file>