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691813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626" y="84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96224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34600" y="4059360"/>
            <a:ext cx="96224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46516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34600" y="405936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465160" y="405936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787920" y="176904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041600" y="176904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34600" y="405936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787920" y="405936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041600" y="405936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02959B3-1BB2-4005-89F5-2EC5DF95CCF6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244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98C68A0-B243-4FDC-A04D-DE5F065359A4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962244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6CD85AA-415B-430B-BD3E-48C6E0098E57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548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465160" y="1769040"/>
            <a:ext cx="469548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0FA5BBA-067C-4055-B968-5BDEF709A396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8CDD422-D3DE-47E4-9A66-4C6A31C75859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34600" y="301320"/>
            <a:ext cx="9622440" cy="585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B5FAB3E-46B3-4EDA-BF1B-91DFFF4B6EE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465160" y="1769040"/>
            <a:ext cx="469548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34600" y="405936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05481E3-8C05-4979-8256-D7272D67C105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244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548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46516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465160" y="405936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747EA5E-754F-4F68-AD0F-AE7F5D852373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46516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34600" y="4059360"/>
            <a:ext cx="96224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1BCAE0F-F5DC-49F5-AC85-6D741C57599B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96224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34600" y="4059360"/>
            <a:ext cx="96224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C086A34-1FD0-4ACA-BCB5-2063C839D4DE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46516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34600" y="405936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465160" y="405936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4EEA629-F0C7-406A-ADA3-C86DC55B30AD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787920" y="176904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041600" y="176904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34600" y="405936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787920" y="405936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041600" y="405936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F0F6A83-B53A-43C4-9BE5-67CAC044E849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244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962244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548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465160" y="1769040"/>
            <a:ext cx="469548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962244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34600" y="301320"/>
            <a:ext cx="9622440" cy="585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465160" y="1769040"/>
            <a:ext cx="469548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34600" y="405936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548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46516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465160" y="405936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46516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34600" y="4059360"/>
            <a:ext cx="96224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96224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34600" y="4059360"/>
            <a:ext cx="96224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46516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34600" y="405936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465160" y="405936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787920" y="176904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7041600" y="176904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34600" y="405936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787920" y="405936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7041600" y="4059360"/>
            <a:ext cx="309816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548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465160" y="1769040"/>
            <a:ext cx="469548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34600" y="301320"/>
            <a:ext cx="9622440" cy="585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465160" y="1769040"/>
            <a:ext cx="469548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34600" y="405936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548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46516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465160" y="405936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CH" sz="2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465160" y="1769040"/>
            <a:ext cx="469548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34600" y="4059360"/>
            <a:ext cx="9622440" cy="209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CH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49080" y="3168000"/>
            <a:ext cx="916488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3200" b="1" strike="noStrike" spc="-1">
                <a:solidFill>
                  <a:srgbClr val="000000"/>
                </a:solidFill>
                <a:latin typeface="Arial"/>
              </a:rPr>
              <a:t>Feu clic per a editar el format del text del títol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1382840" y="2832120"/>
            <a:ext cx="5805720" cy="386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Feu clic per a editar el format del text de l'esquema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Segon nivell de l'esquema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Tercer nivell de l'esquema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Quart nivell de l'esquema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Cinquè nivell de l'esquema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Sisè nivell de l'esquema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Setè nivell de l'esquema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34600" y="7128000"/>
            <a:ext cx="2490840" cy="2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  <a:endParaRPr lang="fr-FR" sz="1400" b="0" strike="noStrike" spc="-1">
              <a:solidFill>
                <a:srgbClr val="3465A4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36200" y="7128000"/>
            <a:ext cx="7026120" cy="2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&lt;peu de pàgina&gt;</a:t>
            </a:r>
          </a:p>
        </p:txBody>
      </p:sp>
      <p:pic>
        <p:nvPicPr>
          <p:cNvPr id="4" name="Image 3"/>
          <p:cNvPicPr/>
          <p:nvPr/>
        </p:nvPicPr>
        <p:blipFill>
          <a:blip r:embed="rId14"/>
          <a:stretch/>
        </p:blipFill>
        <p:spPr>
          <a:xfrm>
            <a:off x="1933200" y="252000"/>
            <a:ext cx="992880" cy="936000"/>
          </a:xfrm>
          <a:prstGeom prst="rect">
            <a:avLst/>
          </a:prstGeom>
          <a:ln w="0">
            <a:noFill/>
          </a:ln>
        </p:spPr>
      </p:pic>
      <p:pic>
        <p:nvPicPr>
          <p:cNvPr id="5" name="Image 4"/>
          <p:cNvPicPr/>
          <p:nvPr/>
        </p:nvPicPr>
        <p:blipFill>
          <a:blip r:embed="rId15"/>
          <a:stretch/>
        </p:blipFill>
        <p:spPr>
          <a:xfrm>
            <a:off x="648000" y="252000"/>
            <a:ext cx="1159920" cy="935280"/>
          </a:xfrm>
          <a:prstGeom prst="rect">
            <a:avLst/>
          </a:prstGeom>
          <a:ln w="0">
            <a:noFill/>
          </a:ln>
        </p:spPr>
      </p:pic>
      <p:sp>
        <p:nvSpPr>
          <p:cNvPr id="6" name="Connecteur droit 5"/>
          <p:cNvSpPr/>
          <p:nvPr/>
        </p:nvSpPr>
        <p:spPr>
          <a:xfrm>
            <a:off x="282240" y="7041600"/>
            <a:ext cx="10141920" cy="7560"/>
          </a:xfrm>
          <a:prstGeom prst="line">
            <a:avLst/>
          </a:prstGeom>
          <a:ln w="0">
            <a:solidFill>
              <a:srgbClr val="5770B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37440" rIns="90000" bIns="-3744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92160" y="248400"/>
            <a:ext cx="8448120" cy="615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400" b="1" strike="noStrike" spc="-1">
                <a:solidFill>
                  <a:srgbClr val="000000"/>
                </a:solidFill>
                <a:latin typeface="Arial"/>
              </a:rPr>
              <a:t>Feu clic per a editar el format del text del títol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72880" y="1356120"/>
            <a:ext cx="10160280" cy="54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12000" indent="0">
              <a:spcBef>
                <a:spcPts val="972"/>
              </a:spcBef>
            </a:pPr>
            <a:r>
              <a:rPr lang="fr-FR" sz="2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1044000" lvl="1" indent="-504000">
              <a:spcBef>
                <a:spcPts val="1131"/>
              </a:spcBef>
              <a:buClr>
                <a:srgbClr val="000000"/>
              </a:buClr>
              <a:buSzPct val="80000"/>
              <a:buFont typeface="Segoe UI"/>
              <a:buChar char="–"/>
            </a:pPr>
            <a:r>
              <a:rPr lang="fr-FR" sz="22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512000" lvl="2" indent="-504000">
              <a:spcBef>
                <a:spcPts val="850"/>
              </a:spcBef>
              <a:buClr>
                <a:srgbClr val="000000"/>
              </a:buClr>
              <a:buSzPct val="50000"/>
              <a:buFont typeface="Noto Sans"/>
              <a:buChar char="►"/>
            </a:pPr>
            <a:r>
              <a:rPr lang="fr-FR" sz="22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2016000" lvl="3" indent="-504000">
              <a:spcBef>
                <a:spcPts val="567"/>
              </a:spcBef>
              <a:buClr>
                <a:srgbClr val="000000"/>
              </a:buClr>
              <a:buSzPct val="75000"/>
              <a:buFont typeface="Noto Sans"/>
              <a:buChar char="—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448000" lvl="4" indent="-504000">
              <a:spcBef>
                <a:spcPts val="283"/>
              </a:spcBef>
              <a:buClr>
                <a:srgbClr val="000000"/>
              </a:buClr>
              <a:buFont typeface="Segoe UI"/>
              <a:buChar char="»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880000" lvl="5" indent="-504000">
              <a:spcBef>
                <a:spcPts val="283"/>
              </a:spcBef>
              <a:buClr>
                <a:srgbClr val="000000"/>
              </a:buClr>
              <a:buSzPct val="45000"/>
              <a:buFont typeface="Noto Sans"/>
              <a:buChar char="»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312000" lvl="6" indent="-504000">
              <a:spcBef>
                <a:spcPts val="283"/>
              </a:spcBef>
              <a:buClr>
                <a:srgbClr val="000000"/>
              </a:buClr>
              <a:buSzPct val="45000"/>
              <a:buFont typeface="Noto Sans"/>
              <a:buChar char="»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 idx="3"/>
          </p:nvPr>
        </p:nvSpPr>
        <p:spPr>
          <a:xfrm>
            <a:off x="1359360" y="7200000"/>
            <a:ext cx="73458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&lt;peu de pàgina&gt;</a:t>
            </a:r>
            <a:endParaRPr lang="fr-FR" sz="1400" b="0" strike="noStrike" spc="-1">
              <a:solidFill>
                <a:srgbClr val="3465A4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4"/>
          </p:nvPr>
        </p:nvSpPr>
        <p:spPr>
          <a:xfrm>
            <a:off x="9478800" y="7192080"/>
            <a:ext cx="1040040" cy="20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0821F5F1-17FA-4090-85D7-9C7D33DE34B8}" type="slidenum">
              <a:rPr lang="fr-FR" sz="1400" b="0" strike="noStrike" spc="-1">
                <a:solidFill>
                  <a:srgbClr val="000000"/>
                </a:solidFill>
                <a:latin typeface="Arial"/>
              </a:rPr>
              <a:t>‹N°›</a:t>
            </a:fld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/</a:t>
            </a:r>
            <a:fld id="{5D1AC3AC-21CF-4DD7-B524-89299887EE1B}" type="slidecount">
              <a:rPr lang="fr-FR" sz="14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fr-FR" sz="1400" b="0" strike="noStrike" spc="-1">
              <a:solidFill>
                <a:srgbClr val="3465A4"/>
              </a:solidFill>
              <a:latin typeface="Arial"/>
            </a:endParaRPr>
          </a:p>
        </p:txBody>
      </p:sp>
      <p:pic>
        <p:nvPicPr>
          <p:cNvPr id="47" name="Image 46"/>
          <p:cNvPicPr/>
          <p:nvPr/>
        </p:nvPicPr>
        <p:blipFill>
          <a:blip r:embed="rId14"/>
          <a:stretch/>
        </p:blipFill>
        <p:spPr>
          <a:xfrm>
            <a:off x="1101600" y="252000"/>
            <a:ext cx="612000" cy="612000"/>
          </a:xfrm>
          <a:prstGeom prst="rect">
            <a:avLst/>
          </a:prstGeom>
          <a:ln w="0">
            <a:noFill/>
          </a:ln>
        </p:spPr>
      </p:pic>
      <p:pic>
        <p:nvPicPr>
          <p:cNvPr id="48" name="Image 47"/>
          <p:cNvPicPr/>
          <p:nvPr/>
        </p:nvPicPr>
        <p:blipFill>
          <a:blip r:embed="rId15"/>
          <a:stretch/>
        </p:blipFill>
        <p:spPr>
          <a:xfrm>
            <a:off x="284400" y="252000"/>
            <a:ext cx="759960" cy="61200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5"/>
          <p:cNvSpPr>
            <a:spLocks noGrp="1"/>
          </p:cNvSpPr>
          <p:nvPr>
            <p:ph type="dt" idx="5"/>
          </p:nvPr>
        </p:nvSpPr>
        <p:spPr>
          <a:xfrm>
            <a:off x="273960" y="7200000"/>
            <a:ext cx="2490840" cy="52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&lt;data/hora&gt;</a:t>
            </a:r>
          </a:p>
        </p:txBody>
      </p:sp>
      <p:sp>
        <p:nvSpPr>
          <p:cNvPr id="50" name="Connecteur droit 49"/>
          <p:cNvSpPr/>
          <p:nvPr/>
        </p:nvSpPr>
        <p:spPr>
          <a:xfrm>
            <a:off x="282240" y="7041600"/>
            <a:ext cx="10141920" cy="7560"/>
          </a:xfrm>
          <a:prstGeom prst="line">
            <a:avLst/>
          </a:prstGeom>
          <a:ln w="0">
            <a:solidFill>
              <a:srgbClr val="5770B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37440" rIns="90000" bIns="-3744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25"/>
          <p:cNvSpPr/>
          <p:nvPr/>
        </p:nvSpPr>
        <p:spPr>
          <a:xfrm>
            <a:off x="623520" y="335880"/>
            <a:ext cx="5969520" cy="50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endParaRPr lang="fr-FR" sz="2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2440" cy="126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CH" sz="2410" b="0" strike="noStrike" spc="-1">
                <a:solidFill>
                  <a:srgbClr val="000000"/>
                </a:solidFill>
                <a:latin typeface="Arial"/>
              </a:rPr>
              <a:t>Feu clic per a editar el format del text del títol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2440" cy="438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100" b="0" strike="noStrike" spc="-1">
                <a:solidFill>
                  <a:srgbClr val="000000"/>
                </a:solidFill>
                <a:latin typeface="Arial"/>
              </a:rPr>
              <a:t>Feu clic per a editar el format del text de l'esquema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100" b="0" strike="noStrike" spc="-1">
                <a:solidFill>
                  <a:srgbClr val="000000"/>
                </a:solidFill>
                <a:latin typeface="Arial"/>
              </a:rPr>
              <a:t>Segon nivell de l'esquema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100" b="0" strike="noStrike" spc="-1">
                <a:solidFill>
                  <a:srgbClr val="000000"/>
                </a:solidFill>
                <a:latin typeface="Arial"/>
              </a:rPr>
              <a:t>Tercer nivell de l'esquema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100" b="0" strike="noStrike" spc="-1">
                <a:solidFill>
                  <a:srgbClr val="000000"/>
                </a:solidFill>
                <a:latin typeface="Arial"/>
              </a:rPr>
              <a:t>Quart nivell de l'esquema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solidFill>
                  <a:srgbClr val="000000"/>
                </a:solidFill>
                <a:latin typeface="Arial"/>
              </a:rPr>
              <a:t>Cinquè nivell de l'esquema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solidFill>
                  <a:srgbClr val="000000"/>
                </a:solidFill>
                <a:latin typeface="Arial"/>
              </a:rPr>
              <a:t>Sisè nivell de l'esquema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solidFill>
                  <a:srgbClr val="000000"/>
                </a:solidFill>
                <a:latin typeface="Arial"/>
              </a:rPr>
              <a:t>Setè nivell de l'esquema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lint.org/" TargetMode="External"/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ithub.com/PyCQA/pycodestyl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rad-mch/" TargetMode="External"/><Relationship Id="rId2" Type="http://schemas.openxmlformats.org/officeDocument/2006/relationships/hyperlink" Target="https://pypi.org/project/pyart-mch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anaconda.org/conda-forge/arm_pyart" TargetMode="External"/><Relationship Id="rId5" Type="http://schemas.openxmlformats.org/officeDocument/2006/relationships/hyperlink" Target="https://anaconda.org/conda-forge/pyart_mch" TargetMode="External"/><Relationship Id="rId4" Type="http://schemas.openxmlformats.org/officeDocument/2006/relationships/hyperlink" Target="https://anaconda.org/conda-forge/pyrad_mch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teoSwiss/pyrad/issues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teoSwiss/pyrad/blob/master/config/pyart/mf_config.py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teoSwiss/pyrad/blob/dev/src/pyrad_proc/pyrad/proc/__init__.py" TargetMode="External"/><Relationship Id="rId2" Type="http://schemas.openxmlformats.org/officeDocument/2006/relationships/hyperlink" Target="https://github.com/MeteoSwiss/pyrad/tree/dev/src/pyrad_proc/pyrad/proc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github.com/MeteoSwiss/pyrad/blob/dev/src/pyrad_proc/pyrad/io/io_aux.py" TargetMode="External"/><Relationship Id="rId4" Type="http://schemas.openxmlformats.org/officeDocument/2006/relationships/hyperlink" Target="https://github.com/MeteoSwiss/pyrad/blob/dev/src/pyrad_proc/pyrad/proc/process_aux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41520" y="2888640"/>
            <a:ext cx="9072000" cy="180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3200" b="1" strike="noStrike" spc="-1">
                <a:solidFill>
                  <a:srgbClr val="5770BE"/>
                </a:solidFill>
                <a:latin typeface="Arial"/>
              </a:rPr>
              <a:t>Developing Pyrad</a:t>
            </a:r>
            <a:endParaRPr lang="fr-FR" sz="32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660960" y="4906440"/>
            <a:ext cx="8777520" cy="97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Jordi Figueras i Ventura</a:t>
            </a:r>
            <a:br>
              <a:rPr sz="2200"/>
            </a:b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Pyrad course</a:t>
            </a:r>
            <a:endParaRPr lang="fr-FR" sz="22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892160" y="248400"/>
            <a:ext cx="8448120" cy="615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400" b="1" strike="noStrike" spc="-1">
                <a:solidFill>
                  <a:srgbClr val="000000"/>
                </a:solidFill>
                <a:latin typeface="Arial"/>
              </a:rPr>
              <a:t>Step by step approach : pull request</a:t>
            </a: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272880" y="1356120"/>
            <a:ext cx="10160280" cy="54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10. Make sure your new code complies with the Python 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  <a:hlinkClick r:id="rId2"/>
              </a:rPr>
              <a:t>PEP 8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by running 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  <a:hlinkClick r:id="rId3"/>
              </a:rPr>
              <a:t>pylint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  <a:hlinkClick r:id="rId4"/>
              </a:rPr>
              <a:t>pycodestyle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11. Make sure all new functions have docstrings that follow the current template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12. Write a minimal config file that uses the new feature and make sure it produces the desired output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13. Create a pull request to the dev branches of Py-ART and Pyrad. In the description of your PR upload the config files you have used and if possible the results and the data used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14. If the code passes all CI tests the Pyrad PIs will review your contribution and eventually integrate it into the dev branch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12000" indent="0">
              <a:spcBef>
                <a:spcPts val="972"/>
              </a:spcBef>
              <a:buNone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Pyrad course: developing Pyrad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4F5DDD2-0418-4774-8F22-E674612C4F9E}" type="slidenum">
              <a:t>10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fld id="{4BE96A05-3491-447E-B99E-EB083695A088}" type="datetime1">
              <a:rPr lang="ca-ES"/>
              <a:t>16/8/2023</a:t>
            </a:fld>
            <a:endParaRPr lang="ca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892160" y="248400"/>
            <a:ext cx="8448120" cy="615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2400" b="1" strike="noStrike" spc="-1">
                <a:solidFill>
                  <a:srgbClr val="000000"/>
                </a:solidFill>
                <a:latin typeface="Arial"/>
              </a:rPr>
              <a:t>Step by step approach: new release</a:t>
            </a:r>
            <a:endParaRPr lang="fr-FR" sz="2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272880" y="1356120"/>
            <a:ext cx="10160280" cy="54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15. The Pyrad PI will merge the dev branches into master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16. New PyPI packages 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  <a:hlinkClick r:id="rId2"/>
              </a:rPr>
              <a:t>pyart-mch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  <a:hlinkClick r:id="rId3"/>
              </a:rPr>
              <a:t>pyrad-mch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will be created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17. New conda packages 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  <a:hlinkClick r:id="rId4"/>
              </a:rPr>
              <a:t>pyrad-mch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  <a:hlinkClick r:id="rId5"/>
              </a:rPr>
              <a:t>pyrad-mch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will be available automatically in conda-forge out of the PyPI packages after some hours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Another conda package called 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  <a:hlinkClick r:id="rId6"/>
              </a:rPr>
              <a:t>arm_pyart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is identical to pyrad-mch but using the Original Py-ART from arm-doe and therefore with diminished functionality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Pyrad course: developing Pyrad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1A0D863-7E98-4665-B46D-1488BCA015EA}" type="slidenum">
              <a:t>11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fld id="{2DE037EE-0DB1-4062-8D12-5A6CB40838D6}" type="datetime1">
              <a:rPr lang="ca-ES"/>
              <a:t>16/8/2023</a:t>
            </a:fld>
            <a:endParaRPr lang="ca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44"/>
          <p:cNvPicPr/>
          <p:nvPr/>
        </p:nvPicPr>
        <p:blipFill>
          <a:blip r:embed="rId2"/>
          <a:stretch/>
        </p:blipFill>
        <p:spPr>
          <a:xfrm>
            <a:off x="0" y="0"/>
            <a:ext cx="10691640" cy="7559640"/>
          </a:xfrm>
          <a:prstGeom prst="rect">
            <a:avLst/>
          </a:prstGeom>
          <a:ln w="0">
            <a:noFill/>
          </a:ln>
        </p:spPr>
      </p:pic>
      <p:sp>
        <p:nvSpPr>
          <p:cNvPr id="148" name="Title 2"/>
          <p:cNvSpPr/>
          <p:nvPr/>
        </p:nvSpPr>
        <p:spPr>
          <a:xfrm>
            <a:off x="272160" y="585720"/>
            <a:ext cx="7275240" cy="78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6000" b="1" strike="noStrike" spc="-1">
                <a:solidFill>
                  <a:srgbClr val="FFC000"/>
                </a:solidFill>
                <a:latin typeface="Arial"/>
              </a:rPr>
              <a:t>Thank you!</a:t>
            </a:r>
            <a:br>
              <a:rPr sz="6000"/>
            </a:br>
            <a:r>
              <a:rPr lang="en-GB" sz="6000" b="1" strike="noStrike" spc="-1">
                <a:solidFill>
                  <a:srgbClr val="FFC000"/>
                </a:solidFill>
                <a:latin typeface="Arial"/>
              </a:rPr>
              <a:t>Grazie mille!</a:t>
            </a:r>
            <a:br>
              <a:rPr sz="6000"/>
            </a:br>
            <a:r>
              <a:rPr lang="en-GB" sz="6000" b="1" strike="noStrike" spc="-1">
                <a:solidFill>
                  <a:srgbClr val="FFC000"/>
                </a:solidFill>
                <a:latin typeface="Arial"/>
              </a:rPr>
              <a:t>Moltes Gràcies!</a:t>
            </a:r>
            <a:br>
              <a:rPr sz="6000"/>
            </a:br>
            <a:r>
              <a:rPr lang="en-GB" sz="6000" b="1" strike="noStrike" spc="-1">
                <a:solidFill>
                  <a:srgbClr val="FFC000"/>
                </a:solidFill>
                <a:latin typeface="Arial"/>
              </a:rPr>
              <a:t>Merci!</a:t>
            </a:r>
            <a:endParaRPr lang="en-GB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892160" y="248400"/>
            <a:ext cx="8448120" cy="615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400" b="1" strike="noStrike" spc="-1">
                <a:solidFill>
                  <a:srgbClr val="000000"/>
                </a:solidFill>
                <a:latin typeface="Arial"/>
              </a:rPr>
              <a:t>Contents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272880" y="1356120"/>
            <a:ext cx="10160280" cy="54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200" b="0" strike="noStrike" spc="-1">
                <a:solidFill>
                  <a:srgbClr val="000000"/>
                </a:solidFill>
                <a:latin typeface="Arial"/>
              </a:rPr>
              <a:t>Introduction</a:t>
            </a: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200" b="0" strike="noStrike" spc="-1">
                <a:solidFill>
                  <a:srgbClr val="000000"/>
                </a:solidFill>
                <a:latin typeface="Arial"/>
              </a:rPr>
              <a:t>Step by step approach to contributing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Pyrad course: developing Pyrad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3BA2103-15A8-4483-8FEA-A578B2E212FB}" type="slidenum">
              <a:t>2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fld id="{A894F10B-43A2-4A15-BF9D-2FBDE8AF5D13}" type="datetime1">
              <a:rPr lang="ca-ES"/>
              <a:t>16/8/2023</a:t>
            </a:fld>
            <a:endParaRPr lang="ca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328320" y="1962720"/>
            <a:ext cx="8448120" cy="285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3200" b="1" strike="noStrike" spc="-1">
                <a:solidFill>
                  <a:srgbClr val="5770BE"/>
                </a:solidFill>
                <a:latin typeface="Arial"/>
              </a:rPr>
              <a:t>1. Introduction</a:t>
            </a: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Pyrad course: developing Pyrad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68A23EC-5875-446A-82C7-31329AE0039C}" type="slidenum">
              <a:t>3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fld id="{6CA7C141-171C-471B-AC5E-D7BD4EC0ECC1}" type="datetime1">
              <a:rPr lang="ca-ES"/>
              <a:t>16/8/2023</a:t>
            </a:fld>
            <a:endParaRPr lang="ca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892160" y="248400"/>
            <a:ext cx="8448120" cy="615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2400" b="1" strike="noStrike" spc="-1">
                <a:solidFill>
                  <a:srgbClr val="000000"/>
                </a:solidFill>
                <a:latin typeface="Arial"/>
              </a:rPr>
              <a:t>Principles</a:t>
            </a:r>
            <a:endParaRPr lang="fr-FR" sz="2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272880" y="1356120"/>
            <a:ext cx="10160280" cy="54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Collaboration to Pyrad development is a wide field, not only code contribution: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Use reports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Bug reports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Feature requests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Contributing to code discussions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Approving new features to the open repository is the responsibility of the PIs from Météo-France and MeteoSwiss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There are two 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</a:rPr>
              <a:t>permanent branches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 b="0" i="1" strike="noStrike" spc="-1">
                <a:solidFill>
                  <a:srgbClr val="000000"/>
                </a:solidFill>
                <a:latin typeface="Arial"/>
              </a:rPr>
              <a:t>dev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en-GB" sz="2200" b="0" i="1" strike="noStrike" spc="-1">
                <a:solidFill>
                  <a:srgbClr val="000000"/>
                </a:solidFill>
                <a:latin typeface="Arial"/>
              </a:rPr>
              <a:t>master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. New developments should target the </a:t>
            </a:r>
            <a:r>
              <a:rPr lang="en-GB" sz="2200" b="0" i="1" strike="noStrike" spc="-1">
                <a:solidFill>
                  <a:srgbClr val="000000"/>
                </a:solidFill>
                <a:latin typeface="Arial"/>
              </a:rPr>
              <a:t>dev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branch. The master branch is </a:t>
            </a:r>
            <a:r>
              <a:rPr lang="en-GB" sz="2200" b="0" u="sng" strike="noStrike" spc="-1">
                <a:solidFill>
                  <a:srgbClr val="000000"/>
                </a:solidFill>
                <a:uFillTx/>
                <a:latin typeface="Arial"/>
              </a:rPr>
              <a:t>only used for new stable releases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The Pyrad approach to CI is to make sure that overall functionality is maintained. That means that CI tests automatically run a set of minimal config files and tests whether the output data is as is expected (concept currently under development)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12000" indent="0">
              <a:spcBef>
                <a:spcPts val="972"/>
              </a:spcBef>
              <a:buNone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Pyrad course: developing Pyrad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02E1610-0544-4D79-AF86-D9A175B22FB3}" type="slidenum">
              <a:t>4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fld id="{74BD3B4E-A473-451F-B79B-144322B3EA25}" type="datetime1">
              <a:rPr lang="ca-ES"/>
              <a:t>16/8/2023</a:t>
            </a:fld>
            <a:endParaRPr lang="ca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328320" y="1962720"/>
            <a:ext cx="8448120" cy="285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3200" b="1" strike="noStrike" spc="-1">
                <a:solidFill>
                  <a:srgbClr val="5770BE"/>
                </a:solidFill>
                <a:latin typeface="Arial"/>
              </a:rPr>
              <a:t>2. Step by step approach</a:t>
            </a: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Pyrad course: developing Pyrad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D1F0FF7-3E63-4C5B-9CF8-0AE286BB7A73}" type="slidenum">
              <a:t>5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fld id="{F864E382-AB38-4F44-A3EB-6FB5C94F3DF5}" type="datetime1">
              <a:rPr lang="ca-ES"/>
              <a:t>16/8/2023</a:t>
            </a:fld>
            <a:endParaRPr lang="ca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892160" y="248400"/>
            <a:ext cx="8448120" cy="615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2400" b="1" strike="noStrike" spc="-1">
                <a:solidFill>
                  <a:srgbClr val="000000"/>
                </a:solidFill>
                <a:latin typeface="Arial"/>
              </a:rPr>
              <a:t>Step by step approach</a:t>
            </a:r>
            <a:endParaRPr lang="fr-FR" sz="2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272880" y="1356120"/>
            <a:ext cx="10160280" cy="54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1. Make sure that the feature you need is not yet available in Pyrad, Py-ART or wradlib: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1512000" lvl="2" indent="-504000">
              <a:spcBef>
                <a:spcPts val="850"/>
              </a:spcBef>
              <a:buClr>
                <a:srgbClr val="000000"/>
              </a:buClr>
              <a:buSzPct val="50000"/>
              <a:buFont typeface="Noto Sans"/>
              <a:buChar char="►"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Wradlib and Py-ART functions can be called by Py-ART with ease and are already basic dependences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Pyrad course: developing Pyrad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11ECAF2-E7F7-4DFB-A53F-C982944BB5AD}" type="slidenum">
              <a:t>6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fld id="{3CBAE2FF-C226-42F3-A315-CE2CC02717FB}" type="datetime1">
              <a:rPr lang="ca-ES"/>
              <a:t>16/8/2023</a:t>
            </a:fld>
            <a:endParaRPr lang="ca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892160" y="248400"/>
            <a:ext cx="8448120" cy="615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400" b="1" strike="noStrike" spc="-1">
                <a:solidFill>
                  <a:srgbClr val="000000"/>
                </a:solidFill>
                <a:latin typeface="Arial"/>
              </a:rPr>
              <a:t>Step by step approach</a:t>
            </a: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272880" y="1356120"/>
            <a:ext cx="10160280" cy="54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575280" indent="0">
              <a:spcBef>
                <a:spcPts val="972"/>
              </a:spcBef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2. Open an issue in the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pyrad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  <a:hlinkClick r:id="rId2"/>
              </a:rPr>
              <a:t>github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 issues page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describing the desired new feature :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81360" lvl="1" indent="-473760">
              <a:spcBef>
                <a:spcPts val="1131"/>
              </a:spcBef>
              <a:buClr>
                <a:srgbClr val="000000"/>
              </a:buClr>
              <a:buSzPct val="80000"/>
              <a:buFont typeface="Segoe UI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Input fields (specify if the input field does not yet exist)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81360" lvl="1" indent="-473760">
              <a:spcBef>
                <a:spcPts val="1131"/>
              </a:spcBef>
              <a:buClr>
                <a:srgbClr val="000000"/>
              </a:buClr>
              <a:buSzPct val="80000"/>
              <a:buFont typeface="Segoe UI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Output fields and/or data (if the output field does not yet exist in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Pyrad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specify it)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81360" lvl="1" indent="-473760">
              <a:spcBef>
                <a:spcPts val="1131"/>
              </a:spcBef>
              <a:buClr>
                <a:srgbClr val="000000"/>
              </a:buClr>
              <a:buSzPct val="80000"/>
              <a:buFont typeface="Segoe UI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Auxiliary input data (does it need extra configuration files, auxiliary data, etc. ?)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81360" lvl="1" indent="-473760">
              <a:spcBef>
                <a:spcPts val="1131"/>
              </a:spcBef>
              <a:buClr>
                <a:srgbClr val="000000"/>
              </a:buClr>
              <a:buSzPct val="80000"/>
              <a:buFont typeface="Segoe UI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User-defined parameters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81360" lvl="1" indent="-473760">
              <a:spcBef>
                <a:spcPts val="1131"/>
              </a:spcBef>
              <a:buClr>
                <a:srgbClr val="000000"/>
              </a:buClr>
              <a:buSzPct val="80000"/>
              <a:buFont typeface="Segoe UI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Input data object required (radar object, grid object, other ...)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81360" lvl="1" indent="-473760">
              <a:spcBef>
                <a:spcPts val="1131"/>
              </a:spcBef>
              <a:buClr>
                <a:srgbClr val="000000"/>
              </a:buClr>
              <a:buSzPct val="80000"/>
              <a:buFont typeface="Segoe UI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Output data object (radar object, grid object, a csv file ...)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81360" lvl="1" indent="-473760">
              <a:spcBef>
                <a:spcPts val="1131"/>
              </a:spcBef>
              <a:buClr>
                <a:srgbClr val="000000"/>
              </a:buClr>
              <a:buSzPct val="80000"/>
              <a:buFont typeface="Segoe UI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Dataset family to which it belongs (e.g. VOL, GRID, a new family, ...)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81360" lvl="1" indent="-473760">
              <a:spcBef>
                <a:spcPts val="1131"/>
              </a:spcBef>
              <a:buClr>
                <a:srgbClr val="000000"/>
              </a:buClr>
              <a:buSzPct val="80000"/>
              <a:buFont typeface="Segoe UI"/>
              <a:buChar char="–"/>
            </a:pP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Py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-ART module and file where to write the processing function (if it belongs to a separate family of functionalities the functions should be stored in a separate file)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81360" lvl="1" indent="-473760">
              <a:spcBef>
                <a:spcPts val="1131"/>
              </a:spcBef>
              <a:buClr>
                <a:srgbClr val="000000"/>
              </a:buClr>
              <a:buSzPct val="80000"/>
              <a:buFont typeface="Segoe UI"/>
              <a:buChar char="–"/>
            </a:pP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Pyrad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proc file where to write the call to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Arial"/>
              </a:rPr>
              <a:t>Py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-ART</a:t>
            </a: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Pyrad course: developing Pyrad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84B549E-8526-4036-A842-69161C153C90}" type="slidenum">
              <a:t>7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fld id="{1E074490-7BAE-4D0D-9C7E-6AAC2EE138CF}" type="datetime1">
              <a:rPr lang="ca-ES"/>
              <a:t>16/8/2023</a:t>
            </a:fld>
            <a:endParaRPr lang="ca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892160" y="248400"/>
            <a:ext cx="8448120" cy="615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2400" b="1" strike="noStrike" spc="-1">
                <a:solidFill>
                  <a:srgbClr val="000000"/>
                </a:solidFill>
                <a:latin typeface="Arial"/>
              </a:rPr>
              <a:t>Step by step approach : Py-ART development</a:t>
            </a: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272880" y="1356120"/>
            <a:ext cx="10160280" cy="54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3. Once the new development has been agreed with the Pyrad PI, fork the dev branches of Py-ART and Pyrad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4. Write the required main processing function in the suitable MeteoSwiss Py-ART file (typically within the 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</a:rPr>
              <a:t>correct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or 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</a:rPr>
              <a:t>retrieve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modules). Auxiliary general purpose functions may be written in other modules (e.g. 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</a:rPr>
              <a:t>filters, util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) 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5. Make available the Py-ART functions by declaring it in the </a:t>
            </a:r>
            <a:r>
              <a:rPr lang="en-GB" sz="2200" b="0" i="1" strike="noStrike" spc="-1">
                <a:solidFill>
                  <a:srgbClr val="000000"/>
                </a:solidFill>
                <a:latin typeface="Arial"/>
              </a:rPr>
              <a:t>__init__.py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file of the Py-ART module where they have been written. Make sure the function is mentioned in the docstring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6. If necessary, declare new fields in the pyart config file (as for example the 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  <a:hlinkClick r:id="rId2"/>
              </a:rPr>
              <a:t>Météo-France Py-ART config file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)  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Pyrad course: developing Pyrad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29469AD-5F5E-4CBE-920B-EBCB90C7991C}" type="slidenum">
              <a:t>8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fld id="{F950872D-E8BC-4D27-AFC1-9B83F2898D4B}" type="datetime1">
              <a:rPr lang="ca-ES"/>
              <a:t>16/8/2023</a:t>
            </a:fld>
            <a:endParaRPr lang="ca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892160" y="248400"/>
            <a:ext cx="8448120" cy="615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GB" sz="2400" b="1" strike="noStrike" spc="-1">
                <a:solidFill>
                  <a:srgbClr val="000000"/>
                </a:solidFill>
                <a:latin typeface="Arial"/>
              </a:rPr>
              <a:t>Step by step approach: Pyrad development</a:t>
            </a:r>
            <a:endParaRPr lang="fr-FR" sz="24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272880" y="1356120"/>
            <a:ext cx="10160280" cy="59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7. Write the call to the Py-ART function in the suitable file of the 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  <a:hlinkClick r:id="rId2"/>
              </a:rPr>
              <a:t>Pyrad proc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module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8. Make available the Pyrad proc function by declaring it in the 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  <a:hlinkClick r:id="rId3"/>
              </a:rPr>
              <a:t>__init__.py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file of the Pyrad proc module where it has been written. Make sure that the function is mentioned in the docstring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8. Assign a keyword to the pyrad function in the 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  <a:hlinkClick r:id="rId4"/>
              </a:rPr>
              <a:t>process_aux.py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file. Make sure the keyword is described in the docstring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612000" indent="0">
              <a:spcBef>
                <a:spcPts val="972"/>
              </a:spcBef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9. If necessary, assign a Pyrad field keyword to the new fields in </a:t>
            </a:r>
            <a:r>
              <a:rPr lang="en-GB" sz="2200" b="0" i="1" strike="noStrike" spc="-1">
                <a:solidFill>
                  <a:srgbClr val="000000"/>
                </a:solidFill>
                <a:latin typeface="Arial"/>
              </a:rPr>
              <a:t>get_fieldname_pyart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 function in 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  <a:hlinkClick r:id="rId5"/>
              </a:rPr>
              <a:t>io_aux.py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Pyrad course: developing Pyrad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8489121-7BAD-49F0-8309-723C90026587}" type="slidenum">
              <a:t>9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fld id="{E0082C08-552E-4634-A926-F6AB8DF7E69C}" type="datetime1">
              <a:rPr lang="ca-ES"/>
              <a:t>16/8/2023</a:t>
            </a:fld>
            <a:endParaRPr lang="ca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868</Words>
  <Application>Microsoft Office PowerPoint</Application>
  <PresentationFormat>Personnalisé</PresentationFormat>
  <Paragraphs>84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Noto Sans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Developing Pyrad</vt:lpstr>
      <vt:lpstr>Contents</vt:lpstr>
      <vt:lpstr>Présentation PowerPoint</vt:lpstr>
      <vt:lpstr>Principles</vt:lpstr>
      <vt:lpstr>Présentation PowerPoint</vt:lpstr>
      <vt:lpstr>Step by step approach</vt:lpstr>
      <vt:lpstr>Step by step approach</vt:lpstr>
      <vt:lpstr>Step by step approach : Py-ART development</vt:lpstr>
      <vt:lpstr>Step by step approach: Pyrad development</vt:lpstr>
      <vt:lpstr>Step by step approach : pull request</vt:lpstr>
      <vt:lpstr>Step by step approach: new release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Pyrad</dc:title>
  <dc:subject/>
  <dc:creator/>
  <dc:description/>
  <cp:lastModifiedBy>Jordi FIGUERAS VENTURA</cp:lastModifiedBy>
  <cp:revision>8</cp:revision>
  <dcterms:created xsi:type="dcterms:W3CDTF">2023-04-24T12:23:34Z</dcterms:created>
  <dcterms:modified xsi:type="dcterms:W3CDTF">2023-08-16T09:59:27Z</dcterms:modified>
  <dc:language>ca-ES</dc:language>
</cp:coreProperties>
</file>