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300" r:id="rId47"/>
  </p:sldIdLst>
  <p:sldSz cx="10691813"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3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2" d="100"/>
          <a:sy n="92" d="100"/>
        </p:scale>
        <p:origin x="1626" y="66"/>
      </p:cViewPr>
      <p:guideLst>
        <p:guide orient="horz" pos="2381"/>
        <p:guide pos="336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29" name="PlaceHolder 2"/>
          <p:cNvSpPr>
            <a:spLocks noGrp="1"/>
          </p:cNvSpPr>
          <p:nvPr>
            <p:ph/>
          </p:nvPr>
        </p:nvSpPr>
        <p:spPr>
          <a:xfrm>
            <a:off x="534600" y="1769040"/>
            <a:ext cx="962244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30" name="PlaceHolder 3"/>
          <p:cNvSpPr>
            <a:spLocks noGrp="1"/>
          </p:cNvSpPr>
          <p:nvPr>
            <p:ph/>
          </p:nvPr>
        </p:nvSpPr>
        <p:spPr>
          <a:xfrm>
            <a:off x="534600" y="4059360"/>
            <a:ext cx="962244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32" name="PlaceHolder 2"/>
          <p:cNvSpPr>
            <a:spLocks noGrp="1"/>
          </p:cNvSpPr>
          <p:nvPr>
            <p:ph/>
          </p:nvPr>
        </p:nvSpPr>
        <p:spPr>
          <a:xfrm>
            <a:off x="53460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33" name="PlaceHolder 3"/>
          <p:cNvSpPr>
            <a:spLocks noGrp="1"/>
          </p:cNvSpPr>
          <p:nvPr>
            <p:ph/>
          </p:nvPr>
        </p:nvSpPr>
        <p:spPr>
          <a:xfrm>
            <a:off x="546516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34" name="PlaceHolder 4"/>
          <p:cNvSpPr>
            <a:spLocks noGrp="1"/>
          </p:cNvSpPr>
          <p:nvPr>
            <p:ph/>
          </p:nvPr>
        </p:nvSpPr>
        <p:spPr>
          <a:xfrm>
            <a:off x="53460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35" name="PlaceHolder 5"/>
          <p:cNvSpPr>
            <a:spLocks noGrp="1"/>
          </p:cNvSpPr>
          <p:nvPr>
            <p:ph/>
          </p:nvPr>
        </p:nvSpPr>
        <p:spPr>
          <a:xfrm>
            <a:off x="546516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37" name="PlaceHolder 2"/>
          <p:cNvSpPr>
            <a:spLocks noGrp="1"/>
          </p:cNvSpPr>
          <p:nvPr>
            <p:ph/>
          </p:nvPr>
        </p:nvSpPr>
        <p:spPr>
          <a:xfrm>
            <a:off x="534600" y="176904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38" name="PlaceHolder 3"/>
          <p:cNvSpPr>
            <a:spLocks noGrp="1"/>
          </p:cNvSpPr>
          <p:nvPr>
            <p:ph/>
          </p:nvPr>
        </p:nvSpPr>
        <p:spPr>
          <a:xfrm>
            <a:off x="3787920" y="176904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39" name="PlaceHolder 4"/>
          <p:cNvSpPr>
            <a:spLocks noGrp="1"/>
          </p:cNvSpPr>
          <p:nvPr>
            <p:ph/>
          </p:nvPr>
        </p:nvSpPr>
        <p:spPr>
          <a:xfrm>
            <a:off x="7041600" y="176904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40" name="PlaceHolder 5"/>
          <p:cNvSpPr>
            <a:spLocks noGrp="1"/>
          </p:cNvSpPr>
          <p:nvPr>
            <p:ph/>
          </p:nvPr>
        </p:nvSpPr>
        <p:spPr>
          <a:xfrm>
            <a:off x="534600" y="405936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41" name="PlaceHolder 6"/>
          <p:cNvSpPr>
            <a:spLocks noGrp="1"/>
          </p:cNvSpPr>
          <p:nvPr>
            <p:ph/>
          </p:nvPr>
        </p:nvSpPr>
        <p:spPr>
          <a:xfrm>
            <a:off x="3787920" y="405936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42" name="PlaceHolder 7"/>
          <p:cNvSpPr>
            <a:spLocks noGrp="1"/>
          </p:cNvSpPr>
          <p:nvPr>
            <p:ph/>
          </p:nvPr>
        </p:nvSpPr>
        <p:spPr>
          <a:xfrm>
            <a:off x="7041600" y="405936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lstStyle/>
          <a:p>
            <a:r>
              <a:t>Footer</a:t>
            </a:r>
          </a:p>
        </p:txBody>
      </p:sp>
      <p:sp>
        <p:nvSpPr>
          <p:cNvPr id="3" name="PlaceHolder 2"/>
          <p:cNvSpPr>
            <a:spLocks noGrp="1"/>
          </p:cNvSpPr>
          <p:nvPr>
            <p:ph type="sldNum" idx="4"/>
          </p:nvPr>
        </p:nvSpPr>
        <p:spPr/>
        <p:txBody>
          <a:bodyPr/>
          <a:lstStyle/>
          <a:p>
            <a:fld id="{419833F4-E8E9-43A8-85F7-DE9DEE9BBCF0}" type="slidenum">
              <a:t>‹N°›</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52" name="PlaceHolder 2"/>
          <p:cNvSpPr>
            <a:spLocks noGrp="1"/>
          </p:cNvSpPr>
          <p:nvPr>
            <p:ph type="subTitle"/>
          </p:nvPr>
        </p:nvSpPr>
        <p:spPr>
          <a:xfrm>
            <a:off x="534600" y="1769040"/>
            <a:ext cx="9622440" cy="438444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
        <p:nvSpPr>
          <p:cNvPr id="4" name="PlaceHolder 3"/>
          <p:cNvSpPr>
            <a:spLocks noGrp="1"/>
          </p:cNvSpPr>
          <p:nvPr>
            <p:ph type="ftr" idx="3"/>
          </p:nvPr>
        </p:nvSpPr>
        <p:spPr/>
        <p:txBody>
          <a:bodyPr/>
          <a:lstStyle/>
          <a:p>
            <a:r>
              <a:t>Footer</a:t>
            </a:r>
          </a:p>
        </p:txBody>
      </p:sp>
      <p:sp>
        <p:nvSpPr>
          <p:cNvPr id="5" name="PlaceHolder 4"/>
          <p:cNvSpPr>
            <a:spLocks noGrp="1"/>
          </p:cNvSpPr>
          <p:nvPr>
            <p:ph type="sldNum" idx="4"/>
          </p:nvPr>
        </p:nvSpPr>
        <p:spPr/>
        <p:txBody>
          <a:bodyPr/>
          <a:lstStyle/>
          <a:p>
            <a:fld id="{F973DAA2-08AC-4CC6-8EE9-6ACC5DB2615C}" type="slidenum">
              <a:t>‹N°›</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54" name="PlaceHolder 2"/>
          <p:cNvSpPr>
            <a:spLocks noGrp="1"/>
          </p:cNvSpPr>
          <p:nvPr>
            <p:ph/>
          </p:nvPr>
        </p:nvSpPr>
        <p:spPr>
          <a:xfrm>
            <a:off x="534600" y="1769040"/>
            <a:ext cx="962244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4" name="PlaceHolder 3"/>
          <p:cNvSpPr>
            <a:spLocks noGrp="1"/>
          </p:cNvSpPr>
          <p:nvPr>
            <p:ph type="ftr" idx="3"/>
          </p:nvPr>
        </p:nvSpPr>
        <p:spPr/>
        <p:txBody>
          <a:bodyPr/>
          <a:lstStyle/>
          <a:p>
            <a:r>
              <a:t>Footer</a:t>
            </a:r>
          </a:p>
        </p:txBody>
      </p:sp>
      <p:sp>
        <p:nvSpPr>
          <p:cNvPr id="5" name="PlaceHolder 4"/>
          <p:cNvSpPr>
            <a:spLocks noGrp="1"/>
          </p:cNvSpPr>
          <p:nvPr>
            <p:ph type="sldNum" idx="4"/>
          </p:nvPr>
        </p:nvSpPr>
        <p:spPr/>
        <p:txBody>
          <a:bodyPr/>
          <a:lstStyle/>
          <a:p>
            <a:fld id="{10DF5512-57B6-4E84-A525-1FE056F8CA55}" type="slidenum">
              <a:t>‹N°›</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56" name="PlaceHolder 2"/>
          <p:cNvSpPr>
            <a:spLocks noGrp="1"/>
          </p:cNvSpPr>
          <p:nvPr>
            <p:ph/>
          </p:nvPr>
        </p:nvSpPr>
        <p:spPr>
          <a:xfrm>
            <a:off x="53460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57" name="PlaceHolder 3"/>
          <p:cNvSpPr>
            <a:spLocks noGrp="1"/>
          </p:cNvSpPr>
          <p:nvPr>
            <p:ph/>
          </p:nvPr>
        </p:nvSpPr>
        <p:spPr>
          <a:xfrm>
            <a:off x="546516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5" name="PlaceHolder 4"/>
          <p:cNvSpPr>
            <a:spLocks noGrp="1"/>
          </p:cNvSpPr>
          <p:nvPr>
            <p:ph type="ftr" idx="3"/>
          </p:nvPr>
        </p:nvSpPr>
        <p:spPr/>
        <p:txBody>
          <a:bodyPr/>
          <a:lstStyle/>
          <a:p>
            <a:r>
              <a:t>Footer</a:t>
            </a:r>
          </a:p>
        </p:txBody>
      </p:sp>
      <p:sp>
        <p:nvSpPr>
          <p:cNvPr id="6" name="PlaceHolder 5"/>
          <p:cNvSpPr>
            <a:spLocks noGrp="1"/>
          </p:cNvSpPr>
          <p:nvPr>
            <p:ph type="sldNum" idx="4"/>
          </p:nvPr>
        </p:nvSpPr>
        <p:spPr/>
        <p:txBody>
          <a:bodyPr/>
          <a:lstStyle/>
          <a:p>
            <a:fld id="{3B3D6417-7479-4C5A-B8E3-49C413A9E8CD}" type="slidenum">
              <a:t>‹N°›</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3" name="PlaceHolder 2"/>
          <p:cNvSpPr>
            <a:spLocks noGrp="1"/>
          </p:cNvSpPr>
          <p:nvPr>
            <p:ph type="ftr" idx="3"/>
          </p:nvPr>
        </p:nvSpPr>
        <p:spPr/>
        <p:txBody>
          <a:bodyPr/>
          <a:lstStyle/>
          <a:p>
            <a:r>
              <a:t>Footer</a:t>
            </a:r>
          </a:p>
        </p:txBody>
      </p:sp>
      <p:sp>
        <p:nvSpPr>
          <p:cNvPr id="4" name="PlaceHolder 3"/>
          <p:cNvSpPr>
            <a:spLocks noGrp="1"/>
          </p:cNvSpPr>
          <p:nvPr>
            <p:ph type="sldNum" idx="4"/>
          </p:nvPr>
        </p:nvSpPr>
        <p:spPr/>
        <p:txBody>
          <a:bodyPr/>
          <a:lstStyle/>
          <a:p>
            <a:fld id="{97924A5C-31E1-4F3D-8D91-FAB2B374BF07}" type="slidenum">
              <a:t>‹N°›</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34600" y="301320"/>
            <a:ext cx="9622440" cy="585180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
        <p:nvSpPr>
          <p:cNvPr id="3" name="PlaceHolder 2"/>
          <p:cNvSpPr>
            <a:spLocks noGrp="1"/>
          </p:cNvSpPr>
          <p:nvPr>
            <p:ph type="ftr" idx="3"/>
          </p:nvPr>
        </p:nvSpPr>
        <p:spPr/>
        <p:txBody>
          <a:bodyPr/>
          <a:lstStyle/>
          <a:p>
            <a:r>
              <a:t>Footer</a:t>
            </a:r>
          </a:p>
        </p:txBody>
      </p:sp>
      <p:sp>
        <p:nvSpPr>
          <p:cNvPr id="4" name="PlaceHolder 3"/>
          <p:cNvSpPr>
            <a:spLocks noGrp="1"/>
          </p:cNvSpPr>
          <p:nvPr>
            <p:ph type="sldNum" idx="4"/>
          </p:nvPr>
        </p:nvSpPr>
        <p:spPr/>
        <p:txBody>
          <a:bodyPr/>
          <a:lstStyle/>
          <a:p>
            <a:fld id="{2608FE51-DCEB-4748-B3C9-AA73812EF80F}" type="slidenum">
              <a:t>‹N°›</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61" name="PlaceHolder 2"/>
          <p:cNvSpPr>
            <a:spLocks noGrp="1"/>
          </p:cNvSpPr>
          <p:nvPr>
            <p:ph/>
          </p:nvPr>
        </p:nvSpPr>
        <p:spPr>
          <a:xfrm>
            <a:off x="53460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62" name="PlaceHolder 3"/>
          <p:cNvSpPr>
            <a:spLocks noGrp="1"/>
          </p:cNvSpPr>
          <p:nvPr>
            <p:ph/>
          </p:nvPr>
        </p:nvSpPr>
        <p:spPr>
          <a:xfrm>
            <a:off x="546516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63" name="PlaceHolder 4"/>
          <p:cNvSpPr>
            <a:spLocks noGrp="1"/>
          </p:cNvSpPr>
          <p:nvPr>
            <p:ph/>
          </p:nvPr>
        </p:nvSpPr>
        <p:spPr>
          <a:xfrm>
            <a:off x="53460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6" name="PlaceHolder 5"/>
          <p:cNvSpPr>
            <a:spLocks noGrp="1"/>
          </p:cNvSpPr>
          <p:nvPr>
            <p:ph type="ftr" idx="3"/>
          </p:nvPr>
        </p:nvSpPr>
        <p:spPr/>
        <p:txBody>
          <a:bodyPr/>
          <a:lstStyle/>
          <a:p>
            <a:r>
              <a:t>Footer</a:t>
            </a:r>
          </a:p>
        </p:txBody>
      </p:sp>
      <p:sp>
        <p:nvSpPr>
          <p:cNvPr id="7" name="PlaceHolder 6"/>
          <p:cNvSpPr>
            <a:spLocks noGrp="1"/>
          </p:cNvSpPr>
          <p:nvPr>
            <p:ph type="sldNum" idx="4"/>
          </p:nvPr>
        </p:nvSpPr>
        <p:spPr/>
        <p:txBody>
          <a:bodyPr/>
          <a:lstStyle/>
          <a:p>
            <a:fld id="{F6080628-CE88-4ADA-908D-75474ACA7F30}" type="slidenum">
              <a:t>‹N°›</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8" name="PlaceHolder 2"/>
          <p:cNvSpPr>
            <a:spLocks noGrp="1"/>
          </p:cNvSpPr>
          <p:nvPr>
            <p:ph type="subTitle"/>
          </p:nvPr>
        </p:nvSpPr>
        <p:spPr>
          <a:xfrm>
            <a:off x="534600" y="1769040"/>
            <a:ext cx="9622440" cy="438444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65" name="PlaceHolder 2"/>
          <p:cNvSpPr>
            <a:spLocks noGrp="1"/>
          </p:cNvSpPr>
          <p:nvPr>
            <p:ph/>
          </p:nvPr>
        </p:nvSpPr>
        <p:spPr>
          <a:xfrm>
            <a:off x="53460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66" name="PlaceHolder 3"/>
          <p:cNvSpPr>
            <a:spLocks noGrp="1"/>
          </p:cNvSpPr>
          <p:nvPr>
            <p:ph/>
          </p:nvPr>
        </p:nvSpPr>
        <p:spPr>
          <a:xfrm>
            <a:off x="546516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67" name="PlaceHolder 4"/>
          <p:cNvSpPr>
            <a:spLocks noGrp="1"/>
          </p:cNvSpPr>
          <p:nvPr>
            <p:ph/>
          </p:nvPr>
        </p:nvSpPr>
        <p:spPr>
          <a:xfrm>
            <a:off x="546516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6" name="PlaceHolder 5"/>
          <p:cNvSpPr>
            <a:spLocks noGrp="1"/>
          </p:cNvSpPr>
          <p:nvPr>
            <p:ph type="ftr" idx="3"/>
          </p:nvPr>
        </p:nvSpPr>
        <p:spPr/>
        <p:txBody>
          <a:bodyPr/>
          <a:lstStyle/>
          <a:p>
            <a:r>
              <a:t>Footer</a:t>
            </a:r>
          </a:p>
        </p:txBody>
      </p:sp>
      <p:sp>
        <p:nvSpPr>
          <p:cNvPr id="7" name="PlaceHolder 6"/>
          <p:cNvSpPr>
            <a:spLocks noGrp="1"/>
          </p:cNvSpPr>
          <p:nvPr>
            <p:ph type="sldNum" idx="4"/>
          </p:nvPr>
        </p:nvSpPr>
        <p:spPr/>
        <p:txBody>
          <a:bodyPr/>
          <a:lstStyle/>
          <a:p>
            <a:fld id="{E6A9D245-9EB9-437C-BDDD-7E9AD2B2853A}" type="slidenum">
              <a:t>‹N°›</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69" name="PlaceHolder 2"/>
          <p:cNvSpPr>
            <a:spLocks noGrp="1"/>
          </p:cNvSpPr>
          <p:nvPr>
            <p:ph/>
          </p:nvPr>
        </p:nvSpPr>
        <p:spPr>
          <a:xfrm>
            <a:off x="53460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70" name="PlaceHolder 3"/>
          <p:cNvSpPr>
            <a:spLocks noGrp="1"/>
          </p:cNvSpPr>
          <p:nvPr>
            <p:ph/>
          </p:nvPr>
        </p:nvSpPr>
        <p:spPr>
          <a:xfrm>
            <a:off x="546516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71" name="PlaceHolder 4"/>
          <p:cNvSpPr>
            <a:spLocks noGrp="1"/>
          </p:cNvSpPr>
          <p:nvPr>
            <p:ph/>
          </p:nvPr>
        </p:nvSpPr>
        <p:spPr>
          <a:xfrm>
            <a:off x="534600" y="4059360"/>
            <a:ext cx="962244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6" name="PlaceHolder 5"/>
          <p:cNvSpPr>
            <a:spLocks noGrp="1"/>
          </p:cNvSpPr>
          <p:nvPr>
            <p:ph type="ftr" idx="3"/>
          </p:nvPr>
        </p:nvSpPr>
        <p:spPr/>
        <p:txBody>
          <a:bodyPr/>
          <a:lstStyle/>
          <a:p>
            <a:r>
              <a:t>Footer</a:t>
            </a:r>
          </a:p>
        </p:txBody>
      </p:sp>
      <p:sp>
        <p:nvSpPr>
          <p:cNvPr id="7" name="PlaceHolder 6"/>
          <p:cNvSpPr>
            <a:spLocks noGrp="1"/>
          </p:cNvSpPr>
          <p:nvPr>
            <p:ph type="sldNum" idx="4"/>
          </p:nvPr>
        </p:nvSpPr>
        <p:spPr/>
        <p:txBody>
          <a:bodyPr/>
          <a:lstStyle/>
          <a:p>
            <a:fld id="{29E2C8A1-51D5-4E64-A411-E5DCC7C3A9C6}" type="slidenum">
              <a:t>‹N°›</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73" name="PlaceHolder 2"/>
          <p:cNvSpPr>
            <a:spLocks noGrp="1"/>
          </p:cNvSpPr>
          <p:nvPr>
            <p:ph/>
          </p:nvPr>
        </p:nvSpPr>
        <p:spPr>
          <a:xfrm>
            <a:off x="534600" y="1769040"/>
            <a:ext cx="962244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74" name="PlaceHolder 3"/>
          <p:cNvSpPr>
            <a:spLocks noGrp="1"/>
          </p:cNvSpPr>
          <p:nvPr>
            <p:ph/>
          </p:nvPr>
        </p:nvSpPr>
        <p:spPr>
          <a:xfrm>
            <a:off x="534600" y="4059360"/>
            <a:ext cx="962244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5" name="PlaceHolder 4"/>
          <p:cNvSpPr>
            <a:spLocks noGrp="1"/>
          </p:cNvSpPr>
          <p:nvPr>
            <p:ph type="ftr" idx="3"/>
          </p:nvPr>
        </p:nvSpPr>
        <p:spPr/>
        <p:txBody>
          <a:bodyPr/>
          <a:lstStyle/>
          <a:p>
            <a:r>
              <a:t>Footer</a:t>
            </a:r>
          </a:p>
        </p:txBody>
      </p:sp>
      <p:sp>
        <p:nvSpPr>
          <p:cNvPr id="6" name="PlaceHolder 5"/>
          <p:cNvSpPr>
            <a:spLocks noGrp="1"/>
          </p:cNvSpPr>
          <p:nvPr>
            <p:ph type="sldNum" idx="4"/>
          </p:nvPr>
        </p:nvSpPr>
        <p:spPr/>
        <p:txBody>
          <a:bodyPr/>
          <a:lstStyle/>
          <a:p>
            <a:fld id="{21C4B32C-DE86-4666-871D-7F229E85594E}" type="slidenum">
              <a:t>‹N°›</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76" name="PlaceHolder 2"/>
          <p:cNvSpPr>
            <a:spLocks noGrp="1"/>
          </p:cNvSpPr>
          <p:nvPr>
            <p:ph/>
          </p:nvPr>
        </p:nvSpPr>
        <p:spPr>
          <a:xfrm>
            <a:off x="53460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77" name="PlaceHolder 3"/>
          <p:cNvSpPr>
            <a:spLocks noGrp="1"/>
          </p:cNvSpPr>
          <p:nvPr>
            <p:ph/>
          </p:nvPr>
        </p:nvSpPr>
        <p:spPr>
          <a:xfrm>
            <a:off x="546516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78" name="PlaceHolder 4"/>
          <p:cNvSpPr>
            <a:spLocks noGrp="1"/>
          </p:cNvSpPr>
          <p:nvPr>
            <p:ph/>
          </p:nvPr>
        </p:nvSpPr>
        <p:spPr>
          <a:xfrm>
            <a:off x="53460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79" name="PlaceHolder 5"/>
          <p:cNvSpPr>
            <a:spLocks noGrp="1"/>
          </p:cNvSpPr>
          <p:nvPr>
            <p:ph/>
          </p:nvPr>
        </p:nvSpPr>
        <p:spPr>
          <a:xfrm>
            <a:off x="546516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7" name="PlaceHolder 6"/>
          <p:cNvSpPr>
            <a:spLocks noGrp="1"/>
          </p:cNvSpPr>
          <p:nvPr>
            <p:ph type="ftr" idx="3"/>
          </p:nvPr>
        </p:nvSpPr>
        <p:spPr/>
        <p:txBody>
          <a:bodyPr/>
          <a:lstStyle/>
          <a:p>
            <a:r>
              <a:t>Footer</a:t>
            </a:r>
          </a:p>
        </p:txBody>
      </p:sp>
      <p:sp>
        <p:nvSpPr>
          <p:cNvPr id="8" name="PlaceHolder 7"/>
          <p:cNvSpPr>
            <a:spLocks noGrp="1"/>
          </p:cNvSpPr>
          <p:nvPr>
            <p:ph type="sldNum" idx="4"/>
          </p:nvPr>
        </p:nvSpPr>
        <p:spPr/>
        <p:txBody>
          <a:bodyPr/>
          <a:lstStyle/>
          <a:p>
            <a:fld id="{50BADE33-6908-4411-ADF0-1A29EE2B9299}" type="slidenum">
              <a:t>‹N°›</a:t>
            </a:fld>
            <a:endParaRPr/>
          </a:p>
        </p:txBody>
      </p:sp>
      <p:sp>
        <p:nvSpPr>
          <p:cNvPr id="9" name="PlaceHolder 8"/>
          <p:cNvSpPr>
            <a:spLocks noGrp="1"/>
          </p:cNvSpPr>
          <p:nvPr>
            <p:ph type="dt" idx="5"/>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81" name="PlaceHolder 2"/>
          <p:cNvSpPr>
            <a:spLocks noGrp="1"/>
          </p:cNvSpPr>
          <p:nvPr>
            <p:ph/>
          </p:nvPr>
        </p:nvSpPr>
        <p:spPr>
          <a:xfrm>
            <a:off x="534600" y="176904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82" name="PlaceHolder 3"/>
          <p:cNvSpPr>
            <a:spLocks noGrp="1"/>
          </p:cNvSpPr>
          <p:nvPr>
            <p:ph/>
          </p:nvPr>
        </p:nvSpPr>
        <p:spPr>
          <a:xfrm>
            <a:off x="3787920" y="176904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83" name="PlaceHolder 4"/>
          <p:cNvSpPr>
            <a:spLocks noGrp="1"/>
          </p:cNvSpPr>
          <p:nvPr>
            <p:ph/>
          </p:nvPr>
        </p:nvSpPr>
        <p:spPr>
          <a:xfrm>
            <a:off x="7041600" y="176904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84" name="PlaceHolder 5"/>
          <p:cNvSpPr>
            <a:spLocks noGrp="1"/>
          </p:cNvSpPr>
          <p:nvPr>
            <p:ph/>
          </p:nvPr>
        </p:nvSpPr>
        <p:spPr>
          <a:xfrm>
            <a:off x="534600" y="405936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85" name="PlaceHolder 6"/>
          <p:cNvSpPr>
            <a:spLocks noGrp="1"/>
          </p:cNvSpPr>
          <p:nvPr>
            <p:ph/>
          </p:nvPr>
        </p:nvSpPr>
        <p:spPr>
          <a:xfrm>
            <a:off x="3787920" y="405936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86" name="PlaceHolder 7"/>
          <p:cNvSpPr>
            <a:spLocks noGrp="1"/>
          </p:cNvSpPr>
          <p:nvPr>
            <p:ph/>
          </p:nvPr>
        </p:nvSpPr>
        <p:spPr>
          <a:xfrm>
            <a:off x="7041600" y="405936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9" name="PlaceHolder 8"/>
          <p:cNvSpPr>
            <a:spLocks noGrp="1"/>
          </p:cNvSpPr>
          <p:nvPr>
            <p:ph type="ftr" idx="3"/>
          </p:nvPr>
        </p:nvSpPr>
        <p:spPr/>
        <p:txBody>
          <a:bodyPr/>
          <a:lstStyle/>
          <a:p>
            <a:r>
              <a:t>Footer</a:t>
            </a:r>
          </a:p>
        </p:txBody>
      </p:sp>
      <p:sp>
        <p:nvSpPr>
          <p:cNvPr id="10" name="PlaceHolder 9"/>
          <p:cNvSpPr>
            <a:spLocks noGrp="1"/>
          </p:cNvSpPr>
          <p:nvPr>
            <p:ph type="sldNum" idx="4"/>
          </p:nvPr>
        </p:nvSpPr>
        <p:spPr/>
        <p:txBody>
          <a:bodyPr/>
          <a:lstStyle/>
          <a:p>
            <a:fld id="{4C6D42A4-8406-4FA4-B71A-59689965A011}" type="slidenum">
              <a:t>‹N°›</a:t>
            </a:fld>
            <a:endParaRPr/>
          </a:p>
        </p:txBody>
      </p:sp>
      <p:sp>
        <p:nvSpPr>
          <p:cNvPr id="11" name="PlaceHolder 10"/>
          <p:cNvSpPr>
            <a:spLocks noGrp="1"/>
          </p:cNvSpPr>
          <p:nvPr>
            <p:ph type="dt" idx="5"/>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91" name="PlaceHolder 2"/>
          <p:cNvSpPr>
            <a:spLocks noGrp="1"/>
          </p:cNvSpPr>
          <p:nvPr>
            <p:ph type="subTitle"/>
          </p:nvPr>
        </p:nvSpPr>
        <p:spPr>
          <a:xfrm>
            <a:off x="534600" y="1769040"/>
            <a:ext cx="9622440" cy="438444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93" name="PlaceHolder 2"/>
          <p:cNvSpPr>
            <a:spLocks noGrp="1"/>
          </p:cNvSpPr>
          <p:nvPr>
            <p:ph/>
          </p:nvPr>
        </p:nvSpPr>
        <p:spPr>
          <a:xfrm>
            <a:off x="534600" y="1769040"/>
            <a:ext cx="962244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95" name="PlaceHolder 2"/>
          <p:cNvSpPr>
            <a:spLocks noGrp="1"/>
          </p:cNvSpPr>
          <p:nvPr>
            <p:ph/>
          </p:nvPr>
        </p:nvSpPr>
        <p:spPr>
          <a:xfrm>
            <a:off x="53460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96" name="PlaceHolder 3"/>
          <p:cNvSpPr>
            <a:spLocks noGrp="1"/>
          </p:cNvSpPr>
          <p:nvPr>
            <p:ph/>
          </p:nvPr>
        </p:nvSpPr>
        <p:spPr>
          <a:xfrm>
            <a:off x="546516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10" name="PlaceHolder 2"/>
          <p:cNvSpPr>
            <a:spLocks noGrp="1"/>
          </p:cNvSpPr>
          <p:nvPr>
            <p:ph/>
          </p:nvPr>
        </p:nvSpPr>
        <p:spPr>
          <a:xfrm>
            <a:off x="534600" y="1769040"/>
            <a:ext cx="962244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34600" y="301320"/>
            <a:ext cx="9622440" cy="585180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100" name="PlaceHolder 2"/>
          <p:cNvSpPr>
            <a:spLocks noGrp="1"/>
          </p:cNvSpPr>
          <p:nvPr>
            <p:ph/>
          </p:nvPr>
        </p:nvSpPr>
        <p:spPr>
          <a:xfrm>
            <a:off x="53460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01" name="PlaceHolder 3"/>
          <p:cNvSpPr>
            <a:spLocks noGrp="1"/>
          </p:cNvSpPr>
          <p:nvPr>
            <p:ph/>
          </p:nvPr>
        </p:nvSpPr>
        <p:spPr>
          <a:xfrm>
            <a:off x="546516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02" name="PlaceHolder 4"/>
          <p:cNvSpPr>
            <a:spLocks noGrp="1"/>
          </p:cNvSpPr>
          <p:nvPr>
            <p:ph/>
          </p:nvPr>
        </p:nvSpPr>
        <p:spPr>
          <a:xfrm>
            <a:off x="53460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104" name="PlaceHolder 2"/>
          <p:cNvSpPr>
            <a:spLocks noGrp="1"/>
          </p:cNvSpPr>
          <p:nvPr>
            <p:ph/>
          </p:nvPr>
        </p:nvSpPr>
        <p:spPr>
          <a:xfrm>
            <a:off x="53460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05" name="PlaceHolder 3"/>
          <p:cNvSpPr>
            <a:spLocks noGrp="1"/>
          </p:cNvSpPr>
          <p:nvPr>
            <p:ph/>
          </p:nvPr>
        </p:nvSpPr>
        <p:spPr>
          <a:xfrm>
            <a:off x="546516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06" name="PlaceHolder 4"/>
          <p:cNvSpPr>
            <a:spLocks noGrp="1"/>
          </p:cNvSpPr>
          <p:nvPr>
            <p:ph/>
          </p:nvPr>
        </p:nvSpPr>
        <p:spPr>
          <a:xfrm>
            <a:off x="546516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108" name="PlaceHolder 2"/>
          <p:cNvSpPr>
            <a:spLocks noGrp="1"/>
          </p:cNvSpPr>
          <p:nvPr>
            <p:ph/>
          </p:nvPr>
        </p:nvSpPr>
        <p:spPr>
          <a:xfrm>
            <a:off x="53460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09" name="PlaceHolder 3"/>
          <p:cNvSpPr>
            <a:spLocks noGrp="1"/>
          </p:cNvSpPr>
          <p:nvPr>
            <p:ph/>
          </p:nvPr>
        </p:nvSpPr>
        <p:spPr>
          <a:xfrm>
            <a:off x="546516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10" name="PlaceHolder 4"/>
          <p:cNvSpPr>
            <a:spLocks noGrp="1"/>
          </p:cNvSpPr>
          <p:nvPr>
            <p:ph/>
          </p:nvPr>
        </p:nvSpPr>
        <p:spPr>
          <a:xfrm>
            <a:off x="534600" y="4059360"/>
            <a:ext cx="962244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112" name="PlaceHolder 2"/>
          <p:cNvSpPr>
            <a:spLocks noGrp="1"/>
          </p:cNvSpPr>
          <p:nvPr>
            <p:ph/>
          </p:nvPr>
        </p:nvSpPr>
        <p:spPr>
          <a:xfrm>
            <a:off x="534600" y="1769040"/>
            <a:ext cx="962244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13" name="PlaceHolder 3"/>
          <p:cNvSpPr>
            <a:spLocks noGrp="1"/>
          </p:cNvSpPr>
          <p:nvPr>
            <p:ph/>
          </p:nvPr>
        </p:nvSpPr>
        <p:spPr>
          <a:xfrm>
            <a:off x="534600" y="4059360"/>
            <a:ext cx="962244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115" name="PlaceHolder 2"/>
          <p:cNvSpPr>
            <a:spLocks noGrp="1"/>
          </p:cNvSpPr>
          <p:nvPr>
            <p:ph/>
          </p:nvPr>
        </p:nvSpPr>
        <p:spPr>
          <a:xfrm>
            <a:off x="53460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16" name="PlaceHolder 3"/>
          <p:cNvSpPr>
            <a:spLocks noGrp="1"/>
          </p:cNvSpPr>
          <p:nvPr>
            <p:ph/>
          </p:nvPr>
        </p:nvSpPr>
        <p:spPr>
          <a:xfrm>
            <a:off x="546516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17" name="PlaceHolder 4"/>
          <p:cNvSpPr>
            <a:spLocks noGrp="1"/>
          </p:cNvSpPr>
          <p:nvPr>
            <p:ph/>
          </p:nvPr>
        </p:nvSpPr>
        <p:spPr>
          <a:xfrm>
            <a:off x="53460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18" name="PlaceHolder 5"/>
          <p:cNvSpPr>
            <a:spLocks noGrp="1"/>
          </p:cNvSpPr>
          <p:nvPr>
            <p:ph/>
          </p:nvPr>
        </p:nvSpPr>
        <p:spPr>
          <a:xfrm>
            <a:off x="546516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120" name="PlaceHolder 2"/>
          <p:cNvSpPr>
            <a:spLocks noGrp="1"/>
          </p:cNvSpPr>
          <p:nvPr>
            <p:ph/>
          </p:nvPr>
        </p:nvSpPr>
        <p:spPr>
          <a:xfrm>
            <a:off x="534600" y="176904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21" name="PlaceHolder 3"/>
          <p:cNvSpPr>
            <a:spLocks noGrp="1"/>
          </p:cNvSpPr>
          <p:nvPr>
            <p:ph/>
          </p:nvPr>
        </p:nvSpPr>
        <p:spPr>
          <a:xfrm>
            <a:off x="3787920" y="176904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22" name="PlaceHolder 4"/>
          <p:cNvSpPr>
            <a:spLocks noGrp="1"/>
          </p:cNvSpPr>
          <p:nvPr>
            <p:ph/>
          </p:nvPr>
        </p:nvSpPr>
        <p:spPr>
          <a:xfrm>
            <a:off x="7041600" y="176904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23" name="PlaceHolder 5"/>
          <p:cNvSpPr>
            <a:spLocks noGrp="1"/>
          </p:cNvSpPr>
          <p:nvPr>
            <p:ph/>
          </p:nvPr>
        </p:nvSpPr>
        <p:spPr>
          <a:xfrm>
            <a:off x="534600" y="405936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24" name="PlaceHolder 6"/>
          <p:cNvSpPr>
            <a:spLocks noGrp="1"/>
          </p:cNvSpPr>
          <p:nvPr>
            <p:ph/>
          </p:nvPr>
        </p:nvSpPr>
        <p:spPr>
          <a:xfrm>
            <a:off x="3787920" y="405936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25" name="PlaceHolder 7"/>
          <p:cNvSpPr>
            <a:spLocks noGrp="1"/>
          </p:cNvSpPr>
          <p:nvPr>
            <p:ph/>
          </p:nvPr>
        </p:nvSpPr>
        <p:spPr>
          <a:xfrm>
            <a:off x="7041600" y="4059360"/>
            <a:ext cx="309816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12" name="PlaceHolder 2"/>
          <p:cNvSpPr>
            <a:spLocks noGrp="1"/>
          </p:cNvSpPr>
          <p:nvPr>
            <p:ph/>
          </p:nvPr>
        </p:nvSpPr>
        <p:spPr>
          <a:xfrm>
            <a:off x="53460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3" name="PlaceHolder 3"/>
          <p:cNvSpPr>
            <a:spLocks noGrp="1"/>
          </p:cNvSpPr>
          <p:nvPr>
            <p:ph/>
          </p:nvPr>
        </p:nvSpPr>
        <p:spPr>
          <a:xfrm>
            <a:off x="546516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34600" y="301320"/>
            <a:ext cx="9622440" cy="585180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17" name="PlaceHolder 2"/>
          <p:cNvSpPr>
            <a:spLocks noGrp="1"/>
          </p:cNvSpPr>
          <p:nvPr>
            <p:ph/>
          </p:nvPr>
        </p:nvSpPr>
        <p:spPr>
          <a:xfrm>
            <a:off x="53460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8" name="PlaceHolder 3"/>
          <p:cNvSpPr>
            <a:spLocks noGrp="1"/>
          </p:cNvSpPr>
          <p:nvPr>
            <p:ph/>
          </p:nvPr>
        </p:nvSpPr>
        <p:spPr>
          <a:xfrm>
            <a:off x="546516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19" name="PlaceHolder 4"/>
          <p:cNvSpPr>
            <a:spLocks noGrp="1"/>
          </p:cNvSpPr>
          <p:nvPr>
            <p:ph/>
          </p:nvPr>
        </p:nvSpPr>
        <p:spPr>
          <a:xfrm>
            <a:off x="53460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21" name="PlaceHolder 2"/>
          <p:cNvSpPr>
            <a:spLocks noGrp="1"/>
          </p:cNvSpPr>
          <p:nvPr>
            <p:ph/>
          </p:nvPr>
        </p:nvSpPr>
        <p:spPr>
          <a:xfrm>
            <a:off x="534600" y="1769040"/>
            <a:ext cx="4695480" cy="43844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22" name="PlaceHolder 3"/>
          <p:cNvSpPr>
            <a:spLocks noGrp="1"/>
          </p:cNvSpPr>
          <p:nvPr>
            <p:ph/>
          </p:nvPr>
        </p:nvSpPr>
        <p:spPr>
          <a:xfrm>
            <a:off x="546516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23" name="PlaceHolder 4"/>
          <p:cNvSpPr>
            <a:spLocks noGrp="1"/>
          </p:cNvSpPr>
          <p:nvPr>
            <p:ph/>
          </p:nvPr>
        </p:nvSpPr>
        <p:spPr>
          <a:xfrm>
            <a:off x="5465160" y="405936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endParaRPr lang="de-CH" sz="2410" b="0" strike="noStrike" spc="-1">
              <a:solidFill>
                <a:srgbClr val="000000"/>
              </a:solidFill>
              <a:latin typeface="Arial"/>
            </a:endParaRPr>
          </a:p>
        </p:txBody>
      </p:sp>
      <p:sp>
        <p:nvSpPr>
          <p:cNvPr id="25" name="PlaceHolder 2"/>
          <p:cNvSpPr>
            <a:spLocks noGrp="1"/>
          </p:cNvSpPr>
          <p:nvPr>
            <p:ph/>
          </p:nvPr>
        </p:nvSpPr>
        <p:spPr>
          <a:xfrm>
            <a:off x="53460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26" name="PlaceHolder 3"/>
          <p:cNvSpPr>
            <a:spLocks noGrp="1"/>
          </p:cNvSpPr>
          <p:nvPr>
            <p:ph/>
          </p:nvPr>
        </p:nvSpPr>
        <p:spPr>
          <a:xfrm>
            <a:off x="5465160" y="1769040"/>
            <a:ext cx="469548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27" name="PlaceHolder 4"/>
          <p:cNvSpPr>
            <a:spLocks noGrp="1"/>
          </p:cNvSpPr>
          <p:nvPr>
            <p:ph/>
          </p:nvPr>
        </p:nvSpPr>
        <p:spPr>
          <a:xfrm>
            <a:off x="534600" y="4059360"/>
            <a:ext cx="9622440" cy="2091240"/>
          </a:xfrm>
          <a:prstGeom prst="rect">
            <a:avLst/>
          </a:prstGeom>
          <a:noFill/>
          <a:ln w="0">
            <a:noFill/>
          </a:ln>
        </p:spPr>
        <p:txBody>
          <a:bodyPr lIns="0" tIns="0" rIns="0" bIns="0" anchor="t">
            <a:normAutofit/>
          </a:bodyPr>
          <a:lstStyle/>
          <a:p>
            <a:pPr indent="0">
              <a:spcBef>
                <a:spcPts val="1417"/>
              </a:spcBef>
              <a:buNone/>
            </a:pPr>
            <a:endParaRPr lang="de-CH" sz="21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PlaceHolder 1"/>
          <p:cNvSpPr>
            <a:spLocks noGrp="1"/>
          </p:cNvSpPr>
          <p:nvPr>
            <p:ph type="title"/>
          </p:nvPr>
        </p:nvSpPr>
        <p:spPr>
          <a:xfrm>
            <a:off x="649080" y="3168000"/>
            <a:ext cx="9164880" cy="1296000"/>
          </a:xfrm>
          <a:prstGeom prst="rect">
            <a:avLst/>
          </a:prstGeom>
          <a:noFill/>
          <a:ln w="0">
            <a:noFill/>
          </a:ln>
        </p:spPr>
        <p:txBody>
          <a:bodyPr lIns="0" tIns="0" rIns="0" bIns="0" anchor="ctr">
            <a:noAutofit/>
          </a:bodyPr>
          <a:lstStyle/>
          <a:p>
            <a:pPr indent="0">
              <a:buNone/>
            </a:pPr>
            <a:r>
              <a:rPr lang="fr-FR" sz="3200" b="1" strike="noStrike" spc="-1">
                <a:solidFill>
                  <a:srgbClr val="000000"/>
                </a:solidFill>
                <a:latin typeface="Arial"/>
              </a:rPr>
              <a:t>Feu clic per a editar el format del text del títol</a:t>
            </a:r>
          </a:p>
        </p:txBody>
      </p:sp>
      <p:sp>
        <p:nvSpPr>
          <p:cNvPr id="8" name="PlaceHolder 2"/>
          <p:cNvSpPr>
            <a:spLocks noGrp="1"/>
          </p:cNvSpPr>
          <p:nvPr>
            <p:ph type="body"/>
          </p:nvPr>
        </p:nvSpPr>
        <p:spPr>
          <a:xfrm>
            <a:off x="11382840" y="2832120"/>
            <a:ext cx="5805720" cy="38610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3200" b="0" strike="noStrike" spc="-1">
                <a:solidFill>
                  <a:srgbClr val="000000"/>
                </a:solidFill>
                <a:latin typeface="Arial"/>
              </a:rPr>
              <a:t>Feu clic per a editar el format del text de l'esquema</a:t>
            </a:r>
          </a:p>
          <a:p>
            <a:pPr marL="864000" lvl="1" indent="-324000">
              <a:spcBef>
                <a:spcPts val="1134"/>
              </a:spcBef>
              <a:buClr>
                <a:srgbClr val="000000"/>
              </a:buClr>
              <a:buSzPct val="75000"/>
              <a:buFont typeface="Symbol" charset="2"/>
              <a:buChar char=""/>
            </a:pPr>
            <a:r>
              <a:rPr lang="fr-FR" sz="2800" b="0" strike="noStrike" spc="-1">
                <a:solidFill>
                  <a:srgbClr val="000000"/>
                </a:solidFill>
                <a:latin typeface="Arial"/>
              </a:rPr>
              <a:t>Segon nivell de l'esquema</a:t>
            </a:r>
          </a:p>
          <a:p>
            <a:pPr marL="1296000" lvl="2" indent="-288000">
              <a:spcBef>
                <a:spcPts val="850"/>
              </a:spcBef>
              <a:buClr>
                <a:srgbClr val="000000"/>
              </a:buClr>
              <a:buSzPct val="45000"/>
              <a:buFont typeface="Wingdings" charset="2"/>
              <a:buChar char=""/>
            </a:pPr>
            <a:r>
              <a:rPr lang="fr-FR" sz="2400" b="0" strike="noStrike" spc="-1">
                <a:solidFill>
                  <a:srgbClr val="000000"/>
                </a:solidFill>
                <a:latin typeface="Arial"/>
              </a:rPr>
              <a:t>Tercer nivell de l'esquema</a:t>
            </a:r>
          </a:p>
          <a:p>
            <a:pPr marL="1728000" lvl="3" indent="-216000">
              <a:spcBef>
                <a:spcPts val="567"/>
              </a:spcBef>
              <a:buClr>
                <a:srgbClr val="000000"/>
              </a:buClr>
              <a:buSzPct val="75000"/>
              <a:buFont typeface="Symbol" charset="2"/>
              <a:buChar char=""/>
            </a:pPr>
            <a:r>
              <a:rPr lang="fr-FR" sz="2000" b="0" strike="noStrike" spc="-1">
                <a:solidFill>
                  <a:srgbClr val="000000"/>
                </a:solidFill>
                <a:latin typeface="Arial"/>
              </a:rPr>
              <a:t>Quart nivell de l'esquema</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Cinquè nivell de l'esquema</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Sisè nivell de l'esquema</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Setè nivell de l'esquema</a:t>
            </a:r>
          </a:p>
        </p:txBody>
      </p:sp>
      <p:sp>
        <p:nvSpPr>
          <p:cNvPr id="2" name="PlaceHolder 3"/>
          <p:cNvSpPr>
            <a:spLocks noGrp="1"/>
          </p:cNvSpPr>
          <p:nvPr>
            <p:ph type="dt" idx="1"/>
          </p:nvPr>
        </p:nvSpPr>
        <p:spPr>
          <a:xfrm>
            <a:off x="534600" y="7128000"/>
            <a:ext cx="2490840" cy="280440"/>
          </a:xfrm>
          <a:prstGeom prst="rect">
            <a:avLst/>
          </a:prstGeom>
          <a:noFill/>
          <a:ln w="0">
            <a:noFill/>
          </a:ln>
        </p:spPr>
        <p:txBody>
          <a:bodyPr lIns="0" tIns="0" rIns="0" bIns="0" anchor="t">
            <a:noAutofit/>
          </a:bodyPr>
          <a:lstStyle>
            <a:lvl1pPr indent="0">
              <a:buNone/>
              <a:defRPr lang="fr-FR" sz="1400" b="0" strike="noStrike" spc="-1">
                <a:solidFill>
                  <a:srgbClr val="000000"/>
                </a:solidFill>
                <a:latin typeface="Times New Roman"/>
              </a:defRPr>
            </a:lvl1pPr>
          </a:lstStyle>
          <a:p>
            <a:pPr indent="0">
              <a:buNone/>
            </a:pPr>
            <a:r>
              <a:rPr lang="fr-FR" sz="1400" b="0" strike="noStrike" spc="-1">
                <a:solidFill>
                  <a:srgbClr val="000000"/>
                </a:solidFill>
                <a:latin typeface="Times New Roman"/>
              </a:rPr>
              <a:t>&lt;data/hora&gt;</a:t>
            </a:r>
            <a:endParaRPr lang="fr-FR" sz="1400" b="0" strike="noStrike" spc="-1">
              <a:solidFill>
                <a:srgbClr val="3465A4"/>
              </a:solidFill>
              <a:latin typeface="Times New Roman"/>
            </a:endParaRPr>
          </a:p>
        </p:txBody>
      </p:sp>
      <p:sp>
        <p:nvSpPr>
          <p:cNvPr id="3" name="PlaceHolder 4"/>
          <p:cNvSpPr>
            <a:spLocks noGrp="1"/>
          </p:cNvSpPr>
          <p:nvPr>
            <p:ph type="ftr" idx="2"/>
          </p:nvPr>
        </p:nvSpPr>
        <p:spPr>
          <a:xfrm>
            <a:off x="3436200" y="7128000"/>
            <a:ext cx="7026120" cy="280440"/>
          </a:xfrm>
          <a:prstGeom prst="rect">
            <a:avLst/>
          </a:prstGeom>
          <a:noFill/>
          <a:ln w="0">
            <a:noFill/>
          </a:ln>
        </p:spPr>
        <p:txBody>
          <a:bodyPr lIns="0" tIns="0" rIns="0" bIns="0" anchor="t">
            <a:noAutofit/>
          </a:bodyPr>
          <a:lstStyle>
            <a:lvl1pPr indent="0" algn="ctr">
              <a:buNone/>
              <a:defRPr lang="fr-FR" sz="1400" b="0" strike="noStrike" spc="-1">
                <a:solidFill>
                  <a:srgbClr val="000000"/>
                </a:solidFill>
                <a:latin typeface="Times New Roman"/>
              </a:defRPr>
            </a:lvl1pPr>
          </a:lstStyle>
          <a:p>
            <a:pPr indent="0" algn="ctr">
              <a:buNone/>
            </a:pPr>
            <a:r>
              <a:rPr lang="fr-FR" sz="1400" b="0" strike="noStrike" spc="-1">
                <a:solidFill>
                  <a:srgbClr val="000000"/>
                </a:solidFill>
                <a:latin typeface="Times New Roman"/>
              </a:rPr>
              <a:t>&lt;peu de pàgina&gt;</a:t>
            </a:r>
          </a:p>
        </p:txBody>
      </p:sp>
      <p:pic>
        <p:nvPicPr>
          <p:cNvPr id="4" name="Image 3"/>
          <p:cNvPicPr/>
          <p:nvPr/>
        </p:nvPicPr>
        <p:blipFill>
          <a:blip r:embed="rId14"/>
          <a:stretch/>
        </p:blipFill>
        <p:spPr>
          <a:xfrm>
            <a:off x="1933200" y="252000"/>
            <a:ext cx="992880" cy="936000"/>
          </a:xfrm>
          <a:prstGeom prst="rect">
            <a:avLst/>
          </a:prstGeom>
          <a:ln w="36000">
            <a:noFill/>
          </a:ln>
        </p:spPr>
      </p:pic>
      <p:pic>
        <p:nvPicPr>
          <p:cNvPr id="5" name="Image 4"/>
          <p:cNvPicPr/>
          <p:nvPr/>
        </p:nvPicPr>
        <p:blipFill>
          <a:blip r:embed="rId15"/>
          <a:stretch/>
        </p:blipFill>
        <p:spPr>
          <a:xfrm>
            <a:off x="648000" y="252000"/>
            <a:ext cx="1159920" cy="935280"/>
          </a:xfrm>
          <a:prstGeom prst="rect">
            <a:avLst/>
          </a:prstGeom>
          <a:ln w="36000">
            <a:noFill/>
          </a:ln>
        </p:spPr>
      </p:pic>
      <p:sp>
        <p:nvSpPr>
          <p:cNvPr id="6" name="Connecteur droit 5"/>
          <p:cNvSpPr/>
          <p:nvPr/>
        </p:nvSpPr>
        <p:spPr>
          <a:xfrm>
            <a:off x="282240" y="7041600"/>
            <a:ext cx="10141920" cy="7560"/>
          </a:xfrm>
          <a:prstGeom prst="line">
            <a:avLst/>
          </a:prstGeom>
          <a:ln w="36000">
            <a:solidFill>
              <a:srgbClr val="5770B6"/>
            </a:solidFill>
            <a:round/>
          </a:ln>
        </p:spPr>
        <p:style>
          <a:lnRef idx="0">
            <a:scrgbClr r="0" g="0" b="0"/>
          </a:lnRef>
          <a:fillRef idx="0">
            <a:scrgbClr r="0" g="0" b="0"/>
          </a:fillRef>
          <a:effectRef idx="0">
            <a:scrgbClr r="0" g="0" b="0"/>
          </a:effectRef>
          <a:fontRef idx="minor"/>
        </p:style>
        <p:txBody>
          <a:bodyPr lIns="90000" tIns="-37440" rIns="90000" bIns="-37440" anchor="ctr">
            <a:noAutofit/>
          </a:bodyPr>
          <a:lstStyle/>
          <a:p>
            <a:endParaRPr lang="fr-FR" sz="18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fr-FR" sz="2400" b="1" strike="noStrike" spc="-1">
                <a:solidFill>
                  <a:srgbClr val="000000"/>
                </a:solidFill>
                <a:latin typeface="Arial"/>
              </a:rPr>
              <a:t>Feu clic per a editar el format del text del títol</a:t>
            </a:r>
          </a:p>
        </p:txBody>
      </p:sp>
      <p:sp>
        <p:nvSpPr>
          <p:cNvPr id="44" name="PlaceHolder 2"/>
          <p:cNvSpPr>
            <a:spLocks noGrp="1"/>
          </p:cNvSpPr>
          <p:nvPr>
            <p:ph type="body"/>
          </p:nvPr>
        </p:nvSpPr>
        <p:spPr>
          <a:xfrm>
            <a:off x="272880" y="1356120"/>
            <a:ext cx="10160280" cy="5454000"/>
          </a:xfrm>
          <a:prstGeom prst="rect">
            <a:avLst/>
          </a:prstGeom>
          <a:noFill/>
          <a:ln w="0">
            <a:noFill/>
          </a:ln>
        </p:spPr>
        <p:txBody>
          <a:bodyPr lIns="0" tIns="0" rIns="0" bIns="0" anchor="t">
            <a:normAutofit/>
          </a:bodyPr>
          <a:lstStyle/>
          <a:p>
            <a:pPr marL="612000" indent="0">
              <a:spcBef>
                <a:spcPts val="972"/>
              </a:spcBef>
            </a:pPr>
            <a:r>
              <a:rPr lang="fr-FR" sz="2200" b="0" strike="noStrike" spc="-1">
                <a:solidFill>
                  <a:srgbClr val="000000"/>
                </a:solidFill>
                <a:latin typeface="Arial"/>
              </a:rPr>
              <a:t>Cliquez pour éditer le format du plan de texte</a:t>
            </a:r>
          </a:p>
          <a:p>
            <a:pPr marL="1044000" lvl="1" indent="-504000">
              <a:spcBef>
                <a:spcPts val="1131"/>
              </a:spcBef>
              <a:buClr>
                <a:srgbClr val="000000"/>
              </a:buClr>
              <a:buSzPct val="80000"/>
              <a:buFont typeface="Segoe UI"/>
              <a:buChar char="–"/>
            </a:pPr>
            <a:r>
              <a:rPr lang="fr-FR" sz="2200" b="0" strike="noStrike" spc="-1">
                <a:solidFill>
                  <a:srgbClr val="000000"/>
                </a:solidFill>
                <a:latin typeface="Arial"/>
              </a:rPr>
              <a:t>Second niveau de plan</a:t>
            </a:r>
          </a:p>
          <a:p>
            <a:pPr marL="1512000" lvl="2" indent="-504000">
              <a:spcBef>
                <a:spcPts val="850"/>
              </a:spcBef>
              <a:buClr>
                <a:srgbClr val="000000"/>
              </a:buClr>
              <a:buSzPct val="50000"/>
              <a:buFont typeface="Noto Sans"/>
              <a:buChar char="►"/>
            </a:pPr>
            <a:r>
              <a:rPr lang="fr-FR" sz="2200" b="0" strike="noStrike" spc="-1">
                <a:solidFill>
                  <a:srgbClr val="000000"/>
                </a:solidFill>
                <a:latin typeface="Arial"/>
              </a:rPr>
              <a:t>Troisième niveau de plan</a:t>
            </a:r>
          </a:p>
          <a:p>
            <a:pPr marL="2016000" lvl="3" indent="-504000">
              <a:spcBef>
                <a:spcPts val="567"/>
              </a:spcBef>
              <a:buClr>
                <a:srgbClr val="000000"/>
              </a:buClr>
              <a:buSzPct val="75000"/>
              <a:buFont typeface="Noto Sans"/>
              <a:buChar char="—"/>
            </a:pPr>
            <a:r>
              <a:rPr lang="fr-FR" sz="2000" b="0" strike="noStrike" spc="-1">
                <a:solidFill>
                  <a:srgbClr val="000000"/>
                </a:solidFill>
                <a:latin typeface="Arial"/>
              </a:rPr>
              <a:t>Quatrième niveau de plan</a:t>
            </a:r>
          </a:p>
          <a:p>
            <a:pPr marL="2448000" lvl="4" indent="-504000">
              <a:spcBef>
                <a:spcPts val="283"/>
              </a:spcBef>
              <a:buClr>
                <a:srgbClr val="000000"/>
              </a:buClr>
              <a:buFont typeface="Segoe UI"/>
              <a:buChar char="»"/>
            </a:pPr>
            <a:r>
              <a:rPr lang="fr-FR" sz="2000" b="0" strike="noStrike" spc="-1">
                <a:solidFill>
                  <a:srgbClr val="000000"/>
                </a:solidFill>
                <a:latin typeface="Arial"/>
              </a:rPr>
              <a:t>Cinquième niveau de plan</a:t>
            </a:r>
          </a:p>
          <a:p>
            <a:pPr marL="2880000" lvl="5" indent="-504000">
              <a:spcBef>
                <a:spcPts val="283"/>
              </a:spcBef>
              <a:buClr>
                <a:srgbClr val="000000"/>
              </a:buClr>
              <a:buSzPct val="45000"/>
              <a:buFont typeface="Noto Sans"/>
              <a:buChar char="»"/>
            </a:pPr>
            <a:r>
              <a:rPr lang="fr-FR" sz="2000" b="0" strike="noStrike" spc="-1">
                <a:solidFill>
                  <a:srgbClr val="000000"/>
                </a:solidFill>
                <a:latin typeface="Arial"/>
              </a:rPr>
              <a:t>Sixième niveau de plan</a:t>
            </a:r>
          </a:p>
          <a:p>
            <a:pPr marL="3312000" lvl="6" indent="-504000">
              <a:spcBef>
                <a:spcPts val="283"/>
              </a:spcBef>
              <a:buClr>
                <a:srgbClr val="000000"/>
              </a:buClr>
              <a:buSzPct val="45000"/>
              <a:buFont typeface="Noto Sans"/>
              <a:buChar char="»"/>
            </a:pPr>
            <a:r>
              <a:rPr lang="fr-FR" sz="2000" b="0" strike="noStrike" spc="-1">
                <a:solidFill>
                  <a:srgbClr val="000000"/>
                </a:solidFill>
                <a:latin typeface="Arial"/>
              </a:rPr>
              <a:t>Septième niveau de plan</a:t>
            </a:r>
          </a:p>
        </p:txBody>
      </p:sp>
      <p:sp>
        <p:nvSpPr>
          <p:cNvPr id="45" name="PlaceHolder 3"/>
          <p:cNvSpPr>
            <a:spLocks noGrp="1"/>
          </p:cNvSpPr>
          <p:nvPr>
            <p:ph type="ftr" idx="3"/>
          </p:nvPr>
        </p:nvSpPr>
        <p:spPr>
          <a:xfrm>
            <a:off x="1359360" y="7200000"/>
            <a:ext cx="7345800" cy="360000"/>
          </a:xfrm>
          <a:prstGeom prst="rect">
            <a:avLst/>
          </a:prstGeom>
          <a:noFill/>
          <a:ln w="0">
            <a:noFill/>
          </a:ln>
        </p:spPr>
        <p:txBody>
          <a:bodyPr lIns="0" tIns="0" rIns="0" bIns="0" anchor="t">
            <a:noAutofit/>
          </a:bodyPr>
          <a:lstStyle>
            <a:lvl1pPr indent="0" algn="ctr">
              <a:buNone/>
              <a:defRPr lang="fr-FR" sz="1400" b="0" strike="noStrike" spc="-1">
                <a:solidFill>
                  <a:srgbClr val="000000"/>
                </a:solidFill>
                <a:latin typeface="Arial"/>
              </a:defRPr>
            </a:lvl1pPr>
          </a:lstStyle>
          <a:p>
            <a:pPr indent="0" algn="ctr">
              <a:buNone/>
            </a:pPr>
            <a:r>
              <a:rPr lang="fr-FR" sz="1400" b="0" strike="noStrike" spc="-1">
                <a:solidFill>
                  <a:srgbClr val="000000"/>
                </a:solidFill>
                <a:latin typeface="Arial"/>
              </a:rPr>
              <a:t>&lt;peu de pàgina&gt;</a:t>
            </a:r>
            <a:endParaRPr lang="fr-FR" sz="1400" b="0" strike="noStrike" spc="-1">
              <a:solidFill>
                <a:srgbClr val="3465A4"/>
              </a:solidFill>
              <a:latin typeface="Times New Roman"/>
            </a:endParaRPr>
          </a:p>
        </p:txBody>
      </p:sp>
      <p:sp>
        <p:nvSpPr>
          <p:cNvPr id="46" name="PlaceHolder 4"/>
          <p:cNvSpPr>
            <a:spLocks noGrp="1"/>
          </p:cNvSpPr>
          <p:nvPr>
            <p:ph type="sldNum" idx="4"/>
          </p:nvPr>
        </p:nvSpPr>
        <p:spPr>
          <a:xfrm>
            <a:off x="9478800" y="7192080"/>
            <a:ext cx="1040040" cy="208440"/>
          </a:xfrm>
          <a:prstGeom prst="rect">
            <a:avLst/>
          </a:prstGeom>
          <a:noFill/>
          <a:ln w="0">
            <a:noFill/>
          </a:ln>
        </p:spPr>
        <p:txBody>
          <a:bodyPr lIns="0" tIns="0" rIns="0" bIns="0" anchor="t">
            <a:noAutofit/>
          </a:bodyPr>
          <a:lstStyle>
            <a:lvl1pPr indent="0" algn="ctr">
              <a:buNone/>
              <a:defRPr lang="fr-FR" sz="1400" b="0" strike="noStrike" spc="-1">
                <a:solidFill>
                  <a:srgbClr val="000000"/>
                </a:solidFill>
                <a:latin typeface="Arial"/>
              </a:defRPr>
            </a:lvl1pPr>
          </a:lstStyle>
          <a:p>
            <a:pPr indent="0" algn="ctr">
              <a:buNone/>
            </a:pPr>
            <a:fld id="{30B8B728-5481-46F7-99AE-58ABFF78B567}" type="slidenum">
              <a:rPr lang="fr-FR" sz="1400" b="0" strike="noStrike" spc="-1">
                <a:solidFill>
                  <a:srgbClr val="000000"/>
                </a:solidFill>
                <a:latin typeface="Arial"/>
              </a:rPr>
              <a:t>‹N°›</a:t>
            </a:fld>
            <a:r>
              <a:rPr lang="fr-FR" sz="1400" b="0" strike="noStrike" spc="-1">
                <a:solidFill>
                  <a:srgbClr val="000000"/>
                </a:solidFill>
                <a:latin typeface="Arial"/>
              </a:rPr>
              <a:t>/</a:t>
            </a:r>
            <a:fld id="{F2FA931F-4BAA-4E9B-84EB-1B97376C16B7}" type="slidecount">
              <a:rPr lang="fr-FR" sz="1400" b="0" strike="noStrike" spc="-1">
                <a:solidFill>
                  <a:srgbClr val="000000"/>
                </a:solidFill>
                <a:latin typeface="Arial"/>
              </a:rPr>
              <a:t>45</a:t>
            </a:fld>
            <a:endParaRPr lang="fr-FR" sz="1400" b="0" strike="noStrike" spc="-1">
              <a:solidFill>
                <a:srgbClr val="3465A4"/>
              </a:solidFill>
              <a:latin typeface="Arial"/>
            </a:endParaRPr>
          </a:p>
        </p:txBody>
      </p:sp>
      <p:pic>
        <p:nvPicPr>
          <p:cNvPr id="47" name="Image 46"/>
          <p:cNvPicPr/>
          <p:nvPr/>
        </p:nvPicPr>
        <p:blipFill>
          <a:blip r:embed="rId14"/>
          <a:stretch/>
        </p:blipFill>
        <p:spPr>
          <a:xfrm>
            <a:off x="1101600" y="252000"/>
            <a:ext cx="612000" cy="612000"/>
          </a:xfrm>
          <a:prstGeom prst="rect">
            <a:avLst/>
          </a:prstGeom>
          <a:ln w="36000">
            <a:noFill/>
          </a:ln>
        </p:spPr>
      </p:pic>
      <p:pic>
        <p:nvPicPr>
          <p:cNvPr id="48" name="Image 47"/>
          <p:cNvPicPr/>
          <p:nvPr/>
        </p:nvPicPr>
        <p:blipFill>
          <a:blip r:embed="rId15"/>
          <a:stretch/>
        </p:blipFill>
        <p:spPr>
          <a:xfrm>
            <a:off x="284400" y="252000"/>
            <a:ext cx="759960" cy="612000"/>
          </a:xfrm>
          <a:prstGeom prst="rect">
            <a:avLst/>
          </a:prstGeom>
          <a:ln w="36000">
            <a:noFill/>
          </a:ln>
        </p:spPr>
      </p:pic>
      <p:sp>
        <p:nvSpPr>
          <p:cNvPr id="49" name="PlaceHolder 5"/>
          <p:cNvSpPr>
            <a:spLocks noGrp="1"/>
          </p:cNvSpPr>
          <p:nvPr>
            <p:ph type="dt" idx="5"/>
          </p:nvPr>
        </p:nvSpPr>
        <p:spPr>
          <a:xfrm>
            <a:off x="273960" y="7200000"/>
            <a:ext cx="2490840" cy="521280"/>
          </a:xfrm>
          <a:prstGeom prst="rect">
            <a:avLst/>
          </a:prstGeom>
          <a:noFill/>
          <a:ln w="0">
            <a:noFill/>
          </a:ln>
        </p:spPr>
        <p:txBody>
          <a:bodyPr lIns="0" tIns="0" rIns="0" bIns="0" anchor="t">
            <a:noAutofit/>
          </a:bodyPr>
          <a:lstStyle>
            <a:lvl1pPr indent="0">
              <a:buNone/>
              <a:defRPr lang="fr-FR" sz="1400" b="0" strike="noStrike" spc="-1">
                <a:solidFill>
                  <a:srgbClr val="000000"/>
                </a:solidFill>
                <a:latin typeface="Arial"/>
              </a:defRPr>
            </a:lvl1pPr>
          </a:lstStyle>
          <a:p>
            <a:pPr indent="0">
              <a:buNone/>
            </a:pPr>
            <a:r>
              <a:rPr lang="fr-FR" sz="1400" b="0" strike="noStrike" spc="-1">
                <a:solidFill>
                  <a:srgbClr val="000000"/>
                </a:solidFill>
                <a:latin typeface="Arial"/>
              </a:rPr>
              <a:t>&lt;data/hora&gt;</a:t>
            </a:r>
          </a:p>
        </p:txBody>
      </p:sp>
      <p:sp>
        <p:nvSpPr>
          <p:cNvPr id="50" name="Connecteur droit 49"/>
          <p:cNvSpPr/>
          <p:nvPr/>
        </p:nvSpPr>
        <p:spPr>
          <a:xfrm>
            <a:off x="282240" y="7041600"/>
            <a:ext cx="10141920" cy="7560"/>
          </a:xfrm>
          <a:prstGeom prst="line">
            <a:avLst/>
          </a:prstGeom>
          <a:ln w="36000">
            <a:solidFill>
              <a:srgbClr val="5770B6"/>
            </a:solidFill>
            <a:round/>
          </a:ln>
        </p:spPr>
        <p:style>
          <a:lnRef idx="0">
            <a:scrgbClr r="0" g="0" b="0"/>
          </a:lnRef>
          <a:fillRef idx="0">
            <a:scrgbClr r="0" g="0" b="0"/>
          </a:fillRef>
          <a:effectRef idx="0">
            <a:scrgbClr r="0" g="0" b="0"/>
          </a:effectRef>
          <a:fontRef idx="minor"/>
        </p:style>
        <p:txBody>
          <a:bodyPr lIns="90000" tIns="-37440" rIns="90000" bIns="-37440" anchor="ctr">
            <a:noAutofit/>
          </a:bodyPr>
          <a:lstStyle/>
          <a:p>
            <a:endParaRPr lang="fr-FR" sz="18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Text Box 25"/>
          <p:cNvSpPr/>
          <p:nvPr/>
        </p:nvSpPr>
        <p:spPr>
          <a:xfrm>
            <a:off x="623520" y="335880"/>
            <a:ext cx="5969520" cy="50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endParaRPr lang="fr-FR" sz="2100" b="0" strike="noStrike" spc="-1">
              <a:solidFill>
                <a:srgbClr val="000000"/>
              </a:solidFill>
              <a:latin typeface="Times New Roman"/>
            </a:endParaRPr>
          </a:p>
        </p:txBody>
      </p:sp>
      <p:sp>
        <p:nvSpPr>
          <p:cNvPr id="88" name="PlaceHolder 1"/>
          <p:cNvSpPr>
            <a:spLocks noGrp="1"/>
          </p:cNvSpPr>
          <p:nvPr>
            <p:ph type="title"/>
          </p:nvPr>
        </p:nvSpPr>
        <p:spPr>
          <a:xfrm>
            <a:off x="534600" y="301320"/>
            <a:ext cx="9622440" cy="1262160"/>
          </a:xfrm>
          <a:prstGeom prst="rect">
            <a:avLst/>
          </a:prstGeom>
          <a:noFill/>
          <a:ln w="0">
            <a:noFill/>
          </a:ln>
        </p:spPr>
        <p:txBody>
          <a:bodyPr lIns="0" tIns="0" rIns="0" bIns="0" anchor="ctr">
            <a:noAutofit/>
          </a:bodyPr>
          <a:lstStyle/>
          <a:p>
            <a:pPr indent="0">
              <a:buNone/>
            </a:pPr>
            <a:r>
              <a:rPr lang="de-CH" sz="2410" b="0" strike="noStrike" spc="-1">
                <a:solidFill>
                  <a:srgbClr val="000000"/>
                </a:solidFill>
                <a:latin typeface="Arial"/>
              </a:rPr>
              <a:t>Feu clic per a editar el format del text del títol</a:t>
            </a:r>
          </a:p>
        </p:txBody>
      </p:sp>
      <p:sp>
        <p:nvSpPr>
          <p:cNvPr id="89" name="PlaceHolder 2"/>
          <p:cNvSpPr>
            <a:spLocks noGrp="1"/>
          </p:cNvSpPr>
          <p:nvPr>
            <p:ph type="body"/>
          </p:nvPr>
        </p:nvSpPr>
        <p:spPr>
          <a:xfrm>
            <a:off x="534600" y="1769040"/>
            <a:ext cx="9622440" cy="43844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de-CH" sz="2100" b="0" strike="noStrike" spc="-1">
                <a:solidFill>
                  <a:srgbClr val="000000"/>
                </a:solidFill>
                <a:latin typeface="Arial"/>
              </a:rPr>
              <a:t>Feu clic per a editar el format del text de l'esquema</a:t>
            </a:r>
          </a:p>
          <a:p>
            <a:pPr marL="864000" lvl="1" indent="-324000">
              <a:spcBef>
                <a:spcPts val="1134"/>
              </a:spcBef>
              <a:buClr>
                <a:srgbClr val="000000"/>
              </a:buClr>
              <a:buSzPct val="75000"/>
              <a:buFont typeface="Symbol" charset="2"/>
              <a:buChar char=""/>
            </a:pPr>
            <a:r>
              <a:rPr lang="de-CH" sz="2100" b="0" strike="noStrike" spc="-1">
                <a:solidFill>
                  <a:srgbClr val="000000"/>
                </a:solidFill>
                <a:latin typeface="Arial"/>
              </a:rPr>
              <a:t>Segon nivell de l'esquema</a:t>
            </a:r>
          </a:p>
          <a:p>
            <a:pPr marL="1296000" lvl="2" indent="-288000">
              <a:spcBef>
                <a:spcPts val="850"/>
              </a:spcBef>
              <a:buClr>
                <a:srgbClr val="000000"/>
              </a:buClr>
              <a:buSzPct val="45000"/>
              <a:buFont typeface="Wingdings" charset="2"/>
              <a:buChar char=""/>
            </a:pPr>
            <a:r>
              <a:rPr lang="de-CH" sz="2100" b="0" strike="noStrike" spc="-1">
                <a:solidFill>
                  <a:srgbClr val="000000"/>
                </a:solidFill>
                <a:latin typeface="Arial"/>
              </a:rPr>
              <a:t>Tercer nivell de l'esquema</a:t>
            </a:r>
          </a:p>
          <a:p>
            <a:pPr marL="1728000" lvl="3" indent="-216000">
              <a:spcBef>
                <a:spcPts val="567"/>
              </a:spcBef>
              <a:buClr>
                <a:srgbClr val="000000"/>
              </a:buClr>
              <a:buSzPct val="75000"/>
              <a:buFont typeface="Symbol" charset="2"/>
              <a:buChar char=""/>
            </a:pPr>
            <a:r>
              <a:rPr lang="de-CH" sz="2100" b="0" strike="noStrike" spc="-1">
                <a:solidFill>
                  <a:srgbClr val="000000"/>
                </a:solidFill>
                <a:latin typeface="Arial"/>
              </a:rPr>
              <a:t>Quart nivell de l'esquema</a:t>
            </a:r>
          </a:p>
          <a:p>
            <a:pPr marL="2160000" lvl="4" indent="-216000">
              <a:spcBef>
                <a:spcPts val="283"/>
              </a:spcBef>
              <a:buClr>
                <a:srgbClr val="000000"/>
              </a:buClr>
              <a:buSzPct val="45000"/>
              <a:buFont typeface="Wingdings" charset="2"/>
              <a:buChar char=""/>
            </a:pPr>
            <a:r>
              <a:rPr lang="de-CH" sz="2000" b="0" strike="noStrike" spc="-1">
                <a:solidFill>
                  <a:srgbClr val="000000"/>
                </a:solidFill>
                <a:latin typeface="Arial"/>
              </a:rPr>
              <a:t>Cinquè nivell de l'esquema</a:t>
            </a:r>
          </a:p>
          <a:p>
            <a:pPr marL="2592000" lvl="5" indent="-216000">
              <a:spcBef>
                <a:spcPts val="283"/>
              </a:spcBef>
              <a:buClr>
                <a:srgbClr val="000000"/>
              </a:buClr>
              <a:buSzPct val="45000"/>
              <a:buFont typeface="Wingdings" charset="2"/>
              <a:buChar char=""/>
            </a:pPr>
            <a:r>
              <a:rPr lang="de-CH" sz="2000" b="0" strike="noStrike" spc="-1">
                <a:solidFill>
                  <a:srgbClr val="000000"/>
                </a:solidFill>
                <a:latin typeface="Arial"/>
              </a:rPr>
              <a:t>Sisè nivell de l'esquema</a:t>
            </a:r>
          </a:p>
          <a:p>
            <a:pPr marL="3024000" lvl="6" indent="-216000">
              <a:spcBef>
                <a:spcPts val="283"/>
              </a:spcBef>
              <a:buClr>
                <a:srgbClr val="000000"/>
              </a:buClr>
              <a:buSzPct val="45000"/>
              <a:buFont typeface="Wingdings" charset="2"/>
              <a:buChar char=""/>
            </a:pPr>
            <a:r>
              <a:rPr lang="de-CH" sz="2000" b="0" strike="noStrike" spc="-1">
                <a:solidFill>
                  <a:srgbClr val="000000"/>
                </a:solidFill>
                <a:latin typeface="Arial"/>
              </a:rPr>
              <a:t>Setè nivell de l'esquema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eteoSwiss/pyart" TargetMode="External"/><Relationship Id="rId2" Type="http://schemas.openxmlformats.org/officeDocument/2006/relationships/hyperlink" Target="https://github.com/nasa/PyTDA" TargetMode="External"/><Relationship Id="rId1" Type="http://schemas.openxmlformats.org/officeDocument/2006/relationships/slideLayout" Target="../slideLayouts/slideLayout15.xml"/><Relationship Id="rId4" Type="http://schemas.openxmlformats.org/officeDocument/2006/relationships/hyperlink" Target="https://github.com/MeteoSwiss/pyra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hyperlink" Target="https://meteoswiss.github.io/pyrad/overview/list_products.html" TargetMode="External"/><Relationship Id="rId2" Type="http://schemas.openxmlformats.org/officeDocument/2006/relationships/hyperlink" Target="https://meteoswiss.github.io/pyrad/overview/list_process.html" TargetMode="Externa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hyperlink" Target="https://meteoswiss.github.io/pyrad/overview/list_variables.html#py-art-to-pyrad" TargetMode="External"/><Relationship Id="rId2" Type="http://schemas.openxmlformats.org/officeDocument/2006/relationships/hyperlink" Target="https://github.com/MeteoSwiss/pyrad/blob/master/src/pyrad_proc/pyrad/io/io_aux.py" TargetMode="Externa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rm-doe/pyart" TargetMode="External"/><Relationship Id="rId2" Type="http://schemas.openxmlformats.org/officeDocument/2006/relationships/hyperlink" Target="https://github.com/MeteoSwiss/pyrad" TargetMode="External"/><Relationship Id="rId1" Type="http://schemas.openxmlformats.org/officeDocument/2006/relationships/slideLayout" Target="../slideLayouts/slideLayout15.xml"/><Relationship Id="rId6" Type="http://schemas.openxmlformats.org/officeDocument/2006/relationships/hyperlink" Target="https://anaconda.org/conda-forge/pyrad_mch" TargetMode="External"/><Relationship Id="rId5" Type="http://schemas.openxmlformats.org/officeDocument/2006/relationships/hyperlink" Target="https://pypi.org/project/pyrad-mch/" TargetMode="External"/><Relationship Id="rId4" Type="http://schemas.openxmlformats.org/officeDocument/2006/relationships/hyperlink" Target="https://meteoswiss.github.io/pyra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641520" y="2888640"/>
            <a:ext cx="9072000" cy="1803960"/>
          </a:xfrm>
          <a:prstGeom prst="rect">
            <a:avLst/>
          </a:prstGeom>
          <a:noFill/>
          <a:ln w="0">
            <a:noFill/>
          </a:ln>
        </p:spPr>
        <p:txBody>
          <a:bodyPr lIns="0" tIns="0" rIns="0" bIns="0" anchor="ctr">
            <a:noAutofit/>
          </a:bodyPr>
          <a:lstStyle/>
          <a:p>
            <a:pPr indent="0">
              <a:buNone/>
            </a:pPr>
            <a:r>
              <a:rPr lang="en-GB" sz="3200" b="1" strike="noStrike" spc="-1">
                <a:solidFill>
                  <a:srgbClr val="5770BE"/>
                </a:solidFill>
                <a:latin typeface="Arial"/>
              </a:rPr>
              <a:t>Pyrad architecture and principles</a:t>
            </a:r>
            <a:endParaRPr lang="fr-FR" sz="3200" b="1" strike="noStrike" spc="-1">
              <a:solidFill>
                <a:srgbClr val="000000"/>
              </a:solidFill>
              <a:latin typeface="Arial"/>
            </a:endParaRPr>
          </a:p>
        </p:txBody>
      </p:sp>
      <p:sp>
        <p:nvSpPr>
          <p:cNvPr id="127" name="PlaceHolder 2"/>
          <p:cNvSpPr>
            <a:spLocks noGrp="1"/>
          </p:cNvSpPr>
          <p:nvPr>
            <p:ph type="title"/>
          </p:nvPr>
        </p:nvSpPr>
        <p:spPr>
          <a:xfrm>
            <a:off x="660960" y="4906440"/>
            <a:ext cx="8777520" cy="972000"/>
          </a:xfrm>
          <a:prstGeom prst="rect">
            <a:avLst/>
          </a:prstGeom>
          <a:noFill/>
          <a:ln w="0">
            <a:noFill/>
          </a:ln>
        </p:spPr>
        <p:txBody>
          <a:bodyPr lIns="0" tIns="0" rIns="0" bIns="0" anchor="ctr">
            <a:noAutofit/>
          </a:bodyPr>
          <a:lstStyle/>
          <a:p>
            <a:pPr indent="0">
              <a:buNone/>
            </a:pPr>
            <a:r>
              <a:rPr lang="en-GB" sz="2200" b="0" strike="noStrike" spc="-1">
                <a:solidFill>
                  <a:srgbClr val="000000"/>
                </a:solidFill>
                <a:latin typeface="Arial"/>
              </a:rPr>
              <a:t>Jordi Figueras i Ventura</a:t>
            </a:r>
            <a:br>
              <a:rPr sz="2200"/>
            </a:br>
            <a:r>
              <a:rPr lang="en-GB" sz="2200" b="0" strike="noStrike" spc="-1">
                <a:solidFill>
                  <a:srgbClr val="000000"/>
                </a:solidFill>
                <a:latin typeface="Arial"/>
              </a:rPr>
              <a:t>Pyrad course</a:t>
            </a:r>
            <a:endParaRPr lang="fr-FR" sz="2200" b="1"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Configuration files</a:t>
            </a:r>
            <a:endParaRPr lang="fr-FR" sz="2400" b="1" strike="noStrike" spc="-1">
              <a:solidFill>
                <a:srgbClr val="000000"/>
              </a:solidFill>
              <a:latin typeface="Arial"/>
            </a:endParaRPr>
          </a:p>
        </p:txBody>
      </p:sp>
      <p:graphicFrame>
        <p:nvGraphicFramePr>
          <p:cNvPr id="148" name="Table 3"/>
          <p:cNvGraphicFramePr/>
          <p:nvPr/>
        </p:nvGraphicFramePr>
        <p:xfrm>
          <a:off x="725400" y="1109520"/>
          <a:ext cx="8486640" cy="4389120"/>
        </p:xfrm>
        <a:graphic>
          <a:graphicData uri="http://schemas.openxmlformats.org/drawingml/2006/table">
            <a:tbl>
              <a:tblPr/>
              <a:tblGrid>
                <a:gridCol w="185724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370800">
                <a:tc>
                  <a:txBody>
                    <a:bodyPr/>
                    <a:lstStyle/>
                    <a:p>
                      <a:pPr>
                        <a:lnSpc>
                          <a:spcPct val="100000"/>
                        </a:lnSpc>
                      </a:pPr>
                      <a:r>
                        <a:rPr lang="en-GB" sz="1800" b="1" strike="noStrike" spc="-1">
                          <a:solidFill>
                            <a:srgbClr val="FFFFFF"/>
                          </a:solidFill>
                          <a:latin typeface="Arial"/>
                        </a:rPr>
                        <a:t>Main config file</a:t>
                      </a:r>
                      <a:endParaRPr lang="fr-FR"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FF0000"/>
                    </a:solidFill>
                  </a:tcPr>
                </a:tc>
                <a:tc>
                  <a:txBody>
                    <a:bodyPr/>
                    <a:lstStyle/>
                    <a:p>
                      <a:pPr marL="285840" indent="-285840">
                        <a:lnSpc>
                          <a:spcPct val="100000"/>
                        </a:lnSpc>
                        <a:buClr>
                          <a:srgbClr val="FFFFFF"/>
                        </a:buClr>
                        <a:buFont typeface="Arial"/>
                        <a:buChar char="•"/>
                      </a:pPr>
                      <a:r>
                        <a:rPr lang="en-US" sz="1800" b="1" strike="noStrike" spc="-1">
                          <a:solidFill>
                            <a:srgbClr val="FFFFFF"/>
                          </a:solidFill>
                          <a:latin typeface="Arial"/>
                        </a:rPr>
                        <a:t>Base paths of data </a:t>
                      </a:r>
                      <a:endParaRPr lang="fr-FR" sz="1800" b="0" strike="noStrike" spc="-1">
                        <a:solidFill>
                          <a:srgbClr val="000000"/>
                        </a:solidFill>
                        <a:latin typeface="Times New Roman"/>
                      </a:endParaRPr>
                    </a:p>
                    <a:p>
                      <a:pPr marL="285840" indent="-285840">
                        <a:lnSpc>
                          <a:spcPct val="100000"/>
                        </a:lnSpc>
                        <a:buClr>
                          <a:srgbClr val="FFFFFF"/>
                        </a:buClr>
                        <a:buFont typeface="Arial"/>
                        <a:buChar char="•"/>
                      </a:pPr>
                      <a:r>
                        <a:rPr lang="en-US" sz="1800" b="1" strike="noStrike" spc="-1">
                          <a:solidFill>
                            <a:srgbClr val="FFFFFF"/>
                          </a:solidFill>
                          <a:latin typeface="Arial"/>
                        </a:rPr>
                        <a:t>Location of config files</a:t>
                      </a:r>
                      <a:endParaRPr lang="fr-FR" sz="1800" b="0" strike="noStrike" spc="-1">
                        <a:solidFill>
                          <a:srgbClr val="000000"/>
                        </a:solidFill>
                        <a:latin typeface="Times New Roman"/>
                      </a:endParaRPr>
                    </a:p>
                    <a:p>
                      <a:pPr marL="285840" indent="-285840">
                        <a:lnSpc>
                          <a:spcPct val="100000"/>
                        </a:lnSpc>
                        <a:buClr>
                          <a:srgbClr val="FFFFFF"/>
                        </a:buClr>
                        <a:buFont typeface="Arial"/>
                        <a:buChar char="•"/>
                      </a:pPr>
                      <a:r>
                        <a:rPr lang="en-US" sz="1800" b="1" strike="noStrike" spc="-1">
                          <a:solidFill>
                            <a:srgbClr val="FFFFFF"/>
                          </a:solidFill>
                          <a:latin typeface="Arial"/>
                        </a:rPr>
                        <a:t>Base path for output data and image format(s)</a:t>
                      </a:r>
                      <a:endParaRPr lang="fr-FR"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FF0000"/>
                    </a:solidFill>
                  </a:tcPr>
                </a:tc>
                <a:extLst>
                  <a:ext uri="{0D108BD9-81ED-4DB2-BD59-A6C34878D82A}">
                    <a16:rowId xmlns:a16="http://schemas.microsoft.com/office/drawing/2014/main" val="10000"/>
                  </a:ext>
                </a:extLst>
              </a:tr>
              <a:tr h="370800">
                <a:tc>
                  <a:txBody>
                    <a:bodyPr/>
                    <a:lstStyle/>
                    <a:p>
                      <a:pPr>
                        <a:lnSpc>
                          <a:spcPct val="100000"/>
                        </a:lnSpc>
                      </a:pPr>
                      <a:r>
                        <a:rPr lang="en-US" sz="1800" b="0" strike="noStrike" spc="-1">
                          <a:solidFill>
                            <a:srgbClr val="000000"/>
                          </a:solidFill>
                          <a:latin typeface="Arial"/>
                        </a:rPr>
                        <a:t>location config file</a:t>
                      </a:r>
                      <a:endParaRPr lang="fr-FR"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FFCCCC"/>
                    </a:solidFill>
                  </a:tcPr>
                </a:tc>
                <a:tc>
                  <a:txBody>
                    <a:bodyPr/>
                    <a:lstStyle/>
                    <a:p>
                      <a:pPr marL="285840" indent="-285840">
                        <a:lnSpc>
                          <a:spcPct val="100000"/>
                        </a:lnSpc>
                        <a:buClr>
                          <a:srgbClr val="000000"/>
                        </a:buClr>
                        <a:buFont typeface="Arial"/>
                        <a:buChar char="•"/>
                      </a:pPr>
                      <a:r>
                        <a:rPr lang="en-US" sz="1800" b="0" strike="noStrike" spc="-1">
                          <a:solidFill>
                            <a:srgbClr val="000000"/>
                          </a:solidFill>
                          <a:latin typeface="Arial"/>
                        </a:rPr>
                        <a:t>Radar(s) name and scan list</a:t>
                      </a:r>
                      <a:endParaRPr lang="fr-FR" sz="1800" b="0" strike="noStrike" spc="-1">
                        <a:solidFill>
                          <a:srgbClr val="000000"/>
                        </a:solidFill>
                        <a:latin typeface="Times New Roman"/>
                      </a:endParaRPr>
                    </a:p>
                    <a:p>
                      <a:pPr marL="285840" indent="-285840">
                        <a:lnSpc>
                          <a:spcPct val="100000"/>
                        </a:lnSpc>
                        <a:buClr>
                          <a:srgbClr val="000000"/>
                        </a:buClr>
                        <a:buFont typeface="Arial"/>
                        <a:buChar char="•"/>
                      </a:pPr>
                      <a:r>
                        <a:rPr lang="en-US" sz="1800" b="0" strike="noStrike" spc="-1">
                          <a:solidFill>
                            <a:srgbClr val="000000"/>
                          </a:solidFill>
                          <a:latin typeface="Arial"/>
                        </a:rPr>
                        <a:t>General radar and scan characteristics (scan periodicity, radar constant, …)</a:t>
                      </a:r>
                      <a:endParaRPr lang="fr-FR" sz="1800" b="0" strike="noStrike" spc="-1">
                        <a:solidFill>
                          <a:srgbClr val="000000"/>
                        </a:solidFill>
                        <a:latin typeface="Times New Roman"/>
                      </a:endParaRPr>
                    </a:p>
                    <a:p>
                      <a:pPr marL="285840" indent="-285840">
                        <a:lnSpc>
                          <a:spcPct val="100000"/>
                        </a:lnSpc>
                        <a:buClr>
                          <a:srgbClr val="000000"/>
                        </a:buClr>
                        <a:buFont typeface="Arial"/>
                        <a:buChar char="•"/>
                      </a:pPr>
                      <a:r>
                        <a:rPr lang="en-US" sz="1800" b="0" strike="noStrike" spc="-1">
                          <a:solidFill>
                            <a:srgbClr val="000000"/>
                          </a:solidFill>
                          <a:latin typeface="Arial"/>
                        </a:rPr>
                        <a:t>Images configuration </a:t>
                      </a:r>
                      <a:endParaRPr lang="fr-FR"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FFCCCC"/>
                    </a:solidFill>
                  </a:tcPr>
                </a:tc>
                <a:extLst>
                  <a:ext uri="{0D108BD9-81ED-4DB2-BD59-A6C34878D82A}">
                    <a16:rowId xmlns:a16="http://schemas.microsoft.com/office/drawing/2014/main" val="10001"/>
                  </a:ext>
                </a:extLst>
              </a:tr>
              <a:tr h="370800">
                <a:tc>
                  <a:txBody>
                    <a:bodyPr/>
                    <a:lstStyle/>
                    <a:p>
                      <a:pPr>
                        <a:lnSpc>
                          <a:spcPct val="100000"/>
                        </a:lnSpc>
                      </a:pPr>
                      <a:r>
                        <a:rPr lang="en-US" sz="1800" b="0" strike="noStrike" spc="-1">
                          <a:solidFill>
                            <a:srgbClr val="000000"/>
                          </a:solidFill>
                          <a:latin typeface="Arial"/>
                        </a:rPr>
                        <a:t>product config file</a:t>
                      </a:r>
                      <a:endParaRPr lang="fr-FR"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7E7"/>
                    </a:solidFill>
                  </a:tcPr>
                </a:tc>
                <a:tc>
                  <a:txBody>
                    <a:bodyPr/>
                    <a:lstStyle/>
                    <a:p>
                      <a:pPr marL="285840" indent="-285840">
                        <a:lnSpc>
                          <a:spcPct val="100000"/>
                        </a:lnSpc>
                        <a:buClr>
                          <a:srgbClr val="000000"/>
                        </a:buClr>
                        <a:buFont typeface="Arial"/>
                        <a:buChar char="•"/>
                      </a:pPr>
                      <a:r>
                        <a:rPr lang="en-US" sz="1800" b="0" strike="noStrike" spc="-1">
                          <a:solidFill>
                            <a:srgbClr val="000000"/>
                          </a:solidFill>
                          <a:latin typeface="Arial"/>
                        </a:rPr>
                        <a:t>List of datasets to generate</a:t>
                      </a:r>
                      <a:endParaRPr lang="fr-FR" sz="1800" b="0" strike="noStrike" spc="-1">
                        <a:solidFill>
                          <a:srgbClr val="000000"/>
                        </a:solidFill>
                        <a:latin typeface="Times New Roman"/>
                      </a:endParaRPr>
                    </a:p>
                    <a:p>
                      <a:pPr marL="285840" indent="-285840">
                        <a:lnSpc>
                          <a:spcPct val="100000"/>
                        </a:lnSpc>
                        <a:buClr>
                          <a:srgbClr val="000000"/>
                        </a:buClr>
                        <a:buFont typeface="Arial"/>
                        <a:buChar char="•"/>
                      </a:pPr>
                      <a:r>
                        <a:rPr lang="en-US" sz="1800" b="0" strike="noStrike" spc="-1">
                          <a:solidFill>
                            <a:srgbClr val="000000"/>
                          </a:solidFill>
                          <a:latin typeface="Arial"/>
                        </a:rPr>
                        <a:t>For each dataset</a:t>
                      </a:r>
                      <a:endParaRPr lang="fr-FR" sz="1800" b="0" strike="noStrike" spc="-1">
                        <a:solidFill>
                          <a:srgbClr val="000000"/>
                        </a:solidFill>
                        <a:latin typeface="Times New Roman"/>
                      </a:endParaRPr>
                    </a:p>
                    <a:p>
                      <a:pPr marL="743040" lvl="1" indent="-285840">
                        <a:lnSpc>
                          <a:spcPct val="100000"/>
                        </a:lnSpc>
                        <a:buClr>
                          <a:srgbClr val="000000"/>
                        </a:buClr>
                        <a:buFont typeface="Arial"/>
                        <a:buChar char="•"/>
                      </a:pPr>
                      <a:r>
                        <a:rPr lang="en-US" sz="1800" b="0" strike="noStrike" spc="-1">
                          <a:solidFill>
                            <a:srgbClr val="000000"/>
                          </a:solidFill>
                          <a:latin typeface="Arial"/>
                        </a:rPr>
                        <a:t>List of inputs</a:t>
                      </a:r>
                      <a:endParaRPr lang="fr-FR" sz="1800" b="0" strike="noStrike" spc="-1">
                        <a:solidFill>
                          <a:srgbClr val="000000"/>
                        </a:solidFill>
                        <a:latin typeface="Times New Roman"/>
                      </a:endParaRPr>
                    </a:p>
                    <a:p>
                      <a:pPr marL="743040" lvl="1" indent="-285840">
                        <a:lnSpc>
                          <a:spcPct val="100000"/>
                        </a:lnSpc>
                        <a:buClr>
                          <a:srgbClr val="000000"/>
                        </a:buClr>
                        <a:buFont typeface="Arial"/>
                        <a:buChar char="•"/>
                      </a:pPr>
                      <a:r>
                        <a:rPr lang="en-US" sz="1800" b="0" strike="noStrike" spc="-1">
                          <a:solidFill>
                            <a:srgbClr val="000000"/>
                          </a:solidFill>
                          <a:latin typeface="Arial"/>
                        </a:rPr>
                        <a:t>Dataset specific configuration</a:t>
                      </a:r>
                      <a:endParaRPr lang="fr-FR" sz="1800" b="0" strike="noStrike" spc="-1">
                        <a:solidFill>
                          <a:srgbClr val="000000"/>
                        </a:solidFill>
                        <a:latin typeface="Times New Roman"/>
                      </a:endParaRPr>
                    </a:p>
                    <a:p>
                      <a:pPr marL="743040" lvl="1" indent="-285840">
                        <a:lnSpc>
                          <a:spcPct val="100000"/>
                        </a:lnSpc>
                        <a:buClr>
                          <a:srgbClr val="000000"/>
                        </a:buClr>
                        <a:buFont typeface="Arial"/>
                        <a:buChar char="•"/>
                      </a:pPr>
                      <a:r>
                        <a:rPr lang="en-US" sz="1800" b="0" strike="noStrike" spc="-1">
                          <a:solidFill>
                            <a:srgbClr val="000000"/>
                          </a:solidFill>
                          <a:latin typeface="Arial"/>
                        </a:rPr>
                        <a:t>List of products to generate</a:t>
                      </a:r>
                      <a:endParaRPr lang="fr-FR" sz="1800" b="0" strike="noStrike" spc="-1">
                        <a:solidFill>
                          <a:srgbClr val="000000"/>
                        </a:solidFill>
                        <a:latin typeface="Times New Roman"/>
                      </a:endParaRPr>
                    </a:p>
                    <a:p>
                      <a:pPr marL="743040" lvl="1" indent="-285840">
                        <a:lnSpc>
                          <a:spcPct val="100000"/>
                        </a:lnSpc>
                        <a:buClr>
                          <a:srgbClr val="000000"/>
                        </a:buClr>
                        <a:buFont typeface="Arial"/>
                        <a:buChar char="•"/>
                      </a:pPr>
                      <a:r>
                        <a:rPr lang="en-US" sz="1800" b="0" strike="noStrike" spc="-1">
                          <a:solidFill>
                            <a:srgbClr val="000000"/>
                          </a:solidFill>
                          <a:latin typeface="Arial"/>
                        </a:rPr>
                        <a:t>MAKE_GLOBAL</a:t>
                      </a:r>
                      <a:endParaRPr lang="fr-FR" sz="1800" b="0" strike="noStrike" spc="-1">
                        <a:solidFill>
                          <a:srgbClr val="000000"/>
                        </a:solidFill>
                        <a:latin typeface="Times New Roman"/>
                      </a:endParaRPr>
                    </a:p>
                    <a:p>
                      <a:pPr marL="743040" lvl="1" indent="-285840">
                        <a:lnSpc>
                          <a:spcPct val="100000"/>
                        </a:lnSpc>
                        <a:buClr>
                          <a:srgbClr val="000000"/>
                        </a:buClr>
                        <a:buFont typeface="Arial"/>
                        <a:buChar char="•"/>
                      </a:pPr>
                      <a:r>
                        <a:rPr lang="en-US" sz="1800" b="0" strike="noStrike" spc="-1">
                          <a:solidFill>
                            <a:srgbClr val="000000"/>
                          </a:solidFill>
                          <a:latin typeface="Arial"/>
                        </a:rPr>
                        <a:t>SUBSTITUTE_OBJECT</a:t>
                      </a:r>
                      <a:endParaRPr lang="fr-FR" sz="1800" b="0" strike="noStrike" spc="-1">
                        <a:solidFill>
                          <a:srgbClr val="000000"/>
                        </a:solidFill>
                        <a:latin typeface="Times New Roman"/>
                      </a:endParaRPr>
                    </a:p>
                    <a:p>
                      <a:pPr marL="743040" lvl="1" indent="-285840">
                        <a:lnSpc>
                          <a:spcPct val="100000"/>
                        </a:lnSpc>
                        <a:buClr>
                          <a:srgbClr val="000000"/>
                        </a:buClr>
                        <a:buFont typeface="Arial"/>
                        <a:buChar char="•"/>
                      </a:pPr>
                      <a:r>
                        <a:rPr lang="en-US" sz="1800" b="0" strike="noStrike" spc="-1">
                          <a:solidFill>
                            <a:srgbClr val="000000"/>
                          </a:solidFill>
                          <a:latin typeface="Arial"/>
                        </a:rPr>
                        <a:t>FIELDS_TO_REMOVE</a:t>
                      </a:r>
                      <a:endParaRPr lang="fr-FR"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FE7E7"/>
                    </a:solidFill>
                  </a:tcPr>
                </a:tc>
                <a:extLst>
                  <a:ext uri="{0D108BD9-81ED-4DB2-BD59-A6C34878D82A}">
                    <a16:rowId xmlns:a16="http://schemas.microsoft.com/office/drawing/2014/main" val="10002"/>
                  </a:ext>
                </a:extLst>
              </a:tr>
            </a:tbl>
          </a:graphicData>
        </a:graphic>
      </p:graphicFrame>
      <p:sp>
        <p:nvSpPr>
          <p:cNvPr id="149" name="ZoneTexte 148"/>
          <p:cNvSpPr txBox="1"/>
          <p:nvPr/>
        </p:nvSpPr>
        <p:spPr>
          <a:xfrm>
            <a:off x="962640" y="5471640"/>
            <a:ext cx="6744600" cy="135576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Internally all the configuration parameters are stored in a dictionary cfg</a:t>
            </a:r>
            <a:endParaRPr lang="fr-FR" sz="1800" b="0" strike="noStrike" spc="-1">
              <a:solidFill>
                <a:srgbClr val="000000"/>
              </a:solidFill>
              <a:latin typeface="Times New Roman"/>
            </a:endParaRPr>
          </a:p>
          <a:p>
            <a:r>
              <a:rPr lang="en-GB" sz="1800" b="0" strike="noStrike" spc="-1">
                <a:solidFill>
                  <a:srgbClr val="000000"/>
                </a:solidFill>
                <a:latin typeface="Times New Roman"/>
              </a:rPr>
              <a:t>From cfg pyrad creates :</a:t>
            </a:r>
            <a:endParaRPr lang="fr-FR" sz="1800" b="0" strike="noStrike" spc="-1">
              <a:solidFill>
                <a:srgbClr val="000000"/>
              </a:solidFill>
              <a:latin typeface="Times New Roman"/>
            </a:endParaRPr>
          </a:p>
          <a:p>
            <a:r>
              <a:rPr lang="en-GB" sz="1800" b="0" strike="noStrike" spc="-1">
                <a:solidFill>
                  <a:srgbClr val="000000"/>
                </a:solidFill>
                <a:latin typeface="Times New Roman"/>
              </a:rPr>
              <a:t>- datacfg : necessary parameters to read the input data</a:t>
            </a:r>
            <a:endParaRPr lang="fr-FR" sz="1800" b="0" strike="noStrike" spc="-1">
              <a:solidFill>
                <a:srgbClr val="000000"/>
              </a:solidFill>
              <a:latin typeface="Times New Roman"/>
            </a:endParaRPr>
          </a:p>
          <a:p>
            <a:r>
              <a:rPr lang="en-GB" sz="1800" b="0" strike="noStrike" spc="-1">
                <a:solidFill>
                  <a:srgbClr val="000000"/>
                </a:solidFill>
                <a:latin typeface="Times New Roman"/>
              </a:rPr>
              <a:t>- dscfg : parameters to create the datasets (one per dataset)</a:t>
            </a:r>
            <a:endParaRPr lang="fr-FR" sz="1800" b="0" strike="noStrike" spc="-1">
              <a:solidFill>
                <a:srgbClr val="000000"/>
              </a:solidFill>
              <a:latin typeface="Times New Roman"/>
            </a:endParaRPr>
          </a:p>
          <a:p>
            <a:r>
              <a:rPr lang="en-GB" sz="1800" b="0" strike="noStrike" spc="-1">
                <a:solidFill>
                  <a:srgbClr val="000000"/>
                </a:solidFill>
                <a:latin typeface="Times New Roman"/>
              </a:rPr>
              <a:t>- prdcfg : parameters to create products (one per product)</a:t>
            </a:r>
            <a:endParaRPr lang="fr-FR" sz="1800" b="0" strike="noStrike" spc="-1">
              <a:solidFill>
                <a:srgbClr val="000000"/>
              </a:solidFill>
              <a:latin typeface="Times New Roman"/>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4DD9EC19-238C-4A7E-BAD6-924BE5D754B0}" type="slidenum">
              <a:t>10</a:t>
            </a:fld>
            <a:endParaRPr/>
          </a:p>
        </p:txBody>
      </p:sp>
      <p:sp>
        <p:nvSpPr>
          <p:cNvPr id="5" name="PlaceHolder 4"/>
          <p:cNvSpPr>
            <a:spLocks noGrp="1"/>
          </p:cNvSpPr>
          <p:nvPr>
            <p:ph type="dt" idx="5"/>
          </p:nvPr>
        </p:nvSpPr>
        <p:spPr/>
        <p:txBody>
          <a:bodyPr/>
          <a:lstStyle/>
          <a:p>
            <a:fld id="{8F091282-FEB0-46D9-BE9A-99F9CEBC97B1}" type="datetime1">
              <a:rPr lang="ca-ES"/>
              <a:t>8/9/2023</a:t>
            </a:fld>
            <a:endParaRPr lang="ca-E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Config file data types</a:t>
            </a:r>
            <a:endParaRPr lang="fr-FR" sz="2400" b="1" strike="noStrike" spc="-1">
              <a:solidFill>
                <a:srgbClr val="000000"/>
              </a:solidFill>
              <a:latin typeface="Arial"/>
            </a:endParaRPr>
          </a:p>
        </p:txBody>
      </p:sp>
      <p:sp>
        <p:nvSpPr>
          <p:cNvPr id="151"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12000" indent="0">
              <a:spcBef>
                <a:spcPts val="972"/>
              </a:spcBef>
            </a:pPr>
            <a:r>
              <a:rPr lang="en-GB" sz="2200" b="0" strike="noStrike" spc="-1">
                <a:solidFill>
                  <a:srgbClr val="000000"/>
                </a:solidFill>
                <a:latin typeface="Arial"/>
              </a:rPr>
              <a:t>Data types in the config file are mapped to Python values</a:t>
            </a:r>
            <a:endParaRPr lang="fr-FR" sz="2200" b="0" strike="noStrike" spc="-1">
              <a:solidFill>
                <a:srgbClr val="000000"/>
              </a:solidFill>
              <a:latin typeface="Arial"/>
            </a:endParaRPr>
          </a:p>
        </p:txBody>
      </p:sp>
      <p:graphicFrame>
        <p:nvGraphicFramePr>
          <p:cNvPr id="152" name="Tableau 151"/>
          <p:cNvGraphicFramePr/>
          <p:nvPr/>
        </p:nvGraphicFramePr>
        <p:xfrm>
          <a:off x="887040" y="2009880"/>
          <a:ext cx="8375400" cy="2936880"/>
        </p:xfrm>
        <a:graphic>
          <a:graphicData uri="http://schemas.openxmlformats.org/drawingml/2006/table">
            <a:tbl>
              <a:tblPr/>
              <a:tblGrid>
                <a:gridCol w="4226040">
                  <a:extLst>
                    <a:ext uri="{9D8B030D-6E8A-4147-A177-3AD203B41FA5}">
                      <a16:colId xmlns:a16="http://schemas.microsoft.com/office/drawing/2014/main" val="20000"/>
                    </a:ext>
                  </a:extLst>
                </a:gridCol>
                <a:gridCol w="4149360">
                  <a:extLst>
                    <a:ext uri="{9D8B030D-6E8A-4147-A177-3AD203B41FA5}">
                      <a16:colId xmlns:a16="http://schemas.microsoft.com/office/drawing/2014/main" val="20001"/>
                    </a:ext>
                  </a:extLst>
                </a:gridCol>
              </a:tblGrid>
              <a:tr h="376560">
                <a:tc>
                  <a:txBody>
                    <a:bodyPr/>
                    <a:lstStyle/>
                    <a:p>
                      <a:r>
                        <a:rPr lang="en-GB" sz="1800" b="1" strike="noStrike" spc="-1">
                          <a:solidFill>
                            <a:srgbClr val="000000"/>
                          </a:solidFill>
                          <a:latin typeface="Arial"/>
                        </a:rPr>
                        <a:t>Pyrad data type Keyword</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800" b="1" strike="noStrike" spc="-1">
                          <a:solidFill>
                            <a:srgbClr val="000000"/>
                          </a:solidFill>
                          <a:latin typeface="Arial"/>
                        </a:rPr>
                        <a:t>Python data type</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29040">
                <a:tc>
                  <a:txBody>
                    <a:bodyPr/>
                    <a:lstStyle/>
                    <a:p>
                      <a:r>
                        <a:rPr lang="en-GB" sz="1800" b="0" strike="noStrike" spc="-1">
                          <a:solidFill>
                            <a:srgbClr val="000000"/>
                          </a:solidFill>
                          <a:latin typeface="Arial"/>
                        </a:rPr>
                        <a:t>BYTE, INT, LONG, HEX</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int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216000">
                <a:tc>
                  <a:txBody>
                    <a:bodyPr/>
                    <a:lstStyle/>
                    <a:p>
                      <a:r>
                        <a:rPr lang="en-GB" sz="1800" b="0" strike="noStrike" spc="-1">
                          <a:solidFill>
                            <a:srgbClr val="000000"/>
                          </a:solidFill>
                          <a:latin typeface="Arial"/>
                        </a:rPr>
                        <a:t>EXP, FLOAT, DOUBLE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float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216000">
                <a:tc>
                  <a:txBody>
                    <a:bodyPr/>
                    <a:lstStyle/>
                    <a:p>
                      <a:r>
                        <a:rPr lang="en-GB" sz="1800" b="0" strike="noStrike" spc="-1">
                          <a:solidFill>
                            <a:srgbClr val="000000"/>
                          </a:solidFill>
                          <a:latin typeface="Arial"/>
                        </a:rPr>
                        <a:t>STRING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str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216000">
                <a:tc>
                  <a:txBody>
                    <a:bodyPr/>
                    <a:lstStyle/>
                    <a:p>
                      <a:r>
                        <a:rPr lang="en-GB" sz="1800" b="0" strike="noStrike" spc="-1">
                          <a:solidFill>
                            <a:srgbClr val="000000"/>
                          </a:solidFill>
                          <a:latin typeface="Arial"/>
                        </a:rPr>
                        <a:t>BYTARR, INTARR, LONARR, HEXARR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Numpy array of byte, int32, int64, H</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216000">
                <a:tc>
                  <a:txBody>
                    <a:bodyPr/>
                    <a:lstStyle/>
                    <a:p>
                      <a:r>
                        <a:rPr lang="en-GB" sz="1800" b="0" strike="noStrike" spc="-1">
                          <a:solidFill>
                            <a:srgbClr val="000000"/>
                          </a:solidFill>
                          <a:latin typeface="Arial"/>
                        </a:rPr>
                        <a:t>EXPARR, FLTARR, DBLARR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Numpy array of float64, float64, double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r h="216000">
                <a:tc>
                  <a:txBody>
                    <a:bodyPr/>
                    <a:lstStyle/>
                    <a:p>
                      <a:r>
                        <a:rPr lang="en-GB" sz="1800" b="0" strike="noStrike" spc="-1">
                          <a:solidFill>
                            <a:srgbClr val="000000"/>
                          </a:solidFill>
                          <a:latin typeface="Arial"/>
                        </a:rPr>
                        <a:t>STRARR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List of strings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6"/>
                  </a:ext>
                </a:extLst>
              </a:tr>
              <a:tr h="220680">
                <a:tc>
                  <a:txBody>
                    <a:bodyPr/>
                    <a:lstStyle/>
                    <a:p>
                      <a:r>
                        <a:rPr lang="en-GB" sz="1800" b="0" strike="noStrike" spc="-1">
                          <a:solidFill>
                            <a:srgbClr val="000000"/>
                          </a:solidFill>
                          <a:latin typeface="Arial"/>
                        </a:rPr>
                        <a:t>STRUCT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dict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7"/>
                  </a:ext>
                </a:extLst>
              </a:tr>
            </a:tbl>
          </a:graphicData>
        </a:graphic>
      </p:graphicFrame>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E29549F9-108F-4E62-83E0-A26B1D4D6642}" type="slidenum">
              <a:t>11</a:t>
            </a:fld>
            <a:endParaRPr/>
          </a:p>
        </p:txBody>
      </p:sp>
      <p:sp>
        <p:nvSpPr>
          <p:cNvPr id="6" name="PlaceHolder 5"/>
          <p:cNvSpPr>
            <a:spLocks noGrp="1"/>
          </p:cNvSpPr>
          <p:nvPr>
            <p:ph type="dt" idx="5"/>
          </p:nvPr>
        </p:nvSpPr>
        <p:spPr/>
        <p:txBody>
          <a:bodyPr/>
          <a:lstStyle/>
          <a:p>
            <a:fld id="{C0237924-F4AB-4905-BF91-D0A107AF5C49}" type="datetime1">
              <a:rPr lang="ca-ES"/>
              <a:t>8/9/2023</a:t>
            </a:fld>
            <a:endParaRPr lang="ca-E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subTitle"/>
          </p:nvPr>
        </p:nvSpPr>
        <p:spPr>
          <a:xfrm>
            <a:off x="328320" y="1962720"/>
            <a:ext cx="8448120" cy="2854800"/>
          </a:xfrm>
          <a:prstGeom prst="rect">
            <a:avLst/>
          </a:prstGeom>
          <a:noFill/>
          <a:ln w="0">
            <a:noFill/>
          </a:ln>
        </p:spPr>
        <p:txBody>
          <a:bodyPr lIns="0" tIns="0" rIns="0" bIns="0" anchor="ctr">
            <a:noAutofit/>
          </a:bodyPr>
          <a:lstStyle/>
          <a:p>
            <a:r>
              <a:rPr lang="en-GB" sz="3200" b="1" strike="noStrike" spc="-1">
                <a:solidFill>
                  <a:srgbClr val="5770BE"/>
                </a:solidFill>
                <a:latin typeface="Arial"/>
              </a:rPr>
              <a:t>3. Pyrad architecture</a:t>
            </a:r>
            <a:endParaRPr lang="fr-FR" sz="3200" b="0" strike="noStrike" spc="-1">
              <a:solidFill>
                <a:srgbClr val="000000"/>
              </a:solidFill>
              <a:latin typeface="Arial"/>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9DDB3ED8-082F-4845-B59E-A885248F97D3}" type="slidenum">
              <a:t>12</a:t>
            </a:fld>
            <a:endParaRPr/>
          </a:p>
        </p:txBody>
      </p:sp>
      <p:sp>
        <p:nvSpPr>
          <p:cNvPr id="5" name="PlaceHolder 4"/>
          <p:cNvSpPr>
            <a:spLocks noGrp="1"/>
          </p:cNvSpPr>
          <p:nvPr>
            <p:ph type="dt" idx="5"/>
          </p:nvPr>
        </p:nvSpPr>
        <p:spPr/>
        <p:txBody>
          <a:bodyPr/>
          <a:lstStyle/>
          <a:p>
            <a:fld id="{D71764F9-6D2A-42BD-898E-C064F13D5811}" type="datetime1">
              <a:rPr lang="ca-ES"/>
              <a:t>8/9/2023</a:t>
            </a:fld>
            <a:endParaRPr lang="ca-E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Github architecture</a:t>
            </a:r>
            <a:endParaRPr lang="fr-FR" sz="2400" b="1" strike="noStrike" spc="-1">
              <a:solidFill>
                <a:srgbClr val="000000"/>
              </a:solidFill>
              <a:latin typeface="Arial"/>
            </a:endParaRPr>
          </a:p>
        </p:txBody>
      </p:sp>
      <p:sp>
        <p:nvSpPr>
          <p:cNvPr id="155" name="Rectangle : coins arrondis 154"/>
          <p:cNvSpPr/>
          <p:nvPr/>
        </p:nvSpPr>
        <p:spPr>
          <a:xfrm>
            <a:off x="2954880" y="267012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ci</a:t>
            </a:r>
          </a:p>
        </p:txBody>
      </p:sp>
      <p:sp>
        <p:nvSpPr>
          <p:cNvPr id="156" name="Rectangle : coins arrondis 155"/>
          <p:cNvSpPr/>
          <p:nvPr/>
        </p:nvSpPr>
        <p:spPr>
          <a:xfrm>
            <a:off x="2954880" y="198648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additional_doc</a:t>
            </a:r>
          </a:p>
        </p:txBody>
      </p:sp>
      <p:sp>
        <p:nvSpPr>
          <p:cNvPr id="157" name="Rectangle : coins arrondis 156"/>
          <p:cNvSpPr/>
          <p:nvPr/>
        </p:nvSpPr>
        <p:spPr>
          <a:xfrm>
            <a:off x="2954880" y="339048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config</a:t>
            </a:r>
          </a:p>
        </p:txBody>
      </p:sp>
      <p:sp>
        <p:nvSpPr>
          <p:cNvPr id="158" name="Rectangle : coins arrondis 157"/>
          <p:cNvSpPr/>
          <p:nvPr/>
        </p:nvSpPr>
        <p:spPr>
          <a:xfrm>
            <a:off x="2954880" y="407484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doc</a:t>
            </a:r>
          </a:p>
        </p:txBody>
      </p:sp>
      <p:sp>
        <p:nvSpPr>
          <p:cNvPr id="159" name="Rectangle : coins arrondis 158"/>
          <p:cNvSpPr/>
          <p:nvPr/>
        </p:nvSpPr>
        <p:spPr>
          <a:xfrm>
            <a:off x="2954880" y="475920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src</a:t>
            </a:r>
          </a:p>
        </p:txBody>
      </p:sp>
      <p:sp>
        <p:nvSpPr>
          <p:cNvPr id="160" name="Rectangle : coins arrondis 159"/>
          <p:cNvSpPr/>
          <p:nvPr/>
        </p:nvSpPr>
        <p:spPr>
          <a:xfrm>
            <a:off x="2954880" y="544356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tools</a:t>
            </a:r>
          </a:p>
        </p:txBody>
      </p:sp>
      <p:sp>
        <p:nvSpPr>
          <p:cNvPr id="161" name="Rectangle : coins arrondis 160"/>
          <p:cNvSpPr/>
          <p:nvPr/>
        </p:nvSpPr>
        <p:spPr>
          <a:xfrm>
            <a:off x="6698880" y="2634840"/>
            <a:ext cx="1580760" cy="577440"/>
          </a:xfrm>
          <a:prstGeom prst="roundRect">
            <a:avLst>
              <a:gd name="adj" fmla="val 16667"/>
            </a:avLst>
          </a:prstGeom>
          <a:solidFill>
            <a:srgbClr val="FFFFFF"/>
          </a:solidFill>
          <a:ln w="36000">
            <a:solidFill>
              <a:srgbClr val="3465A4"/>
            </a:solidFill>
            <a:prstDash val="lgDash"/>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hlinkClick r:id="rId2"/>
              </a:rPr>
              <a:t>PyTDA</a:t>
            </a:r>
            <a:endParaRPr lang="en-GB" sz="1800" b="0" strike="noStrike" spc="-1">
              <a:solidFill>
                <a:srgbClr val="000000"/>
              </a:solidFill>
              <a:latin typeface="Times New Roman"/>
            </a:endParaRPr>
          </a:p>
        </p:txBody>
      </p:sp>
      <p:sp>
        <p:nvSpPr>
          <p:cNvPr id="162" name="Rectangle : coins arrondis 161"/>
          <p:cNvSpPr/>
          <p:nvPr/>
        </p:nvSpPr>
        <p:spPr>
          <a:xfrm>
            <a:off x="6698880" y="331920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libDX50</a:t>
            </a:r>
          </a:p>
        </p:txBody>
      </p:sp>
      <p:sp>
        <p:nvSpPr>
          <p:cNvPr id="163" name="Rectangle : coins arrondis 162"/>
          <p:cNvSpPr/>
          <p:nvPr/>
        </p:nvSpPr>
        <p:spPr>
          <a:xfrm>
            <a:off x="6698880" y="3967200"/>
            <a:ext cx="1580760" cy="577440"/>
          </a:xfrm>
          <a:prstGeom prst="roundRect">
            <a:avLst>
              <a:gd name="adj" fmla="val 16667"/>
            </a:avLst>
          </a:prstGeom>
          <a:solidFill>
            <a:srgbClr val="FFFFFF"/>
          </a:solidFill>
          <a:ln w="36000">
            <a:solidFill>
              <a:srgbClr val="3465A4"/>
            </a:solidFill>
            <a:prstDash val="lgDash"/>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hlinkClick r:id="rId3"/>
              </a:rPr>
              <a:t>pyart</a:t>
            </a:r>
            <a:endParaRPr lang="en-GB" sz="1800" b="0" strike="noStrike" spc="-1">
              <a:solidFill>
                <a:srgbClr val="000000"/>
              </a:solidFill>
              <a:latin typeface="Times New Roman"/>
            </a:endParaRPr>
          </a:p>
        </p:txBody>
      </p:sp>
      <p:sp>
        <p:nvSpPr>
          <p:cNvPr id="164" name="Rectangle : coins arrondis 163"/>
          <p:cNvSpPr/>
          <p:nvPr/>
        </p:nvSpPr>
        <p:spPr>
          <a:xfrm>
            <a:off x="6698880" y="465156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pyrad_proc</a:t>
            </a:r>
          </a:p>
        </p:txBody>
      </p:sp>
      <p:sp>
        <p:nvSpPr>
          <p:cNvPr id="165" name="Rectangle : coins arrondis 164"/>
          <p:cNvSpPr/>
          <p:nvPr/>
        </p:nvSpPr>
        <p:spPr>
          <a:xfrm>
            <a:off x="6698880" y="533592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scripts</a:t>
            </a:r>
          </a:p>
        </p:txBody>
      </p:sp>
      <p:sp>
        <p:nvSpPr>
          <p:cNvPr id="166" name="Forme libre : forme 165"/>
          <p:cNvSpPr/>
          <p:nvPr/>
        </p:nvSpPr>
        <p:spPr>
          <a:xfrm>
            <a:off x="2073240" y="1246320"/>
            <a:ext cx="3809160" cy="5329800"/>
          </a:xfrm>
          <a:custGeom>
            <a:avLst/>
            <a:gdLst>
              <a:gd name="textAreaLeft" fmla="*/ 185760 w 3809160"/>
              <a:gd name="textAreaRight" fmla="*/ 3623400 w 3809160"/>
              <a:gd name="textAreaTop" fmla="*/ 185760 h 5329800"/>
              <a:gd name="textAreaBottom" fmla="*/ 5144040 h 5329800"/>
            </a:gdLst>
            <a:ahLst/>
            <a:cxnLst/>
            <a:rect l="textAreaLeft" t="textAreaTop" r="textAreaRight" b="textAreaBottom"/>
            <a:pathLst>
              <a:path w="21600" h="30222">
                <a:moveTo>
                  <a:pt x="3600" y="0"/>
                </a:moveTo>
                <a:arcTo wR="3600" hR="3600" stAng="16200000" swAng="-5400000"/>
                <a:lnTo>
                  <a:pt x="0" y="26622"/>
                </a:lnTo>
                <a:arcTo wR="3600" hR="3600" stAng="10800000" swAng="-5400000"/>
                <a:lnTo>
                  <a:pt x="18000" y="30222"/>
                </a:lnTo>
                <a:arcTo wR="3600" hR="3600" stAng="5400000" swAng="-5400000"/>
                <a:lnTo>
                  <a:pt x="21600" y="3600"/>
                </a:lnTo>
                <a:arcTo wR="3600" hR="3600" stAng="0" swAng="-5400000"/>
                <a:close/>
              </a:path>
            </a:pathLst>
          </a:custGeom>
          <a:noFill/>
          <a:ln w="36000">
            <a:solidFill>
              <a:srgbClr val="C9211E"/>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GB" sz="1800" b="0" strike="noStrike" spc="-1">
              <a:solidFill>
                <a:srgbClr val="000000"/>
              </a:solidFill>
              <a:latin typeface="Times New Roman"/>
            </a:endParaRPr>
          </a:p>
        </p:txBody>
      </p:sp>
      <p:sp>
        <p:nvSpPr>
          <p:cNvPr id="167" name="ZoneTexte 166"/>
          <p:cNvSpPr txBox="1"/>
          <p:nvPr/>
        </p:nvSpPr>
        <p:spPr>
          <a:xfrm>
            <a:off x="2810880" y="1346400"/>
            <a:ext cx="2168640" cy="40536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hlinkClick r:id="rId4"/>
              </a:rPr>
              <a:t>Pyrad superproject</a:t>
            </a:r>
            <a:endParaRPr lang="fr-FR" sz="1800" b="0" strike="noStrike" spc="-1">
              <a:solidFill>
                <a:srgbClr val="000000"/>
              </a:solidFill>
              <a:latin typeface="Times New Roman"/>
            </a:endParaRPr>
          </a:p>
        </p:txBody>
      </p:sp>
      <p:sp>
        <p:nvSpPr>
          <p:cNvPr id="168" name="ZoneTexte 167"/>
          <p:cNvSpPr txBox="1"/>
          <p:nvPr/>
        </p:nvSpPr>
        <p:spPr>
          <a:xfrm>
            <a:off x="4679640" y="1787760"/>
            <a:ext cx="1032840" cy="624240"/>
          </a:xfrm>
          <a:prstGeom prst="rect">
            <a:avLst/>
          </a:prstGeom>
          <a:noFill/>
          <a:ln w="36000">
            <a:noFill/>
          </a:ln>
        </p:spPr>
        <p:txBody>
          <a:bodyPr lIns="90000" tIns="45000" rIns="90000" bIns="45000" anchor="t">
            <a:noAutofit/>
          </a:bodyPr>
          <a:lstStyle/>
          <a:p>
            <a:r>
              <a:rPr lang="en-GB" sz="1800" b="1" strike="noStrike" spc="-1">
                <a:solidFill>
                  <a:srgbClr val="000000"/>
                </a:solidFill>
                <a:latin typeface="Times New Roman"/>
              </a:rPr>
              <a:t>master</a:t>
            </a:r>
            <a:endParaRPr lang="fr-FR" sz="1800" b="0" strike="noStrike" spc="-1">
              <a:solidFill>
                <a:srgbClr val="000000"/>
              </a:solidFill>
              <a:latin typeface="Times New Roman"/>
            </a:endParaRPr>
          </a:p>
          <a:p>
            <a:r>
              <a:rPr lang="en-GB" sz="1800" b="1" strike="noStrike" spc="-1">
                <a:solidFill>
                  <a:srgbClr val="000000"/>
                </a:solidFill>
                <a:latin typeface="Times New Roman"/>
              </a:rPr>
              <a:t>dev</a:t>
            </a:r>
            <a:endParaRPr lang="fr-FR" sz="1800" b="0" strike="noStrike" spc="-1">
              <a:solidFill>
                <a:srgbClr val="000000"/>
              </a:solidFill>
              <a:latin typeface="Times New Roman"/>
            </a:endParaRPr>
          </a:p>
        </p:txBody>
      </p:sp>
      <p:sp>
        <p:nvSpPr>
          <p:cNvPr id="169" name="Connecteur droit 168"/>
          <p:cNvSpPr/>
          <p:nvPr/>
        </p:nvSpPr>
        <p:spPr>
          <a:xfrm flipV="1">
            <a:off x="4535640" y="2634840"/>
            <a:ext cx="2163240" cy="2124360"/>
          </a:xfrm>
          <a:prstGeom prst="line">
            <a:avLst/>
          </a:prstGeom>
          <a:ln w="3600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GB" sz="1800" b="0" strike="noStrike" spc="-1">
              <a:solidFill>
                <a:srgbClr val="000000"/>
              </a:solidFill>
              <a:latin typeface="Times New Roman"/>
            </a:endParaRPr>
          </a:p>
        </p:txBody>
      </p:sp>
      <p:sp>
        <p:nvSpPr>
          <p:cNvPr id="170" name="Connecteur droit 169"/>
          <p:cNvSpPr/>
          <p:nvPr/>
        </p:nvSpPr>
        <p:spPr>
          <a:xfrm>
            <a:off x="4535640" y="5336640"/>
            <a:ext cx="2163240" cy="576720"/>
          </a:xfrm>
          <a:prstGeom prst="line">
            <a:avLst/>
          </a:prstGeom>
          <a:ln w="3600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GB" sz="1800" b="0" strike="noStrike" spc="-1">
              <a:solidFill>
                <a:srgbClr val="000000"/>
              </a:solidFill>
              <a:latin typeface="Times New Roman"/>
            </a:endParaRPr>
          </a:p>
        </p:txBody>
      </p:sp>
      <p:sp>
        <p:nvSpPr>
          <p:cNvPr id="171" name="ZoneTexte 170"/>
          <p:cNvSpPr txBox="1"/>
          <p:nvPr/>
        </p:nvSpPr>
        <p:spPr>
          <a:xfrm>
            <a:off x="1392840" y="1974600"/>
            <a:ext cx="1587240" cy="59652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User manual</a:t>
            </a:r>
            <a:endParaRPr lang="fr-FR" sz="1800" b="0" strike="noStrike" spc="-1">
              <a:solidFill>
                <a:srgbClr val="000000"/>
              </a:solidFill>
              <a:latin typeface="Times New Roman"/>
            </a:endParaRPr>
          </a:p>
          <a:p>
            <a:r>
              <a:rPr lang="en-GB" sz="1800" b="0" strike="noStrike" spc="-1">
                <a:solidFill>
                  <a:srgbClr val="000000"/>
                </a:solidFill>
                <a:latin typeface="Times New Roman"/>
              </a:rPr>
              <a:t>Specific guides</a:t>
            </a:r>
            <a:endParaRPr lang="fr-FR" sz="1800" b="0" strike="noStrike" spc="-1">
              <a:solidFill>
                <a:srgbClr val="000000"/>
              </a:solidFill>
              <a:latin typeface="Times New Roman"/>
            </a:endParaRPr>
          </a:p>
        </p:txBody>
      </p:sp>
      <p:sp>
        <p:nvSpPr>
          <p:cNvPr id="172" name="ZoneTexte 171"/>
          <p:cNvSpPr txBox="1"/>
          <p:nvPr/>
        </p:nvSpPr>
        <p:spPr>
          <a:xfrm>
            <a:off x="693360" y="2802960"/>
            <a:ext cx="228672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Continuous integration</a:t>
            </a:r>
            <a:endParaRPr lang="fr-FR" sz="1800" b="0" strike="noStrike" spc="-1">
              <a:solidFill>
                <a:srgbClr val="000000"/>
              </a:solidFill>
              <a:latin typeface="Times New Roman"/>
            </a:endParaRPr>
          </a:p>
        </p:txBody>
      </p:sp>
      <p:sp>
        <p:nvSpPr>
          <p:cNvPr id="173" name="ZoneTexte 172"/>
          <p:cNvSpPr txBox="1"/>
          <p:nvPr/>
        </p:nvSpPr>
        <p:spPr>
          <a:xfrm>
            <a:off x="1458000" y="3486960"/>
            <a:ext cx="146556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Configuration</a:t>
            </a:r>
            <a:endParaRPr lang="fr-FR" sz="1800" b="0" strike="noStrike" spc="-1">
              <a:solidFill>
                <a:srgbClr val="000000"/>
              </a:solidFill>
              <a:latin typeface="Times New Roman"/>
            </a:endParaRPr>
          </a:p>
        </p:txBody>
      </p:sp>
      <p:sp>
        <p:nvSpPr>
          <p:cNvPr id="174" name="ZoneTexte 173"/>
          <p:cNvSpPr txBox="1"/>
          <p:nvPr/>
        </p:nvSpPr>
        <p:spPr>
          <a:xfrm>
            <a:off x="755640" y="4170960"/>
            <a:ext cx="222444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Online documentation</a:t>
            </a:r>
            <a:endParaRPr lang="fr-FR" sz="1800" b="0" strike="noStrike" spc="-1">
              <a:solidFill>
                <a:srgbClr val="000000"/>
              </a:solidFill>
              <a:latin typeface="Times New Roman"/>
            </a:endParaRPr>
          </a:p>
        </p:txBody>
      </p:sp>
      <p:sp>
        <p:nvSpPr>
          <p:cNvPr id="175" name="ZoneTexte 174"/>
          <p:cNvSpPr txBox="1"/>
          <p:nvPr/>
        </p:nvSpPr>
        <p:spPr>
          <a:xfrm>
            <a:off x="1673280" y="4890960"/>
            <a:ext cx="130680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Source code</a:t>
            </a:r>
            <a:endParaRPr lang="fr-FR" sz="1800" b="0" strike="noStrike" spc="-1">
              <a:solidFill>
                <a:srgbClr val="000000"/>
              </a:solidFill>
              <a:latin typeface="Times New Roman"/>
            </a:endParaRPr>
          </a:p>
        </p:txBody>
      </p:sp>
      <p:sp>
        <p:nvSpPr>
          <p:cNvPr id="176" name="ZoneTexte 175"/>
          <p:cNvSpPr txBox="1"/>
          <p:nvPr/>
        </p:nvSpPr>
        <p:spPr>
          <a:xfrm>
            <a:off x="1005480" y="5538960"/>
            <a:ext cx="197460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MCH specific tools</a:t>
            </a:r>
            <a:endParaRPr lang="fr-FR" sz="1800" b="0" strike="noStrike" spc="-1">
              <a:solidFill>
                <a:srgbClr val="000000"/>
              </a:solidFill>
              <a:latin typeface="Times New Roman"/>
            </a:endParaRPr>
          </a:p>
        </p:txBody>
      </p:sp>
      <p:sp>
        <p:nvSpPr>
          <p:cNvPr id="177" name="ZoneTexte 176"/>
          <p:cNvSpPr txBox="1"/>
          <p:nvPr/>
        </p:nvSpPr>
        <p:spPr>
          <a:xfrm>
            <a:off x="8377200" y="2658960"/>
            <a:ext cx="1215360" cy="59652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Turbulence</a:t>
            </a:r>
            <a:endParaRPr lang="fr-FR" sz="1800" b="0" strike="noStrike" spc="-1">
              <a:solidFill>
                <a:srgbClr val="000000"/>
              </a:solidFill>
              <a:latin typeface="Times New Roman"/>
            </a:endParaRPr>
          </a:p>
          <a:p>
            <a:r>
              <a:rPr lang="en-GB" sz="1800" b="0" strike="noStrike" spc="-1">
                <a:solidFill>
                  <a:srgbClr val="000000"/>
                </a:solidFill>
                <a:latin typeface="Times New Roman"/>
              </a:rPr>
              <a:t>detection</a:t>
            </a:r>
            <a:endParaRPr lang="fr-FR" sz="1800" b="0" strike="noStrike" spc="-1">
              <a:solidFill>
                <a:srgbClr val="000000"/>
              </a:solidFill>
              <a:latin typeface="Times New Roman"/>
            </a:endParaRPr>
          </a:p>
        </p:txBody>
      </p:sp>
      <p:sp>
        <p:nvSpPr>
          <p:cNvPr id="178" name="ZoneTexte 177"/>
          <p:cNvSpPr txBox="1"/>
          <p:nvPr/>
        </p:nvSpPr>
        <p:spPr>
          <a:xfrm>
            <a:off x="8377200" y="3271320"/>
            <a:ext cx="1808280" cy="59652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Reading of DX50</a:t>
            </a:r>
            <a:endParaRPr lang="fr-FR" sz="1800" b="0" strike="noStrike" spc="-1">
              <a:solidFill>
                <a:srgbClr val="000000"/>
              </a:solidFill>
              <a:latin typeface="Times New Roman"/>
            </a:endParaRPr>
          </a:p>
          <a:p>
            <a:r>
              <a:rPr lang="en-GB" sz="1800" b="0" strike="noStrike" spc="-1">
                <a:solidFill>
                  <a:srgbClr val="000000"/>
                </a:solidFill>
                <a:latin typeface="Times New Roman"/>
              </a:rPr>
              <a:t>Spectral data</a:t>
            </a:r>
            <a:endParaRPr lang="fr-FR" sz="1800" b="0" strike="noStrike" spc="-1">
              <a:solidFill>
                <a:srgbClr val="000000"/>
              </a:solidFill>
              <a:latin typeface="Times New Roman"/>
            </a:endParaRPr>
          </a:p>
        </p:txBody>
      </p:sp>
      <p:sp>
        <p:nvSpPr>
          <p:cNvPr id="179" name="ZoneTexte 178"/>
          <p:cNvSpPr txBox="1"/>
          <p:nvPr/>
        </p:nvSpPr>
        <p:spPr>
          <a:xfrm>
            <a:off x="8377200" y="5323680"/>
            <a:ext cx="1675800" cy="59652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Pyrad launching</a:t>
            </a:r>
            <a:endParaRPr lang="fr-FR" sz="1800" b="0" strike="noStrike" spc="-1">
              <a:solidFill>
                <a:srgbClr val="000000"/>
              </a:solidFill>
              <a:latin typeface="Times New Roman"/>
            </a:endParaRPr>
          </a:p>
          <a:p>
            <a:r>
              <a:rPr lang="en-GB" sz="1800" b="0" strike="noStrike" spc="-1">
                <a:solidFill>
                  <a:srgbClr val="000000"/>
                </a:solidFill>
                <a:latin typeface="Times New Roman"/>
              </a:rPr>
              <a:t>scripts</a:t>
            </a:r>
            <a:endParaRPr lang="fr-FR" sz="1800" b="0" strike="noStrike" spc="-1">
              <a:solidFill>
                <a:srgbClr val="000000"/>
              </a:solidFill>
              <a:latin typeface="Times New Roman"/>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62A3822A-46A3-44F4-9F8B-1DA08AF17FE5}" type="slidenum">
              <a:t>13</a:t>
            </a:fld>
            <a:endParaRPr/>
          </a:p>
        </p:txBody>
      </p:sp>
      <p:sp>
        <p:nvSpPr>
          <p:cNvPr id="5" name="PlaceHolder 4"/>
          <p:cNvSpPr>
            <a:spLocks noGrp="1"/>
          </p:cNvSpPr>
          <p:nvPr>
            <p:ph type="dt" idx="5"/>
          </p:nvPr>
        </p:nvSpPr>
        <p:spPr/>
        <p:txBody>
          <a:bodyPr/>
          <a:lstStyle/>
          <a:p>
            <a:fld id="{CEF2FEDF-F3B8-4334-AF0B-B078D5CE002A}" type="datetime1">
              <a:rPr lang="ca-ES"/>
              <a:t>8/9/2023</a:t>
            </a:fld>
            <a:endParaRPr lang="ca-E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pyrad_proc modules</a:t>
            </a:r>
            <a:endParaRPr lang="fr-FR" sz="2400" b="1" strike="noStrike" spc="-1">
              <a:solidFill>
                <a:srgbClr val="000000"/>
              </a:solidFill>
              <a:latin typeface="Arial"/>
            </a:endParaRPr>
          </a:p>
        </p:txBody>
      </p:sp>
      <p:sp>
        <p:nvSpPr>
          <p:cNvPr id="181" name="Rectangle : coins arrondis 180"/>
          <p:cNvSpPr/>
          <p:nvPr/>
        </p:nvSpPr>
        <p:spPr>
          <a:xfrm>
            <a:off x="3674880" y="267012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graph</a:t>
            </a:r>
          </a:p>
        </p:txBody>
      </p:sp>
      <p:sp>
        <p:nvSpPr>
          <p:cNvPr id="182" name="Rectangle : coins arrondis 181"/>
          <p:cNvSpPr/>
          <p:nvPr/>
        </p:nvSpPr>
        <p:spPr>
          <a:xfrm>
            <a:off x="3674880" y="198648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flow</a:t>
            </a:r>
          </a:p>
        </p:txBody>
      </p:sp>
      <p:sp>
        <p:nvSpPr>
          <p:cNvPr id="183" name="Rectangle : coins arrondis 182"/>
          <p:cNvSpPr/>
          <p:nvPr/>
        </p:nvSpPr>
        <p:spPr>
          <a:xfrm>
            <a:off x="3674880" y="339048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io</a:t>
            </a:r>
          </a:p>
        </p:txBody>
      </p:sp>
      <p:sp>
        <p:nvSpPr>
          <p:cNvPr id="184" name="Rectangle : coins arrondis 183"/>
          <p:cNvSpPr/>
          <p:nvPr/>
        </p:nvSpPr>
        <p:spPr>
          <a:xfrm>
            <a:off x="3674880" y="407484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proc</a:t>
            </a:r>
          </a:p>
        </p:txBody>
      </p:sp>
      <p:sp>
        <p:nvSpPr>
          <p:cNvPr id="185" name="Rectangle : coins arrondis 184"/>
          <p:cNvSpPr/>
          <p:nvPr/>
        </p:nvSpPr>
        <p:spPr>
          <a:xfrm>
            <a:off x="3674880" y="475920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prod</a:t>
            </a:r>
          </a:p>
        </p:txBody>
      </p:sp>
      <p:sp>
        <p:nvSpPr>
          <p:cNvPr id="186" name="Rectangle : coins arrondis 185"/>
          <p:cNvSpPr/>
          <p:nvPr/>
        </p:nvSpPr>
        <p:spPr>
          <a:xfrm>
            <a:off x="3674880" y="544356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util</a:t>
            </a:r>
          </a:p>
        </p:txBody>
      </p:sp>
      <p:sp>
        <p:nvSpPr>
          <p:cNvPr id="187" name="ZoneTexte 186"/>
          <p:cNvSpPr txBox="1"/>
          <p:nvPr/>
        </p:nvSpPr>
        <p:spPr>
          <a:xfrm>
            <a:off x="5508720" y="2139120"/>
            <a:ext cx="204624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Control of data flow</a:t>
            </a:r>
            <a:endParaRPr lang="fr-FR" sz="1800" b="0" strike="noStrike" spc="-1">
              <a:solidFill>
                <a:srgbClr val="000000"/>
              </a:solidFill>
              <a:latin typeface="Times New Roman"/>
            </a:endParaRPr>
          </a:p>
        </p:txBody>
      </p:sp>
      <p:sp>
        <p:nvSpPr>
          <p:cNvPr id="188" name="ZoneTexte 187"/>
          <p:cNvSpPr txBox="1"/>
          <p:nvPr/>
        </p:nvSpPr>
        <p:spPr>
          <a:xfrm>
            <a:off x="5436720" y="2787120"/>
            <a:ext cx="277308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Image and graphics creation</a:t>
            </a:r>
            <a:endParaRPr lang="fr-FR" sz="1800" b="0" strike="noStrike" spc="-1">
              <a:solidFill>
                <a:srgbClr val="000000"/>
              </a:solidFill>
              <a:latin typeface="Times New Roman"/>
            </a:endParaRPr>
          </a:p>
        </p:txBody>
      </p:sp>
      <p:sp>
        <p:nvSpPr>
          <p:cNvPr id="189" name="ZoneTexte 188"/>
          <p:cNvSpPr txBox="1"/>
          <p:nvPr/>
        </p:nvSpPr>
        <p:spPr>
          <a:xfrm>
            <a:off x="5437080" y="3471120"/>
            <a:ext cx="274104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Reading and writing of data</a:t>
            </a:r>
            <a:endParaRPr lang="fr-FR" sz="1800" b="0" strike="noStrike" spc="-1">
              <a:solidFill>
                <a:srgbClr val="000000"/>
              </a:solidFill>
              <a:latin typeface="Times New Roman"/>
            </a:endParaRPr>
          </a:p>
        </p:txBody>
      </p:sp>
      <p:sp>
        <p:nvSpPr>
          <p:cNvPr id="190" name="ZoneTexte 189"/>
          <p:cNvSpPr txBox="1"/>
          <p:nvPr/>
        </p:nvSpPr>
        <p:spPr>
          <a:xfrm>
            <a:off x="5437080" y="4155120"/>
            <a:ext cx="189360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Dataset generation</a:t>
            </a:r>
            <a:endParaRPr lang="fr-FR" sz="1800" b="0" strike="noStrike" spc="-1">
              <a:solidFill>
                <a:srgbClr val="000000"/>
              </a:solidFill>
              <a:latin typeface="Times New Roman"/>
            </a:endParaRPr>
          </a:p>
        </p:txBody>
      </p:sp>
      <p:sp>
        <p:nvSpPr>
          <p:cNvPr id="191" name="ZoneTexte 190"/>
          <p:cNvSpPr txBox="1"/>
          <p:nvPr/>
        </p:nvSpPr>
        <p:spPr>
          <a:xfrm>
            <a:off x="5437080" y="4875120"/>
            <a:ext cx="191808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Product generation</a:t>
            </a:r>
            <a:endParaRPr lang="fr-FR" sz="1800" b="0" strike="noStrike" spc="-1">
              <a:solidFill>
                <a:srgbClr val="000000"/>
              </a:solidFill>
              <a:latin typeface="Times New Roman"/>
            </a:endParaRPr>
          </a:p>
        </p:txBody>
      </p:sp>
      <p:sp>
        <p:nvSpPr>
          <p:cNvPr id="192" name="ZoneTexte 191"/>
          <p:cNvSpPr txBox="1"/>
          <p:nvPr/>
        </p:nvSpPr>
        <p:spPr>
          <a:xfrm>
            <a:off x="5437080" y="5523120"/>
            <a:ext cx="196848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Auxiliary functions</a:t>
            </a:r>
            <a:endParaRPr lang="fr-FR" sz="1800" b="0" strike="noStrike" spc="-1">
              <a:solidFill>
                <a:srgbClr val="000000"/>
              </a:solidFill>
              <a:latin typeface="Times New Roman"/>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EA69D717-D118-4DC9-89EE-3179D987E7AF}" type="slidenum">
              <a:t>14</a:t>
            </a:fld>
            <a:endParaRPr/>
          </a:p>
        </p:txBody>
      </p:sp>
      <p:sp>
        <p:nvSpPr>
          <p:cNvPr id="5" name="PlaceHolder 4"/>
          <p:cNvSpPr>
            <a:spLocks noGrp="1"/>
          </p:cNvSpPr>
          <p:nvPr>
            <p:ph type="dt" idx="5"/>
          </p:nvPr>
        </p:nvSpPr>
        <p:spPr/>
        <p:txBody>
          <a:bodyPr/>
          <a:lstStyle/>
          <a:p>
            <a:fld id="{0D57816E-23E3-4591-AD66-AAB41123B846}" type="datetime1">
              <a:rPr lang="ca-ES"/>
              <a:t>8/9/2023</a:t>
            </a:fld>
            <a:endParaRPr lang="ca-E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Proc files</a:t>
            </a:r>
            <a:endParaRPr lang="fr-FR" sz="2400" b="1" strike="noStrike" spc="-1">
              <a:solidFill>
                <a:srgbClr val="000000"/>
              </a:solidFill>
              <a:latin typeface="Arial"/>
            </a:endParaRPr>
          </a:p>
        </p:txBody>
      </p:sp>
      <p:graphicFrame>
        <p:nvGraphicFramePr>
          <p:cNvPr id="194" name="Tableau 193"/>
          <p:cNvGraphicFramePr/>
          <p:nvPr/>
        </p:nvGraphicFramePr>
        <p:xfrm>
          <a:off x="272880" y="1356120"/>
          <a:ext cx="10160280" cy="5760720"/>
        </p:xfrm>
        <a:graphic>
          <a:graphicData uri="http://schemas.openxmlformats.org/drawingml/2006/table">
            <a:tbl>
              <a:tblPr/>
              <a:tblGrid>
                <a:gridCol w="2523960">
                  <a:extLst>
                    <a:ext uri="{9D8B030D-6E8A-4147-A177-3AD203B41FA5}">
                      <a16:colId xmlns:a16="http://schemas.microsoft.com/office/drawing/2014/main" val="20000"/>
                    </a:ext>
                  </a:extLst>
                </a:gridCol>
                <a:gridCol w="7636320">
                  <a:extLst>
                    <a:ext uri="{9D8B030D-6E8A-4147-A177-3AD203B41FA5}">
                      <a16:colId xmlns:a16="http://schemas.microsoft.com/office/drawing/2014/main" val="20001"/>
                    </a:ext>
                  </a:extLst>
                </a:gridCol>
              </a:tblGrid>
              <a:tr h="343440">
                <a:tc>
                  <a:txBody>
                    <a:bodyPr/>
                    <a:lstStyle/>
                    <a:p>
                      <a:pPr indent="0">
                        <a:buNone/>
                      </a:pPr>
                      <a:r>
                        <a:rPr lang="en-GB" sz="1800" b="0" strike="noStrike" spc="-1">
                          <a:solidFill>
                            <a:srgbClr val="000000"/>
                          </a:solidFill>
                          <a:latin typeface="Arial"/>
                        </a:rPr>
                        <a:t>process_aux.py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800" b="0" strike="noStrike" spc="-1">
                          <a:solidFill>
                            <a:srgbClr val="000000"/>
                          </a:solidFill>
                          <a:latin typeface="Arial"/>
                        </a:rPr>
                        <a:t>Selection of process according to config file. Radar data resampling. Conversion from radar to grid data</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pPr indent="0">
                        <a:buNone/>
                      </a:pPr>
                      <a:r>
                        <a:rPr lang="en-GB" sz="1800" b="0" strike="noStrike" spc="-1">
                          <a:solidFill>
                            <a:srgbClr val="000000"/>
                          </a:solidFill>
                          <a:latin typeface="Arial"/>
                        </a:rPr>
                        <a:t>process_calib.py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Bias correction. Monitoring with the sun and ground clutter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3440">
                <a:tc>
                  <a:txBody>
                    <a:bodyPr/>
                    <a:lstStyle/>
                    <a:p>
                      <a:pPr indent="0">
                        <a:buNone/>
                      </a:pPr>
                      <a:r>
                        <a:rPr lang="en-GB" sz="1800" b="0" strike="noStrike" spc="-1">
                          <a:solidFill>
                            <a:srgbClr val="106802"/>
                          </a:solidFill>
                          <a:latin typeface="Arial"/>
                        </a:rPr>
                        <a:t>process_cosmo.py</a:t>
                      </a:r>
                      <a:endParaRPr lang="fr-FR" sz="1800" b="0" strike="noStrike" spc="-1">
                        <a:solidFill>
                          <a:srgbClr val="106802"/>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Interpolation of NWP data into radar grid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43440">
                <a:tc>
                  <a:txBody>
                    <a:bodyPr/>
                    <a:lstStyle/>
                    <a:p>
                      <a:pPr indent="0">
                        <a:buNone/>
                      </a:pPr>
                      <a:r>
                        <a:rPr lang="en-GB" sz="1800" b="0" strike="noStrike" spc="-1">
                          <a:solidFill>
                            <a:srgbClr val="023F62"/>
                          </a:solidFill>
                          <a:latin typeface="Arial"/>
                        </a:rPr>
                        <a:t>process_dem.py</a:t>
                      </a:r>
                      <a:endParaRPr lang="fr-FR" sz="1800" b="0" strike="noStrike" spc="-1">
                        <a:solidFill>
                          <a:srgbClr val="023F62"/>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Managing of Digital Elevation Models (e.g. visibility)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343440">
                <a:tc>
                  <a:txBody>
                    <a:bodyPr/>
                    <a:lstStyle/>
                    <a:p>
                      <a:pPr indent="0">
                        <a:buNone/>
                      </a:pPr>
                      <a:r>
                        <a:rPr lang="en-GB" sz="1800" b="0" strike="noStrike" spc="-1">
                          <a:solidFill>
                            <a:srgbClr val="000000"/>
                          </a:solidFill>
                          <a:latin typeface="Arial"/>
                        </a:rPr>
                        <a:t>process_Doppler.py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De-aliasing, turbulence detection, wind retrievals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343440">
                <a:tc>
                  <a:txBody>
                    <a:bodyPr/>
                    <a:lstStyle/>
                    <a:p>
                      <a:pPr indent="0">
                        <a:buNone/>
                      </a:pPr>
                      <a:r>
                        <a:rPr lang="en-GB" sz="1800" b="0" strike="noStrike" spc="-1">
                          <a:solidFill>
                            <a:srgbClr val="000000"/>
                          </a:solidFill>
                          <a:latin typeface="Arial"/>
                        </a:rPr>
                        <a:t>process_echoclass.py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Echo classification and data filtering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r h="343440">
                <a:tc>
                  <a:txBody>
                    <a:bodyPr/>
                    <a:lstStyle/>
                    <a:p>
                      <a:pPr indent="0">
                        <a:buNone/>
                      </a:pPr>
                      <a:r>
                        <a:rPr lang="en-GB" sz="1800" b="0" strike="noStrike" spc="-1">
                          <a:solidFill>
                            <a:srgbClr val="622502"/>
                          </a:solidFill>
                          <a:latin typeface="Arial"/>
                        </a:rPr>
                        <a:t>process_grid.py</a:t>
                      </a:r>
                      <a:endParaRPr lang="fr-FR" sz="1800" b="0" strike="noStrike" spc="-1">
                        <a:solidFill>
                          <a:srgbClr val="622502"/>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Grid data processing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6"/>
                  </a:ext>
                </a:extLst>
              </a:tr>
              <a:tr h="343440">
                <a:tc>
                  <a:txBody>
                    <a:bodyPr/>
                    <a:lstStyle/>
                    <a:p>
                      <a:pPr indent="0">
                        <a:buNone/>
                      </a:pPr>
                      <a:r>
                        <a:rPr lang="en-GB" sz="1800" b="0" strike="noStrike" spc="-1">
                          <a:solidFill>
                            <a:srgbClr val="000000"/>
                          </a:solidFill>
                          <a:latin typeface="Arial"/>
                        </a:rPr>
                        <a:t>process_intercomp.py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Radar-radar intercomparison</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7"/>
                  </a:ext>
                </a:extLst>
              </a:tr>
              <a:tr h="343440">
                <a:tc>
                  <a:txBody>
                    <a:bodyPr/>
                    <a:lstStyle/>
                    <a:p>
                      <a:pPr indent="0">
                        <a:buNone/>
                      </a:pPr>
                      <a:r>
                        <a:rPr lang="en-GB" sz="1800" b="0" strike="noStrike" spc="-1">
                          <a:solidFill>
                            <a:srgbClr val="530260"/>
                          </a:solidFill>
                          <a:latin typeface="Arial"/>
                        </a:rPr>
                        <a:t>process_iq.py</a:t>
                      </a:r>
                      <a:endParaRPr lang="fr-FR" sz="1800" b="0" strike="noStrike" spc="-1">
                        <a:solidFill>
                          <a:srgbClr val="53026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IQ data processing. Computation of moments from IQ data</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8"/>
                  </a:ext>
                </a:extLst>
              </a:tr>
              <a:tr h="343440">
                <a:tc>
                  <a:txBody>
                    <a:bodyPr/>
                    <a:lstStyle/>
                    <a:p>
                      <a:pPr indent="0">
                        <a:buNone/>
                      </a:pPr>
                      <a:r>
                        <a:rPr lang="en-GB" sz="1800" b="0" strike="noStrike" spc="-1">
                          <a:solidFill>
                            <a:srgbClr val="000000"/>
                          </a:solidFill>
                          <a:latin typeface="Arial"/>
                        </a:rPr>
                        <a:t>process_monitoring.py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Polarimetric data quality monitoring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9"/>
                  </a:ext>
                </a:extLst>
              </a:tr>
              <a:tr h="343440">
                <a:tc>
                  <a:txBody>
                    <a:bodyPr/>
                    <a:lstStyle/>
                    <a:p>
                      <a:pPr indent="0">
                        <a:buNone/>
                      </a:pPr>
                      <a:r>
                        <a:rPr lang="en-GB" sz="1800" b="0" strike="noStrike" spc="-1">
                          <a:solidFill>
                            <a:srgbClr val="000000"/>
                          </a:solidFill>
                          <a:latin typeface="Arial"/>
                        </a:rPr>
                        <a:t>process_phase.py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PhiDP and KDP retrievals. Attenuation correction</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10"/>
                  </a:ext>
                </a:extLst>
              </a:tr>
              <a:tr h="343440">
                <a:tc>
                  <a:txBody>
                    <a:bodyPr/>
                    <a:lstStyle/>
                    <a:p>
                      <a:pPr indent="0">
                        <a:buNone/>
                      </a:pPr>
                      <a:r>
                        <a:rPr lang="en-GB" sz="1800" b="0" strike="noStrike" spc="-1">
                          <a:solidFill>
                            <a:srgbClr val="000000"/>
                          </a:solidFill>
                          <a:latin typeface="Arial"/>
                        </a:rPr>
                        <a:t>process_retrieve.py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Miscellaneous retrievals. (e.g. VPR, rain rate, noise, etc.)</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11"/>
                  </a:ext>
                </a:extLst>
              </a:tr>
              <a:tr h="343440">
                <a:tc>
                  <a:txBody>
                    <a:bodyPr/>
                    <a:lstStyle/>
                    <a:p>
                      <a:pPr indent="0">
                        <a:buNone/>
                      </a:pPr>
                      <a:r>
                        <a:rPr lang="en-GB" sz="1800" b="0" strike="noStrike" spc="-1">
                          <a:solidFill>
                            <a:srgbClr val="876900"/>
                          </a:solidFill>
                          <a:latin typeface="Arial"/>
                        </a:rPr>
                        <a:t>process_spectra.py</a:t>
                      </a:r>
                      <a:endParaRPr lang="fr-FR" sz="1800" b="0" strike="noStrike" spc="-1">
                        <a:solidFill>
                          <a:srgbClr val="8769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Spectral processing. Computation of moments from spectral data</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12"/>
                  </a:ext>
                </a:extLst>
              </a:tr>
              <a:tr h="343440">
                <a:tc>
                  <a:txBody>
                    <a:bodyPr/>
                    <a:lstStyle/>
                    <a:p>
                      <a:pPr indent="0">
                        <a:buNone/>
                      </a:pPr>
                      <a:r>
                        <a:rPr lang="en-GB" sz="1800" b="0" strike="noStrike" spc="-1">
                          <a:solidFill>
                            <a:srgbClr val="000000"/>
                          </a:solidFill>
                          <a:latin typeface="Arial"/>
                        </a:rPr>
                        <a:t>process_timeseries.py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Time series (POI, QVP, columns at a prescribed location, etc.)</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13"/>
                  </a:ext>
                </a:extLst>
              </a:tr>
              <a:tr h="343440">
                <a:tc>
                  <a:txBody>
                    <a:bodyPr/>
                    <a:lstStyle/>
                    <a:p>
                      <a:pPr indent="0">
                        <a:buNone/>
                      </a:pPr>
                      <a:r>
                        <a:rPr lang="en-GB" sz="1800" b="0" strike="noStrike" spc="-1">
                          <a:solidFill>
                            <a:srgbClr val="000000"/>
                          </a:solidFill>
                          <a:latin typeface="Arial"/>
                        </a:rPr>
                        <a:t>process_traj.py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Trajectory processing (retrieval of data at given locations)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14"/>
                  </a:ext>
                </a:extLst>
              </a:tr>
            </a:tbl>
          </a:graphicData>
        </a:graphic>
      </p:graphicFrame>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FECBFBBC-B87A-493C-A8FC-DC71ECB73A00}" type="slidenum">
              <a:t>15</a:t>
            </a:fld>
            <a:endParaRPr/>
          </a:p>
        </p:txBody>
      </p:sp>
      <p:sp>
        <p:nvSpPr>
          <p:cNvPr id="5" name="PlaceHolder 4"/>
          <p:cNvSpPr>
            <a:spLocks noGrp="1"/>
          </p:cNvSpPr>
          <p:nvPr>
            <p:ph type="dt" idx="5"/>
          </p:nvPr>
        </p:nvSpPr>
        <p:spPr/>
        <p:txBody>
          <a:bodyPr/>
          <a:lstStyle/>
          <a:p>
            <a:fld id="{27F96452-6EF6-4CC6-A6C6-749D6375CA32}" type="datetime1">
              <a:rPr lang="ca-ES"/>
              <a:t>8/9/2023</a:t>
            </a:fld>
            <a:endParaRPr lang="ca-E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Prod files</a:t>
            </a:r>
            <a:endParaRPr lang="fr-FR" sz="2400" b="1" strike="noStrike" spc="-1">
              <a:solidFill>
                <a:srgbClr val="000000"/>
              </a:solidFill>
              <a:latin typeface="Arial"/>
            </a:endParaRPr>
          </a:p>
        </p:txBody>
      </p:sp>
      <p:graphicFrame>
        <p:nvGraphicFramePr>
          <p:cNvPr id="196" name="Tableau 195"/>
          <p:cNvGraphicFramePr/>
          <p:nvPr/>
        </p:nvGraphicFramePr>
        <p:xfrm>
          <a:off x="272880" y="1356120"/>
          <a:ext cx="10160280" cy="3566160"/>
        </p:xfrm>
        <a:graphic>
          <a:graphicData uri="http://schemas.openxmlformats.org/drawingml/2006/table">
            <a:tbl>
              <a:tblPr/>
              <a:tblGrid>
                <a:gridCol w="3638520">
                  <a:extLst>
                    <a:ext uri="{9D8B030D-6E8A-4147-A177-3AD203B41FA5}">
                      <a16:colId xmlns:a16="http://schemas.microsoft.com/office/drawing/2014/main" val="20000"/>
                    </a:ext>
                  </a:extLst>
                </a:gridCol>
                <a:gridCol w="6521760">
                  <a:extLst>
                    <a:ext uri="{9D8B030D-6E8A-4147-A177-3AD203B41FA5}">
                      <a16:colId xmlns:a16="http://schemas.microsoft.com/office/drawing/2014/main" val="20001"/>
                    </a:ext>
                  </a:extLst>
                </a:gridCol>
              </a:tblGrid>
              <a:tr h="343440">
                <a:tc>
                  <a:txBody>
                    <a:bodyPr/>
                    <a:lstStyle/>
                    <a:p>
                      <a:pPr indent="0">
                        <a:buNone/>
                      </a:pPr>
                      <a:r>
                        <a:rPr lang="en-GB" sz="1800" b="0" strike="noStrike" spc="-1">
                          <a:solidFill>
                            <a:srgbClr val="000000"/>
                          </a:solidFill>
                          <a:latin typeface="Arial"/>
                        </a:rPr>
                        <a:t>process_grid_products.py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800" b="0" strike="noStrike" spc="-1">
                          <a:solidFill>
                            <a:srgbClr val="000000"/>
                          </a:solidFill>
                          <a:latin typeface="Arial"/>
                        </a:rPr>
                        <a:t>Products from grid datasets</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pPr indent="0">
                        <a:buNone/>
                      </a:pPr>
                      <a:r>
                        <a:rPr lang="en-GB" sz="1800" b="0" strike="noStrike" spc="-1">
                          <a:solidFill>
                            <a:srgbClr val="000000"/>
                          </a:solidFill>
                          <a:latin typeface="Arial"/>
                        </a:rPr>
                        <a:t>process_intercomp_products.py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Products from intercomp datasets</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3440">
                <a:tc>
                  <a:txBody>
                    <a:bodyPr/>
                    <a:lstStyle/>
                    <a:p>
                      <a:pPr indent="0">
                        <a:buNone/>
                      </a:pPr>
                      <a:r>
                        <a:rPr lang="en-GB" sz="1800" b="0" strike="noStrike" spc="-1">
                          <a:solidFill>
                            <a:srgbClr val="000000"/>
                          </a:solidFill>
                          <a:latin typeface="Arial"/>
                        </a:rPr>
                        <a:t>process_monitoring_products.py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Products from monitoring datasets</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43440">
                <a:tc>
                  <a:txBody>
                    <a:bodyPr/>
                    <a:lstStyle/>
                    <a:p>
                      <a:pPr indent="0">
                        <a:buNone/>
                      </a:pPr>
                      <a:r>
                        <a:rPr lang="en-GB" sz="1800" b="0" strike="noStrike" spc="-1">
                          <a:solidFill>
                            <a:srgbClr val="000000"/>
                          </a:solidFill>
                          <a:latin typeface="Arial"/>
                        </a:rPr>
                        <a:t>process_product.py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Products from miscellaneous datasets (e.g. QVP, ML, VPR, NWP models, etc.)</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343440">
                <a:tc>
                  <a:txBody>
                    <a:bodyPr/>
                    <a:lstStyle/>
                    <a:p>
                      <a:pPr indent="0">
                        <a:buNone/>
                      </a:pPr>
                      <a:r>
                        <a:rPr lang="en-GB" sz="1800" b="0" strike="noStrike" spc="-1">
                          <a:solidFill>
                            <a:srgbClr val="000000"/>
                          </a:solidFill>
                          <a:latin typeface="Arial"/>
                        </a:rPr>
                        <a:t>process_spectra_products.py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Products from spectra datasets</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343440">
                <a:tc>
                  <a:txBody>
                    <a:bodyPr/>
                    <a:lstStyle/>
                    <a:p>
                      <a:pPr indent="0">
                        <a:buNone/>
                      </a:pPr>
                      <a:r>
                        <a:rPr lang="en-GB" sz="1800" b="0" strike="noStrike" spc="-1">
                          <a:solidFill>
                            <a:srgbClr val="000000"/>
                          </a:solidFill>
                          <a:latin typeface="Arial"/>
                        </a:rPr>
                        <a:t>process_timeseries_products.py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Products from timeseries (includes trajectory on a CAPPI)</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r h="343440">
                <a:tc>
                  <a:txBody>
                    <a:bodyPr/>
                    <a:lstStyle/>
                    <a:p>
                      <a:pPr indent="0">
                        <a:buNone/>
                      </a:pPr>
                      <a:r>
                        <a:rPr lang="en-GB" sz="1800" b="0" strike="noStrike" spc="-1">
                          <a:solidFill>
                            <a:srgbClr val="000000"/>
                          </a:solidFill>
                          <a:latin typeface="Arial"/>
                        </a:rPr>
                        <a:t>process_traj_products.py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Products from trajectory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6"/>
                  </a:ext>
                </a:extLst>
              </a:tr>
              <a:tr h="343440">
                <a:tc>
                  <a:txBody>
                    <a:bodyPr/>
                    <a:lstStyle/>
                    <a:p>
                      <a:pPr indent="0">
                        <a:buNone/>
                      </a:pPr>
                      <a:r>
                        <a:rPr lang="en-GB" sz="1800" b="0" strike="noStrike" spc="-1">
                          <a:solidFill>
                            <a:srgbClr val="000000"/>
                          </a:solidFill>
                          <a:latin typeface="Arial"/>
                        </a:rPr>
                        <a:t>process_vol_products.py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Products from radar volume datasets</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7"/>
                  </a:ext>
                </a:extLst>
              </a:tr>
              <a:tr h="343440">
                <a:tc>
                  <a:txBody>
                    <a:bodyPr/>
                    <a:lstStyle/>
                    <a:p>
                      <a:pPr indent="0">
                        <a:buNone/>
                      </a:pPr>
                      <a:r>
                        <a:rPr lang="en-GB" sz="1800" b="0" strike="noStrike" spc="-1">
                          <a:solidFill>
                            <a:srgbClr val="000000"/>
                          </a:solidFill>
                          <a:latin typeface="Arial"/>
                        </a:rPr>
                        <a:t>product_aux.py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Selection of product family according to config file</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8"/>
                  </a:ext>
                </a:extLst>
              </a:tr>
            </a:tbl>
          </a:graphicData>
        </a:graphic>
      </p:graphicFrame>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E99BC4A1-0F83-472E-83A2-920929D5F3ED}" type="slidenum">
              <a:t>16</a:t>
            </a:fld>
            <a:endParaRPr/>
          </a:p>
        </p:txBody>
      </p:sp>
      <p:sp>
        <p:nvSpPr>
          <p:cNvPr id="5" name="PlaceHolder 4"/>
          <p:cNvSpPr>
            <a:spLocks noGrp="1"/>
          </p:cNvSpPr>
          <p:nvPr>
            <p:ph type="dt" idx="5"/>
          </p:nvPr>
        </p:nvSpPr>
        <p:spPr/>
        <p:txBody>
          <a:bodyPr/>
          <a:lstStyle/>
          <a:p>
            <a:fld id="{47928479-8A56-4B46-8E99-05AF88751E33}" type="datetime1">
              <a:rPr lang="ca-ES"/>
              <a:t>8/9/2023</a:t>
            </a:fld>
            <a:endParaRPr lang="ca-E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subTitle"/>
          </p:nvPr>
        </p:nvSpPr>
        <p:spPr>
          <a:xfrm>
            <a:off x="328320" y="1962720"/>
            <a:ext cx="8448120" cy="2854800"/>
          </a:xfrm>
          <a:prstGeom prst="rect">
            <a:avLst/>
          </a:prstGeom>
          <a:noFill/>
          <a:ln w="0">
            <a:noFill/>
          </a:ln>
        </p:spPr>
        <p:txBody>
          <a:bodyPr lIns="0" tIns="0" rIns="0" bIns="0" anchor="ctr">
            <a:noAutofit/>
          </a:bodyPr>
          <a:lstStyle/>
          <a:p>
            <a:r>
              <a:rPr lang="en-GB" sz="3200" b="1" strike="noStrike" spc="-1">
                <a:solidFill>
                  <a:srgbClr val="5770BE"/>
                </a:solidFill>
                <a:latin typeface="Arial"/>
              </a:rPr>
              <a:t>4. Launching Pyrad</a:t>
            </a:r>
            <a:endParaRPr lang="fr-FR" sz="3200" b="0" strike="noStrike" spc="-1">
              <a:solidFill>
                <a:srgbClr val="000000"/>
              </a:solidFill>
              <a:latin typeface="Arial"/>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71E67027-3849-4C9B-877A-CCA704BA0876}" type="slidenum">
              <a:t>17</a:t>
            </a:fld>
            <a:endParaRPr/>
          </a:p>
        </p:txBody>
      </p:sp>
      <p:sp>
        <p:nvSpPr>
          <p:cNvPr id="5" name="PlaceHolder 4"/>
          <p:cNvSpPr>
            <a:spLocks noGrp="1"/>
          </p:cNvSpPr>
          <p:nvPr>
            <p:ph type="dt" idx="5"/>
          </p:nvPr>
        </p:nvSpPr>
        <p:spPr/>
        <p:txBody>
          <a:bodyPr/>
          <a:lstStyle/>
          <a:p>
            <a:fld id="{AD89A918-2768-44DD-8EC8-2008C20F9295}" type="datetime1">
              <a:rPr lang="ca-ES"/>
              <a:t>8/9/2023</a:t>
            </a:fld>
            <a:endParaRPr lang="ca-E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Pyrad processing status</a:t>
            </a:r>
            <a:endParaRPr lang="fr-FR" sz="2400" b="1" strike="noStrike" spc="-1">
              <a:solidFill>
                <a:srgbClr val="000000"/>
              </a:solidFill>
              <a:latin typeface="Arial"/>
            </a:endParaRPr>
          </a:p>
        </p:txBody>
      </p:sp>
      <p:sp>
        <p:nvSpPr>
          <p:cNvPr id="199"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12000" indent="0">
              <a:spcBef>
                <a:spcPts val="972"/>
              </a:spcBef>
            </a:pPr>
            <a:r>
              <a:rPr lang="en-GB" sz="2200" b="0" strike="noStrike" spc="-1">
                <a:solidFill>
                  <a:srgbClr val="000000"/>
                </a:solidFill>
                <a:latin typeface="Arial"/>
              </a:rPr>
              <a:t>Status 0 : Initialization of datasets</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Status 1 : Sequential processing of input data. Persistent data and parameters are stored internally</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Status 2 : All input data consumed. Final dataset production if necessary </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D93E6A0F-20FE-4DD5-8105-25381DF0220F}" type="slidenum">
              <a:t>18</a:t>
            </a:fld>
            <a:endParaRPr/>
          </a:p>
        </p:txBody>
      </p:sp>
      <p:sp>
        <p:nvSpPr>
          <p:cNvPr id="6" name="PlaceHolder 5"/>
          <p:cNvSpPr>
            <a:spLocks noGrp="1"/>
          </p:cNvSpPr>
          <p:nvPr>
            <p:ph type="dt" idx="5"/>
          </p:nvPr>
        </p:nvSpPr>
        <p:spPr/>
        <p:txBody>
          <a:bodyPr/>
          <a:lstStyle/>
          <a:p>
            <a:fld id="{769B1659-1448-4EC1-8116-573605C29390}" type="datetime1">
              <a:rPr lang="ca-ES"/>
              <a:t>8/9/2023</a:t>
            </a:fld>
            <a:endParaRPr lang="ca-E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Pyrad Launching scripts</a:t>
            </a:r>
            <a:endParaRPr lang="fr-FR" sz="2400" b="1" strike="noStrike" spc="-1">
              <a:solidFill>
                <a:srgbClr val="000000"/>
              </a:solidFill>
              <a:latin typeface="Arial"/>
            </a:endParaRPr>
          </a:p>
        </p:txBody>
      </p:sp>
      <p:graphicFrame>
        <p:nvGraphicFramePr>
          <p:cNvPr id="201" name="Tableau 200"/>
          <p:cNvGraphicFramePr/>
          <p:nvPr/>
        </p:nvGraphicFramePr>
        <p:xfrm>
          <a:off x="272880" y="1356120"/>
          <a:ext cx="10160280" cy="1645920"/>
        </p:xfrm>
        <a:graphic>
          <a:graphicData uri="http://schemas.openxmlformats.org/drawingml/2006/table">
            <a:tbl>
              <a:tblPr/>
              <a:tblGrid>
                <a:gridCol w="3304080">
                  <a:extLst>
                    <a:ext uri="{9D8B030D-6E8A-4147-A177-3AD203B41FA5}">
                      <a16:colId xmlns:a16="http://schemas.microsoft.com/office/drawing/2014/main" val="20000"/>
                    </a:ext>
                  </a:extLst>
                </a:gridCol>
                <a:gridCol w="6856200">
                  <a:extLst>
                    <a:ext uri="{9D8B030D-6E8A-4147-A177-3AD203B41FA5}">
                      <a16:colId xmlns:a16="http://schemas.microsoft.com/office/drawing/2014/main" val="20001"/>
                    </a:ext>
                  </a:extLst>
                </a:gridCol>
              </a:tblGrid>
              <a:tr h="605880">
                <a:tc>
                  <a:txBody>
                    <a:bodyPr/>
                    <a:lstStyle/>
                    <a:p>
                      <a:pPr indent="0">
                        <a:buNone/>
                      </a:pPr>
                      <a:r>
                        <a:rPr lang="en-GB" sz="1800" b="0" strike="noStrike" spc="-1">
                          <a:solidFill>
                            <a:srgbClr val="000000"/>
                          </a:solidFill>
                          <a:latin typeface="Arial"/>
                        </a:rPr>
                        <a:t>main_process_data.py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800" b="0" strike="noStrike" spc="-1">
                          <a:solidFill>
                            <a:srgbClr val="000000"/>
                          </a:solidFill>
                          <a:latin typeface="Arial"/>
                        </a:rPr>
                        <a:t>Process data sequentially according to starttime and endtime defined in command line or by input file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605880">
                <a:tc>
                  <a:txBody>
                    <a:bodyPr/>
                    <a:lstStyle/>
                    <a:p>
                      <a:pPr indent="0">
                        <a:buNone/>
                      </a:pPr>
                      <a:r>
                        <a:rPr lang="en-GB" sz="1800" b="0" strike="noStrike" spc="-1">
                          <a:solidFill>
                            <a:srgbClr val="000000"/>
                          </a:solidFill>
                          <a:latin typeface="Arial"/>
                        </a:rPr>
                        <a:t>main_process_data_period.py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Process available data within time intervals specified by user between dates specified by user. Useful to obtain daily statistics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9920">
                <a:tc>
                  <a:txBody>
                    <a:bodyPr/>
                    <a:lstStyle/>
                    <a:p>
                      <a:pPr indent="0">
                        <a:buNone/>
                      </a:pPr>
                      <a:r>
                        <a:rPr lang="en-GB" sz="1800" b="0" strike="noStrike" spc="-1">
                          <a:solidFill>
                            <a:srgbClr val="000000"/>
                          </a:solidFill>
                          <a:latin typeface="Arial"/>
                        </a:rPr>
                        <a:t>main_process_data_rt.py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Real time data processing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bl>
          </a:graphicData>
        </a:graphic>
      </p:graphicFrame>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EB526637-4743-4746-A73B-21D105CD554B}" type="slidenum">
              <a:t>19</a:t>
            </a:fld>
            <a:endParaRPr/>
          </a:p>
        </p:txBody>
      </p:sp>
      <p:sp>
        <p:nvSpPr>
          <p:cNvPr id="5" name="PlaceHolder 4"/>
          <p:cNvSpPr>
            <a:spLocks noGrp="1"/>
          </p:cNvSpPr>
          <p:nvPr>
            <p:ph type="dt" idx="5"/>
          </p:nvPr>
        </p:nvSpPr>
        <p:spPr/>
        <p:txBody>
          <a:bodyPr/>
          <a:lstStyle/>
          <a:p>
            <a:fld id="{A32E7D6F-F768-4255-ABEB-CDA1E96DFE46}" type="datetime1">
              <a:rPr lang="ca-ES"/>
              <a:t>8/9/2023</a:t>
            </a:fld>
            <a:endParaRPr lang="ca-E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Contents</a:t>
            </a:r>
            <a:endParaRPr lang="fr-FR" sz="2400" b="1" strike="noStrike" spc="-1">
              <a:solidFill>
                <a:srgbClr val="000000"/>
              </a:solidFill>
              <a:latin typeface="Arial"/>
            </a:endParaRPr>
          </a:p>
        </p:txBody>
      </p:sp>
      <p:sp>
        <p:nvSpPr>
          <p:cNvPr id="129"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864000" lvl="3" indent="-216000">
              <a:spcBef>
                <a:spcPts val="567"/>
              </a:spcBef>
              <a:buClr>
                <a:srgbClr val="000000"/>
              </a:buClr>
              <a:buSzPct val="45000"/>
              <a:buFont typeface="Wingdings" charset="2"/>
              <a:buChar char=""/>
            </a:pPr>
            <a:r>
              <a:rPr lang="en-GB" sz="2000" b="0" strike="noStrike" spc="-1" dirty="0">
                <a:solidFill>
                  <a:srgbClr val="000000"/>
                </a:solidFill>
                <a:latin typeface="Arial"/>
              </a:rPr>
              <a:t>Introduction</a:t>
            </a:r>
            <a:endParaRPr lang="fr-FR" sz="2000" b="0" strike="noStrike" spc="-1" dirty="0">
              <a:solidFill>
                <a:srgbClr val="000000"/>
              </a:solidFill>
              <a:latin typeface="Arial"/>
            </a:endParaRPr>
          </a:p>
          <a:p>
            <a:pPr marL="864000" lvl="3" indent="-216000">
              <a:spcBef>
                <a:spcPts val="567"/>
              </a:spcBef>
              <a:buClr>
                <a:srgbClr val="000000"/>
              </a:buClr>
              <a:buSzPct val="45000"/>
              <a:buFont typeface="Wingdings" charset="2"/>
              <a:buChar char=""/>
            </a:pPr>
            <a:r>
              <a:rPr lang="en-GB" sz="2000" b="0" strike="noStrike" spc="-1" dirty="0" err="1">
                <a:solidFill>
                  <a:srgbClr val="000000"/>
                </a:solidFill>
                <a:latin typeface="Arial"/>
              </a:rPr>
              <a:t>Pyrad</a:t>
            </a:r>
            <a:r>
              <a:rPr lang="en-GB" sz="2000" b="0" strike="noStrike" spc="-1" dirty="0">
                <a:solidFill>
                  <a:srgbClr val="000000"/>
                </a:solidFill>
                <a:latin typeface="Arial"/>
              </a:rPr>
              <a:t> working philosophy</a:t>
            </a:r>
            <a:endParaRPr lang="fr-FR" sz="2000" b="0" strike="noStrike" spc="-1" dirty="0">
              <a:solidFill>
                <a:srgbClr val="000000"/>
              </a:solidFill>
              <a:latin typeface="Arial"/>
            </a:endParaRPr>
          </a:p>
          <a:p>
            <a:pPr marL="864000" lvl="3" indent="-216000">
              <a:spcBef>
                <a:spcPts val="567"/>
              </a:spcBef>
              <a:buClr>
                <a:srgbClr val="000000"/>
              </a:buClr>
              <a:buSzPct val="45000"/>
              <a:buFont typeface="Wingdings" charset="2"/>
              <a:buChar char=""/>
            </a:pPr>
            <a:r>
              <a:rPr lang="en-GB" sz="2000" b="0" strike="noStrike" spc="-1" dirty="0" err="1">
                <a:solidFill>
                  <a:srgbClr val="000000"/>
                </a:solidFill>
                <a:latin typeface="Arial"/>
              </a:rPr>
              <a:t>Pyrad</a:t>
            </a:r>
            <a:r>
              <a:rPr lang="en-GB" sz="2000" b="0" strike="noStrike" spc="-1" dirty="0">
                <a:solidFill>
                  <a:srgbClr val="000000"/>
                </a:solidFill>
                <a:latin typeface="Arial"/>
              </a:rPr>
              <a:t> architecture</a:t>
            </a:r>
            <a:endParaRPr lang="fr-FR" sz="2000" b="0" strike="noStrike" spc="-1" dirty="0">
              <a:solidFill>
                <a:srgbClr val="000000"/>
              </a:solidFill>
              <a:latin typeface="Arial"/>
            </a:endParaRPr>
          </a:p>
          <a:p>
            <a:pPr marL="864000" lvl="3" indent="-216000">
              <a:spcBef>
                <a:spcPts val="567"/>
              </a:spcBef>
              <a:buClr>
                <a:srgbClr val="000000"/>
              </a:buClr>
              <a:buSzPct val="45000"/>
              <a:buFont typeface="Wingdings" charset="2"/>
              <a:buChar char=""/>
            </a:pPr>
            <a:r>
              <a:rPr lang="en-GB" sz="2000" b="0" strike="noStrike" spc="-1" dirty="0">
                <a:solidFill>
                  <a:srgbClr val="000000"/>
                </a:solidFill>
                <a:latin typeface="Arial"/>
              </a:rPr>
              <a:t>Launching </a:t>
            </a:r>
            <a:r>
              <a:rPr lang="en-GB" sz="2000" b="0" strike="noStrike" spc="-1" dirty="0" err="1">
                <a:solidFill>
                  <a:srgbClr val="000000"/>
                </a:solidFill>
                <a:latin typeface="Arial"/>
              </a:rPr>
              <a:t>Pyrad</a:t>
            </a:r>
            <a:endParaRPr lang="fr-FR" sz="2000" b="0" strike="noStrike" spc="-1" dirty="0">
              <a:solidFill>
                <a:srgbClr val="000000"/>
              </a:solidFill>
              <a:latin typeface="Arial"/>
            </a:endParaRPr>
          </a:p>
          <a:p>
            <a:pPr marL="864000" lvl="3" indent="-216000">
              <a:spcBef>
                <a:spcPts val="567"/>
              </a:spcBef>
              <a:buClr>
                <a:srgbClr val="000000"/>
              </a:buClr>
              <a:buSzPct val="45000"/>
              <a:buFont typeface="Wingdings" charset="2"/>
              <a:buChar char=""/>
            </a:pPr>
            <a:r>
              <a:rPr lang="en-GB" sz="2000" b="0" strike="noStrike" spc="-1" dirty="0">
                <a:solidFill>
                  <a:srgbClr val="000000"/>
                </a:solidFill>
                <a:latin typeface="Arial"/>
              </a:rPr>
              <a:t>File management</a:t>
            </a:r>
            <a:endParaRPr lang="fr-FR" sz="2000" b="0" strike="noStrike" spc="-1" dirty="0">
              <a:solidFill>
                <a:srgbClr val="000000"/>
              </a:solidFill>
              <a:latin typeface="Arial"/>
            </a:endParaRPr>
          </a:p>
          <a:p>
            <a:pPr marL="864000" lvl="3" indent="-216000">
              <a:spcBef>
                <a:spcPts val="567"/>
              </a:spcBef>
              <a:buClr>
                <a:srgbClr val="000000"/>
              </a:buClr>
              <a:buSzPct val="45000"/>
              <a:buFont typeface="Wingdings" charset="2"/>
              <a:buChar char=""/>
            </a:pPr>
            <a:r>
              <a:rPr lang="en-GB" sz="2000" b="0" strike="noStrike" spc="-1" dirty="0">
                <a:solidFill>
                  <a:srgbClr val="000000"/>
                </a:solidFill>
                <a:latin typeface="Arial"/>
              </a:rPr>
              <a:t>Constructing the </a:t>
            </a:r>
            <a:r>
              <a:rPr lang="en-GB" sz="2000" b="0" strike="noStrike" spc="-1">
                <a:solidFill>
                  <a:srgbClr val="000000"/>
                </a:solidFill>
                <a:latin typeface="Arial"/>
              </a:rPr>
              <a:t>processing chain</a:t>
            </a:r>
            <a:endParaRPr lang="fr-FR" sz="2000" b="0" strike="noStrike" spc="-1" dirty="0">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BDCF0C19-9A51-43ED-91A7-C3DF8C8BFF50}" type="slidenum">
              <a:t>2</a:t>
            </a:fld>
            <a:endParaRPr/>
          </a:p>
        </p:txBody>
      </p:sp>
      <p:sp>
        <p:nvSpPr>
          <p:cNvPr id="6" name="PlaceHolder 5"/>
          <p:cNvSpPr>
            <a:spLocks noGrp="1"/>
          </p:cNvSpPr>
          <p:nvPr>
            <p:ph type="dt" idx="5"/>
          </p:nvPr>
        </p:nvSpPr>
        <p:spPr/>
        <p:txBody>
          <a:bodyPr/>
          <a:lstStyle/>
          <a:p>
            <a:fld id="{51A7CA8D-7D6A-4BEC-B3E5-9E02DC54E8E1}" type="datetime1">
              <a:rPr lang="ca-ES"/>
              <a:t>8/9/2023</a:t>
            </a:fld>
            <a:endParaRPr lang="ca-E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Trajectory processing with main_process_data.py</a:t>
            </a:r>
            <a:endParaRPr lang="fr-FR" sz="2400" b="1" strike="noStrike" spc="-1">
              <a:solidFill>
                <a:srgbClr val="000000"/>
              </a:solidFill>
              <a:latin typeface="Arial"/>
            </a:endParaRPr>
          </a:p>
        </p:txBody>
      </p:sp>
      <p:graphicFrame>
        <p:nvGraphicFramePr>
          <p:cNvPr id="203" name="Tableau 202"/>
          <p:cNvGraphicFramePr/>
          <p:nvPr/>
        </p:nvGraphicFramePr>
        <p:xfrm>
          <a:off x="272880" y="2544120"/>
          <a:ext cx="10160280" cy="2743200"/>
        </p:xfrm>
        <a:graphic>
          <a:graphicData uri="http://schemas.openxmlformats.org/drawingml/2006/table">
            <a:tbl>
              <a:tblPr/>
              <a:tblGrid>
                <a:gridCol w="1247040">
                  <a:extLst>
                    <a:ext uri="{9D8B030D-6E8A-4147-A177-3AD203B41FA5}">
                      <a16:colId xmlns:a16="http://schemas.microsoft.com/office/drawing/2014/main" val="20000"/>
                    </a:ext>
                  </a:extLst>
                </a:gridCol>
                <a:gridCol w="8913240">
                  <a:extLst>
                    <a:ext uri="{9D8B030D-6E8A-4147-A177-3AD203B41FA5}">
                      <a16:colId xmlns:a16="http://schemas.microsoft.com/office/drawing/2014/main" val="20001"/>
                    </a:ext>
                  </a:extLst>
                </a:gridCol>
              </a:tblGrid>
              <a:tr h="343440">
                <a:tc>
                  <a:txBody>
                    <a:bodyPr/>
                    <a:lstStyle/>
                    <a:p>
                      <a:pPr indent="0">
                        <a:buNone/>
                      </a:pPr>
                      <a:r>
                        <a:rPr lang="en-GB" sz="1800" b="0" strike="noStrike" spc="-1">
                          <a:solidFill>
                            <a:srgbClr val="000000"/>
                          </a:solidFill>
                          <a:latin typeface="Arial"/>
                        </a:rPr>
                        <a:t>-t, --trajfile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800" b="0" strike="noStrike" spc="-1">
                          <a:solidFill>
                            <a:srgbClr val="000000"/>
                          </a:solidFill>
                          <a:latin typeface="Arial"/>
                        </a:rPr>
                        <a:t>Trajectory file or file containing disjoint processing periods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pPr indent="0">
                        <a:buNone/>
                      </a:pPr>
                      <a:r>
                        <a:rPr lang="en-GB" sz="1800" b="0" strike="noStrike" spc="-1">
                          <a:solidFill>
                            <a:srgbClr val="000000"/>
                          </a:solidFill>
                          <a:latin typeface="Arial"/>
                        </a:rPr>
                        <a:t>--trajtype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plane : File contains a trajectory defined by lat, lon, altitude and time. Pyrad will look for data inputs within the time range defined by the file and a time series of radar data at the location of the « plane » can be obtained </a:t>
                      </a:r>
                      <a:endParaRPr lang="fr-FR" sz="1800" b="0" strike="noStrike" spc="-1">
                        <a:solidFill>
                          <a:srgbClr val="000000"/>
                        </a:solidFill>
                        <a:latin typeface="Arial"/>
                      </a:endParaRPr>
                    </a:p>
                    <a:p>
                      <a:pPr indent="0">
                        <a:buNone/>
                      </a:pPr>
                      <a:r>
                        <a:rPr lang="en-GB" sz="1800" b="0" strike="noStrike" spc="-1">
                          <a:solidFill>
                            <a:srgbClr val="000000"/>
                          </a:solidFill>
                          <a:latin typeface="Arial"/>
                        </a:rPr>
                        <a:t>lightning : As above but with multiple simultaneous trajectories</a:t>
                      </a:r>
                      <a:endParaRPr lang="fr-FR" sz="1800" b="0" strike="noStrike" spc="-1">
                        <a:solidFill>
                          <a:srgbClr val="000000"/>
                        </a:solidFill>
                        <a:latin typeface="Arial"/>
                      </a:endParaRPr>
                    </a:p>
                    <a:p>
                      <a:pPr indent="0">
                        <a:buNone/>
                      </a:pPr>
                      <a:r>
                        <a:rPr lang="en-GB" sz="1800" b="0" strike="noStrike" spc="-1">
                          <a:solidFill>
                            <a:srgbClr val="000000"/>
                          </a:solidFill>
                          <a:latin typeface="Arial"/>
                        </a:rPr>
                        <a:t>proc_periods : File contains a series of disjoint processing periods. Useful to process only data at periods of interest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3440">
                <a:tc>
                  <a:txBody>
                    <a:bodyPr/>
                    <a:lstStyle/>
                    <a:p>
                      <a:pPr indent="0">
                        <a:buNone/>
                      </a:pPr>
                      <a:r>
                        <a:rPr lang="en-GB" sz="1800" b="0" strike="noStrike" spc="-1">
                          <a:solidFill>
                            <a:srgbClr val="000000"/>
                          </a:solidFill>
                          <a:latin typeface="Arial"/>
                        </a:rPr>
                        <a:t>--flashnr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If trajtype is lightning you can select the trajectory that you want to process. If 0 all trajectories will be processed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bl>
          </a:graphicData>
        </a:graphic>
      </p:graphicFrame>
      <p:sp>
        <p:nvSpPr>
          <p:cNvPr id="204" name="ZoneTexte 203"/>
          <p:cNvSpPr txBox="1"/>
          <p:nvPr/>
        </p:nvSpPr>
        <p:spPr>
          <a:xfrm>
            <a:off x="496440" y="1327680"/>
            <a:ext cx="612432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If a trajfile is provided pyrad enters in a special processing mode</a:t>
            </a:r>
            <a:endParaRPr lang="fr-FR" sz="1800" b="0" strike="noStrike" spc="-1">
              <a:solidFill>
                <a:srgbClr val="000000"/>
              </a:solidFill>
              <a:latin typeface="Times New Roman"/>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2D9782BD-0EFC-4EC1-8713-FD2ADAAEC8EE}" type="slidenum">
              <a:t>20</a:t>
            </a:fld>
            <a:endParaRPr/>
          </a:p>
        </p:txBody>
      </p:sp>
      <p:sp>
        <p:nvSpPr>
          <p:cNvPr id="5" name="PlaceHolder 4"/>
          <p:cNvSpPr>
            <a:spLocks noGrp="1"/>
          </p:cNvSpPr>
          <p:nvPr>
            <p:ph type="dt" idx="5"/>
          </p:nvPr>
        </p:nvSpPr>
        <p:spPr/>
        <p:txBody>
          <a:bodyPr/>
          <a:lstStyle/>
          <a:p>
            <a:fld id="{C807A478-C632-405D-A2DD-82446D000E62}" type="datetime1">
              <a:rPr lang="ca-ES"/>
              <a:t>8/9/2023</a:t>
            </a:fld>
            <a:endParaRPr lang="ca-E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subTitle"/>
          </p:nvPr>
        </p:nvSpPr>
        <p:spPr>
          <a:xfrm>
            <a:off x="328320" y="1962720"/>
            <a:ext cx="8448120" cy="2854800"/>
          </a:xfrm>
          <a:prstGeom prst="rect">
            <a:avLst/>
          </a:prstGeom>
          <a:noFill/>
          <a:ln w="0">
            <a:noFill/>
          </a:ln>
        </p:spPr>
        <p:txBody>
          <a:bodyPr lIns="0" tIns="0" rIns="0" bIns="0" anchor="ctr">
            <a:noAutofit/>
          </a:bodyPr>
          <a:lstStyle/>
          <a:p>
            <a:r>
              <a:rPr lang="en-GB" sz="3200" b="1" strike="noStrike" spc="-1">
                <a:solidFill>
                  <a:srgbClr val="5770BE"/>
                </a:solidFill>
                <a:latin typeface="Arial"/>
              </a:rPr>
              <a:t>5. File management</a:t>
            </a:r>
            <a:endParaRPr lang="fr-FR" sz="3200" b="0" strike="noStrike" spc="-1">
              <a:solidFill>
                <a:srgbClr val="000000"/>
              </a:solidFill>
              <a:latin typeface="Arial"/>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0F6C63FC-A7D3-43D6-9E5C-48FCECC54A15}" type="slidenum">
              <a:t>21</a:t>
            </a:fld>
            <a:endParaRPr/>
          </a:p>
        </p:txBody>
      </p:sp>
      <p:sp>
        <p:nvSpPr>
          <p:cNvPr id="5" name="PlaceHolder 4"/>
          <p:cNvSpPr>
            <a:spLocks noGrp="1"/>
          </p:cNvSpPr>
          <p:nvPr>
            <p:ph type="dt" idx="5"/>
          </p:nvPr>
        </p:nvSpPr>
        <p:spPr/>
        <p:txBody>
          <a:bodyPr/>
          <a:lstStyle/>
          <a:p>
            <a:fld id="{F6CE696F-BD3B-435B-B16F-0C04845D1EF9}" type="datetime1">
              <a:rPr lang="ca-ES"/>
              <a:t>8/9/2023</a:t>
            </a:fld>
            <a:endParaRPr lang="ca-E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Reading input data files</a:t>
            </a:r>
            <a:endParaRPr lang="fr-FR" sz="2400" b="1" strike="noStrike" spc="-1">
              <a:solidFill>
                <a:srgbClr val="000000"/>
              </a:solidFill>
              <a:latin typeface="Arial"/>
            </a:endParaRPr>
          </a:p>
        </p:txBody>
      </p:sp>
      <p:sp>
        <p:nvSpPr>
          <p:cNvPr id="207" name="PlaceHolder 2"/>
          <p:cNvSpPr>
            <a:spLocks noGrp="1"/>
          </p:cNvSpPr>
          <p:nvPr>
            <p:ph/>
          </p:nvPr>
        </p:nvSpPr>
        <p:spPr>
          <a:xfrm>
            <a:off x="272880" y="1356120"/>
            <a:ext cx="10160280" cy="5454000"/>
          </a:xfrm>
          <a:prstGeom prst="rect">
            <a:avLst/>
          </a:prstGeom>
          <a:noFill/>
          <a:ln w="0">
            <a:noFill/>
          </a:ln>
        </p:spPr>
        <p:txBody>
          <a:bodyPr lIns="0" tIns="0" rIns="0" bIns="0" anchor="t">
            <a:normAutofit lnSpcReduction="10000"/>
          </a:bodyPr>
          <a:lstStyle/>
          <a:p>
            <a:pPr marL="432000" lvl="1" indent="-216000">
              <a:spcBef>
                <a:spcPts val="1131"/>
              </a:spcBef>
              <a:buClr>
                <a:srgbClr val="000000"/>
              </a:buClr>
              <a:buSzPct val="45000"/>
              <a:buFont typeface="Wingdings" charset="2"/>
              <a:buChar char=""/>
            </a:pPr>
            <a:r>
              <a:rPr lang="en-GB" sz="2200" b="1" strike="noStrike" spc="-1">
                <a:solidFill>
                  <a:srgbClr val="000000"/>
                </a:solidFill>
                <a:latin typeface="Arial"/>
              </a:rPr>
              <a:t>Off-line:</a:t>
            </a:r>
            <a:r>
              <a:rPr lang="en-GB" sz="2200" b="0" strike="noStrike" spc="-1">
                <a:solidFill>
                  <a:srgbClr val="000000"/>
                </a:solidFill>
                <a:latin typeface="Arial"/>
              </a:rPr>
              <a:t> Pyrad looks for all files present in the expected file directories within a time period defined by the user or the --trajfile</a:t>
            </a:r>
            <a:endParaRPr lang="fr-FR" sz="2200" b="0" strike="noStrike" spc="-1">
              <a:solidFill>
                <a:srgbClr val="000000"/>
              </a:solidFill>
              <a:latin typeface="Arial"/>
            </a:endParaRPr>
          </a:p>
          <a:p>
            <a:pPr marL="432000" lvl="1" indent="-216000">
              <a:spcBef>
                <a:spcPts val="1131"/>
              </a:spcBef>
              <a:buClr>
                <a:srgbClr val="000000"/>
              </a:buClr>
              <a:buSzPct val="45000"/>
              <a:buFont typeface="Wingdings" charset="2"/>
              <a:buChar char=""/>
            </a:pPr>
            <a:r>
              <a:rPr lang="en-GB" sz="2200" b="1" strike="noStrike" spc="-1">
                <a:solidFill>
                  <a:srgbClr val="000000"/>
                </a:solidFill>
                <a:latin typeface="Arial"/>
              </a:rPr>
              <a:t>Real time:</a:t>
            </a:r>
            <a:r>
              <a:rPr lang="en-GB" sz="2200" b="0" strike="noStrike" spc="-1">
                <a:solidFill>
                  <a:srgbClr val="000000"/>
                </a:solidFill>
                <a:latin typeface="Arial"/>
              </a:rPr>
              <a:t> Pyrad looks for new files that have appeared between the last time it processed a file and the current time, then it processes all new files sequentially</a:t>
            </a:r>
            <a:endParaRPr lang="fr-FR" sz="2200" b="0" strike="noStrike" spc="-1">
              <a:solidFill>
                <a:srgbClr val="000000"/>
              </a:solidFill>
              <a:latin typeface="Arial"/>
            </a:endParaRPr>
          </a:p>
          <a:p>
            <a:pPr marL="432000" lvl="1" indent="-216000">
              <a:spcBef>
                <a:spcPts val="1131"/>
              </a:spcBef>
              <a:buClr>
                <a:srgbClr val="000000"/>
              </a:buClr>
              <a:buSzPct val="45000"/>
              <a:buFont typeface="Wingdings" charset="2"/>
              <a:buChar char=""/>
            </a:pPr>
            <a:r>
              <a:rPr lang="en-GB" sz="2200" b="0" strike="noStrike" spc="-1">
                <a:solidFill>
                  <a:srgbClr val="000000"/>
                </a:solidFill>
                <a:latin typeface="Arial"/>
              </a:rPr>
              <a:t>If more than one type of file must be read per time step, a </a:t>
            </a:r>
            <a:r>
              <a:rPr lang="en-GB" sz="2200" b="1" strike="noStrike" spc="-1">
                <a:solidFill>
                  <a:srgbClr val="000000"/>
                </a:solidFill>
                <a:latin typeface="Arial"/>
              </a:rPr>
              <a:t>master file</a:t>
            </a:r>
            <a:r>
              <a:rPr lang="en-GB" sz="2200" b="0" strike="noStrike" spc="-1">
                <a:solidFill>
                  <a:srgbClr val="000000"/>
                </a:solidFill>
                <a:latin typeface="Arial"/>
              </a:rPr>
              <a:t> is defined and </a:t>
            </a:r>
            <a:r>
              <a:rPr lang="en-GB" sz="2200" b="0" u="sng" strike="noStrike" spc="-1">
                <a:solidFill>
                  <a:srgbClr val="000000"/>
                </a:solidFill>
                <a:uFillTx/>
                <a:latin typeface="Arial"/>
              </a:rPr>
              <a:t>all other files depend on this master</a:t>
            </a:r>
            <a:endParaRPr lang="fr-FR" sz="2200" b="0" strike="noStrike" spc="-1">
              <a:solidFill>
                <a:srgbClr val="000000"/>
              </a:solidFill>
              <a:latin typeface="Arial"/>
            </a:endParaRPr>
          </a:p>
          <a:p>
            <a:pPr marL="432000" lvl="1" indent="-216000">
              <a:spcBef>
                <a:spcPts val="1131"/>
              </a:spcBef>
              <a:buClr>
                <a:srgbClr val="000000"/>
              </a:buClr>
              <a:buSzPct val="45000"/>
              <a:buFont typeface="Wingdings" charset="2"/>
              <a:buChar char=""/>
            </a:pPr>
            <a:r>
              <a:rPr lang="en-GB" sz="2200" b="0" strike="noStrike" spc="-1">
                <a:solidFill>
                  <a:srgbClr val="000000"/>
                </a:solidFill>
                <a:latin typeface="Arial"/>
              </a:rPr>
              <a:t>Metadata required for data processing is read from the file. </a:t>
            </a:r>
            <a:r>
              <a:rPr lang="en-GB" sz="2200" b="0" u="sng" strike="noStrike" spc="-1">
                <a:solidFill>
                  <a:srgbClr val="000000"/>
                </a:solidFill>
                <a:uFillTx/>
                <a:latin typeface="Arial"/>
              </a:rPr>
              <a:t>If metadata is absent or wrong the user can specify it in the loc config file</a:t>
            </a:r>
            <a:endParaRPr lang="fr-FR" sz="2200" b="0" strike="noStrike" spc="-1">
              <a:solidFill>
                <a:srgbClr val="000000"/>
              </a:solidFill>
              <a:latin typeface="Arial"/>
            </a:endParaRPr>
          </a:p>
          <a:p>
            <a:pPr marL="432000" lvl="1" indent="-216000">
              <a:spcBef>
                <a:spcPts val="1131"/>
              </a:spcBef>
              <a:buClr>
                <a:srgbClr val="000000"/>
              </a:buClr>
              <a:buSzPct val="45000"/>
              <a:buFont typeface="Wingdings" charset="2"/>
              <a:buChar char=""/>
            </a:pPr>
            <a:r>
              <a:rPr lang="en-GB" sz="2200" b="0" strike="noStrike" spc="-1">
                <a:solidFill>
                  <a:srgbClr val="000000"/>
                </a:solidFill>
                <a:latin typeface="Arial"/>
              </a:rPr>
              <a:t>Internally, all data and metadata is stored in a single data object. Therefore</a:t>
            </a:r>
            <a:r>
              <a:rPr lang="en-GB" sz="2200" b="0" u="sng" strike="noStrike" spc="-1">
                <a:solidFill>
                  <a:srgbClr val="000000"/>
                </a:solidFill>
                <a:uFillTx/>
                <a:latin typeface="Arial"/>
              </a:rPr>
              <a:t> the data read in the files must be compatible</a:t>
            </a:r>
            <a:r>
              <a:rPr lang="en-GB" sz="2200" b="0" strike="noStrike" spc="-1">
                <a:solidFill>
                  <a:srgbClr val="000000"/>
                </a:solidFill>
                <a:latin typeface="Arial"/>
              </a:rPr>
              <a:t> with the same object type</a:t>
            </a:r>
            <a:endParaRPr lang="fr-FR" sz="2200" b="0" strike="noStrike" spc="-1">
              <a:solidFill>
                <a:srgbClr val="000000"/>
              </a:solidFill>
              <a:latin typeface="Arial"/>
            </a:endParaRPr>
          </a:p>
          <a:p>
            <a:pPr marL="432000" lvl="1" indent="-216000">
              <a:spcBef>
                <a:spcPts val="1131"/>
              </a:spcBef>
              <a:buClr>
                <a:srgbClr val="000000"/>
              </a:buClr>
              <a:buSzPct val="45000"/>
              <a:buFont typeface="Wingdings" charset="2"/>
              <a:buChar char=""/>
            </a:pPr>
            <a:r>
              <a:rPr lang="en-GB" sz="2200" b="0" strike="noStrike" spc="-1">
                <a:solidFill>
                  <a:srgbClr val="000000"/>
                </a:solidFill>
                <a:latin typeface="Arial"/>
              </a:rPr>
              <a:t>If the input data does not have the same grid, Pyrad will internally </a:t>
            </a:r>
            <a:r>
              <a:rPr lang="en-GB" sz="2200" b="1" strike="noStrike" spc="-1">
                <a:solidFill>
                  <a:srgbClr val="000000"/>
                </a:solidFill>
                <a:latin typeface="Arial"/>
              </a:rPr>
              <a:t>interpolate the data to the grid</a:t>
            </a:r>
            <a:r>
              <a:rPr lang="en-GB" sz="2200" b="0" strike="noStrike" spc="-1">
                <a:solidFill>
                  <a:srgbClr val="000000"/>
                </a:solidFill>
                <a:latin typeface="Arial"/>
              </a:rPr>
              <a:t> of the master file(s)</a:t>
            </a:r>
            <a:endParaRPr lang="fr-FR" sz="2200" b="0" strike="noStrike" spc="-1">
              <a:solidFill>
                <a:srgbClr val="000000"/>
              </a:solidFill>
              <a:latin typeface="Arial"/>
            </a:endParaRPr>
          </a:p>
          <a:p>
            <a:pPr marL="432000" lvl="1" indent="-216000">
              <a:spcBef>
                <a:spcPts val="1131"/>
              </a:spcBef>
              <a:buClr>
                <a:srgbClr val="000000"/>
              </a:buClr>
              <a:buSzPct val="45000"/>
              <a:buFont typeface="Wingdings" charset="2"/>
              <a:buChar char=""/>
            </a:pPr>
            <a:r>
              <a:rPr lang="en-GB" sz="2200" b="0" strike="noStrike" spc="-1">
                <a:solidFill>
                  <a:srgbClr val="000000"/>
                </a:solidFill>
                <a:latin typeface="Arial"/>
              </a:rPr>
              <a:t>If the user is interested only in a particular region </a:t>
            </a:r>
            <a:r>
              <a:rPr lang="en-GB" sz="2200" b="0" u="sng" strike="noStrike" spc="-1">
                <a:solidFill>
                  <a:srgbClr val="000000"/>
                </a:solidFill>
                <a:uFillTx/>
                <a:latin typeface="Arial"/>
              </a:rPr>
              <a:t>it can specify the limits of the region in the loc file</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A3FCDA1E-2DAC-4C7D-8C11-E123688BF23D}" type="slidenum">
              <a:t>22</a:t>
            </a:fld>
            <a:endParaRPr/>
          </a:p>
        </p:txBody>
      </p:sp>
      <p:sp>
        <p:nvSpPr>
          <p:cNvPr id="6" name="PlaceHolder 5"/>
          <p:cNvSpPr>
            <a:spLocks noGrp="1"/>
          </p:cNvSpPr>
          <p:nvPr>
            <p:ph type="dt" idx="5"/>
          </p:nvPr>
        </p:nvSpPr>
        <p:spPr/>
        <p:txBody>
          <a:bodyPr/>
          <a:lstStyle/>
          <a:p>
            <a:fld id="{80ECE3F2-F192-4D45-A03D-A23529CB400A}" type="datetime1">
              <a:rPr lang="ca-ES"/>
              <a:t>8/9/2023</a:t>
            </a:fld>
            <a:endParaRPr lang="ca-E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Reading input data files. Searching for data </a:t>
            </a:r>
            <a:endParaRPr lang="fr-FR" sz="2400" b="1" strike="noStrike" spc="-1">
              <a:solidFill>
                <a:srgbClr val="000000"/>
              </a:solidFill>
              <a:latin typeface="Arial"/>
            </a:endParaRPr>
          </a:p>
        </p:txBody>
      </p:sp>
      <p:sp>
        <p:nvSpPr>
          <p:cNvPr id="209"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12000" indent="0">
              <a:spcBef>
                <a:spcPts val="972"/>
              </a:spcBef>
            </a:pPr>
            <a:r>
              <a:rPr lang="en-GB" sz="2200" b="0" strike="noStrike" spc="-1">
                <a:solidFill>
                  <a:srgbClr val="000000"/>
                </a:solidFill>
                <a:latin typeface="Arial"/>
              </a:rPr>
              <a:t>Pyrad looks for data in the following base repositories :</a:t>
            </a:r>
            <a:endParaRPr lang="fr-FR" sz="2200" b="0" strike="noStrike" spc="-1">
              <a:solidFill>
                <a:srgbClr val="000000"/>
              </a:solidFill>
              <a:latin typeface="Arial"/>
            </a:endParaRPr>
          </a:p>
          <a:p>
            <a:pPr marL="612000" indent="0">
              <a:spcBef>
                <a:spcPts val="972"/>
              </a:spcBef>
            </a:pPr>
            <a:r>
              <a:rPr lang="en-GB" sz="2200" b="1" strike="noStrike" spc="-1">
                <a:solidFill>
                  <a:srgbClr val="000000"/>
                </a:solidFill>
                <a:latin typeface="Arial"/>
              </a:rPr>
              <a:t>datapath </a:t>
            </a:r>
            <a:r>
              <a:rPr lang="en-GB" sz="2200" b="0" strike="noStrike" spc="-1">
                <a:solidFill>
                  <a:srgbClr val="000000"/>
                </a:solidFill>
                <a:latin typeface="Arial"/>
              </a:rPr>
              <a:t>: primary base path where to look for data</a:t>
            </a:r>
            <a:endParaRPr lang="fr-FR" sz="2200" b="0" strike="noStrike" spc="-1">
              <a:solidFill>
                <a:srgbClr val="000000"/>
              </a:solidFill>
              <a:latin typeface="Arial"/>
            </a:endParaRPr>
          </a:p>
          <a:p>
            <a:pPr marL="612000" indent="0">
              <a:spcBef>
                <a:spcPts val="972"/>
              </a:spcBef>
            </a:pPr>
            <a:r>
              <a:rPr lang="en-GB" sz="2200" b="1" strike="noStrike" spc="-1">
                <a:solidFill>
                  <a:srgbClr val="000000"/>
                </a:solidFill>
                <a:latin typeface="Arial"/>
              </a:rPr>
              <a:t>loadbasepath </a:t>
            </a:r>
            <a:r>
              <a:rPr lang="en-GB" sz="2200" b="0" strike="noStrike" spc="-1">
                <a:solidFill>
                  <a:srgbClr val="000000"/>
                </a:solidFill>
                <a:latin typeface="Arial"/>
              </a:rPr>
              <a:t>: base path where to look for datasets generated by pyrad</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cosmopath : base path where to look for model data</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dempath : base path where to look for DEM data (e.g. visibility)</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satpath : base path where to look for satellite data in gridded netcdf format</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psrpath : base path where to look for spectral data (needs datapath)</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iqpath : base path where to look for IQ data (needs datapath)</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6AE378FA-6094-444E-8A4D-726172FAF169}" type="slidenum">
              <a:t>23</a:t>
            </a:fld>
            <a:endParaRPr/>
          </a:p>
        </p:txBody>
      </p:sp>
      <p:sp>
        <p:nvSpPr>
          <p:cNvPr id="6" name="PlaceHolder 5"/>
          <p:cNvSpPr>
            <a:spLocks noGrp="1"/>
          </p:cNvSpPr>
          <p:nvPr>
            <p:ph type="dt" idx="5"/>
          </p:nvPr>
        </p:nvSpPr>
        <p:spPr/>
        <p:txBody>
          <a:bodyPr/>
          <a:lstStyle/>
          <a:p>
            <a:fld id="{B0F96871-3156-496D-AE73-F49994B087F4}" type="datetime1">
              <a:rPr lang="ca-ES"/>
              <a:t>8/9/2023</a:t>
            </a:fld>
            <a:endParaRPr lang="ca-E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Reading input data files. The ScanList keyword </a:t>
            </a:r>
            <a:endParaRPr lang="fr-FR" sz="2400" b="1" strike="noStrike" spc="-1">
              <a:solidFill>
                <a:srgbClr val="000000"/>
              </a:solidFill>
              <a:latin typeface="Arial"/>
            </a:endParaRPr>
          </a:p>
        </p:txBody>
      </p:sp>
      <p:sp>
        <p:nvSpPr>
          <p:cNvPr id="211"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12000" indent="0">
              <a:spcBef>
                <a:spcPts val="972"/>
              </a:spcBef>
            </a:pPr>
            <a:r>
              <a:rPr lang="en-GB" sz="2200" b="0" strike="noStrike" spc="-1">
                <a:solidFill>
                  <a:srgbClr val="000000"/>
                </a:solidFill>
                <a:latin typeface="Arial"/>
              </a:rPr>
              <a:t>A radar volume may be distributed in separate files by </a:t>
            </a:r>
            <a:r>
              <a:rPr lang="en-GB" sz="2200" b="1" strike="noStrike" spc="-1">
                <a:solidFill>
                  <a:srgbClr val="000000"/>
                </a:solidFill>
                <a:latin typeface="Arial"/>
              </a:rPr>
              <a:t>sweep (fixed angle), datatype or both</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The </a:t>
            </a:r>
            <a:r>
              <a:rPr lang="en-GB" sz="2200" b="1" strike="noStrike" spc="-1">
                <a:solidFill>
                  <a:srgbClr val="000000"/>
                </a:solidFill>
                <a:latin typeface="Arial"/>
              </a:rPr>
              <a:t>ScanList</a:t>
            </a:r>
            <a:r>
              <a:rPr lang="en-GB" sz="2200" b="0" strike="noStrike" spc="-1">
                <a:solidFill>
                  <a:srgbClr val="000000"/>
                </a:solidFill>
                <a:latin typeface="Arial"/>
              </a:rPr>
              <a:t> variable consists on a list of identifiers of each file in order to be able to group them in a single radar volume</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The first identifier in the list will be used as </a:t>
            </a:r>
            <a:r>
              <a:rPr lang="en-GB" sz="2200" b="1" strike="noStrike" spc="-1">
                <a:solidFill>
                  <a:srgbClr val="000000"/>
                </a:solidFill>
                <a:latin typeface="Arial"/>
              </a:rPr>
              <a:t>master</a:t>
            </a:r>
            <a:r>
              <a:rPr lang="en-GB" sz="2200" b="0" strike="noStrike" spc="-1">
                <a:solidFill>
                  <a:srgbClr val="000000"/>
                </a:solidFill>
                <a:latin typeface="Arial"/>
              </a:rPr>
              <a:t> and all the others will be referred to it</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 </a:t>
            </a:r>
            <a:endParaRPr lang="fr-FR" sz="2200" b="0" strike="noStrike" spc="-1">
              <a:solidFill>
                <a:srgbClr val="000000"/>
              </a:solidFill>
              <a:latin typeface="Arial"/>
            </a:endParaRPr>
          </a:p>
        </p:txBody>
      </p:sp>
      <p:sp>
        <p:nvSpPr>
          <p:cNvPr id="212" name="ZoneTexte 211"/>
          <p:cNvSpPr txBox="1"/>
          <p:nvPr/>
        </p:nvSpPr>
        <p:spPr>
          <a:xfrm>
            <a:off x="668520" y="3678480"/>
            <a:ext cx="2928240" cy="2621160"/>
          </a:xfrm>
          <a:prstGeom prst="rect">
            <a:avLst/>
          </a:prstGeom>
          <a:noFill/>
          <a:ln w="36000">
            <a:noFill/>
          </a:ln>
        </p:spPr>
        <p:txBody>
          <a:bodyPr lIns="90000" tIns="45000" rIns="90000" bIns="45000" anchor="t">
            <a:noAutofit/>
          </a:bodyPr>
          <a:lstStyle/>
          <a:p>
            <a:r>
              <a:rPr lang="en-GB" sz="1800" b="0" i="1" strike="noStrike" spc="-1">
                <a:solidFill>
                  <a:srgbClr val="000000"/>
                </a:solidFill>
                <a:latin typeface="Times New Roman"/>
              </a:rPr>
              <a:t>ScanList STRARR 9</a:t>
            </a:r>
            <a:endParaRPr lang="fr-FR" sz="1800" b="0" strike="noStrike" spc="-1">
              <a:solidFill>
                <a:srgbClr val="000000"/>
              </a:solidFill>
              <a:latin typeface="Times New Roman"/>
            </a:endParaRPr>
          </a:p>
          <a:p>
            <a:r>
              <a:rPr lang="en-GB" sz="1800" b="0" i="1" strike="noStrike" spc="-1">
                <a:solidFill>
                  <a:srgbClr val="000000"/>
                </a:solidFill>
                <a:latin typeface="Times New Roman"/>
              </a:rPr>
              <a:t>    dBuZ_PAMA40LFPW</a:t>
            </a:r>
            <a:endParaRPr lang="fr-FR" sz="1800" b="0" strike="noStrike" spc="-1">
              <a:solidFill>
                <a:srgbClr val="000000"/>
              </a:solidFill>
              <a:latin typeface="Times New Roman"/>
            </a:endParaRPr>
          </a:p>
          <a:p>
            <a:r>
              <a:rPr lang="en-GB" sz="1800" b="0" i="1" strike="noStrike" spc="-1">
                <a:solidFill>
                  <a:srgbClr val="000000"/>
                </a:solidFill>
                <a:latin typeface="Times New Roman"/>
              </a:rPr>
              <a:t>    dBuZ_PAMB40LFPW</a:t>
            </a:r>
            <a:endParaRPr lang="fr-FR" sz="1800" b="0" strike="noStrike" spc="-1">
              <a:solidFill>
                <a:srgbClr val="000000"/>
              </a:solidFill>
              <a:latin typeface="Times New Roman"/>
            </a:endParaRPr>
          </a:p>
          <a:p>
            <a:r>
              <a:rPr lang="en-GB" sz="1800" b="0" i="1" strike="noStrike" spc="-1">
                <a:solidFill>
                  <a:srgbClr val="000000"/>
                </a:solidFill>
                <a:latin typeface="Times New Roman"/>
              </a:rPr>
              <a:t>    dBuZ_PAMC40LFPW    </a:t>
            </a:r>
            <a:endParaRPr lang="fr-FR" sz="1800" b="0" strike="noStrike" spc="-1">
              <a:solidFill>
                <a:srgbClr val="000000"/>
              </a:solidFill>
              <a:latin typeface="Times New Roman"/>
            </a:endParaRPr>
          </a:p>
          <a:p>
            <a:r>
              <a:rPr lang="en-GB" sz="1800" b="0" i="1" strike="noStrike" spc="-1">
                <a:solidFill>
                  <a:srgbClr val="000000"/>
                </a:solidFill>
                <a:latin typeface="Times New Roman"/>
              </a:rPr>
              <a:t>    RhoHV_PAMA40LFPW</a:t>
            </a:r>
            <a:endParaRPr lang="fr-FR" sz="1800" b="0" strike="noStrike" spc="-1">
              <a:solidFill>
                <a:srgbClr val="000000"/>
              </a:solidFill>
              <a:latin typeface="Times New Roman"/>
            </a:endParaRPr>
          </a:p>
          <a:p>
            <a:r>
              <a:rPr lang="en-GB" sz="1800" b="0" i="1" strike="noStrike" spc="-1">
                <a:solidFill>
                  <a:srgbClr val="000000"/>
                </a:solidFill>
                <a:latin typeface="Times New Roman"/>
              </a:rPr>
              <a:t>    RhoHV_PAMB40LFPW</a:t>
            </a:r>
            <a:endParaRPr lang="fr-FR" sz="1800" b="0" strike="noStrike" spc="-1">
              <a:solidFill>
                <a:srgbClr val="000000"/>
              </a:solidFill>
              <a:latin typeface="Times New Roman"/>
            </a:endParaRPr>
          </a:p>
          <a:p>
            <a:r>
              <a:rPr lang="en-GB" sz="1800" b="0" i="1" strike="noStrike" spc="-1">
                <a:solidFill>
                  <a:srgbClr val="000000"/>
                </a:solidFill>
                <a:latin typeface="Times New Roman"/>
              </a:rPr>
              <a:t>    RhoHV_PAMC40LFPW    </a:t>
            </a:r>
            <a:endParaRPr lang="fr-FR" sz="1800" b="0" strike="noStrike" spc="-1">
              <a:solidFill>
                <a:srgbClr val="000000"/>
              </a:solidFill>
              <a:latin typeface="Times New Roman"/>
            </a:endParaRPr>
          </a:p>
          <a:p>
            <a:r>
              <a:rPr lang="en-GB" sz="1800" b="0" i="1" strike="noStrike" spc="-1">
                <a:solidFill>
                  <a:srgbClr val="000000"/>
                </a:solidFill>
                <a:latin typeface="Times New Roman"/>
              </a:rPr>
              <a:t>    ZDR_PAMA40LFPW</a:t>
            </a:r>
            <a:endParaRPr lang="fr-FR" sz="1800" b="0" strike="noStrike" spc="-1">
              <a:solidFill>
                <a:srgbClr val="000000"/>
              </a:solidFill>
              <a:latin typeface="Times New Roman"/>
            </a:endParaRPr>
          </a:p>
          <a:p>
            <a:r>
              <a:rPr lang="en-GB" sz="1800" b="0" i="1" strike="noStrike" spc="-1">
                <a:solidFill>
                  <a:srgbClr val="000000"/>
                </a:solidFill>
                <a:latin typeface="Times New Roman"/>
              </a:rPr>
              <a:t>    ZDR_PAMB40LFPW</a:t>
            </a:r>
            <a:endParaRPr lang="fr-FR" sz="1800" b="0" strike="noStrike" spc="-1">
              <a:solidFill>
                <a:srgbClr val="000000"/>
              </a:solidFill>
              <a:latin typeface="Times New Roman"/>
            </a:endParaRPr>
          </a:p>
          <a:p>
            <a:r>
              <a:rPr lang="en-GB" sz="1800" b="0" i="1" strike="noStrike" spc="-1">
                <a:solidFill>
                  <a:srgbClr val="000000"/>
                </a:solidFill>
                <a:latin typeface="Times New Roman"/>
              </a:rPr>
              <a:t>    ZDR_PAMC40LFPW    </a:t>
            </a:r>
            <a:endParaRPr lang="fr-FR" sz="1800" b="0" strike="noStrike" spc="-1">
              <a:solidFill>
                <a:srgbClr val="000000"/>
              </a:solidFill>
              <a:latin typeface="Times New Roman"/>
            </a:endParaRPr>
          </a:p>
        </p:txBody>
      </p:sp>
      <p:sp>
        <p:nvSpPr>
          <p:cNvPr id="213" name="ZoneTexte 212"/>
          <p:cNvSpPr txBox="1"/>
          <p:nvPr/>
        </p:nvSpPr>
        <p:spPr>
          <a:xfrm>
            <a:off x="3462120" y="3693600"/>
            <a:ext cx="3682080" cy="2720520"/>
          </a:xfrm>
          <a:prstGeom prst="rect">
            <a:avLst/>
          </a:prstGeom>
          <a:noFill/>
          <a:ln w="36000">
            <a:noFill/>
          </a:ln>
        </p:spPr>
        <p:txBody>
          <a:bodyPr lIns="90000" tIns="45000" rIns="90000" bIns="45000" anchor="t">
            <a:noAutofit/>
          </a:bodyPr>
          <a:lstStyle/>
          <a:p>
            <a:r>
              <a:rPr lang="en-GB" sz="1800" b="0" i="1" strike="noStrike" spc="-1">
                <a:solidFill>
                  <a:srgbClr val="000000"/>
                </a:solidFill>
                <a:latin typeface="Times New Roman"/>
              </a:rPr>
              <a:t>ScanList STRARR 9</a:t>
            </a:r>
            <a:endParaRPr lang="fr-FR" sz="1800" b="0" strike="noStrike" spc="-1">
              <a:solidFill>
                <a:srgbClr val="000000"/>
              </a:solidFill>
              <a:latin typeface="Times New Roman"/>
            </a:endParaRPr>
          </a:p>
          <a:p>
            <a:r>
              <a:rPr lang="en-GB" sz="1800" b="0" i="1" strike="noStrike" spc="-1">
                <a:solidFill>
                  <a:srgbClr val="000000"/>
                </a:solidFill>
                <a:latin typeface="Times New Roman"/>
              </a:rPr>
              <a:t>    MALS_LOC_274_up_nopsr.ele/</a:t>
            </a:r>
            <a:endParaRPr lang="fr-FR" sz="1800" b="0" strike="noStrike" spc="-1">
              <a:solidFill>
                <a:srgbClr val="000000"/>
              </a:solidFill>
              <a:latin typeface="Times New Roman"/>
            </a:endParaRPr>
          </a:p>
          <a:p>
            <a:r>
              <a:rPr lang="en-GB" sz="1800" b="0" i="1" strike="noStrike" spc="-1">
                <a:solidFill>
                  <a:srgbClr val="000000"/>
                </a:solidFill>
                <a:latin typeface="Times New Roman"/>
              </a:rPr>
              <a:t>    MALS_LOC_278_dw_nopsr.ele/</a:t>
            </a:r>
            <a:endParaRPr lang="fr-FR" sz="1800" b="0" strike="noStrike" spc="-1">
              <a:solidFill>
                <a:srgbClr val="000000"/>
              </a:solidFill>
              <a:latin typeface="Times New Roman"/>
            </a:endParaRPr>
          </a:p>
          <a:p>
            <a:r>
              <a:rPr lang="en-GB" sz="1800" b="0" i="1" strike="noStrike" spc="-1">
                <a:solidFill>
                  <a:srgbClr val="000000"/>
                </a:solidFill>
                <a:latin typeface="Times New Roman"/>
              </a:rPr>
              <a:t>    MALS_LOC_282_up_nopsr.ele/</a:t>
            </a:r>
            <a:endParaRPr lang="fr-FR" sz="1800" b="0" strike="noStrike" spc="-1">
              <a:solidFill>
                <a:srgbClr val="000000"/>
              </a:solidFill>
              <a:latin typeface="Times New Roman"/>
            </a:endParaRPr>
          </a:p>
          <a:p>
            <a:r>
              <a:rPr lang="en-GB" sz="1800" b="0" i="1" strike="noStrike" spc="-1">
                <a:solidFill>
                  <a:srgbClr val="000000"/>
                </a:solidFill>
                <a:latin typeface="Times New Roman"/>
              </a:rPr>
              <a:t>    MALS_LOC_286_dw_nopsr.ele/</a:t>
            </a:r>
            <a:endParaRPr lang="fr-FR" sz="1800" b="0" strike="noStrike" spc="-1">
              <a:solidFill>
                <a:srgbClr val="000000"/>
              </a:solidFill>
              <a:latin typeface="Times New Roman"/>
            </a:endParaRPr>
          </a:p>
          <a:p>
            <a:r>
              <a:rPr lang="en-GB" sz="1800" b="0" i="1" strike="noStrike" spc="-1">
                <a:solidFill>
                  <a:srgbClr val="000000"/>
                </a:solidFill>
                <a:latin typeface="Times New Roman"/>
              </a:rPr>
              <a:t>    MALS_LOC_284_up_nopsr.ele/</a:t>
            </a:r>
            <a:endParaRPr lang="fr-FR" sz="1800" b="0" strike="noStrike" spc="-1">
              <a:solidFill>
                <a:srgbClr val="000000"/>
              </a:solidFill>
              <a:latin typeface="Times New Roman"/>
            </a:endParaRPr>
          </a:p>
          <a:p>
            <a:r>
              <a:rPr lang="en-GB" sz="1800" b="0" i="1" strike="noStrike" spc="-1">
                <a:solidFill>
                  <a:srgbClr val="000000"/>
                </a:solidFill>
                <a:latin typeface="Times New Roman"/>
              </a:rPr>
              <a:t>    MALS_LOC_280_dw_nopsr.ele/</a:t>
            </a:r>
            <a:endParaRPr lang="fr-FR" sz="1800" b="0" strike="noStrike" spc="-1">
              <a:solidFill>
                <a:srgbClr val="000000"/>
              </a:solidFill>
              <a:latin typeface="Times New Roman"/>
            </a:endParaRPr>
          </a:p>
          <a:p>
            <a:r>
              <a:rPr lang="en-GB" sz="1800" b="0" i="1" strike="noStrike" spc="-1">
                <a:solidFill>
                  <a:srgbClr val="000000"/>
                </a:solidFill>
                <a:latin typeface="Times New Roman"/>
              </a:rPr>
              <a:t>    MALS_LOC_276_up_nopsr.ele/</a:t>
            </a:r>
            <a:endParaRPr lang="fr-FR" sz="1800" b="0" strike="noStrike" spc="-1">
              <a:solidFill>
                <a:srgbClr val="000000"/>
              </a:solidFill>
              <a:latin typeface="Times New Roman"/>
            </a:endParaRPr>
          </a:p>
          <a:p>
            <a:r>
              <a:rPr lang="en-GB" sz="1800" b="0" i="1" strike="noStrike" spc="-1">
                <a:solidFill>
                  <a:srgbClr val="000000"/>
                </a:solidFill>
                <a:latin typeface="Times New Roman"/>
              </a:rPr>
              <a:t>    MALS_LOC_272_dw_nopsr.ele/</a:t>
            </a:r>
            <a:endParaRPr lang="fr-FR" sz="1800" b="0" strike="noStrike" spc="-1">
              <a:solidFill>
                <a:srgbClr val="000000"/>
              </a:solidFill>
              <a:latin typeface="Times New Roman"/>
            </a:endParaRPr>
          </a:p>
          <a:p>
            <a:r>
              <a:rPr lang="en-GB" sz="1800" b="0" i="1" strike="noStrike" spc="-1">
                <a:solidFill>
                  <a:srgbClr val="000000"/>
                </a:solidFill>
                <a:latin typeface="Times New Roman"/>
              </a:rPr>
              <a:t>    MALS_LOC_268_up_nopsr.ele/</a:t>
            </a:r>
            <a:endParaRPr lang="fr-FR" sz="1800" b="0" strike="noStrike" spc="-1">
              <a:solidFill>
                <a:srgbClr val="000000"/>
              </a:solidFill>
              <a:latin typeface="Times New Roman"/>
            </a:endParaRPr>
          </a:p>
        </p:txBody>
      </p:sp>
      <p:sp>
        <p:nvSpPr>
          <p:cNvPr id="214" name="ZoneTexte 213"/>
          <p:cNvSpPr txBox="1"/>
          <p:nvPr/>
        </p:nvSpPr>
        <p:spPr>
          <a:xfrm>
            <a:off x="7180200" y="3713400"/>
            <a:ext cx="2117520" cy="1609200"/>
          </a:xfrm>
          <a:prstGeom prst="rect">
            <a:avLst/>
          </a:prstGeom>
          <a:noFill/>
          <a:ln w="36000">
            <a:noFill/>
          </a:ln>
        </p:spPr>
        <p:txBody>
          <a:bodyPr lIns="90000" tIns="45000" rIns="90000" bIns="45000" anchor="t">
            <a:noAutofit/>
          </a:bodyPr>
          <a:lstStyle/>
          <a:p>
            <a:r>
              <a:rPr lang="en-GB" sz="1800" b="0" i="1" strike="noStrike" spc="-1">
                <a:solidFill>
                  <a:srgbClr val="000000"/>
                </a:solidFill>
                <a:latin typeface="Times New Roman"/>
              </a:rPr>
              <a:t>ScanList STRARR 5</a:t>
            </a:r>
            <a:endParaRPr lang="fr-FR" sz="1800" b="0" strike="noStrike" spc="-1">
              <a:solidFill>
                <a:srgbClr val="000000"/>
              </a:solidFill>
              <a:latin typeface="Times New Roman"/>
            </a:endParaRPr>
          </a:p>
          <a:p>
            <a:r>
              <a:rPr lang="en-GB" sz="1800" b="0" i="1" strike="noStrike" spc="-1">
                <a:solidFill>
                  <a:srgbClr val="000000"/>
                </a:solidFill>
                <a:latin typeface="Times New Roman"/>
              </a:rPr>
              <a:t>    001</a:t>
            </a:r>
            <a:endParaRPr lang="fr-FR" sz="1800" b="0" strike="noStrike" spc="-1">
              <a:solidFill>
                <a:srgbClr val="000000"/>
              </a:solidFill>
              <a:latin typeface="Times New Roman"/>
            </a:endParaRPr>
          </a:p>
          <a:p>
            <a:r>
              <a:rPr lang="en-GB" sz="1800" b="0" i="1" strike="noStrike" spc="-1">
                <a:solidFill>
                  <a:srgbClr val="000000"/>
                </a:solidFill>
                <a:latin typeface="Times New Roman"/>
              </a:rPr>
              <a:t>    002</a:t>
            </a:r>
            <a:endParaRPr lang="fr-FR" sz="1800" b="0" strike="noStrike" spc="-1">
              <a:solidFill>
                <a:srgbClr val="000000"/>
              </a:solidFill>
              <a:latin typeface="Times New Roman"/>
            </a:endParaRPr>
          </a:p>
          <a:p>
            <a:r>
              <a:rPr lang="en-GB" sz="1800" b="0" i="1" strike="noStrike" spc="-1">
                <a:solidFill>
                  <a:srgbClr val="000000"/>
                </a:solidFill>
                <a:latin typeface="Times New Roman"/>
              </a:rPr>
              <a:t>    003</a:t>
            </a:r>
            <a:endParaRPr lang="fr-FR" sz="1800" b="0" strike="noStrike" spc="-1">
              <a:solidFill>
                <a:srgbClr val="000000"/>
              </a:solidFill>
              <a:latin typeface="Times New Roman"/>
            </a:endParaRPr>
          </a:p>
          <a:p>
            <a:r>
              <a:rPr lang="en-GB" sz="1800" b="0" i="1" strike="noStrike" spc="-1">
                <a:solidFill>
                  <a:srgbClr val="000000"/>
                </a:solidFill>
                <a:latin typeface="Times New Roman"/>
              </a:rPr>
              <a:t>    004</a:t>
            </a:r>
            <a:endParaRPr lang="fr-FR" sz="1800" b="0" strike="noStrike" spc="-1">
              <a:solidFill>
                <a:srgbClr val="000000"/>
              </a:solidFill>
              <a:latin typeface="Times New Roman"/>
            </a:endParaRPr>
          </a:p>
          <a:p>
            <a:r>
              <a:rPr lang="en-GB" sz="1800" b="0" i="1" strike="noStrike" spc="-1">
                <a:solidFill>
                  <a:srgbClr val="000000"/>
                </a:solidFill>
                <a:latin typeface="Times New Roman"/>
              </a:rPr>
              <a:t>    005</a:t>
            </a:r>
            <a:endParaRPr lang="fr-FR" sz="1800" b="0" strike="noStrike" spc="-1">
              <a:solidFill>
                <a:srgbClr val="000000"/>
              </a:solidFill>
              <a:latin typeface="Times New Roman"/>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89BC35F9-260A-4BA3-BC22-F45F88B62E65}" type="slidenum">
              <a:t>24</a:t>
            </a:fld>
            <a:endParaRPr/>
          </a:p>
        </p:txBody>
      </p:sp>
      <p:sp>
        <p:nvSpPr>
          <p:cNvPr id="6" name="PlaceHolder 5"/>
          <p:cNvSpPr>
            <a:spLocks noGrp="1"/>
          </p:cNvSpPr>
          <p:nvPr>
            <p:ph type="dt" idx="5"/>
          </p:nvPr>
        </p:nvSpPr>
        <p:spPr/>
        <p:txBody>
          <a:bodyPr/>
          <a:lstStyle/>
          <a:p>
            <a:fld id="{D38189EE-43C9-442D-8F74-A1C4AAAFC3CA}" type="datetime1">
              <a:rPr lang="ca-ES"/>
              <a:t>8/9/2023</a:t>
            </a:fld>
            <a:endParaRPr lang="ca-E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Folder hierarchy : path_convention keyword</a:t>
            </a:r>
            <a:endParaRPr lang="fr-FR" sz="2400" b="1" strike="noStrike" spc="-1">
              <a:solidFill>
                <a:srgbClr val="000000"/>
              </a:solidFill>
              <a:latin typeface="Arial"/>
            </a:endParaRPr>
          </a:p>
        </p:txBody>
      </p:sp>
      <p:sp>
        <p:nvSpPr>
          <p:cNvPr id="216"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12000" indent="0">
              <a:spcBef>
                <a:spcPts val="972"/>
              </a:spcBef>
            </a:pPr>
            <a:r>
              <a:rPr lang="en-GB" sz="2200" b="0" strike="noStrike" spc="-1">
                <a:solidFill>
                  <a:srgbClr val="000000"/>
                </a:solidFill>
                <a:latin typeface="Arial"/>
              </a:rPr>
              <a:t>Pyrad </a:t>
            </a:r>
            <a:r>
              <a:rPr lang="en-GB" sz="2200" b="0" u="sng" strike="noStrike" spc="-1">
                <a:solidFill>
                  <a:srgbClr val="000000"/>
                </a:solidFill>
                <a:uFillTx/>
                <a:latin typeface="Arial"/>
              </a:rPr>
              <a:t>can work with multiple folder hierarchies</a:t>
            </a:r>
            <a:r>
              <a:rPr lang="en-GB" sz="2200" b="0" strike="noStrike" spc="-1">
                <a:solidFill>
                  <a:srgbClr val="000000"/>
                </a:solidFill>
                <a:latin typeface="Arial"/>
              </a:rPr>
              <a:t> depending on the input data and the user-specified data format. The data of the files has to be compatible (e.g. do not mix grid data with radar volume data).</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Most common file formats folder hierarchy:</a:t>
            </a:r>
            <a:endParaRPr lang="fr-FR" sz="2200" b="0" strike="noStrike" spc="-1">
              <a:solidFill>
                <a:srgbClr val="000000"/>
              </a:solidFill>
              <a:latin typeface="Arial"/>
            </a:endParaRPr>
          </a:p>
          <a:p>
            <a:pPr marL="612000" indent="0">
              <a:spcBef>
                <a:spcPts val="972"/>
              </a:spcBef>
            </a:pPr>
            <a:r>
              <a:rPr lang="en-GB" sz="2200" b="1" strike="noStrike" spc="-1">
                <a:solidFill>
                  <a:srgbClr val="000000"/>
                </a:solidFill>
                <a:latin typeface="Arial"/>
              </a:rPr>
              <a:t>ODIM, ODIMBIRDS, CFRADIAL, CFRADIAL2, CF1, NEXRADII, GAMIC, ODIMGRID</a:t>
            </a:r>
            <a:r>
              <a:rPr lang="en-GB" sz="2200" b="0" strike="noStrike" spc="-1">
                <a:solidFill>
                  <a:srgbClr val="000000"/>
                </a:solidFill>
                <a:latin typeface="Arial"/>
              </a:rPr>
              <a:t> :</a:t>
            </a:r>
            <a:endParaRPr lang="fr-FR" sz="2200" b="0" strike="noStrike" spc="-1">
              <a:solidFill>
                <a:srgbClr val="000000"/>
              </a:solidFill>
              <a:latin typeface="Arial"/>
            </a:endParaRPr>
          </a:p>
          <a:p>
            <a:pPr marL="1512000" lvl="2" indent="-504000">
              <a:spcBef>
                <a:spcPts val="850"/>
              </a:spcBef>
              <a:buClr>
                <a:srgbClr val="000000"/>
              </a:buClr>
              <a:buSzPct val="50000"/>
              <a:buFont typeface="Noto Sans"/>
              <a:buChar char="►"/>
            </a:pPr>
            <a:r>
              <a:rPr lang="en-GB" sz="2200" b="0" strike="noStrike" spc="-1">
                <a:solidFill>
                  <a:srgbClr val="000000"/>
                </a:solidFill>
                <a:latin typeface="Arial"/>
                <a:ea typeface="Droid Sans Fallback"/>
              </a:rPr>
              <a:t>MCH : </a:t>
            </a:r>
            <a:r>
              <a:rPr lang="en-GB" sz="2200" b="0" i="1" strike="noStrike" spc="-1">
                <a:solidFill>
                  <a:srgbClr val="000000"/>
                </a:solidFill>
                <a:latin typeface="Arial"/>
                <a:ea typeface="Droid Sans Fallback"/>
              </a:rPr>
              <a:t>datapath/[YYJJJ]/</a:t>
            </a:r>
            <a:r>
              <a:rPr lang="en-GB" sz="2200" b="0" i="1" strike="noStrike" spc="-1">
                <a:solidFill>
                  <a:srgbClr val="000000"/>
                </a:solidFill>
                <a:latin typeface="Arial"/>
              </a:rPr>
              <a:t>[(M/P)(L/H)(X)YYJJJ]/</a:t>
            </a:r>
            <a:endParaRPr lang="fr-FR" sz="2200" b="0" strike="noStrike" spc="-1">
              <a:solidFill>
                <a:srgbClr val="000000"/>
              </a:solidFill>
              <a:latin typeface="Arial"/>
            </a:endParaRPr>
          </a:p>
          <a:p>
            <a:pPr marL="1512000" lvl="2" indent="-504000">
              <a:spcBef>
                <a:spcPts val="850"/>
              </a:spcBef>
              <a:buClr>
                <a:srgbClr val="000000"/>
              </a:buClr>
              <a:buSzPct val="50000"/>
              <a:buFont typeface="Noto Sans"/>
              <a:buChar char="►"/>
            </a:pPr>
            <a:r>
              <a:rPr lang="en-GB" sz="2200" b="0" strike="noStrike" spc="-1">
                <a:solidFill>
                  <a:srgbClr val="000000"/>
                </a:solidFill>
                <a:latin typeface="Arial"/>
              </a:rPr>
              <a:t>ODIM :</a:t>
            </a:r>
            <a:r>
              <a:rPr lang="en-GB" sz="2200" b="0" i="1" strike="noStrike" spc="-1">
                <a:solidFill>
                  <a:srgbClr val="000000"/>
                </a:solidFill>
                <a:latin typeface="Arial"/>
              </a:rPr>
              <a:t>datapath/[day_dir]/</a:t>
            </a:r>
            <a:endParaRPr lang="fr-FR" sz="2200" b="0" strike="noStrike" spc="-1">
              <a:solidFill>
                <a:srgbClr val="000000"/>
              </a:solidFill>
              <a:latin typeface="Arial"/>
            </a:endParaRPr>
          </a:p>
          <a:p>
            <a:pPr marL="1512000" lvl="2" indent="-504000">
              <a:spcBef>
                <a:spcPts val="850"/>
              </a:spcBef>
              <a:buClr>
                <a:srgbClr val="000000"/>
              </a:buClr>
              <a:buSzPct val="50000"/>
              <a:buFont typeface="Noto Sans"/>
              <a:buChar char="►"/>
            </a:pPr>
            <a:r>
              <a:rPr lang="en-GB" sz="2200" b="0" strike="noStrike" spc="-1">
                <a:solidFill>
                  <a:srgbClr val="000000"/>
                </a:solidFill>
                <a:latin typeface="Arial"/>
                <a:ea typeface="Droid Sans Fallback"/>
              </a:rPr>
              <a:t>RT : </a:t>
            </a:r>
            <a:r>
              <a:rPr lang="en-GB" sz="2200" b="0" i="1" strike="noStrike" spc="-1">
                <a:solidFill>
                  <a:srgbClr val="000000"/>
                </a:solidFill>
                <a:latin typeface="Arial"/>
                <a:ea typeface="Droid Sans Fallback"/>
              </a:rPr>
              <a:t>datapath/</a:t>
            </a:r>
            <a:r>
              <a:rPr lang="en-GB" sz="2200" b="0" i="1" strike="noStrike" spc="-1">
                <a:solidFill>
                  <a:srgbClr val="000000"/>
                </a:solidFill>
                <a:latin typeface="Arial"/>
              </a:rPr>
              <a:t>[(M/P)(L/H)(X)]/</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Pyrad output (</a:t>
            </a:r>
            <a:r>
              <a:rPr lang="en-GB" sz="2200" b="1" strike="noStrike" spc="-1">
                <a:solidFill>
                  <a:srgbClr val="000000"/>
                </a:solidFill>
                <a:latin typeface="Arial"/>
              </a:rPr>
              <a:t>CFRADIALPYRAD, ODIMPYRAD, PYRADGRID, ODIMPYRADGRID, NETCDFSPECTRA, CSV</a:t>
            </a:r>
            <a:r>
              <a:rPr lang="en-GB" sz="2200" b="0" strike="noStrike" spc="-1">
                <a:solidFill>
                  <a:srgbClr val="000000"/>
                </a:solidFill>
                <a:latin typeface="Arial"/>
              </a:rPr>
              <a:t>):</a:t>
            </a:r>
            <a:endParaRPr lang="fr-FR" sz="2200" b="0" strike="noStrike" spc="-1">
              <a:solidFill>
                <a:srgbClr val="000000"/>
              </a:solidFill>
              <a:latin typeface="Arial"/>
            </a:endParaRPr>
          </a:p>
          <a:p>
            <a:pPr marL="612000" indent="0" algn="ctr">
              <a:spcBef>
                <a:spcPts val="972"/>
              </a:spcBef>
            </a:pPr>
            <a:r>
              <a:rPr lang="en-GB" sz="2200" b="0" i="1" strike="noStrike" spc="-1">
                <a:solidFill>
                  <a:srgbClr val="000000"/>
                </a:solidFill>
                <a:latin typeface="Arial"/>
              </a:rPr>
              <a:t>loadbasepath/loadname/[YYYY-MM-DD]/dataset/product/</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DFFF0538-DE6D-4494-8BC4-D46A91737877}" type="slidenum">
              <a:t>25</a:t>
            </a:fld>
            <a:endParaRPr/>
          </a:p>
        </p:txBody>
      </p:sp>
      <p:sp>
        <p:nvSpPr>
          <p:cNvPr id="6" name="PlaceHolder 5"/>
          <p:cNvSpPr>
            <a:spLocks noGrp="1"/>
          </p:cNvSpPr>
          <p:nvPr>
            <p:ph type="dt" idx="5"/>
          </p:nvPr>
        </p:nvSpPr>
        <p:spPr/>
        <p:txBody>
          <a:bodyPr/>
          <a:lstStyle/>
          <a:p>
            <a:fld id="{2F5CAB7F-FE8C-46FC-9C43-A5D19C2DE11D}" type="datetime1">
              <a:rPr lang="ca-ES"/>
              <a:t>8/9/2023</a:t>
            </a:fld>
            <a:endParaRPr lang="ca-E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Folder hierarchy : path_convention keyword</a:t>
            </a:r>
            <a:endParaRPr lang="fr-FR" sz="2400" b="1" strike="noStrike" spc="-1">
              <a:solidFill>
                <a:srgbClr val="000000"/>
              </a:solidFill>
              <a:latin typeface="Arial"/>
            </a:endParaRPr>
          </a:p>
        </p:txBody>
      </p:sp>
      <p:sp>
        <p:nvSpPr>
          <p:cNvPr id="218" name="PlaceHolder 2"/>
          <p:cNvSpPr>
            <a:spLocks noGrp="1"/>
          </p:cNvSpPr>
          <p:nvPr>
            <p:ph/>
          </p:nvPr>
        </p:nvSpPr>
        <p:spPr>
          <a:xfrm>
            <a:off x="273600" y="1356120"/>
            <a:ext cx="10160280" cy="5454000"/>
          </a:xfrm>
          <a:prstGeom prst="rect">
            <a:avLst/>
          </a:prstGeom>
          <a:noFill/>
          <a:ln w="0">
            <a:noFill/>
          </a:ln>
        </p:spPr>
        <p:txBody>
          <a:bodyPr lIns="0" tIns="0" rIns="0" bIns="0" anchor="t">
            <a:normAutofit fontScale="90500" lnSpcReduction="10000"/>
          </a:bodyPr>
          <a:lstStyle/>
          <a:p>
            <a:pPr marL="599760" indent="0">
              <a:spcBef>
                <a:spcPts val="972"/>
              </a:spcBef>
            </a:pPr>
            <a:r>
              <a:rPr lang="en-GB" sz="2200" b="0" strike="noStrike" spc="-1">
                <a:solidFill>
                  <a:srgbClr val="000000"/>
                </a:solidFill>
                <a:latin typeface="Arial"/>
              </a:rPr>
              <a:t>Other formats convention hierarchy:</a:t>
            </a:r>
            <a:endParaRPr lang="fr-FR" sz="2200" b="0" strike="noStrike" spc="-1">
              <a:solidFill>
                <a:srgbClr val="000000"/>
              </a:solidFill>
              <a:latin typeface="Arial"/>
            </a:endParaRPr>
          </a:p>
          <a:p>
            <a:pPr marL="599760" indent="0">
              <a:spcBef>
                <a:spcPts val="972"/>
              </a:spcBef>
            </a:pPr>
            <a:r>
              <a:rPr lang="en-GB" sz="2200" b="0" strike="noStrike" spc="-1">
                <a:solidFill>
                  <a:srgbClr val="000000"/>
                </a:solidFill>
                <a:latin typeface="Arial"/>
              </a:rPr>
              <a:t>RAINBOW : </a:t>
            </a:r>
            <a:r>
              <a:rPr lang="en-GB" sz="2200" b="0" i="1" strike="noStrike" spc="-1">
                <a:solidFill>
                  <a:srgbClr val="000000"/>
                </a:solidFill>
                <a:latin typeface="Arial"/>
              </a:rPr>
              <a:t>datapath/[scan][YYYY-MM-DD]</a:t>
            </a:r>
            <a:endParaRPr lang="fr-FR" sz="2200" b="0" strike="noStrike" spc="-1">
              <a:solidFill>
                <a:srgbClr val="000000"/>
              </a:solidFill>
              <a:latin typeface="Arial"/>
            </a:endParaRPr>
          </a:p>
          <a:p>
            <a:pPr marL="599760" indent="0">
              <a:spcBef>
                <a:spcPts val="972"/>
              </a:spcBef>
            </a:pPr>
            <a:r>
              <a:rPr lang="en-GB" sz="2200" b="0" strike="noStrike" spc="-1">
                <a:solidFill>
                  <a:srgbClr val="000000"/>
                </a:solidFill>
                <a:latin typeface="Arial"/>
              </a:rPr>
              <a:t>RAD4ALP :</a:t>
            </a:r>
            <a:endParaRPr lang="fr-FR" sz="2200" b="0" strike="noStrike" spc="-1">
              <a:solidFill>
                <a:srgbClr val="000000"/>
              </a:solidFill>
              <a:latin typeface="Arial"/>
            </a:endParaRPr>
          </a:p>
          <a:p>
            <a:pPr marL="1481760" lvl="2" indent="-493920">
              <a:spcBef>
                <a:spcPts val="850"/>
              </a:spcBef>
              <a:buClr>
                <a:srgbClr val="000000"/>
              </a:buClr>
              <a:buSzPct val="50000"/>
              <a:buFont typeface="Noto Sans"/>
              <a:buChar char="►"/>
            </a:pPr>
            <a:r>
              <a:rPr lang="en-GB" sz="2200" b="0" strike="noStrike" spc="-1">
                <a:solidFill>
                  <a:srgbClr val="000000"/>
                </a:solidFill>
                <a:latin typeface="Arial"/>
              </a:rPr>
              <a:t>LTE : </a:t>
            </a:r>
            <a:r>
              <a:rPr lang="en-GB" sz="2200" b="0" i="1" strike="noStrike" spc="-1">
                <a:solidFill>
                  <a:srgbClr val="000000"/>
                </a:solidFill>
                <a:latin typeface="Arial"/>
              </a:rPr>
              <a:t>datapath/[(M/P)(L/H)(X)YYhdfJJJ]/</a:t>
            </a:r>
            <a:endParaRPr lang="fr-FR" sz="2200" b="0" strike="noStrike" spc="-1">
              <a:solidFill>
                <a:srgbClr val="000000"/>
              </a:solidFill>
              <a:latin typeface="Arial"/>
            </a:endParaRPr>
          </a:p>
          <a:p>
            <a:pPr marL="1481760" lvl="2" indent="-493920">
              <a:spcBef>
                <a:spcPts val="850"/>
              </a:spcBef>
              <a:buClr>
                <a:srgbClr val="000000"/>
              </a:buClr>
              <a:buSzPct val="50000"/>
              <a:buFont typeface="Noto Sans"/>
              <a:buChar char="►"/>
            </a:pPr>
            <a:r>
              <a:rPr lang="en-GB" sz="2200" b="0" strike="noStrike" spc="-1">
                <a:solidFill>
                  <a:srgbClr val="000000"/>
                </a:solidFill>
                <a:latin typeface="Arial"/>
                <a:ea typeface="Droid Sans Fallback"/>
              </a:rPr>
              <a:t>MCH : </a:t>
            </a:r>
            <a:r>
              <a:rPr lang="en-GB" sz="2200" b="0" i="1" strike="noStrike" spc="-1">
                <a:solidFill>
                  <a:srgbClr val="000000"/>
                </a:solidFill>
                <a:latin typeface="Arial"/>
                <a:ea typeface="Droid Sans Fallback"/>
              </a:rPr>
              <a:t>datapath/[YYJJJ]/</a:t>
            </a:r>
            <a:r>
              <a:rPr lang="en-GB" sz="2200" b="0" i="1" strike="noStrike" spc="-1">
                <a:solidFill>
                  <a:srgbClr val="000000"/>
                </a:solidFill>
                <a:latin typeface="Arial"/>
              </a:rPr>
              <a:t>[(M/P)(L/H)(X)YYJJJ]/</a:t>
            </a:r>
            <a:endParaRPr lang="fr-FR" sz="2200" b="0" strike="noStrike" spc="-1">
              <a:solidFill>
                <a:srgbClr val="000000"/>
              </a:solidFill>
              <a:latin typeface="Arial"/>
            </a:endParaRPr>
          </a:p>
          <a:p>
            <a:pPr marL="1481760" lvl="2" indent="-493920">
              <a:spcBef>
                <a:spcPts val="850"/>
              </a:spcBef>
              <a:buClr>
                <a:srgbClr val="000000"/>
              </a:buClr>
              <a:buSzPct val="50000"/>
              <a:buFont typeface="Noto Sans"/>
              <a:buChar char="►"/>
            </a:pPr>
            <a:r>
              <a:rPr lang="en-GB" sz="2200" b="0" strike="noStrike" spc="-1">
                <a:solidFill>
                  <a:srgbClr val="000000"/>
                </a:solidFill>
                <a:latin typeface="Arial"/>
                <a:ea typeface="Droid Sans Fallback"/>
              </a:rPr>
              <a:t>RT : </a:t>
            </a:r>
            <a:r>
              <a:rPr lang="en-GB" sz="2200" b="0" i="1" strike="noStrike" spc="-1">
                <a:solidFill>
                  <a:srgbClr val="000000"/>
                </a:solidFill>
                <a:latin typeface="Arial"/>
                <a:ea typeface="Droid Sans Fallback"/>
              </a:rPr>
              <a:t>datapath/</a:t>
            </a:r>
            <a:r>
              <a:rPr lang="en-GB" sz="2200" b="0" i="1" strike="noStrike" spc="-1">
                <a:solidFill>
                  <a:srgbClr val="000000"/>
                </a:solidFill>
                <a:latin typeface="Arial"/>
              </a:rPr>
              <a:t>[(M/P)(L/H)(X)]/</a:t>
            </a:r>
            <a:endParaRPr lang="fr-FR" sz="2200" b="0" strike="noStrike" spc="-1">
              <a:solidFill>
                <a:srgbClr val="000000"/>
              </a:solidFill>
              <a:latin typeface="Arial"/>
            </a:endParaRPr>
          </a:p>
          <a:p>
            <a:pPr marL="599760" indent="0">
              <a:spcBef>
                <a:spcPts val="972"/>
              </a:spcBef>
            </a:pPr>
            <a:r>
              <a:rPr lang="en-GB" sz="2200" b="0" strike="noStrike" spc="-1">
                <a:solidFill>
                  <a:srgbClr val="000000"/>
                </a:solidFill>
                <a:latin typeface="Arial"/>
                <a:ea typeface="Droid Sans Fallback"/>
              </a:rPr>
              <a:t>RAD4ALPGRID, RAD4ALPGIF, RAD4ALPBIN</a:t>
            </a:r>
            <a:endParaRPr lang="fr-FR" sz="2200" b="0" strike="noStrike" spc="-1">
              <a:solidFill>
                <a:srgbClr val="000000"/>
              </a:solidFill>
              <a:latin typeface="Arial"/>
            </a:endParaRPr>
          </a:p>
          <a:p>
            <a:pPr marL="599760" indent="0">
              <a:spcBef>
                <a:spcPts val="972"/>
              </a:spcBef>
            </a:pPr>
            <a:r>
              <a:rPr lang="en-GB" sz="2200" b="0" strike="noStrike" spc="-1">
                <a:solidFill>
                  <a:srgbClr val="000000"/>
                </a:solidFill>
                <a:latin typeface="Arial"/>
                <a:ea typeface="Droid Sans Fallback"/>
              </a:rPr>
              <a:t>SATGRID : </a:t>
            </a:r>
            <a:r>
              <a:rPr lang="en-GB" sz="2200" b="0" i="1" strike="noStrike" spc="-1">
                <a:solidFill>
                  <a:srgbClr val="000000"/>
                </a:solidFill>
                <a:latin typeface="Arial"/>
                <a:ea typeface="Droid Sans Fallback"/>
              </a:rPr>
              <a:t>satpath/</a:t>
            </a:r>
            <a:r>
              <a:rPr lang="en-GB" sz="2200" b="0" i="1" strike="noStrike" spc="-1">
                <a:solidFill>
                  <a:srgbClr val="000000"/>
                </a:solidFill>
                <a:latin typeface="Arial"/>
              </a:rPr>
              <a:t>[YYYY]/[MM]/[DD]/</a:t>
            </a:r>
            <a:endParaRPr lang="fr-FR" sz="2200" b="0" strike="noStrike" spc="-1">
              <a:solidFill>
                <a:srgbClr val="000000"/>
              </a:solidFill>
              <a:latin typeface="Arial"/>
            </a:endParaRPr>
          </a:p>
          <a:p>
            <a:pPr marL="599760" indent="0">
              <a:spcBef>
                <a:spcPts val="972"/>
              </a:spcBef>
            </a:pPr>
            <a:r>
              <a:rPr lang="en-GB" sz="2200" b="0" strike="noStrike" spc="-1">
                <a:solidFill>
                  <a:srgbClr val="000000"/>
                </a:solidFill>
                <a:latin typeface="Arial"/>
              </a:rPr>
              <a:t>MFCFRADIAL, MFBIN, MFPNG, MFGRIB, MFDAT, MFCF : </a:t>
            </a:r>
            <a:r>
              <a:rPr lang="en-GB" sz="2200" b="0" i="1" strike="noStrike" spc="-1">
                <a:solidFill>
                  <a:srgbClr val="000000"/>
                </a:solidFill>
                <a:latin typeface="Arial"/>
              </a:rPr>
              <a:t>datapath/[day_dir]/</a:t>
            </a:r>
            <a:endParaRPr lang="fr-FR" sz="2200" b="0" strike="noStrike" spc="-1">
              <a:solidFill>
                <a:srgbClr val="000000"/>
              </a:solidFill>
              <a:latin typeface="Arial"/>
            </a:endParaRPr>
          </a:p>
          <a:p>
            <a:pPr marL="599760" indent="0">
              <a:spcBef>
                <a:spcPts val="972"/>
              </a:spcBef>
            </a:pPr>
            <a:r>
              <a:rPr lang="en-GB" sz="2200" b="0" strike="noStrike" spc="-1">
                <a:solidFill>
                  <a:srgbClr val="000000"/>
                </a:solidFill>
                <a:latin typeface="Arial"/>
              </a:rPr>
              <a:t>MXPol : Default and LTE</a:t>
            </a:r>
            <a:endParaRPr lang="fr-FR" sz="2200" b="0" strike="noStrike" spc="-1">
              <a:solidFill>
                <a:srgbClr val="000000"/>
              </a:solidFill>
              <a:latin typeface="Arial"/>
            </a:endParaRPr>
          </a:p>
          <a:p>
            <a:pPr marL="599760" indent="0">
              <a:spcBef>
                <a:spcPts val="972"/>
              </a:spcBef>
            </a:pPr>
            <a:r>
              <a:rPr lang="en-GB" sz="2200" b="0" strike="noStrike" spc="-1">
                <a:solidFill>
                  <a:srgbClr val="000000"/>
                </a:solidFill>
                <a:latin typeface="Arial"/>
              </a:rPr>
              <a:t>COSMORAW (needs datatype as reference): </a:t>
            </a:r>
            <a:endParaRPr lang="fr-FR" sz="2200" b="0" strike="noStrike" spc="-1">
              <a:solidFill>
                <a:srgbClr val="000000"/>
              </a:solidFill>
              <a:latin typeface="Arial"/>
            </a:endParaRPr>
          </a:p>
          <a:p>
            <a:pPr marL="1481760" lvl="2" indent="-493920">
              <a:spcBef>
                <a:spcPts val="850"/>
              </a:spcBef>
              <a:buClr>
                <a:srgbClr val="000000"/>
              </a:buClr>
              <a:buSzPct val="50000"/>
              <a:buFont typeface="Noto Sans"/>
              <a:buChar char="►"/>
            </a:pPr>
            <a:r>
              <a:rPr lang="en-GB" sz="2200" b="0" i="1" strike="noStrike" spc="-1">
                <a:solidFill>
                  <a:srgbClr val="000000"/>
                </a:solidFill>
                <a:latin typeface="Arial"/>
              </a:rPr>
              <a:t>cosmopath/raw[1]/</a:t>
            </a:r>
            <a:endParaRPr lang="fr-FR" sz="2200" b="0" strike="noStrike" spc="-1">
              <a:solidFill>
                <a:srgbClr val="000000"/>
              </a:solidFill>
              <a:latin typeface="Arial"/>
            </a:endParaRPr>
          </a:p>
          <a:p>
            <a:pPr marL="1481760" lvl="2" indent="-493920">
              <a:spcBef>
                <a:spcPts val="850"/>
              </a:spcBef>
              <a:buClr>
                <a:srgbClr val="000000"/>
              </a:buClr>
              <a:buSzPct val="50000"/>
              <a:buFont typeface="Noto Sans"/>
              <a:buChar char="►"/>
            </a:pPr>
            <a:r>
              <a:rPr lang="en-GB" sz="2200" b="0" strike="noStrike" spc="-1">
                <a:solidFill>
                  <a:srgbClr val="000000"/>
                </a:solidFill>
                <a:latin typeface="Arial"/>
                <a:ea typeface="Droid Sans Fallback"/>
              </a:rPr>
              <a:t>MCH : </a:t>
            </a:r>
            <a:r>
              <a:rPr lang="en-GB" sz="2200" b="0" i="1" strike="noStrike" spc="-1">
                <a:solidFill>
                  <a:srgbClr val="000000"/>
                </a:solidFill>
                <a:latin typeface="Arial"/>
                <a:ea typeface="Droid Sans Fallback"/>
              </a:rPr>
              <a:t>cosmopath/raw[1]/</a:t>
            </a:r>
            <a:r>
              <a:rPr lang="en-GB" sz="2200" b="0" i="1" strike="noStrike" spc="-1">
                <a:solidFill>
                  <a:srgbClr val="000000"/>
                </a:solidFill>
                <a:latin typeface="Arial"/>
              </a:rPr>
              <a:t>[YYYY-MM-DD]/</a:t>
            </a:r>
            <a:endParaRPr lang="fr-FR" sz="2200" b="0" strike="noStrike" spc="-1">
              <a:solidFill>
                <a:srgbClr val="000000"/>
              </a:solidFill>
              <a:latin typeface="Arial"/>
            </a:endParaRPr>
          </a:p>
          <a:p>
            <a:pPr marL="59976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D57CD95F-4088-4D49-BA29-211EBFBBC483}" type="slidenum">
              <a:t>26</a:t>
            </a:fld>
            <a:endParaRPr/>
          </a:p>
        </p:txBody>
      </p:sp>
      <p:sp>
        <p:nvSpPr>
          <p:cNvPr id="6" name="PlaceHolder 5"/>
          <p:cNvSpPr>
            <a:spLocks noGrp="1"/>
          </p:cNvSpPr>
          <p:nvPr>
            <p:ph type="dt" idx="5"/>
          </p:nvPr>
        </p:nvSpPr>
        <p:spPr/>
        <p:txBody>
          <a:bodyPr/>
          <a:lstStyle/>
          <a:p>
            <a:fld id="{5BCAB0B8-C499-4C9C-9661-E85BAC82F779}" type="datetime1">
              <a:rPr lang="ca-ES"/>
              <a:t>8/9/2023</a:t>
            </a:fld>
            <a:endParaRPr lang="ca-E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Reading data files: the </a:t>
            </a:r>
            <a:r>
              <a:rPr lang="en-GB" sz="2400" b="1" i="1" strike="noStrike" spc="-1">
                <a:solidFill>
                  <a:srgbClr val="000000"/>
                </a:solidFill>
                <a:latin typeface="Arial"/>
              </a:rPr>
              <a:t>datatype</a:t>
            </a:r>
            <a:r>
              <a:rPr lang="en-GB" sz="2400" b="1" strike="noStrike" spc="-1">
                <a:solidFill>
                  <a:srgbClr val="000000"/>
                </a:solidFill>
                <a:latin typeface="Arial"/>
              </a:rPr>
              <a:t> keyword</a:t>
            </a:r>
            <a:endParaRPr lang="fr-FR" sz="2400" b="1" strike="noStrike" spc="-1">
              <a:solidFill>
                <a:srgbClr val="000000"/>
              </a:solidFill>
              <a:latin typeface="Arial"/>
            </a:endParaRPr>
          </a:p>
        </p:txBody>
      </p:sp>
      <p:sp>
        <p:nvSpPr>
          <p:cNvPr id="220" name="PlaceHolder 2"/>
          <p:cNvSpPr>
            <a:spLocks noGrp="1"/>
          </p:cNvSpPr>
          <p:nvPr>
            <p:ph/>
          </p:nvPr>
        </p:nvSpPr>
        <p:spPr>
          <a:xfrm>
            <a:off x="272880" y="1356120"/>
            <a:ext cx="10160280" cy="5454000"/>
          </a:xfrm>
          <a:prstGeom prst="rect">
            <a:avLst/>
          </a:prstGeom>
          <a:noFill/>
          <a:ln w="0">
            <a:noFill/>
          </a:ln>
        </p:spPr>
        <p:txBody>
          <a:bodyPr lIns="0" tIns="0" rIns="0" bIns="0" anchor="t">
            <a:normAutofit lnSpcReduction="10000"/>
          </a:bodyPr>
          <a:lstStyle/>
          <a:p>
            <a:pPr marL="612000" indent="0">
              <a:spcBef>
                <a:spcPts val="972"/>
              </a:spcBef>
              <a:buNone/>
            </a:pPr>
            <a:r>
              <a:rPr lang="en-GB" sz="2200" b="0" strike="noStrike" spc="-1">
                <a:solidFill>
                  <a:srgbClr val="000000"/>
                </a:solidFill>
                <a:latin typeface="Arial"/>
              </a:rPr>
              <a:t>The </a:t>
            </a:r>
            <a:r>
              <a:rPr lang="en-GB" sz="2200" b="1" i="1" strike="noStrike" spc="-1">
                <a:solidFill>
                  <a:srgbClr val="000000"/>
                </a:solidFill>
                <a:latin typeface="Arial"/>
              </a:rPr>
              <a:t>datatype</a:t>
            </a:r>
            <a:r>
              <a:rPr lang="en-GB" sz="2200" b="0" strike="noStrike" spc="-1">
                <a:solidFill>
                  <a:srgbClr val="000000"/>
                </a:solidFill>
                <a:latin typeface="Arial"/>
              </a:rPr>
              <a:t> string allows to define which field must be read and from which file type and into which structure has to be stored. Internally all data types in the product config file are grouped so that reading is done only once.</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Datatype definition has the following structure:</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lgn="ctr">
              <a:spcBef>
                <a:spcPts val="972"/>
              </a:spcBef>
            </a:pPr>
            <a:r>
              <a:rPr lang="en-GB" sz="2000" b="0" i="1" strike="noStrike" spc="-1">
                <a:solidFill>
                  <a:srgbClr val="000000"/>
                </a:solidFill>
                <a:latin typeface="Arial"/>
              </a:rPr>
              <a:t>datatype STRING </a:t>
            </a:r>
            <a:r>
              <a:rPr lang="en-GB" sz="2000" b="0" i="1" strike="noStrike" spc="-1">
                <a:solidFill>
                  <a:srgbClr val="C9211E"/>
                </a:solidFill>
                <a:latin typeface="Arial"/>
              </a:rPr>
              <a:t>[radarnr]:[datagroup],</a:t>
            </a:r>
            <a:r>
              <a:rPr lang="en-GB" sz="2000" b="0" i="1" strike="noStrike" spc="-1">
                <a:solidFill>
                  <a:srgbClr val="000000"/>
                </a:solidFill>
                <a:latin typeface="Arial"/>
              </a:rPr>
              <a:t>[fieldname]</a:t>
            </a:r>
            <a:r>
              <a:rPr lang="en-GB" sz="2000" b="0" i="1" strike="noStrike" spc="-1">
                <a:solidFill>
                  <a:srgbClr val="C9211E"/>
                </a:solidFill>
                <a:latin typeface="Arial"/>
              </a:rPr>
              <a:t>,[dataset/file_naming],[product]</a:t>
            </a:r>
            <a:endParaRPr lang="fr-FR" sz="2000" b="0" strike="noStrike" spc="-1">
              <a:solidFill>
                <a:srgbClr val="000000"/>
              </a:solidFill>
              <a:latin typeface="Arial"/>
            </a:endParaRPr>
          </a:p>
          <a:p>
            <a:pPr marL="612000" indent="0" algn="ctr">
              <a:spcBef>
                <a:spcPts val="972"/>
              </a:spcBef>
              <a:buNone/>
            </a:pPr>
            <a:r>
              <a:rPr lang="en-GB" sz="2000" b="0" i="1" strike="noStrike" spc="-1">
                <a:solidFill>
                  <a:srgbClr val="C9211E"/>
                </a:solidFill>
                <a:latin typeface="Arial"/>
              </a:rPr>
              <a:t> </a:t>
            </a:r>
            <a:endParaRPr lang="fr-FR" sz="2000" b="0" strike="noStrike" spc="-1">
              <a:solidFill>
                <a:srgbClr val="000000"/>
              </a:solidFill>
              <a:latin typeface="Arial"/>
            </a:endParaRPr>
          </a:p>
          <a:p>
            <a:pPr marL="612000" indent="0">
              <a:spcBef>
                <a:spcPts val="972"/>
              </a:spcBef>
            </a:pPr>
            <a:r>
              <a:rPr lang="en-GB" sz="2000" b="1" strike="noStrike" spc="-1">
                <a:solidFill>
                  <a:srgbClr val="000000"/>
                </a:solidFill>
                <a:latin typeface="Arial"/>
              </a:rPr>
              <a:t>Example:</a:t>
            </a:r>
            <a:endParaRPr lang="fr-FR" sz="2000" b="0" strike="noStrike" spc="-1">
              <a:solidFill>
                <a:srgbClr val="000000"/>
              </a:solidFill>
              <a:latin typeface="Arial"/>
            </a:endParaRPr>
          </a:p>
          <a:p>
            <a:pPr marL="612000" indent="0">
              <a:spcBef>
                <a:spcPts val="972"/>
              </a:spcBef>
            </a:pPr>
            <a:r>
              <a:rPr lang="en-GB" sz="2000" b="0" i="1" strike="noStrike" spc="-1">
                <a:solidFill>
                  <a:srgbClr val="000000"/>
                </a:solidFill>
                <a:latin typeface="Arial"/>
              </a:rPr>
              <a:t>datatype STRARR 2</a:t>
            </a:r>
            <a:endParaRPr lang="fr-FR" sz="2000" b="0" strike="noStrike" spc="-1">
              <a:solidFill>
                <a:srgbClr val="000000"/>
              </a:solidFill>
              <a:latin typeface="Arial"/>
            </a:endParaRPr>
          </a:p>
          <a:p>
            <a:pPr marL="612000" indent="0">
              <a:spcBef>
                <a:spcPts val="972"/>
              </a:spcBef>
            </a:pPr>
            <a:r>
              <a:rPr lang="en-GB" sz="2000" b="0" i="1" strike="noStrike" spc="-1">
                <a:solidFill>
                  <a:srgbClr val="000000"/>
                </a:solidFill>
                <a:latin typeface="Arial"/>
              </a:rPr>
              <a:t>    RADAR001:ODIM,dBZ,D{%Y/%m/%d}-F{%Y%m%d%H%M%S}</a:t>
            </a:r>
            <a:endParaRPr lang="fr-FR" sz="2000" b="0" strike="noStrike" spc="-1">
              <a:solidFill>
                <a:srgbClr val="000000"/>
              </a:solidFill>
              <a:latin typeface="Arial"/>
            </a:endParaRPr>
          </a:p>
          <a:p>
            <a:pPr marL="612000" indent="0">
              <a:spcBef>
                <a:spcPts val="972"/>
              </a:spcBef>
            </a:pPr>
            <a:r>
              <a:rPr lang="en-GB" sz="2000" b="0" i="1" strike="noStrike" spc="-1">
                <a:solidFill>
                  <a:srgbClr val="000000"/>
                </a:solidFill>
                <a:latin typeface="Arial"/>
              </a:rPr>
              <a:t>    RADAR001:ODIMPyrad,hydro,hydrometeor_classification,SAVED_VOLUME</a:t>
            </a:r>
            <a:endParaRPr lang="fr-FR" sz="2000" b="0" strike="noStrike" spc="-1">
              <a:solidFill>
                <a:srgbClr val="000000"/>
              </a:solidFill>
              <a:latin typeface="Arial"/>
            </a:endParaRPr>
          </a:p>
          <a:p>
            <a:pPr marL="612000" indent="0">
              <a:spcBef>
                <a:spcPts val="972"/>
              </a:spcBef>
              <a:buNone/>
            </a:pPr>
            <a:r>
              <a:rPr lang="en-GB" sz="2000" b="1" i="1" strike="noStrike" spc="-1">
                <a:solidFill>
                  <a:srgbClr val="000000"/>
                </a:solidFill>
                <a:latin typeface="Arial"/>
              </a:rPr>
              <a:t> </a:t>
            </a:r>
            <a:endParaRPr lang="fr-FR" sz="20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86407C11-C55E-452D-9D3A-546F759004E4}" type="slidenum">
              <a:t>27</a:t>
            </a:fld>
            <a:endParaRPr/>
          </a:p>
        </p:txBody>
      </p:sp>
      <p:sp>
        <p:nvSpPr>
          <p:cNvPr id="6" name="PlaceHolder 5"/>
          <p:cNvSpPr>
            <a:spLocks noGrp="1"/>
          </p:cNvSpPr>
          <p:nvPr>
            <p:ph type="dt" idx="5"/>
          </p:nvPr>
        </p:nvSpPr>
        <p:spPr/>
        <p:txBody>
          <a:bodyPr/>
          <a:lstStyle/>
          <a:p>
            <a:fld id="{461FCB58-03E8-471B-9810-1B45C602CECC}" type="datetime1">
              <a:rPr lang="ca-ES"/>
              <a:t>8/9/2023</a:t>
            </a:fld>
            <a:endParaRPr lang="ca-E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Reading data files : the datatype keyword</a:t>
            </a:r>
            <a:endParaRPr lang="fr-FR" sz="2400" b="1" strike="noStrike" spc="-1">
              <a:solidFill>
                <a:srgbClr val="000000"/>
              </a:solidFill>
              <a:latin typeface="Arial"/>
            </a:endParaRPr>
          </a:p>
        </p:txBody>
      </p:sp>
      <p:graphicFrame>
        <p:nvGraphicFramePr>
          <p:cNvPr id="222" name="Tableau 221"/>
          <p:cNvGraphicFramePr/>
          <p:nvPr/>
        </p:nvGraphicFramePr>
        <p:xfrm>
          <a:off x="272880" y="1356120"/>
          <a:ext cx="9920160" cy="5120640"/>
        </p:xfrm>
        <a:graphic>
          <a:graphicData uri="http://schemas.openxmlformats.org/drawingml/2006/table">
            <a:tbl>
              <a:tblPr/>
              <a:tblGrid>
                <a:gridCol w="1407960">
                  <a:extLst>
                    <a:ext uri="{9D8B030D-6E8A-4147-A177-3AD203B41FA5}">
                      <a16:colId xmlns:a16="http://schemas.microsoft.com/office/drawing/2014/main" val="20000"/>
                    </a:ext>
                  </a:extLst>
                </a:gridCol>
                <a:gridCol w="4618800">
                  <a:extLst>
                    <a:ext uri="{9D8B030D-6E8A-4147-A177-3AD203B41FA5}">
                      <a16:colId xmlns:a16="http://schemas.microsoft.com/office/drawing/2014/main" val="20001"/>
                    </a:ext>
                  </a:extLst>
                </a:gridCol>
                <a:gridCol w="3893400">
                  <a:extLst>
                    <a:ext uri="{9D8B030D-6E8A-4147-A177-3AD203B41FA5}">
                      <a16:colId xmlns:a16="http://schemas.microsoft.com/office/drawing/2014/main" val="20002"/>
                    </a:ext>
                  </a:extLst>
                </a:gridCol>
              </a:tblGrid>
              <a:tr h="343440">
                <a:tc>
                  <a:txBody>
                    <a:bodyPr/>
                    <a:lstStyle/>
                    <a:p>
                      <a:pPr indent="0">
                        <a:buNone/>
                      </a:pPr>
                      <a:r>
                        <a:rPr lang="en-GB" sz="1800" b="0" strike="noStrike" spc="-1">
                          <a:solidFill>
                            <a:srgbClr val="000000"/>
                          </a:solidFill>
                          <a:latin typeface="Arial"/>
                        </a:rPr>
                        <a:t>radarnr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800" b="0" strike="noStrike" spc="-1">
                          <a:solidFill>
                            <a:srgbClr val="000000"/>
                          </a:solidFill>
                          <a:latin typeface="Arial"/>
                        </a:rPr>
                        <a:t>RADARXXX : The number of the data object where the input data will be stored. Starting by 001. If more than one data object will be input this keyword is used to identify to which data object the metadata belongs to (e.g. in the ScanList)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800" b="0" strike="noStrike" spc="-1">
                          <a:solidFill>
                            <a:srgbClr val="000000"/>
                          </a:solidFill>
                          <a:latin typeface="Arial"/>
                        </a:rPr>
                        <a:t>RADAR001 is the default. There is no need to specify it if only one radar will be used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pPr indent="0">
                        <a:buNone/>
                      </a:pPr>
                      <a:r>
                        <a:rPr lang="en-GB" sz="1800" b="0" strike="noStrike" spc="-1">
                          <a:solidFill>
                            <a:srgbClr val="000000"/>
                          </a:solidFill>
                          <a:latin typeface="Arial"/>
                        </a:rPr>
                        <a:t>datagroup</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Type of input file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RAINBOW is the default.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3440">
                <a:tc>
                  <a:txBody>
                    <a:bodyPr/>
                    <a:lstStyle/>
                    <a:p>
                      <a:pPr indent="0">
                        <a:buNone/>
                      </a:pPr>
                      <a:r>
                        <a:rPr lang="en-GB" sz="1800" b="0" strike="noStrike" spc="-1">
                          <a:solidFill>
                            <a:srgbClr val="000000"/>
                          </a:solidFill>
                          <a:latin typeface="Arial"/>
                        </a:rPr>
                        <a:t>fieldname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Fieldname according to Pyrad convention</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e.g. </a:t>
                      </a:r>
                      <a:r>
                        <a:rPr lang="en-GB" sz="1800" b="0" i="1" strike="noStrike" spc="-1">
                          <a:solidFill>
                            <a:srgbClr val="000000"/>
                          </a:solidFill>
                          <a:latin typeface="Arial"/>
                        </a:rPr>
                        <a:t>dBZ</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43440">
                <a:tc>
                  <a:txBody>
                    <a:bodyPr/>
                    <a:lstStyle/>
                    <a:p>
                      <a:pPr indent="0">
                        <a:buNone/>
                      </a:pPr>
                      <a:r>
                        <a:rPr lang="en-GB" sz="1800" b="0" strike="noStrike" spc="-1">
                          <a:solidFill>
                            <a:srgbClr val="000000"/>
                          </a:solidFill>
                          <a:latin typeface="Arial"/>
                        </a:rPr>
                        <a:t>dataset/file_naming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Dataset=&gt; For pyrad output files: Name of the dataset subdirectory where data has been stored.</a:t>
                      </a:r>
                      <a:endParaRPr lang="fr-FR" sz="1800" b="0" strike="noStrike" spc="-1">
                        <a:solidFill>
                          <a:srgbClr val="000000"/>
                        </a:solidFill>
                        <a:latin typeface="Arial"/>
                      </a:endParaRPr>
                    </a:p>
                    <a:p>
                      <a:pPr indent="0">
                        <a:buNone/>
                      </a:pPr>
                      <a:r>
                        <a:rPr lang="en-GB" sz="1800" b="0" strike="noStrike" spc="-1">
                          <a:solidFill>
                            <a:srgbClr val="000000"/>
                          </a:solidFill>
                          <a:latin typeface="Arial"/>
                        </a:rPr>
                        <a:t>file_naming=&gt; For files following the ODIM path convention: The directory structure linked to the date and the file time stamp format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ea typeface="Microsoft YaHei"/>
                        </a:rPr>
                        <a:t>Dataset=&gt; e.g. </a:t>
                      </a:r>
                      <a:r>
                        <a:rPr lang="en-GB" sz="1800" b="0" i="1" strike="noStrike" spc="-1">
                          <a:solidFill>
                            <a:srgbClr val="000000"/>
                          </a:solidFill>
                          <a:latin typeface="Arial"/>
                          <a:ea typeface="Microsoft YaHei"/>
                        </a:rPr>
                        <a:t>Zh</a:t>
                      </a:r>
                      <a:endParaRPr lang="fr-FR" sz="1800" b="0" strike="noStrike" spc="-1">
                        <a:solidFill>
                          <a:srgbClr val="000000"/>
                        </a:solidFill>
                        <a:latin typeface="Arial"/>
                      </a:endParaRPr>
                    </a:p>
                    <a:p>
                      <a:pPr indent="0">
                        <a:buNone/>
                      </a:pPr>
                      <a:r>
                        <a:rPr lang="en-GB" sz="1800" b="0" strike="noStrike" spc="-1">
                          <a:solidFill>
                            <a:srgbClr val="000000"/>
                          </a:solidFill>
                          <a:latin typeface="Arial"/>
                          <a:ea typeface="Microsoft YaHei"/>
                        </a:rPr>
                        <a:t>file_naming=&gt; </a:t>
                      </a:r>
                      <a:endParaRPr lang="fr-FR" sz="1800" b="0" strike="noStrike" spc="-1">
                        <a:solidFill>
                          <a:srgbClr val="000000"/>
                        </a:solidFill>
                        <a:latin typeface="Arial"/>
                      </a:endParaRPr>
                    </a:p>
                    <a:p>
                      <a:pPr indent="0">
                        <a:buNone/>
                      </a:pPr>
                      <a:r>
                        <a:rPr lang="en-GB" sz="1400" b="0" i="1" strike="noStrike" spc="-1">
                          <a:solidFill>
                            <a:srgbClr val="000000"/>
                          </a:solidFill>
                          <a:latin typeface="Arial"/>
                        </a:rPr>
                        <a:t>D{format for directory}-F{format for file} </a:t>
                      </a:r>
                      <a:endParaRPr lang="fr-FR" sz="1400" b="0" strike="noStrike" spc="-1">
                        <a:solidFill>
                          <a:srgbClr val="000000"/>
                        </a:solidFill>
                        <a:latin typeface="Arial"/>
                      </a:endParaRPr>
                    </a:p>
                    <a:p>
                      <a:pPr indent="0">
                        <a:buNone/>
                      </a:pPr>
                      <a:r>
                        <a:rPr lang="en-GB" sz="1800" b="0" i="1" strike="noStrike" spc="-1">
                          <a:solidFill>
                            <a:srgbClr val="000000"/>
                          </a:solidFill>
                          <a:latin typeface="Arial"/>
                        </a:rPr>
                        <a:t>e.g. </a:t>
                      </a:r>
                      <a:r>
                        <a:rPr lang="en-GB" sz="1400" b="0" i="1" strike="noStrike" spc="-1">
                          <a:solidFill>
                            <a:srgbClr val="000000"/>
                          </a:solidFill>
                          <a:latin typeface="Arial"/>
                        </a:rPr>
                        <a:t>D{%Y/%m/%d}-F{%Y%m%d%H%M}</a:t>
                      </a:r>
                      <a:r>
                        <a:rPr lang="en-GB" sz="1800" b="0" i="1" strike="noStrike" spc="-1">
                          <a:solidFill>
                            <a:srgbClr val="000000"/>
                          </a:solidFill>
                          <a:latin typeface="Arial"/>
                        </a:rPr>
                        <a:t>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343440">
                <a:tc>
                  <a:txBody>
                    <a:bodyPr/>
                    <a:lstStyle/>
                    <a:p>
                      <a:pPr indent="0">
                        <a:buNone/>
                      </a:pPr>
                      <a:r>
                        <a:rPr lang="en-GB" sz="1800" b="0" strike="noStrike" spc="-1">
                          <a:solidFill>
                            <a:srgbClr val="000000"/>
                          </a:solidFill>
                          <a:latin typeface="Arial"/>
                        </a:rPr>
                        <a:t>product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For pyrad output files: Name of the product subdirectory where data has been stored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e.g. </a:t>
                      </a:r>
                      <a:r>
                        <a:rPr lang="en-GB" sz="1800" b="0" i="1" strike="noStrike" spc="-1">
                          <a:solidFill>
                            <a:srgbClr val="000000"/>
                          </a:solidFill>
                          <a:latin typeface="Arial"/>
                        </a:rPr>
                        <a:t>PPI_EL001</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bl>
          </a:graphicData>
        </a:graphic>
      </p:graphicFrame>
      <p:sp>
        <p:nvSpPr>
          <p:cNvPr id="223" name="ZoneTexte 222"/>
          <p:cNvSpPr txBox="1"/>
          <p:nvPr/>
        </p:nvSpPr>
        <p:spPr>
          <a:xfrm>
            <a:off x="8679240" y="3265920"/>
            <a:ext cx="180720" cy="427320"/>
          </a:xfrm>
          <a:prstGeom prst="rect">
            <a:avLst/>
          </a:prstGeom>
          <a:noFill/>
          <a:ln w="36000">
            <a:noFill/>
          </a:ln>
        </p:spPr>
        <p:txBody>
          <a:bodyPr lIns="90000" tIns="45000" rIns="90000" bIns="45000" anchor="t">
            <a:noAutofit/>
          </a:bodyPr>
          <a:lstStyle/>
          <a:p>
            <a:endParaRPr lang="en-GB" sz="1800" b="0" strike="noStrike" spc="-1">
              <a:solidFill>
                <a:srgbClr val="000000"/>
              </a:solidFill>
              <a:latin typeface="Times New Roman"/>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779AF032-2D48-49A3-81E3-BF8F4593EF1F}" type="slidenum">
              <a:t>28</a:t>
            </a:fld>
            <a:endParaRPr/>
          </a:p>
        </p:txBody>
      </p:sp>
      <p:sp>
        <p:nvSpPr>
          <p:cNvPr id="5" name="PlaceHolder 4"/>
          <p:cNvSpPr>
            <a:spLocks noGrp="1"/>
          </p:cNvSpPr>
          <p:nvPr>
            <p:ph type="dt" idx="5"/>
          </p:nvPr>
        </p:nvSpPr>
        <p:spPr/>
        <p:txBody>
          <a:bodyPr/>
          <a:lstStyle/>
          <a:p>
            <a:fld id="{C1B3AC13-A0B7-4E01-B62D-5824602C66AF}" type="datetime1">
              <a:rPr lang="ca-ES"/>
              <a:t>8/9/2023</a:t>
            </a:fld>
            <a:endParaRPr lang="ca-E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Datagroups for radar volume object. Widely used formats</a:t>
            </a:r>
            <a:endParaRPr lang="fr-FR" sz="2400" b="1" strike="noStrike" spc="-1">
              <a:solidFill>
                <a:srgbClr val="000000"/>
              </a:solidFill>
              <a:latin typeface="Arial"/>
            </a:endParaRPr>
          </a:p>
        </p:txBody>
      </p:sp>
      <p:graphicFrame>
        <p:nvGraphicFramePr>
          <p:cNvPr id="225" name="Tableau 224"/>
          <p:cNvGraphicFramePr/>
          <p:nvPr>
            <p:extLst>
              <p:ext uri="{D42A27DB-BD31-4B8C-83A1-F6EECF244321}">
                <p14:modId xmlns:p14="http://schemas.microsoft.com/office/powerpoint/2010/main" val="785214860"/>
              </p:ext>
            </p:extLst>
          </p:nvPr>
        </p:nvGraphicFramePr>
        <p:xfrm>
          <a:off x="1332000" y="1446120"/>
          <a:ext cx="7146982" cy="2560320"/>
        </p:xfrm>
        <a:graphic>
          <a:graphicData uri="http://schemas.openxmlformats.org/drawingml/2006/table">
            <a:tbl>
              <a:tblPr/>
              <a:tblGrid>
                <a:gridCol w="2153267">
                  <a:extLst>
                    <a:ext uri="{9D8B030D-6E8A-4147-A177-3AD203B41FA5}">
                      <a16:colId xmlns:a16="http://schemas.microsoft.com/office/drawing/2014/main" val="20000"/>
                    </a:ext>
                  </a:extLst>
                </a:gridCol>
                <a:gridCol w="4993715">
                  <a:extLst>
                    <a:ext uri="{9D8B030D-6E8A-4147-A177-3AD203B41FA5}">
                      <a16:colId xmlns:a16="http://schemas.microsoft.com/office/drawing/2014/main" val="20001"/>
                    </a:ext>
                  </a:extLst>
                </a:gridCol>
              </a:tblGrid>
              <a:tr h="349920">
                <a:tc>
                  <a:txBody>
                    <a:bodyPr/>
                    <a:lstStyle/>
                    <a:p>
                      <a:r>
                        <a:rPr lang="en-GB" sz="1800" b="0" strike="noStrike" spc="-1">
                          <a:solidFill>
                            <a:srgbClr val="000000"/>
                          </a:solidFill>
                          <a:latin typeface="Arial"/>
                        </a:rPr>
                        <a:t>ODIM</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800" b="0" strike="noStrike" spc="-1">
                          <a:solidFill>
                            <a:srgbClr val="000000"/>
                          </a:solidFill>
                          <a:latin typeface="Arial"/>
                        </a:rPr>
                        <a:t>HDF5 European standard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9920">
                <a:tc>
                  <a:txBody>
                    <a:bodyPr/>
                    <a:lstStyle/>
                    <a:p>
                      <a:r>
                        <a:rPr lang="en-GB" sz="1800" b="0" strike="noStrike" spc="-1">
                          <a:solidFill>
                            <a:srgbClr val="000000"/>
                          </a:solidFill>
                          <a:latin typeface="Arial"/>
                        </a:rPr>
                        <a:t>ODIMPYRAD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As above but with the Pyrad folder hierarchy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9920">
                <a:tc>
                  <a:txBody>
                    <a:bodyPr/>
                    <a:lstStyle/>
                    <a:p>
                      <a:r>
                        <a:rPr lang="en-GB" sz="1800" b="0" strike="noStrike" spc="-1">
                          <a:solidFill>
                            <a:srgbClr val="000000"/>
                          </a:solidFill>
                          <a:latin typeface="Arial"/>
                        </a:rPr>
                        <a:t>CFRADIAL</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CF Radial V1 format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49920">
                <a:tc>
                  <a:txBody>
                    <a:bodyPr/>
                    <a:lstStyle/>
                    <a:p>
                      <a:r>
                        <a:rPr lang="en-GB" sz="1800" b="0" strike="noStrike" spc="-1" dirty="0">
                          <a:solidFill>
                            <a:srgbClr val="000000"/>
                          </a:solidFill>
                          <a:latin typeface="Arial"/>
                        </a:rPr>
                        <a:t>CFRADIALPYRAD</a:t>
                      </a:r>
                      <a:endParaRPr lang="fr-FR" sz="1800" b="0" strike="noStrike" spc="-1" dirty="0">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As above but with the Pyrad folder hierarchy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349920">
                <a:tc>
                  <a:txBody>
                    <a:bodyPr/>
                    <a:lstStyle/>
                    <a:p>
                      <a:r>
                        <a:rPr lang="en-GB" sz="1800" b="0" strike="noStrike" spc="-1">
                          <a:solidFill>
                            <a:srgbClr val="000000"/>
                          </a:solidFill>
                          <a:latin typeface="Arial"/>
                        </a:rPr>
                        <a:t>CFRADIAL2</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CF Radial V2 format. Only partially compatible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349920">
                <a:tc>
                  <a:txBody>
                    <a:bodyPr/>
                    <a:lstStyle/>
                    <a:p>
                      <a:r>
                        <a:rPr lang="en-GB" sz="1800" b="0" strike="noStrike" spc="-1">
                          <a:solidFill>
                            <a:srgbClr val="000000"/>
                          </a:solidFill>
                          <a:latin typeface="Arial"/>
                        </a:rPr>
                        <a:t>NEXRADII</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Nexrad file format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r h="349920">
                <a:tc>
                  <a:txBody>
                    <a:bodyPr/>
                    <a:lstStyle/>
                    <a:p>
                      <a:r>
                        <a:rPr lang="en-GB" sz="1800" b="0" strike="noStrike" spc="-1">
                          <a:solidFill>
                            <a:srgbClr val="000000"/>
                          </a:solidFill>
                          <a:latin typeface="Arial"/>
                        </a:rPr>
                        <a:t>PROC</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dirty="0">
                          <a:solidFill>
                            <a:srgbClr val="000000"/>
                          </a:solidFill>
                          <a:latin typeface="Arial"/>
                        </a:rPr>
                        <a:t>Data generated on the fly by </a:t>
                      </a:r>
                      <a:r>
                        <a:rPr lang="en-GB" sz="1800" b="0" strike="noStrike" spc="-1" dirty="0" err="1">
                          <a:solidFill>
                            <a:srgbClr val="000000"/>
                          </a:solidFill>
                          <a:latin typeface="Arial"/>
                        </a:rPr>
                        <a:t>Pyrad</a:t>
                      </a:r>
                      <a:endParaRPr lang="fr-FR" sz="1800" b="0" strike="noStrike" spc="-1" dirty="0">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6"/>
                  </a:ext>
                </a:extLst>
              </a:tr>
            </a:tbl>
          </a:graphicData>
        </a:graphic>
      </p:graphicFrame>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A110FD1E-3811-4C25-A724-0A4330A4FAD8}" type="slidenum">
              <a:t>29</a:t>
            </a:fld>
            <a:endParaRPr/>
          </a:p>
        </p:txBody>
      </p:sp>
      <p:sp>
        <p:nvSpPr>
          <p:cNvPr id="5" name="PlaceHolder 4"/>
          <p:cNvSpPr>
            <a:spLocks noGrp="1"/>
          </p:cNvSpPr>
          <p:nvPr>
            <p:ph type="dt" idx="5"/>
          </p:nvPr>
        </p:nvSpPr>
        <p:spPr/>
        <p:txBody>
          <a:bodyPr/>
          <a:lstStyle/>
          <a:p>
            <a:fld id="{3B340936-9761-4BD3-BD0A-19A822E33D17}" type="datetime1">
              <a:rPr lang="ca-ES"/>
              <a:t>8/9/2023</a:t>
            </a:fld>
            <a:endParaRPr lang="ca-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subTitle"/>
          </p:nvPr>
        </p:nvSpPr>
        <p:spPr>
          <a:xfrm>
            <a:off x="328320" y="1962720"/>
            <a:ext cx="8448120" cy="2854800"/>
          </a:xfrm>
          <a:prstGeom prst="rect">
            <a:avLst/>
          </a:prstGeom>
          <a:noFill/>
          <a:ln w="0">
            <a:noFill/>
          </a:ln>
        </p:spPr>
        <p:txBody>
          <a:bodyPr lIns="0" tIns="0" rIns="0" bIns="0" anchor="ctr">
            <a:noAutofit/>
          </a:bodyPr>
          <a:lstStyle/>
          <a:p>
            <a:r>
              <a:rPr lang="en-GB" sz="3200" b="1" strike="noStrike" spc="-1">
                <a:solidFill>
                  <a:srgbClr val="5770BE"/>
                </a:solidFill>
                <a:latin typeface="Arial"/>
              </a:rPr>
              <a:t>1. Introduction</a:t>
            </a:r>
            <a:endParaRPr lang="fr-FR" sz="3200" b="0" strike="noStrike" spc="-1">
              <a:solidFill>
                <a:srgbClr val="000000"/>
              </a:solidFill>
              <a:latin typeface="Arial"/>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30D46110-1359-4ED3-B3D2-93B828CC11D3}" type="slidenum">
              <a:t>3</a:t>
            </a:fld>
            <a:endParaRPr/>
          </a:p>
        </p:txBody>
      </p:sp>
      <p:sp>
        <p:nvSpPr>
          <p:cNvPr id="5" name="PlaceHolder 4"/>
          <p:cNvSpPr>
            <a:spLocks noGrp="1"/>
          </p:cNvSpPr>
          <p:nvPr>
            <p:ph type="dt" idx="5"/>
          </p:nvPr>
        </p:nvSpPr>
        <p:spPr/>
        <p:txBody>
          <a:bodyPr/>
          <a:lstStyle/>
          <a:p>
            <a:fld id="{4C2B68A6-7D73-4B85-9C6B-59C73AEF7403}" type="datetime1">
              <a:rPr lang="ca-ES"/>
              <a:t>8/9/2023</a:t>
            </a:fld>
            <a:endParaRPr lang="ca-E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Datagroups for radar volume object. Proprietary formats</a:t>
            </a:r>
            <a:endParaRPr lang="fr-FR" sz="2400" b="1" strike="noStrike" spc="-1">
              <a:solidFill>
                <a:srgbClr val="000000"/>
              </a:solidFill>
              <a:latin typeface="Arial"/>
            </a:endParaRPr>
          </a:p>
        </p:txBody>
      </p:sp>
      <p:graphicFrame>
        <p:nvGraphicFramePr>
          <p:cNvPr id="227" name="Tableau 226"/>
          <p:cNvGraphicFramePr/>
          <p:nvPr/>
        </p:nvGraphicFramePr>
        <p:xfrm>
          <a:off x="648000" y="1194120"/>
          <a:ext cx="9312120" cy="5314440"/>
        </p:xfrm>
        <a:graphic>
          <a:graphicData uri="http://schemas.openxmlformats.org/drawingml/2006/table">
            <a:tbl>
              <a:tblPr/>
              <a:tblGrid>
                <a:gridCol w="2074680">
                  <a:extLst>
                    <a:ext uri="{9D8B030D-6E8A-4147-A177-3AD203B41FA5}">
                      <a16:colId xmlns:a16="http://schemas.microsoft.com/office/drawing/2014/main" val="20000"/>
                    </a:ext>
                  </a:extLst>
                </a:gridCol>
                <a:gridCol w="7237440">
                  <a:extLst>
                    <a:ext uri="{9D8B030D-6E8A-4147-A177-3AD203B41FA5}">
                      <a16:colId xmlns:a16="http://schemas.microsoft.com/office/drawing/2014/main" val="20001"/>
                    </a:ext>
                  </a:extLst>
                </a:gridCol>
              </a:tblGrid>
              <a:tr h="545400">
                <a:tc>
                  <a:txBody>
                    <a:bodyPr/>
                    <a:lstStyle/>
                    <a:p>
                      <a:r>
                        <a:rPr lang="en-GB" sz="1600" b="0" strike="noStrike" spc="-1">
                          <a:solidFill>
                            <a:srgbClr val="000000"/>
                          </a:solidFill>
                          <a:latin typeface="Arial"/>
                        </a:rPr>
                        <a:t>ODIMBIRDS</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600" b="0" strike="noStrike" spc="-1">
                          <a:solidFill>
                            <a:srgbClr val="000000"/>
                          </a:solidFill>
                          <a:latin typeface="Arial"/>
                        </a:rPr>
                        <a:t>HDF5 for profile data used by the aeroecology community. Similar to ODIM but with additional metadata</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71520">
                <a:tc>
                  <a:txBody>
                    <a:bodyPr/>
                    <a:lstStyle/>
                    <a:p>
                      <a:r>
                        <a:rPr lang="en-GB" sz="1600" b="0" strike="noStrike" spc="-1">
                          <a:solidFill>
                            <a:srgbClr val="000000"/>
                          </a:solidFill>
                          <a:latin typeface="Arial"/>
                        </a:rPr>
                        <a:t>CFRADIALCOSMO</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600" b="0" strike="noStrike" spc="-1">
                          <a:solidFill>
                            <a:srgbClr val="000000"/>
                          </a:solidFill>
                          <a:latin typeface="Arial"/>
                        </a:rPr>
                        <a:t>NWP data in radar coordinates in a CF Radial V1 format</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19680">
                <a:tc>
                  <a:txBody>
                    <a:bodyPr/>
                    <a:lstStyle/>
                    <a:p>
                      <a:r>
                        <a:rPr lang="en-GB" sz="1600" b="0" strike="noStrike" spc="-1">
                          <a:solidFill>
                            <a:srgbClr val="000000"/>
                          </a:solidFill>
                          <a:latin typeface="Arial"/>
                        </a:rPr>
                        <a:t>MFCFRADIAL</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600" b="0" strike="noStrike" spc="-1">
                          <a:solidFill>
                            <a:srgbClr val="000000"/>
                          </a:solidFill>
                          <a:latin typeface="Arial"/>
                        </a:rPr>
                        <a:t>CF Radial V1 format with MF fieldnames mapping</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38760">
                <a:tc>
                  <a:txBody>
                    <a:bodyPr/>
                    <a:lstStyle/>
                    <a:p>
                      <a:r>
                        <a:rPr lang="en-GB" sz="1600" b="0" strike="noStrike" spc="-1">
                          <a:solidFill>
                            <a:srgbClr val="000000"/>
                          </a:solidFill>
                          <a:latin typeface="Arial"/>
                        </a:rPr>
                        <a:t>RAINBOW</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600" b="0" strike="noStrike" spc="-1">
                          <a:solidFill>
                            <a:srgbClr val="000000"/>
                          </a:solidFill>
                          <a:latin typeface="Arial"/>
                        </a:rPr>
                        <a:t>Leonardo proprietary Rainbow file format</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375120">
                <a:tc>
                  <a:txBody>
                    <a:bodyPr/>
                    <a:lstStyle/>
                    <a:p>
                      <a:r>
                        <a:rPr lang="en-GB" sz="1600" b="0" strike="noStrike" spc="-1">
                          <a:solidFill>
                            <a:srgbClr val="000000"/>
                          </a:solidFill>
                          <a:latin typeface="Arial"/>
                        </a:rPr>
                        <a:t>COSMO</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600" b="0" strike="noStrike" spc="-1">
                          <a:solidFill>
                            <a:srgbClr val="000000"/>
                          </a:solidFill>
                          <a:latin typeface="Arial"/>
                        </a:rPr>
                        <a:t>NWP data in radar coordinates in Rainbow format</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364680">
                <a:tc>
                  <a:txBody>
                    <a:bodyPr/>
                    <a:lstStyle/>
                    <a:p>
                      <a:r>
                        <a:rPr lang="en-GB" sz="1600" b="0" strike="noStrike" spc="-1">
                          <a:solidFill>
                            <a:srgbClr val="000000"/>
                          </a:solidFill>
                          <a:latin typeface="Arial"/>
                        </a:rPr>
                        <a:t>DEM</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600" b="0" strike="noStrike" spc="-1">
                          <a:solidFill>
                            <a:srgbClr val="000000"/>
                          </a:solidFill>
                          <a:latin typeface="Arial"/>
                        </a:rPr>
                        <a:t>Visibility data in Rainbow format</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r h="384840">
                <a:tc>
                  <a:txBody>
                    <a:bodyPr/>
                    <a:lstStyle/>
                    <a:p>
                      <a:r>
                        <a:rPr lang="en-GB" sz="1600" b="0" strike="noStrike" spc="-1">
                          <a:solidFill>
                            <a:srgbClr val="000000"/>
                          </a:solidFill>
                          <a:latin typeface="Arial"/>
                        </a:rPr>
                        <a:t>GAMIC</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600" b="0" strike="noStrike" spc="-1">
                          <a:solidFill>
                            <a:srgbClr val="000000"/>
                          </a:solidFill>
                          <a:latin typeface="Arial"/>
                        </a:rPr>
                        <a:t>GAMIC proprietary file format</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6"/>
                  </a:ext>
                </a:extLst>
              </a:tr>
              <a:tr h="365040">
                <a:tc>
                  <a:txBody>
                    <a:bodyPr/>
                    <a:lstStyle/>
                    <a:p>
                      <a:r>
                        <a:rPr lang="en-GB" sz="1600" b="0" strike="noStrike" spc="-1">
                          <a:solidFill>
                            <a:srgbClr val="000000"/>
                          </a:solidFill>
                          <a:latin typeface="Arial"/>
                        </a:rPr>
                        <a:t>MXPOL</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600" b="0" strike="noStrike" spc="-1">
                          <a:solidFill>
                            <a:srgbClr val="000000"/>
                          </a:solidFill>
                          <a:latin typeface="Arial"/>
                        </a:rPr>
                        <a:t>MXPOL proprietary file format</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7"/>
                  </a:ext>
                </a:extLst>
              </a:tr>
              <a:tr h="344520">
                <a:tc>
                  <a:txBody>
                    <a:bodyPr/>
                    <a:lstStyle/>
                    <a:p>
                      <a:r>
                        <a:rPr lang="en-GB" sz="1600" b="0" strike="noStrike" spc="-1">
                          <a:solidFill>
                            <a:srgbClr val="000000"/>
                          </a:solidFill>
                          <a:latin typeface="Arial"/>
                        </a:rPr>
                        <a:t>RAD4ALP</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600" b="0" strike="noStrike" spc="-1">
                          <a:solidFill>
                            <a:srgbClr val="000000"/>
                          </a:solidFill>
                          <a:latin typeface="Arial"/>
                        </a:rPr>
                        <a:t>METRANET format (ELDES proprietary format used at MeteoSwiss)</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8"/>
                  </a:ext>
                </a:extLst>
              </a:tr>
              <a:tr h="334440">
                <a:tc>
                  <a:txBody>
                    <a:bodyPr/>
                    <a:lstStyle/>
                    <a:p>
                      <a:r>
                        <a:rPr lang="en-GB" sz="1600" b="0" strike="noStrike" spc="-1">
                          <a:solidFill>
                            <a:srgbClr val="000000"/>
                          </a:solidFill>
                          <a:latin typeface="Arial"/>
                        </a:rPr>
                        <a:t>RAD4ALPCOSMO</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600" b="0" strike="noStrike" spc="-1">
                          <a:solidFill>
                            <a:srgbClr val="000000"/>
                          </a:solidFill>
                          <a:latin typeface="Arial"/>
                        </a:rPr>
                        <a:t>NWP data in radar coordinates in METRANET format</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9"/>
                  </a:ext>
                </a:extLst>
              </a:tr>
              <a:tr h="557280">
                <a:tc>
                  <a:txBody>
                    <a:bodyPr/>
                    <a:lstStyle/>
                    <a:p>
                      <a:r>
                        <a:rPr lang="en-GB" sz="1600" b="0" strike="noStrike" spc="-1">
                          <a:solidFill>
                            <a:srgbClr val="000000"/>
                          </a:solidFill>
                          <a:latin typeface="Arial"/>
                        </a:rPr>
                        <a:t>RAD4ALPHYDRO</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600" b="0" strike="noStrike" spc="-1">
                          <a:solidFill>
                            <a:srgbClr val="000000"/>
                          </a:solidFill>
                          <a:latin typeface="Arial"/>
                        </a:rPr>
                        <a:t>Hydrometeor classification data in METRANET format. Needs a RAD4ALP file to get the metadata</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10"/>
                  </a:ext>
                </a:extLst>
              </a:tr>
              <a:tr h="605880">
                <a:tc>
                  <a:txBody>
                    <a:bodyPr/>
                    <a:lstStyle/>
                    <a:p>
                      <a:r>
                        <a:rPr lang="en-GB" sz="1600" b="0" strike="noStrike" spc="-1">
                          <a:solidFill>
                            <a:srgbClr val="000000"/>
                          </a:solidFill>
                          <a:latin typeface="Arial"/>
                        </a:rPr>
                        <a:t>RAD4ALPDOPPLER</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600" b="0" strike="noStrike" spc="-1">
                          <a:solidFill>
                            <a:srgbClr val="000000"/>
                          </a:solidFill>
                          <a:latin typeface="Arial"/>
                        </a:rPr>
                        <a:t>De-aliased Doppler velocity in METRANET format. Needs a RAD4ALP file to get the metadata</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11"/>
                  </a:ext>
                </a:extLst>
              </a:tr>
              <a:tr h="326160">
                <a:tc>
                  <a:txBody>
                    <a:bodyPr/>
                    <a:lstStyle/>
                    <a:p>
                      <a:r>
                        <a:rPr lang="en-GB" sz="1600" b="0" strike="noStrike" spc="-1">
                          <a:solidFill>
                            <a:srgbClr val="000000"/>
                          </a:solidFill>
                          <a:latin typeface="Arial"/>
                        </a:rPr>
                        <a:t>CF1</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600" b="0" strike="noStrike" spc="-1">
                          <a:solidFill>
                            <a:srgbClr val="000000"/>
                          </a:solidFill>
                          <a:latin typeface="Arial"/>
                        </a:rPr>
                        <a:t>Data in the NETCDF/CF format. Data format of a cloud radar</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12"/>
                  </a:ext>
                </a:extLst>
              </a:tr>
            </a:tbl>
          </a:graphicData>
        </a:graphic>
      </p:graphicFrame>
      <p:sp>
        <p:nvSpPr>
          <p:cNvPr id="228" name="ZoneTexte 227"/>
          <p:cNvSpPr txBox="1"/>
          <p:nvPr/>
        </p:nvSpPr>
        <p:spPr>
          <a:xfrm>
            <a:off x="2433600" y="6595200"/>
            <a:ext cx="545976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All formats read by Py-ART can be easily added to Pyrad</a:t>
            </a:r>
            <a:endParaRPr lang="fr-FR" sz="1800" b="0" strike="noStrike" spc="-1">
              <a:solidFill>
                <a:srgbClr val="000000"/>
              </a:solidFill>
              <a:latin typeface="Times New Roman"/>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5DFA81E7-C4B9-4030-A770-F1D87A6D4607}" type="slidenum">
              <a:t>30</a:t>
            </a:fld>
            <a:endParaRPr/>
          </a:p>
        </p:txBody>
      </p:sp>
      <p:sp>
        <p:nvSpPr>
          <p:cNvPr id="5" name="PlaceHolder 4"/>
          <p:cNvSpPr>
            <a:spLocks noGrp="1"/>
          </p:cNvSpPr>
          <p:nvPr>
            <p:ph type="dt" idx="5"/>
          </p:nvPr>
        </p:nvSpPr>
        <p:spPr/>
        <p:txBody>
          <a:bodyPr/>
          <a:lstStyle/>
          <a:p>
            <a:fld id="{DD10DD20-AACF-4D6B-815E-86CEAB166F86}" type="datetime1">
              <a:rPr lang="ca-ES"/>
              <a:t>8/9/2023</a:t>
            </a:fld>
            <a:endParaRPr lang="ca-E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Datagroups for grid object</a:t>
            </a:r>
            <a:endParaRPr lang="fr-FR" sz="2400" b="1" strike="noStrike" spc="-1">
              <a:solidFill>
                <a:srgbClr val="000000"/>
              </a:solidFill>
              <a:latin typeface="Arial"/>
            </a:endParaRPr>
          </a:p>
        </p:txBody>
      </p:sp>
      <p:graphicFrame>
        <p:nvGraphicFramePr>
          <p:cNvPr id="230" name="Tableau 229"/>
          <p:cNvGraphicFramePr/>
          <p:nvPr/>
        </p:nvGraphicFramePr>
        <p:xfrm>
          <a:off x="684000" y="1374120"/>
          <a:ext cx="9312840" cy="4389120"/>
        </p:xfrm>
        <a:graphic>
          <a:graphicData uri="http://schemas.openxmlformats.org/drawingml/2006/table">
            <a:tbl>
              <a:tblPr/>
              <a:tblGrid>
                <a:gridCol w="2158920">
                  <a:extLst>
                    <a:ext uri="{9D8B030D-6E8A-4147-A177-3AD203B41FA5}">
                      <a16:colId xmlns:a16="http://schemas.microsoft.com/office/drawing/2014/main" val="20000"/>
                    </a:ext>
                  </a:extLst>
                </a:gridCol>
                <a:gridCol w="7153920">
                  <a:extLst>
                    <a:ext uri="{9D8B030D-6E8A-4147-A177-3AD203B41FA5}">
                      <a16:colId xmlns:a16="http://schemas.microsoft.com/office/drawing/2014/main" val="20001"/>
                    </a:ext>
                  </a:extLst>
                </a:gridCol>
              </a:tblGrid>
              <a:tr h="295560">
                <a:tc>
                  <a:txBody>
                    <a:bodyPr/>
                    <a:lstStyle/>
                    <a:p>
                      <a:r>
                        <a:rPr lang="en-GB" sz="1800" b="1" strike="noStrike" spc="-1">
                          <a:solidFill>
                            <a:srgbClr val="000000"/>
                          </a:solidFill>
                          <a:latin typeface="Arial"/>
                        </a:rPr>
                        <a:t>ODIMGRID</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800" b="0" strike="noStrike" spc="-1">
                          <a:solidFill>
                            <a:srgbClr val="000000"/>
                          </a:solidFill>
                          <a:latin typeface="Arial"/>
                        </a:rPr>
                        <a:t>Cartesian grid products in ODIM file format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273600">
                <a:tc>
                  <a:txBody>
                    <a:bodyPr/>
                    <a:lstStyle/>
                    <a:p>
                      <a:r>
                        <a:rPr lang="en-GB" sz="1800" b="1" strike="noStrike" spc="-1">
                          <a:solidFill>
                            <a:srgbClr val="000000"/>
                          </a:solidFill>
                          <a:latin typeface="Arial"/>
                        </a:rPr>
                        <a:t>ODIMPYRADGRID</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Pyrad generated Cartesian data in ODIM format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34440">
                <a:tc>
                  <a:txBody>
                    <a:bodyPr/>
                    <a:lstStyle/>
                    <a:p>
                      <a:r>
                        <a:rPr lang="en-GB" sz="1800" b="1" strike="noStrike" spc="-1">
                          <a:solidFill>
                            <a:srgbClr val="000000"/>
                          </a:solidFill>
                          <a:latin typeface="Arial"/>
                        </a:rPr>
                        <a:t>PYRADGRID</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Pyrad generated Cartesian data in NETCDF format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13920">
                <a:tc>
                  <a:txBody>
                    <a:bodyPr/>
                    <a:lstStyle/>
                    <a:p>
                      <a:r>
                        <a:rPr lang="en-GB" sz="1800" b="0" strike="noStrike" spc="-1">
                          <a:solidFill>
                            <a:srgbClr val="000000"/>
                          </a:solidFill>
                          <a:latin typeface="Arial"/>
                        </a:rPr>
                        <a:t>RAD4ALPGRID</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METRANET format for Cartesian grid products</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324360">
                <a:tc>
                  <a:txBody>
                    <a:bodyPr/>
                    <a:lstStyle/>
                    <a:p>
                      <a:r>
                        <a:rPr lang="en-GB" sz="1800" b="0" strike="noStrike" spc="-1">
                          <a:solidFill>
                            <a:srgbClr val="000000"/>
                          </a:solidFill>
                          <a:latin typeface="Arial"/>
                        </a:rPr>
                        <a:t>RAD4ALPGIF</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MeteoSwiss data in GIF format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293760">
                <a:tc>
                  <a:txBody>
                    <a:bodyPr/>
                    <a:lstStyle/>
                    <a:p>
                      <a:r>
                        <a:rPr lang="en-GB" sz="1800" b="0" strike="noStrike" spc="-1">
                          <a:solidFill>
                            <a:srgbClr val="000000"/>
                          </a:solidFill>
                          <a:latin typeface="Arial"/>
                        </a:rPr>
                        <a:t>RAD4ALPBIN</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MeteoSwiss data in binary format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r h="294120">
                <a:tc>
                  <a:txBody>
                    <a:bodyPr/>
                    <a:lstStyle/>
                    <a:p>
                      <a:r>
                        <a:rPr lang="en-GB" sz="1800" b="0" strike="noStrike" spc="-1">
                          <a:solidFill>
                            <a:srgbClr val="000000"/>
                          </a:solidFill>
                          <a:latin typeface="Arial"/>
                        </a:rPr>
                        <a:t>MFBIN</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Météo-France data in binary format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6"/>
                  </a:ext>
                </a:extLst>
              </a:tr>
              <a:tr h="303840">
                <a:tc>
                  <a:txBody>
                    <a:bodyPr/>
                    <a:lstStyle/>
                    <a:p>
                      <a:r>
                        <a:rPr lang="en-GB" sz="1800" b="0" strike="noStrike" spc="-1">
                          <a:solidFill>
                            <a:srgbClr val="000000"/>
                          </a:solidFill>
                          <a:latin typeface="Arial"/>
                        </a:rPr>
                        <a:t>MFDAT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Météo-France data in text format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7"/>
                  </a:ext>
                </a:extLst>
              </a:tr>
              <a:tr h="314280">
                <a:tc>
                  <a:txBody>
                    <a:bodyPr/>
                    <a:lstStyle/>
                    <a:p>
                      <a:r>
                        <a:rPr lang="en-GB" sz="1800" b="0" strike="noStrike" spc="-1">
                          <a:solidFill>
                            <a:srgbClr val="000000"/>
                          </a:solidFill>
                          <a:latin typeface="Arial"/>
                        </a:rPr>
                        <a:t>MFPNG</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Météo-France data in PNG format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8"/>
                  </a:ext>
                </a:extLst>
              </a:tr>
              <a:tr h="273600">
                <a:tc>
                  <a:txBody>
                    <a:bodyPr/>
                    <a:lstStyle/>
                    <a:p>
                      <a:r>
                        <a:rPr lang="en-GB" sz="1800" b="0" strike="noStrike" spc="-1">
                          <a:solidFill>
                            <a:srgbClr val="000000"/>
                          </a:solidFill>
                          <a:latin typeface="Arial"/>
                        </a:rPr>
                        <a:t>MFGRIB</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Météo-France data in GRIB format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9"/>
                  </a:ext>
                </a:extLst>
              </a:tr>
              <a:tr h="263520">
                <a:tc>
                  <a:txBody>
                    <a:bodyPr/>
                    <a:lstStyle/>
                    <a:p>
                      <a:r>
                        <a:rPr lang="en-GB" sz="1800" b="0" strike="noStrike" spc="-1">
                          <a:solidFill>
                            <a:srgbClr val="000000"/>
                          </a:solidFill>
                          <a:latin typeface="Arial"/>
                        </a:rPr>
                        <a:t>MFCF</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Météo-France data using NETCDF/CF format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10"/>
                  </a:ext>
                </a:extLst>
              </a:tr>
              <a:tr h="314280">
                <a:tc>
                  <a:txBody>
                    <a:bodyPr/>
                    <a:lstStyle/>
                    <a:p>
                      <a:r>
                        <a:rPr lang="en-GB" sz="1800" b="0" strike="noStrike" spc="-1">
                          <a:solidFill>
                            <a:srgbClr val="000000"/>
                          </a:solidFill>
                          <a:latin typeface="Arial"/>
                        </a:rPr>
                        <a:t>SATGRID</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Satellite data in NETCDF format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11"/>
                  </a:ext>
                </a:extLst>
              </a:tr>
            </a:tbl>
          </a:graphicData>
        </a:graphic>
      </p:graphicFrame>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E81C14B3-DEF3-40F1-97B5-C064BDF10CD3}" type="slidenum">
              <a:t>31</a:t>
            </a:fld>
            <a:endParaRPr/>
          </a:p>
        </p:txBody>
      </p:sp>
      <p:sp>
        <p:nvSpPr>
          <p:cNvPr id="5" name="PlaceHolder 4"/>
          <p:cNvSpPr>
            <a:spLocks noGrp="1"/>
          </p:cNvSpPr>
          <p:nvPr>
            <p:ph type="dt" idx="5"/>
          </p:nvPr>
        </p:nvSpPr>
        <p:spPr/>
        <p:txBody>
          <a:bodyPr/>
          <a:lstStyle/>
          <a:p>
            <a:fld id="{A87CF289-99BF-4670-8DF1-4AB8790E1B5E}" type="datetime1">
              <a:rPr lang="ca-ES"/>
              <a:t>8/9/2023</a:t>
            </a:fld>
            <a:endParaRPr lang="ca-E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Datagroups for IQ/Spectra object</a:t>
            </a:r>
            <a:endParaRPr lang="fr-FR" sz="2400" b="1" strike="noStrike" spc="-1">
              <a:solidFill>
                <a:srgbClr val="000000"/>
              </a:solidFill>
              <a:latin typeface="Arial"/>
            </a:endParaRPr>
          </a:p>
        </p:txBody>
      </p:sp>
      <p:graphicFrame>
        <p:nvGraphicFramePr>
          <p:cNvPr id="232" name="Tableau 231"/>
          <p:cNvGraphicFramePr/>
          <p:nvPr/>
        </p:nvGraphicFramePr>
        <p:xfrm>
          <a:off x="648000" y="1482120"/>
          <a:ext cx="9312840" cy="1920240"/>
        </p:xfrm>
        <a:graphic>
          <a:graphicData uri="http://schemas.openxmlformats.org/drawingml/2006/table">
            <a:tbl>
              <a:tblPr/>
              <a:tblGrid>
                <a:gridCol w="2260080">
                  <a:extLst>
                    <a:ext uri="{9D8B030D-6E8A-4147-A177-3AD203B41FA5}">
                      <a16:colId xmlns:a16="http://schemas.microsoft.com/office/drawing/2014/main" val="20000"/>
                    </a:ext>
                  </a:extLst>
                </a:gridCol>
                <a:gridCol w="7052760">
                  <a:extLst>
                    <a:ext uri="{9D8B030D-6E8A-4147-A177-3AD203B41FA5}">
                      <a16:colId xmlns:a16="http://schemas.microsoft.com/office/drawing/2014/main" val="20001"/>
                    </a:ext>
                  </a:extLst>
                </a:gridCol>
              </a:tblGrid>
              <a:tr h="605520">
                <a:tc>
                  <a:txBody>
                    <a:bodyPr/>
                    <a:lstStyle/>
                    <a:p>
                      <a:r>
                        <a:rPr lang="en-GB" sz="1800" b="0" strike="noStrike" spc="-1">
                          <a:solidFill>
                            <a:srgbClr val="000000"/>
                          </a:solidFill>
                          <a:latin typeface="Arial"/>
                        </a:rPr>
                        <a:t>RAD4ALPIQ</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800" b="0" strike="noStrike" spc="-1">
                          <a:solidFill>
                            <a:srgbClr val="000000"/>
                          </a:solidFill>
                          <a:latin typeface="Arial"/>
                        </a:rPr>
                        <a:t>Internal MeteoSwiss data format for IQ data (binary file). Requires reading a radar object to get the metadata</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605520">
                <a:tc>
                  <a:txBody>
                    <a:bodyPr/>
                    <a:lstStyle/>
                    <a:p>
                      <a:r>
                        <a:rPr lang="en-GB" sz="1800" b="0" strike="noStrike" spc="-1">
                          <a:solidFill>
                            <a:srgbClr val="000000"/>
                          </a:solidFill>
                          <a:latin typeface="Arial"/>
                        </a:rPr>
                        <a:t>PSRSPECTRA</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Rainbow file format for spectral data. Requires reading a radar object to get the metadata</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606240">
                <a:tc>
                  <a:txBody>
                    <a:bodyPr/>
                    <a:lstStyle/>
                    <a:p>
                      <a:r>
                        <a:rPr lang="en-GB" sz="1800" b="0" strike="noStrike" spc="-1">
                          <a:solidFill>
                            <a:srgbClr val="000000"/>
                          </a:solidFill>
                          <a:latin typeface="Arial"/>
                        </a:rPr>
                        <a:t>NETCDFSPECTRA</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Pyrad output of the IQ/Spectra object. Written in NETCDF in a format analogous to CFRadial1</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bl>
          </a:graphicData>
        </a:graphic>
      </p:graphicFrame>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8CE14205-538C-435C-A0C0-A7F2F99F551A}" type="slidenum">
              <a:t>32</a:t>
            </a:fld>
            <a:endParaRPr/>
          </a:p>
        </p:txBody>
      </p:sp>
      <p:sp>
        <p:nvSpPr>
          <p:cNvPr id="5" name="PlaceHolder 4"/>
          <p:cNvSpPr>
            <a:spLocks noGrp="1"/>
          </p:cNvSpPr>
          <p:nvPr>
            <p:ph type="dt" idx="5"/>
          </p:nvPr>
        </p:nvSpPr>
        <p:spPr/>
        <p:txBody>
          <a:bodyPr/>
          <a:lstStyle/>
          <a:p>
            <a:fld id="{4A6F13C8-E9CB-43EE-A8EE-809089974B05}" type="datetime1">
              <a:rPr lang="ca-ES"/>
              <a:t>8/9/2023</a:t>
            </a:fld>
            <a:endParaRPr lang="ca-E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Other pathes where pyrad searches for data and metadata</a:t>
            </a:r>
            <a:endParaRPr lang="fr-FR" sz="2400" b="1" strike="noStrike" spc="-1">
              <a:solidFill>
                <a:srgbClr val="000000"/>
              </a:solidFill>
              <a:latin typeface="Arial"/>
            </a:endParaRPr>
          </a:p>
        </p:txBody>
      </p:sp>
      <p:sp>
        <p:nvSpPr>
          <p:cNvPr id="234" name="PlaceHolder 2"/>
          <p:cNvSpPr>
            <a:spLocks noGrp="1"/>
          </p:cNvSpPr>
          <p:nvPr>
            <p:ph/>
          </p:nvPr>
        </p:nvSpPr>
        <p:spPr>
          <a:xfrm>
            <a:off x="272880" y="1356120"/>
            <a:ext cx="10160280" cy="5454000"/>
          </a:xfrm>
          <a:prstGeom prst="rect">
            <a:avLst/>
          </a:prstGeom>
          <a:noFill/>
          <a:ln w="0">
            <a:noFill/>
          </a:ln>
        </p:spPr>
        <p:txBody>
          <a:bodyPr lIns="0" tIns="0" rIns="0" bIns="0" anchor="t">
            <a:normAutofit fontScale="78000" lnSpcReduction="20000"/>
          </a:bodyPr>
          <a:lstStyle/>
          <a:p>
            <a:pPr marL="569160" indent="0">
              <a:spcBef>
                <a:spcPts val="972"/>
              </a:spcBef>
            </a:pPr>
            <a:r>
              <a:rPr lang="en-GB" sz="2200" b="1" strike="noStrike" spc="-1">
                <a:solidFill>
                  <a:srgbClr val="000000"/>
                </a:solidFill>
                <a:latin typeface="Arial"/>
              </a:rPr>
              <a:t>configpath:</a:t>
            </a:r>
            <a:r>
              <a:rPr lang="en-GB" sz="2200" b="0" strike="noStrike" spc="-1">
                <a:solidFill>
                  <a:srgbClr val="000000"/>
                </a:solidFill>
                <a:latin typeface="Arial"/>
              </a:rPr>
              <a:t> basepath for configuration files required for specific dataset or product generation routines</a:t>
            </a:r>
            <a:endParaRPr lang="fr-FR" sz="2200" b="0" strike="noStrike" spc="-1">
              <a:solidFill>
                <a:srgbClr val="000000"/>
              </a:solidFill>
              <a:latin typeface="Arial"/>
            </a:endParaRPr>
          </a:p>
          <a:p>
            <a:pPr marL="56916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569160" indent="0">
              <a:spcBef>
                <a:spcPts val="972"/>
              </a:spcBef>
            </a:pPr>
            <a:r>
              <a:rPr lang="en-GB" sz="2200" b="0" strike="noStrike" spc="-1">
                <a:solidFill>
                  <a:srgbClr val="000000"/>
                </a:solidFill>
                <a:latin typeface="Arial"/>
              </a:rPr>
              <a:t>General pathes to Auxiliary data used for specific dataset or product generation functions:</a:t>
            </a:r>
            <a:endParaRPr lang="fr-FR" sz="2200" b="0" strike="noStrike" spc="-1">
              <a:solidFill>
                <a:srgbClr val="000000"/>
              </a:solidFill>
              <a:latin typeface="Arial"/>
            </a:endParaRPr>
          </a:p>
          <a:p>
            <a:pPr marL="569160" indent="0">
              <a:spcBef>
                <a:spcPts val="972"/>
              </a:spcBef>
            </a:pPr>
            <a:r>
              <a:rPr lang="en-GB" sz="2200" b="1" strike="noStrike" spc="-1">
                <a:solidFill>
                  <a:srgbClr val="000000"/>
                </a:solidFill>
                <a:latin typeface="Arial"/>
              </a:rPr>
              <a:t>colocgatespath:</a:t>
            </a:r>
            <a:r>
              <a:rPr lang="en-GB" sz="2200" b="0" strike="noStrike" spc="-1">
                <a:solidFill>
                  <a:srgbClr val="000000"/>
                </a:solidFill>
                <a:latin typeface="Arial"/>
              </a:rPr>
              <a:t> basepath to files containing the position of co-located gates used to inter-compare radar output</a:t>
            </a:r>
            <a:endParaRPr lang="fr-FR" sz="2200" b="0" strike="noStrike" spc="-1">
              <a:solidFill>
                <a:srgbClr val="000000"/>
              </a:solidFill>
              <a:latin typeface="Arial"/>
            </a:endParaRPr>
          </a:p>
          <a:p>
            <a:pPr marL="569160" indent="0">
              <a:spcBef>
                <a:spcPts val="972"/>
              </a:spcBef>
            </a:pPr>
            <a:r>
              <a:rPr lang="en-GB" sz="2200" b="1" strike="noStrike" spc="-1">
                <a:solidFill>
                  <a:srgbClr val="000000"/>
                </a:solidFill>
                <a:latin typeface="Arial"/>
              </a:rPr>
              <a:t>solarfluxpath:</a:t>
            </a:r>
            <a:r>
              <a:rPr lang="en-GB" sz="2200" b="0" strike="noStrike" spc="-1">
                <a:solidFill>
                  <a:srgbClr val="000000"/>
                </a:solidFill>
                <a:latin typeface="Arial"/>
              </a:rPr>
              <a:t> basepath to location of a solar flux file produced by DRAO</a:t>
            </a:r>
            <a:endParaRPr lang="fr-FR" sz="2200" b="0" strike="noStrike" spc="-1">
              <a:solidFill>
                <a:srgbClr val="000000"/>
              </a:solidFill>
              <a:latin typeface="Arial"/>
            </a:endParaRPr>
          </a:p>
          <a:p>
            <a:pPr marL="569160" indent="0">
              <a:spcBef>
                <a:spcPts val="972"/>
              </a:spcBef>
            </a:pPr>
            <a:r>
              <a:rPr lang="en-GB" sz="2200" b="1" strike="noStrike" spc="-1">
                <a:solidFill>
                  <a:srgbClr val="000000"/>
                </a:solidFill>
                <a:latin typeface="Arial"/>
              </a:rPr>
              <a:t>excessgatespath:</a:t>
            </a:r>
            <a:r>
              <a:rPr lang="en-GB" sz="2200" b="0" strike="noStrike" spc="-1">
                <a:solidFill>
                  <a:srgbClr val="000000"/>
                </a:solidFill>
                <a:latin typeface="Arial"/>
              </a:rPr>
              <a:t> basepath to location of file containing the position of gates used for clutter monitoring</a:t>
            </a:r>
            <a:endParaRPr lang="fr-FR" sz="2200" b="0" strike="noStrike" spc="-1">
              <a:solidFill>
                <a:srgbClr val="000000"/>
              </a:solidFill>
              <a:latin typeface="Arial"/>
            </a:endParaRPr>
          </a:p>
          <a:p>
            <a:pPr marL="569160" indent="0">
              <a:spcBef>
                <a:spcPts val="972"/>
              </a:spcBef>
            </a:pPr>
            <a:r>
              <a:rPr lang="en-GB" sz="2200" b="1" strike="noStrike" spc="-1">
                <a:solidFill>
                  <a:srgbClr val="000000"/>
                </a:solidFill>
                <a:latin typeface="Arial"/>
              </a:rPr>
              <a:t>disdropath:</a:t>
            </a:r>
            <a:r>
              <a:rPr lang="en-GB" sz="2200" b="0" strike="noStrike" spc="-1">
                <a:solidFill>
                  <a:srgbClr val="000000"/>
                </a:solidFill>
                <a:latin typeface="Arial"/>
              </a:rPr>
              <a:t> basepath to disdrometer data. Used to compare time series of radar data and disdrometer data at the disdrometer location</a:t>
            </a:r>
            <a:endParaRPr lang="fr-FR" sz="2200" b="0" strike="noStrike" spc="-1">
              <a:solidFill>
                <a:srgbClr val="000000"/>
              </a:solidFill>
              <a:latin typeface="Arial"/>
            </a:endParaRPr>
          </a:p>
          <a:p>
            <a:pPr marL="569160" indent="0">
              <a:spcBef>
                <a:spcPts val="972"/>
              </a:spcBef>
            </a:pPr>
            <a:r>
              <a:rPr lang="en-GB" sz="2200" b="1" strike="noStrike" spc="-1">
                <a:solidFill>
                  <a:srgbClr val="000000"/>
                </a:solidFill>
                <a:latin typeface="Arial"/>
                <a:ea typeface="Droid Sans Fallback"/>
              </a:rPr>
              <a:t>smnpath:</a:t>
            </a:r>
            <a:r>
              <a:rPr lang="en-GB" sz="2200" b="0" strike="noStrike" spc="-1">
                <a:solidFill>
                  <a:srgbClr val="000000"/>
                </a:solidFill>
                <a:latin typeface="Arial"/>
                <a:ea typeface="Droid Sans Fallback"/>
              </a:rPr>
              <a:t> basepath to weather station data. Used to compare time series of radar-derived vs </a:t>
            </a:r>
            <a:r>
              <a:rPr lang="en-GB" sz="2200" b="0" strike="noStrike" spc="-1">
                <a:solidFill>
                  <a:srgbClr val="000000"/>
                </a:solidFill>
                <a:latin typeface="Arial"/>
              </a:rPr>
              <a:t>rain gauge measured rainfall rate at the location of the rain gauge</a:t>
            </a:r>
            <a:endParaRPr lang="fr-FR" sz="2200" b="0" strike="noStrike" spc="-1">
              <a:solidFill>
                <a:srgbClr val="000000"/>
              </a:solidFill>
              <a:latin typeface="Arial"/>
            </a:endParaRPr>
          </a:p>
          <a:p>
            <a:pPr marL="569160" indent="0">
              <a:spcBef>
                <a:spcPts val="972"/>
              </a:spcBef>
            </a:pPr>
            <a:r>
              <a:rPr lang="en-GB" sz="2200" b="0" strike="noStrike" spc="-1">
                <a:solidFill>
                  <a:srgbClr val="000000"/>
                </a:solidFill>
                <a:latin typeface="Arial"/>
              </a:rPr>
              <a:t>Other dataset/product generation functions may require auxiliary data defined at the dataset</a:t>
            </a:r>
            <a:endParaRPr lang="fr-FR" sz="2200" b="0" strike="noStrike" spc="-1">
              <a:solidFill>
                <a:srgbClr val="000000"/>
              </a:solidFill>
              <a:latin typeface="Arial"/>
            </a:endParaRPr>
          </a:p>
          <a:p>
            <a:pPr marL="56916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56916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56916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56916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56916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56916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2CA2E180-E46B-4787-9CD0-6F1815695D15}" type="slidenum">
              <a:t>33</a:t>
            </a:fld>
            <a:endParaRPr/>
          </a:p>
        </p:txBody>
      </p:sp>
      <p:sp>
        <p:nvSpPr>
          <p:cNvPr id="6" name="PlaceHolder 5"/>
          <p:cNvSpPr>
            <a:spLocks noGrp="1"/>
          </p:cNvSpPr>
          <p:nvPr>
            <p:ph type="dt" idx="5"/>
          </p:nvPr>
        </p:nvSpPr>
        <p:spPr/>
        <p:txBody>
          <a:bodyPr/>
          <a:lstStyle/>
          <a:p>
            <a:fld id="{9DAF86D3-8085-42D1-89E7-E54F08224E6C}" type="datetime1">
              <a:rPr lang="ca-ES"/>
              <a:t>8/9/2023</a:t>
            </a:fld>
            <a:endParaRPr lang="ca-E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12000" indent="0">
              <a:spcBef>
                <a:spcPts val="972"/>
              </a:spcBef>
            </a:pPr>
            <a:r>
              <a:rPr lang="en-GB" sz="2200" b="0" strike="noStrike" spc="-1">
                <a:solidFill>
                  <a:srgbClr val="000000"/>
                </a:solidFill>
                <a:latin typeface="Arial"/>
              </a:rPr>
              <a:t>By default Pyrad will store the data using the following folder structure:</a:t>
            </a:r>
            <a:endParaRPr lang="fr-FR" sz="2200" b="0" strike="noStrike" spc="-1">
              <a:solidFill>
                <a:srgbClr val="000000"/>
              </a:solidFill>
              <a:latin typeface="Arial"/>
            </a:endParaRPr>
          </a:p>
          <a:p>
            <a:pPr marL="612000" indent="0">
              <a:spcBef>
                <a:spcPts val="972"/>
              </a:spcBef>
            </a:pPr>
            <a:r>
              <a:rPr lang="en-GB" sz="2000" b="0" i="1" strike="noStrike" spc="-1">
                <a:solidFill>
                  <a:srgbClr val="000000"/>
                </a:solidFill>
                <a:latin typeface="Arial"/>
              </a:rPr>
              <a:t>saveimgbasepath/[proc_space]/[time_info]/[dataset_name]/[product_name]/</a:t>
            </a:r>
            <a:endParaRPr lang="fr-FR" sz="2000" b="0" strike="noStrike" spc="-1">
              <a:solidFill>
                <a:srgbClr val="000000"/>
              </a:solidFill>
              <a:latin typeface="Arial"/>
            </a:endParaRPr>
          </a:p>
          <a:p>
            <a:pPr marL="612000" indent="0">
              <a:spcBef>
                <a:spcPts val="972"/>
              </a:spcBef>
            </a:pPr>
            <a:r>
              <a:rPr lang="en-GB" sz="2000" b="0" i="1" strike="noStrike" spc="-1">
                <a:solidFill>
                  <a:srgbClr val="000000"/>
                </a:solidFill>
                <a:latin typeface="Arial"/>
              </a:rPr>
              <a:t>e.g. home/jfigui/TOUL/2023-04-25/dBZ/PPI_EL001/</a:t>
            </a:r>
            <a:endParaRPr lang="fr-FR" sz="2000" b="0" strike="noStrike" spc="-1">
              <a:solidFill>
                <a:srgbClr val="000000"/>
              </a:solidFill>
              <a:latin typeface="Arial"/>
            </a:endParaRPr>
          </a:p>
          <a:p>
            <a:pPr marL="612000" indent="0">
              <a:spcBef>
                <a:spcPts val="972"/>
              </a:spcBef>
              <a:buNone/>
            </a:pPr>
            <a:r>
              <a:rPr lang="en-GB" sz="2200" b="0" i="1" strike="noStrike" spc="-1">
                <a:solidFill>
                  <a:srgbClr val="000000"/>
                </a:solidFill>
                <a:latin typeface="Arial"/>
              </a:rPr>
              <a:t> </a:t>
            </a:r>
            <a:endParaRPr lang="fr-FR" sz="2200" b="0" strike="noStrike" spc="-1">
              <a:solidFill>
                <a:srgbClr val="000000"/>
              </a:solidFill>
              <a:latin typeface="Arial"/>
            </a:endParaRPr>
          </a:p>
        </p:txBody>
      </p:sp>
      <p:sp>
        <p:nvSpPr>
          <p:cNvPr id="236" name="PlaceHolder 2"/>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Pyrad output folder structure</a:t>
            </a:r>
            <a:endParaRPr lang="fr-FR" sz="2400" b="1" strike="noStrike" spc="-1">
              <a:solidFill>
                <a:srgbClr val="000000"/>
              </a:solidFill>
              <a:latin typeface="Arial"/>
            </a:endParaRPr>
          </a:p>
        </p:txBody>
      </p:sp>
      <p:graphicFrame>
        <p:nvGraphicFramePr>
          <p:cNvPr id="237" name="Tableau 236"/>
          <p:cNvGraphicFramePr/>
          <p:nvPr/>
        </p:nvGraphicFramePr>
        <p:xfrm>
          <a:off x="597240" y="2868480"/>
          <a:ext cx="9513000" cy="3919080"/>
        </p:xfrm>
        <a:graphic>
          <a:graphicData uri="http://schemas.openxmlformats.org/drawingml/2006/table">
            <a:tbl>
              <a:tblPr/>
              <a:tblGrid>
                <a:gridCol w="1800720">
                  <a:extLst>
                    <a:ext uri="{9D8B030D-6E8A-4147-A177-3AD203B41FA5}">
                      <a16:colId xmlns:a16="http://schemas.microsoft.com/office/drawing/2014/main" val="20000"/>
                    </a:ext>
                  </a:extLst>
                </a:gridCol>
                <a:gridCol w="4204080">
                  <a:extLst>
                    <a:ext uri="{9D8B030D-6E8A-4147-A177-3AD203B41FA5}">
                      <a16:colId xmlns:a16="http://schemas.microsoft.com/office/drawing/2014/main" val="20001"/>
                    </a:ext>
                  </a:extLst>
                </a:gridCol>
                <a:gridCol w="3508200">
                  <a:extLst>
                    <a:ext uri="{9D8B030D-6E8A-4147-A177-3AD203B41FA5}">
                      <a16:colId xmlns:a16="http://schemas.microsoft.com/office/drawing/2014/main" val="20002"/>
                    </a:ext>
                  </a:extLst>
                </a:gridCol>
              </a:tblGrid>
              <a:tr h="383400">
                <a:tc>
                  <a:txBody>
                    <a:bodyPr/>
                    <a:lstStyle/>
                    <a:p>
                      <a:r>
                        <a:rPr lang="en-GB" sz="1600" b="0" strike="noStrike" spc="-1">
                          <a:solidFill>
                            <a:srgbClr val="000000"/>
                          </a:solidFill>
                          <a:latin typeface="Arial"/>
                        </a:rPr>
                        <a:t>saveimgbasepath</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600" b="0" strike="noStrike" spc="-1">
                          <a:solidFill>
                            <a:srgbClr val="000000"/>
                          </a:solidFill>
                          <a:latin typeface="Arial"/>
                        </a:rPr>
                        <a:t>Base path where Pyrad output data is stored</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600" b="0" strike="noStrike" spc="-1">
                          <a:solidFill>
                            <a:srgbClr val="000000"/>
                          </a:solidFill>
                          <a:latin typeface="Arial"/>
                        </a:rPr>
                        <a:t>e.g. </a:t>
                      </a:r>
                      <a:r>
                        <a:rPr lang="en-GB" sz="1600" b="0" i="1" strike="noStrike" spc="-1">
                          <a:solidFill>
                            <a:srgbClr val="000000"/>
                          </a:solidFill>
                          <a:latin typeface="Arial"/>
                        </a:rPr>
                        <a:t>/home/jfigui/</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744480">
                <a:tc>
                  <a:txBody>
                    <a:bodyPr/>
                    <a:lstStyle/>
                    <a:p>
                      <a:r>
                        <a:rPr lang="en-GB" sz="1600" b="0" strike="noStrike" spc="-1">
                          <a:solidFill>
                            <a:srgbClr val="000000"/>
                          </a:solidFill>
                          <a:latin typeface="Arial"/>
                        </a:rPr>
                        <a:t>proc_space</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600" b="0" strike="noStrike" spc="-1">
                          <a:solidFill>
                            <a:srgbClr val="000000"/>
                          </a:solidFill>
                          <a:latin typeface="Arial"/>
                        </a:rPr>
                        <a:t>Where to store all data output generated from the same main config file. Defined by the </a:t>
                      </a:r>
                      <a:r>
                        <a:rPr lang="en-GB" sz="1600" b="0" i="1" strike="noStrike" spc="-1">
                          <a:solidFill>
                            <a:srgbClr val="000000"/>
                          </a:solidFill>
                          <a:latin typeface="Arial"/>
                        </a:rPr>
                        <a:t>name</a:t>
                      </a:r>
                      <a:r>
                        <a:rPr lang="en-GB" sz="1600" b="0" strike="noStrike" spc="-1">
                          <a:solidFill>
                            <a:srgbClr val="000000"/>
                          </a:solidFill>
                          <a:latin typeface="Arial"/>
                        </a:rPr>
                        <a:t> keyword in the main config file</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600" b="0" strike="noStrike" spc="-1">
                          <a:solidFill>
                            <a:srgbClr val="000000"/>
                          </a:solidFill>
                          <a:latin typeface="Arial"/>
                        </a:rPr>
                        <a:t>e.g. </a:t>
                      </a:r>
                      <a:r>
                        <a:rPr lang="en-GB" sz="1600" b="0" i="1" strike="noStrike" spc="-1">
                          <a:solidFill>
                            <a:srgbClr val="000000"/>
                          </a:solidFill>
                          <a:latin typeface="Arial"/>
                        </a:rPr>
                        <a:t>TOUL</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236160">
                <a:tc>
                  <a:txBody>
                    <a:bodyPr/>
                    <a:lstStyle/>
                    <a:p>
                      <a:r>
                        <a:rPr lang="en-GB" sz="1600" b="0" strike="noStrike" spc="-1">
                          <a:solidFill>
                            <a:srgbClr val="000000"/>
                          </a:solidFill>
                          <a:latin typeface="Arial"/>
                        </a:rPr>
                        <a:t>time_info</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600" b="0" strike="noStrike" spc="-1">
                          <a:solidFill>
                            <a:srgbClr val="000000"/>
                          </a:solidFill>
                          <a:latin typeface="Arial"/>
                        </a:rPr>
                        <a:t>Usually YYYY-MM-DD. Can be absent depending on the product. e.g. Long term time series</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600" b="0" strike="noStrike" spc="-1">
                          <a:solidFill>
                            <a:srgbClr val="000000"/>
                          </a:solidFill>
                          <a:latin typeface="Arial"/>
                          <a:ea typeface="Microsoft YaHei"/>
                        </a:rPr>
                        <a:t>Dataset=&gt; e.g. </a:t>
                      </a:r>
                      <a:r>
                        <a:rPr lang="en-GB" sz="1600" b="0" i="1" strike="noStrike" spc="-1">
                          <a:solidFill>
                            <a:srgbClr val="000000"/>
                          </a:solidFill>
                          <a:latin typeface="Arial"/>
                          <a:ea typeface="Microsoft YaHei"/>
                        </a:rPr>
                        <a:t>Zh</a:t>
                      </a:r>
                      <a:endParaRPr lang="fr-FR" sz="1600" b="0" strike="noStrike" spc="-1">
                        <a:solidFill>
                          <a:srgbClr val="000000"/>
                        </a:solidFill>
                        <a:latin typeface="Arial"/>
                      </a:endParaRPr>
                    </a:p>
                    <a:p>
                      <a:r>
                        <a:rPr lang="en-GB" sz="1600" b="0" strike="noStrike" spc="-1">
                          <a:solidFill>
                            <a:srgbClr val="000000"/>
                          </a:solidFill>
                          <a:latin typeface="Arial"/>
                          <a:ea typeface="Microsoft YaHei"/>
                        </a:rPr>
                        <a:t>file_naming=&gt; </a:t>
                      </a:r>
                      <a:endParaRPr lang="fr-FR" sz="1600" b="0" strike="noStrike" spc="-1">
                        <a:solidFill>
                          <a:srgbClr val="000000"/>
                        </a:solidFill>
                        <a:latin typeface="Arial"/>
                      </a:endParaRPr>
                    </a:p>
                    <a:p>
                      <a:r>
                        <a:rPr lang="en-GB" sz="1600" b="0" i="1" strike="noStrike" spc="-1">
                          <a:solidFill>
                            <a:srgbClr val="000000"/>
                          </a:solidFill>
                          <a:latin typeface="Arial"/>
                        </a:rPr>
                        <a:t>D{directory format}-F{fileformat} </a:t>
                      </a:r>
                      <a:endParaRPr lang="fr-FR" sz="1600" b="0" strike="noStrike" spc="-1">
                        <a:solidFill>
                          <a:srgbClr val="000000"/>
                        </a:solidFill>
                        <a:latin typeface="Arial"/>
                      </a:endParaRPr>
                    </a:p>
                    <a:p>
                      <a:r>
                        <a:rPr lang="en-GB" sz="1600" b="0" i="1" strike="noStrike" spc="-1">
                          <a:solidFill>
                            <a:srgbClr val="000000"/>
                          </a:solidFill>
                          <a:latin typeface="Arial"/>
                        </a:rPr>
                        <a:t>D{%Y%m%d}-F{%Y%m%d%H%M} </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552960">
                <a:tc>
                  <a:txBody>
                    <a:bodyPr/>
                    <a:lstStyle/>
                    <a:p>
                      <a:r>
                        <a:rPr lang="en-GB" sz="1600" b="0" strike="noStrike" spc="-1">
                          <a:solidFill>
                            <a:srgbClr val="000000"/>
                          </a:solidFill>
                          <a:latin typeface="Arial"/>
                        </a:rPr>
                        <a:t>dataset_name</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600" b="0" strike="noStrike" spc="-1">
                          <a:solidFill>
                            <a:srgbClr val="000000"/>
                          </a:solidFill>
                          <a:latin typeface="Arial"/>
                        </a:rPr>
                        <a:t>Name of the dataset as defined by the product config file </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600" b="0" strike="noStrike" spc="-1">
                          <a:solidFill>
                            <a:srgbClr val="000000"/>
                          </a:solidFill>
                          <a:latin typeface="Arial"/>
                        </a:rPr>
                        <a:t>Can be modified using keyword </a:t>
                      </a:r>
                      <a:r>
                        <a:rPr lang="en-GB" sz="1600" b="1" i="1" strike="noStrike" spc="-1">
                          <a:solidFill>
                            <a:srgbClr val="000000"/>
                          </a:solidFill>
                          <a:latin typeface="Arial"/>
                        </a:rPr>
                        <a:t>dssavename</a:t>
                      </a:r>
                      <a:r>
                        <a:rPr lang="en-GB" sz="1600" b="0" strike="noStrike" spc="-1">
                          <a:solidFill>
                            <a:srgbClr val="000000"/>
                          </a:solidFill>
                          <a:latin typeface="Arial"/>
                        </a:rPr>
                        <a:t> when defining the dataset</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460800">
                <a:tc>
                  <a:txBody>
                    <a:bodyPr/>
                    <a:lstStyle/>
                    <a:p>
                      <a:r>
                        <a:rPr lang="en-GB" sz="1600" b="0" strike="noStrike" spc="-1">
                          <a:solidFill>
                            <a:srgbClr val="000000"/>
                          </a:solidFill>
                          <a:latin typeface="Arial"/>
                        </a:rPr>
                        <a:t>product_name</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600" b="0" strike="noStrike" spc="-1">
                          <a:solidFill>
                            <a:srgbClr val="000000"/>
                          </a:solidFill>
                          <a:latin typeface="Arial"/>
                        </a:rPr>
                        <a:t>Name of the output product as defined by the product config file</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600" b="0" strike="noStrike" spc="-1">
                          <a:solidFill>
                            <a:srgbClr val="000000"/>
                          </a:solidFill>
                          <a:latin typeface="Arial"/>
                        </a:rPr>
                        <a:t>Can be modified using keyword </a:t>
                      </a:r>
                      <a:r>
                        <a:rPr lang="en-GB" sz="1600" b="1" i="1" strike="noStrike" spc="-1">
                          <a:solidFill>
                            <a:srgbClr val="000000"/>
                          </a:solidFill>
                          <a:latin typeface="Arial"/>
                        </a:rPr>
                        <a:t>prdsavedir</a:t>
                      </a:r>
                      <a:r>
                        <a:rPr lang="en-GB" sz="1600" b="0" strike="noStrike" spc="-1">
                          <a:solidFill>
                            <a:srgbClr val="000000"/>
                          </a:solidFill>
                          <a:latin typeface="Arial"/>
                        </a:rPr>
                        <a:t> when defining the product</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bl>
          </a:graphicData>
        </a:graphic>
      </p:graphicFrame>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46E9B57B-6B28-4D23-AD6C-8669076602DF}" type="slidenum">
              <a:t>34</a:t>
            </a:fld>
            <a:endParaRPr/>
          </a:p>
        </p:txBody>
      </p:sp>
      <p:sp>
        <p:nvSpPr>
          <p:cNvPr id="6" name="PlaceHolder 5"/>
          <p:cNvSpPr>
            <a:spLocks noGrp="1"/>
          </p:cNvSpPr>
          <p:nvPr>
            <p:ph type="dt" idx="5"/>
          </p:nvPr>
        </p:nvSpPr>
        <p:spPr/>
        <p:txBody>
          <a:bodyPr/>
          <a:lstStyle/>
          <a:p>
            <a:fld id="{E5644E81-D94A-4FE3-B543-45899C25EEDF}" type="datetime1">
              <a:rPr lang="ca-ES"/>
              <a:t>8/9/2023</a:t>
            </a:fld>
            <a:endParaRPr lang="ca-E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Pyrad output file name convention</a:t>
            </a:r>
            <a:endParaRPr lang="fr-FR" sz="2400" b="1" strike="noStrike" spc="-1">
              <a:solidFill>
                <a:srgbClr val="000000"/>
              </a:solidFill>
              <a:latin typeface="Arial"/>
            </a:endParaRPr>
          </a:p>
        </p:txBody>
      </p:sp>
      <p:sp>
        <p:nvSpPr>
          <p:cNvPr id="239"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12000" indent="0">
              <a:spcBef>
                <a:spcPts val="972"/>
              </a:spcBef>
            </a:pPr>
            <a:r>
              <a:rPr lang="en-GB" sz="2200" b="0" strike="noStrike" spc="-1">
                <a:solidFill>
                  <a:srgbClr val="000000"/>
                </a:solidFill>
                <a:latin typeface="Arial"/>
              </a:rPr>
              <a:t>Usually the Pyrad output file names have the following structure:</a:t>
            </a:r>
            <a:endParaRPr lang="fr-FR" sz="2200" b="0" strike="noStrike" spc="-1">
              <a:solidFill>
                <a:srgbClr val="000000"/>
              </a:solidFill>
              <a:latin typeface="Arial"/>
            </a:endParaRPr>
          </a:p>
          <a:p>
            <a:pPr marL="612000" indent="0">
              <a:spcBef>
                <a:spcPts val="972"/>
              </a:spcBef>
            </a:pPr>
            <a:r>
              <a:rPr lang="en-GB" sz="1800" b="0" i="1" strike="noStrike" spc="-1">
                <a:solidFill>
                  <a:srgbClr val="C9211E"/>
                </a:solidFill>
                <a:latin typeface="Arial"/>
              </a:rPr>
              <a:t>[time_stamp]_[run_info]_</a:t>
            </a:r>
            <a:r>
              <a:rPr lang="en-GB" sz="1800" b="0" i="1" strike="noStrike" spc="-1">
                <a:solidFill>
                  <a:srgbClr val="000000"/>
                </a:solidFill>
                <a:latin typeface="Arial"/>
              </a:rPr>
              <a:t>[product_id]_[dataset_id]_[fieldname]</a:t>
            </a:r>
            <a:r>
              <a:rPr lang="en-GB" sz="1800" b="0" i="1" strike="noStrike" spc="-1">
                <a:solidFill>
                  <a:srgbClr val="C9211E"/>
                </a:solidFill>
                <a:latin typeface="Arial"/>
              </a:rPr>
              <a:t>_[prod_info]</a:t>
            </a:r>
            <a:r>
              <a:rPr lang="en-GB" sz="1800" b="0" i="1" strike="noStrike" spc="-1">
                <a:solidFill>
                  <a:srgbClr val="000000"/>
                </a:solidFill>
                <a:latin typeface="Arial"/>
              </a:rPr>
              <a:t>.[termination]</a:t>
            </a:r>
            <a:endParaRPr lang="fr-FR" sz="1800" b="0" strike="noStrike" spc="-1">
              <a:solidFill>
                <a:srgbClr val="000000"/>
              </a:solidFill>
              <a:latin typeface="Arial"/>
            </a:endParaRPr>
          </a:p>
        </p:txBody>
      </p:sp>
      <p:graphicFrame>
        <p:nvGraphicFramePr>
          <p:cNvPr id="240" name="Tableau 239"/>
          <p:cNvGraphicFramePr/>
          <p:nvPr/>
        </p:nvGraphicFramePr>
        <p:xfrm>
          <a:off x="597600" y="2220840"/>
          <a:ext cx="9513000" cy="5029200"/>
        </p:xfrm>
        <a:graphic>
          <a:graphicData uri="http://schemas.openxmlformats.org/drawingml/2006/table">
            <a:tbl>
              <a:tblPr/>
              <a:tblGrid>
                <a:gridCol w="1406160">
                  <a:extLst>
                    <a:ext uri="{9D8B030D-6E8A-4147-A177-3AD203B41FA5}">
                      <a16:colId xmlns:a16="http://schemas.microsoft.com/office/drawing/2014/main" val="20000"/>
                    </a:ext>
                  </a:extLst>
                </a:gridCol>
                <a:gridCol w="4745880">
                  <a:extLst>
                    <a:ext uri="{9D8B030D-6E8A-4147-A177-3AD203B41FA5}">
                      <a16:colId xmlns:a16="http://schemas.microsoft.com/office/drawing/2014/main" val="20001"/>
                    </a:ext>
                  </a:extLst>
                </a:gridCol>
                <a:gridCol w="3360960">
                  <a:extLst>
                    <a:ext uri="{9D8B030D-6E8A-4147-A177-3AD203B41FA5}">
                      <a16:colId xmlns:a16="http://schemas.microsoft.com/office/drawing/2014/main" val="20002"/>
                    </a:ext>
                  </a:extLst>
                </a:gridCol>
              </a:tblGrid>
              <a:tr h="343440">
                <a:tc>
                  <a:txBody>
                    <a:bodyPr/>
                    <a:lstStyle/>
                    <a:p>
                      <a:r>
                        <a:rPr lang="en-GB" sz="1800" b="0" strike="noStrike" spc="-1">
                          <a:solidFill>
                            <a:srgbClr val="000000"/>
                          </a:solidFill>
                          <a:latin typeface="Arial"/>
                        </a:rPr>
                        <a:t>time_stamp</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800" b="0" strike="noStrike" spc="-1">
                          <a:solidFill>
                            <a:srgbClr val="000000"/>
                          </a:solidFill>
                          <a:latin typeface="Arial"/>
                        </a:rPr>
                        <a:t>time stamp info. Usually the nominal time stamp as read from the input file. Usually of the form YYYYmmddHHMMSS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800" b="0" strike="noStrike" spc="-1">
                          <a:solidFill>
                            <a:srgbClr val="000000"/>
                          </a:solidFill>
                          <a:latin typeface="Arial"/>
                        </a:rPr>
                        <a:t>e.g. 20230425120500</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r>
                        <a:rPr lang="en-GB" sz="1800" b="0" strike="noStrike" spc="-1">
                          <a:solidFill>
                            <a:srgbClr val="000000"/>
                          </a:solidFill>
                          <a:latin typeface="Arial"/>
                        </a:rPr>
                        <a:t>run_info</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Additional information provided at run time by the keyword </a:t>
                      </a:r>
                      <a:r>
                        <a:rPr lang="en-GB" sz="1800" b="0" i="1" strike="noStrike" spc="-1">
                          <a:solidFill>
                            <a:srgbClr val="000000"/>
                          </a:solidFill>
                          <a:latin typeface="Arial"/>
                        </a:rPr>
                        <a:t>-i, --infostr</a:t>
                      </a:r>
                      <a:r>
                        <a:rPr lang="en-GB" sz="1800" b="0" strike="noStrike" spc="-1">
                          <a:solidFill>
                            <a:srgbClr val="000000"/>
                          </a:solidFill>
                          <a:latin typeface="Arial"/>
                        </a:rPr>
                        <a:t> in the launching script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e.g. </a:t>
                      </a:r>
                      <a:r>
                        <a:rPr lang="en-GB" sz="1800" b="0" i="1" strike="noStrike" spc="-1">
                          <a:solidFill>
                            <a:srgbClr val="000000"/>
                          </a:solidFill>
                          <a:latin typeface="Arial"/>
                        </a:rPr>
                        <a:t>run23</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3440">
                <a:tc>
                  <a:txBody>
                    <a:bodyPr/>
                    <a:lstStyle/>
                    <a:p>
                      <a:r>
                        <a:rPr lang="en-GB" sz="1800" b="0" strike="noStrike" spc="-1">
                          <a:solidFill>
                            <a:srgbClr val="000000"/>
                          </a:solidFill>
                          <a:latin typeface="Arial"/>
                        </a:rPr>
                        <a:t>product_id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String identifying the product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i="1" strike="noStrike" spc="-1">
                          <a:solidFill>
                            <a:srgbClr val="000000"/>
                          </a:solidFill>
                          <a:latin typeface="Arial"/>
                          <a:ea typeface="Microsoft YaHei"/>
                        </a:rPr>
                        <a:t>e.g. ppi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43440">
                <a:tc>
                  <a:txBody>
                    <a:bodyPr/>
                    <a:lstStyle/>
                    <a:p>
                      <a:r>
                        <a:rPr lang="en-GB" sz="1800" b="0" strike="noStrike" spc="-1">
                          <a:solidFill>
                            <a:srgbClr val="000000"/>
                          </a:solidFill>
                          <a:latin typeface="Arial"/>
                        </a:rPr>
                        <a:t>dataset_id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String identifying the dataset type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i="1" strike="noStrike" spc="-1">
                          <a:solidFill>
                            <a:srgbClr val="000000"/>
                          </a:solidFill>
                          <a:latin typeface="Arial"/>
                        </a:rPr>
                        <a:t>e.g. RAW</a:t>
                      </a:r>
                      <a:r>
                        <a:rPr lang="en-GB" sz="1800" b="0" strike="noStrike" spc="-1">
                          <a:solidFill>
                            <a:srgbClr val="000000"/>
                          </a:solidFill>
                          <a:latin typeface="Arial"/>
                        </a:rPr>
                        <a:t> (output of raw data reading)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343440">
                <a:tc>
                  <a:txBody>
                    <a:bodyPr/>
                    <a:lstStyle/>
                    <a:p>
                      <a:r>
                        <a:rPr lang="en-GB" sz="1800" b="0" strike="noStrike" spc="-1">
                          <a:solidFill>
                            <a:srgbClr val="000000"/>
                          </a:solidFill>
                          <a:latin typeface="Arial"/>
                        </a:rPr>
                        <a:t>fieldname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Pyrad convention field name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e.g. </a:t>
                      </a:r>
                      <a:r>
                        <a:rPr lang="en-GB" sz="1800" b="0" i="1" strike="noStrike" spc="-1">
                          <a:solidFill>
                            <a:srgbClr val="000000"/>
                          </a:solidFill>
                          <a:latin typeface="Arial"/>
                        </a:rPr>
                        <a:t>dBZ</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343440">
                <a:tc>
                  <a:txBody>
                    <a:bodyPr/>
                    <a:lstStyle/>
                    <a:p>
                      <a:r>
                        <a:rPr lang="en-GB" sz="1800" b="0" strike="noStrike" spc="-1">
                          <a:solidFill>
                            <a:srgbClr val="000000"/>
                          </a:solidFill>
                          <a:latin typeface="Arial"/>
                        </a:rPr>
                        <a:t>prod_info</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Additional string identifying the product.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e.g. </a:t>
                      </a:r>
                      <a:r>
                        <a:rPr lang="en-GB" sz="1800" b="0" i="1" strike="noStrike" spc="-1">
                          <a:solidFill>
                            <a:srgbClr val="000000"/>
                          </a:solidFill>
                          <a:latin typeface="Arial"/>
                        </a:rPr>
                        <a:t>el0.4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r h="343440">
                <a:tc>
                  <a:txBody>
                    <a:bodyPr/>
                    <a:lstStyle/>
                    <a:p>
                      <a:r>
                        <a:rPr lang="en-GB" sz="1800" b="0" strike="noStrike" spc="-1">
                          <a:solidFill>
                            <a:srgbClr val="000000"/>
                          </a:solidFill>
                          <a:latin typeface="Arial"/>
                        </a:rPr>
                        <a:t>termination</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For images it can be that of any file format accepted by Matplotlib and it is defined by keyword </a:t>
                      </a:r>
                      <a:r>
                        <a:rPr lang="en-GB" sz="1800" b="1" i="1" strike="noStrike" spc="-1">
                          <a:solidFill>
                            <a:srgbClr val="000000"/>
                          </a:solidFill>
                          <a:latin typeface="Arial"/>
                        </a:rPr>
                        <a:t>imgformat</a:t>
                      </a:r>
                      <a:r>
                        <a:rPr lang="en-GB" sz="1800" b="0" strike="noStrike" spc="-1">
                          <a:solidFill>
                            <a:srgbClr val="000000"/>
                          </a:solidFill>
                          <a:latin typeface="Arial"/>
                        </a:rPr>
                        <a:t> in the main config file. Outputs that are not grid or radar objects usually are </a:t>
                      </a:r>
                      <a:r>
                        <a:rPr lang="en-GB" sz="1800" b="0" i="1" strike="noStrike" spc="-1">
                          <a:solidFill>
                            <a:srgbClr val="000000"/>
                          </a:solidFill>
                          <a:latin typeface="Arial"/>
                        </a:rPr>
                        <a:t>.csv</a:t>
                      </a:r>
                      <a:r>
                        <a:rPr lang="en-GB" sz="1800" b="0" strike="noStrike" spc="-1">
                          <a:solidFill>
                            <a:srgbClr val="000000"/>
                          </a:solidFill>
                          <a:latin typeface="Arial"/>
                        </a:rPr>
                        <a:t>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6"/>
                  </a:ext>
                </a:extLst>
              </a:tr>
            </a:tbl>
          </a:graphicData>
        </a:graphic>
      </p:graphicFrame>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53B2D5A2-5FC0-4145-B4BC-C8D7CE4B84C2}" type="slidenum">
              <a:t>35</a:t>
            </a:fld>
            <a:endParaRPr/>
          </a:p>
        </p:txBody>
      </p:sp>
      <p:sp>
        <p:nvSpPr>
          <p:cNvPr id="6" name="PlaceHolder 5"/>
          <p:cNvSpPr>
            <a:spLocks noGrp="1"/>
          </p:cNvSpPr>
          <p:nvPr>
            <p:ph type="dt" idx="5"/>
          </p:nvPr>
        </p:nvSpPr>
        <p:spPr/>
        <p:txBody>
          <a:bodyPr/>
          <a:lstStyle/>
          <a:p>
            <a:fld id="{33E7D752-15B1-4C22-ADAE-19774A4D96F2}" type="datetime1">
              <a:rPr lang="ca-ES"/>
              <a:t>8/9/2023</a:t>
            </a:fld>
            <a:endParaRPr lang="ca-E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p:cNvSpPr>
          <p:nvPr>
            <p:ph type="subTitle"/>
          </p:nvPr>
        </p:nvSpPr>
        <p:spPr>
          <a:xfrm>
            <a:off x="328320" y="1962720"/>
            <a:ext cx="8448120" cy="2854800"/>
          </a:xfrm>
          <a:prstGeom prst="rect">
            <a:avLst/>
          </a:prstGeom>
          <a:noFill/>
          <a:ln w="0">
            <a:noFill/>
          </a:ln>
        </p:spPr>
        <p:txBody>
          <a:bodyPr lIns="0" tIns="0" rIns="0" bIns="0" anchor="ctr">
            <a:noAutofit/>
          </a:bodyPr>
          <a:lstStyle/>
          <a:p>
            <a:r>
              <a:rPr lang="en-GB" sz="3200" b="1" strike="noStrike" spc="-1">
                <a:solidFill>
                  <a:srgbClr val="5770BE"/>
                </a:solidFill>
                <a:latin typeface="Arial"/>
              </a:rPr>
              <a:t>6. Constructing the processing chain</a:t>
            </a:r>
            <a:endParaRPr lang="fr-FR" sz="3200" b="0" strike="noStrike" spc="-1">
              <a:solidFill>
                <a:srgbClr val="000000"/>
              </a:solidFill>
              <a:latin typeface="Arial"/>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45056B89-67F5-4C4A-A180-494CC5992811}" type="slidenum">
              <a:t>36</a:t>
            </a:fld>
            <a:endParaRPr/>
          </a:p>
        </p:txBody>
      </p:sp>
      <p:sp>
        <p:nvSpPr>
          <p:cNvPr id="5" name="PlaceHolder 4"/>
          <p:cNvSpPr>
            <a:spLocks noGrp="1"/>
          </p:cNvSpPr>
          <p:nvPr>
            <p:ph type="dt" idx="5"/>
          </p:nvPr>
        </p:nvSpPr>
        <p:spPr/>
        <p:txBody>
          <a:bodyPr/>
          <a:lstStyle/>
          <a:p>
            <a:fld id="{7435D46B-172F-4DDA-B0CE-6F85C3049D38}" type="datetime1">
              <a:rPr lang="ca-ES"/>
              <a:t>8/9/2023</a:t>
            </a:fld>
            <a:endParaRPr lang="ca-E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Constructing the processing chain</a:t>
            </a:r>
            <a:endParaRPr lang="fr-FR" sz="2400" b="1" strike="noStrike" spc="-1">
              <a:solidFill>
                <a:srgbClr val="000000"/>
              </a:solidFill>
              <a:latin typeface="Arial"/>
            </a:endParaRPr>
          </a:p>
        </p:txBody>
      </p:sp>
      <p:sp>
        <p:nvSpPr>
          <p:cNvPr id="243"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48000" lvl="2" indent="-216000">
              <a:spcBef>
                <a:spcPts val="850"/>
              </a:spcBef>
              <a:buClr>
                <a:srgbClr val="000000"/>
              </a:buClr>
              <a:buSzPct val="45000"/>
              <a:buFont typeface="Wingdings" charset="2"/>
              <a:buChar char=""/>
            </a:pPr>
            <a:r>
              <a:rPr lang="en-GB" sz="2000" b="0" strike="noStrike" spc="-1">
                <a:solidFill>
                  <a:srgbClr val="000000"/>
                </a:solidFill>
                <a:latin typeface="Arial"/>
              </a:rPr>
              <a:t>Each dataset type is identified by a </a:t>
            </a:r>
            <a:r>
              <a:rPr lang="en-GB" sz="2000" b="1" strike="noStrike" spc="-1">
                <a:solidFill>
                  <a:srgbClr val="000000"/>
                </a:solidFill>
                <a:latin typeface="Arial"/>
              </a:rPr>
              <a:t>keyword</a:t>
            </a:r>
            <a:r>
              <a:rPr lang="en-GB" sz="2000" b="0" strike="noStrike" spc="-1">
                <a:solidFill>
                  <a:srgbClr val="000000"/>
                </a:solidFill>
                <a:latin typeface="Arial"/>
              </a:rPr>
              <a:t> that internally is associated to a </a:t>
            </a:r>
            <a:r>
              <a:rPr lang="en-GB" sz="2000" b="1" strike="noStrike" spc="-1">
                <a:solidFill>
                  <a:srgbClr val="000000"/>
                </a:solidFill>
                <a:latin typeface="Arial"/>
              </a:rPr>
              <a:t>processing function</a:t>
            </a:r>
            <a:endParaRPr lang="fr-FR" sz="20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000" b="0" strike="noStrike" spc="-1">
                <a:solidFill>
                  <a:srgbClr val="000000"/>
                </a:solidFill>
                <a:latin typeface="Arial"/>
              </a:rPr>
              <a:t>Internally </a:t>
            </a:r>
            <a:r>
              <a:rPr lang="en-GB" sz="2000" b="0" u="sng" strike="noStrike" spc="-1">
                <a:solidFill>
                  <a:srgbClr val="000000"/>
                </a:solidFill>
                <a:uFillTx/>
                <a:latin typeface="Arial"/>
              </a:rPr>
              <a:t>the datasets are grouped in </a:t>
            </a:r>
            <a:r>
              <a:rPr lang="en-GB" sz="2000" b="1" u="sng" strike="noStrike" spc="-1">
                <a:solidFill>
                  <a:srgbClr val="000000"/>
                </a:solidFill>
                <a:uFillTx/>
                <a:latin typeface="Arial"/>
              </a:rPr>
              <a:t>families</a:t>
            </a:r>
            <a:r>
              <a:rPr lang="en-GB" sz="2000" b="0" strike="noStrike" spc="-1">
                <a:solidFill>
                  <a:srgbClr val="000000"/>
                </a:solidFill>
                <a:latin typeface="Arial"/>
              </a:rPr>
              <a:t>. Those families can generate similar products </a:t>
            </a:r>
            <a:endParaRPr lang="fr-FR" sz="20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000" b="0" strike="noStrike" spc="-1">
                <a:solidFill>
                  <a:srgbClr val="000000"/>
                </a:solidFill>
                <a:latin typeface="Arial"/>
              </a:rPr>
              <a:t>The user can define up to 99 </a:t>
            </a:r>
            <a:r>
              <a:rPr lang="en-GB" sz="2000" b="1" strike="noStrike" spc="-1">
                <a:solidFill>
                  <a:srgbClr val="000000"/>
                </a:solidFill>
                <a:latin typeface="Arial"/>
              </a:rPr>
              <a:t>levels of processing</a:t>
            </a:r>
            <a:r>
              <a:rPr lang="en-GB" sz="2000" b="0" strike="noStrike" spc="-1">
                <a:solidFill>
                  <a:srgbClr val="000000"/>
                </a:solidFill>
                <a:latin typeface="Arial"/>
              </a:rPr>
              <a:t> for each </a:t>
            </a:r>
            <a:r>
              <a:rPr lang="en-GB" sz="2000" b="1" strike="noStrike" spc="-1">
                <a:solidFill>
                  <a:srgbClr val="000000"/>
                </a:solidFill>
                <a:latin typeface="Arial"/>
              </a:rPr>
              <a:t>input data object</a:t>
            </a:r>
            <a:endParaRPr lang="fr-FR" sz="20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000" b="0" strike="noStrike" spc="-1">
                <a:solidFill>
                  <a:srgbClr val="000000"/>
                </a:solidFill>
                <a:latin typeface="Arial"/>
              </a:rPr>
              <a:t>Datasets that are not inter-dependent can be generated at the same processing level. There is an option to generate those in parallel</a:t>
            </a:r>
            <a:endParaRPr lang="fr-FR" sz="20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000" b="0" strike="noStrike" spc="-1">
                <a:solidFill>
                  <a:srgbClr val="000000"/>
                </a:solidFill>
                <a:latin typeface="Arial"/>
                <a:ea typeface="Droid Sans Fallback"/>
              </a:rPr>
              <a:t>Levels will be </a:t>
            </a:r>
            <a:r>
              <a:rPr lang="en-GB" sz="2000" b="0" u="sng" strike="noStrike" spc="-1">
                <a:solidFill>
                  <a:srgbClr val="000000"/>
                </a:solidFill>
                <a:uFillTx/>
                <a:latin typeface="Arial"/>
                <a:ea typeface="Droid Sans Fallback"/>
              </a:rPr>
              <a:t>processed sequentially</a:t>
            </a:r>
            <a:r>
              <a:rPr lang="en-GB" sz="2000" b="0" strike="noStrike" spc="-1">
                <a:solidFill>
                  <a:srgbClr val="000000"/>
                </a:solidFill>
                <a:latin typeface="Arial"/>
                <a:ea typeface="Droid Sans Fallback"/>
              </a:rPr>
              <a:t>. At the end of each processing level the keywords </a:t>
            </a:r>
            <a:r>
              <a:rPr lang="en-GB" sz="2000" b="1" i="1" strike="noStrike" spc="-1">
                <a:solidFill>
                  <a:srgbClr val="000000"/>
                </a:solidFill>
                <a:latin typeface="Arial"/>
                <a:ea typeface="Droid Sans Fallback"/>
              </a:rPr>
              <a:t>MAKE_GLOBAL, SUBSTITUTE_OBJECT</a:t>
            </a:r>
            <a:r>
              <a:rPr lang="en-GB" sz="2000" b="0" strike="noStrike" spc="-1">
                <a:solidFill>
                  <a:srgbClr val="000000"/>
                </a:solidFill>
                <a:latin typeface="Arial"/>
                <a:ea typeface="Droid Sans Fallback"/>
              </a:rPr>
              <a:t> and </a:t>
            </a:r>
            <a:r>
              <a:rPr lang="en-GB" sz="2000" b="1" i="1" strike="noStrike" spc="-1">
                <a:solidFill>
                  <a:srgbClr val="000000"/>
                </a:solidFill>
                <a:latin typeface="Arial"/>
              </a:rPr>
              <a:t>FIELDS_TO_REMOVE</a:t>
            </a:r>
            <a:r>
              <a:rPr lang="en-GB" sz="2000" b="0" strike="noStrike" spc="-1">
                <a:solidFill>
                  <a:srgbClr val="000000"/>
                </a:solidFill>
                <a:latin typeface="Arial"/>
              </a:rPr>
              <a:t> will control the behaviour of the new dataset created</a:t>
            </a:r>
            <a:endParaRPr lang="fr-FR" sz="20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000" b="0" strike="noStrike" spc="-1">
                <a:solidFill>
                  <a:srgbClr val="000000"/>
                </a:solidFill>
                <a:latin typeface="Arial"/>
              </a:rPr>
              <a:t>For each new dataset as many </a:t>
            </a:r>
            <a:r>
              <a:rPr lang="en-GB" sz="2000" b="1" strike="noStrike" spc="-1">
                <a:solidFill>
                  <a:srgbClr val="000000"/>
                </a:solidFill>
                <a:latin typeface="Arial"/>
              </a:rPr>
              <a:t>products</a:t>
            </a:r>
            <a:r>
              <a:rPr lang="en-GB" sz="2000" b="0" strike="noStrike" spc="-1">
                <a:solidFill>
                  <a:srgbClr val="000000"/>
                </a:solidFill>
                <a:latin typeface="Arial"/>
              </a:rPr>
              <a:t> as specified by the user will be generated. There is an option to generate those in parallel. If desired </a:t>
            </a:r>
            <a:r>
              <a:rPr lang="en-GB" sz="2000" b="0" u="sng" strike="noStrike" spc="-1">
                <a:solidFill>
                  <a:srgbClr val="000000"/>
                </a:solidFill>
                <a:uFillTx/>
                <a:latin typeface="Arial"/>
              </a:rPr>
              <a:t>no product needs to be generated</a:t>
            </a:r>
            <a:endParaRPr lang="fr-FR" sz="20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F5CC3826-A1DC-471A-BBD0-BBDCF4811D2F}" type="slidenum">
              <a:t>37</a:t>
            </a:fld>
            <a:endParaRPr/>
          </a:p>
        </p:txBody>
      </p:sp>
      <p:sp>
        <p:nvSpPr>
          <p:cNvPr id="6" name="PlaceHolder 5"/>
          <p:cNvSpPr>
            <a:spLocks noGrp="1"/>
          </p:cNvSpPr>
          <p:nvPr>
            <p:ph type="dt" idx="5"/>
          </p:nvPr>
        </p:nvSpPr>
        <p:spPr/>
        <p:txBody>
          <a:bodyPr/>
          <a:lstStyle/>
          <a:p>
            <a:fld id="{EEF28D66-7D89-45AC-81F9-849827E53E2A}" type="datetime1">
              <a:rPr lang="ca-ES"/>
              <a:t>8/9/2023</a:t>
            </a:fld>
            <a:endParaRPr lang="ca-E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Constructing the processing chain</a:t>
            </a:r>
            <a:endParaRPr lang="fr-FR" sz="2400" b="1" strike="noStrike" spc="-1">
              <a:solidFill>
                <a:srgbClr val="000000"/>
              </a:solidFill>
              <a:latin typeface="Arial"/>
            </a:endParaRPr>
          </a:p>
        </p:txBody>
      </p:sp>
      <p:graphicFrame>
        <p:nvGraphicFramePr>
          <p:cNvPr id="245" name="Tableau 244"/>
          <p:cNvGraphicFramePr/>
          <p:nvPr/>
        </p:nvGraphicFramePr>
        <p:xfrm>
          <a:off x="227880" y="1935000"/>
          <a:ext cx="10151280" cy="3291840"/>
        </p:xfrm>
        <a:graphic>
          <a:graphicData uri="http://schemas.openxmlformats.org/drawingml/2006/table">
            <a:tbl>
              <a:tblPr/>
              <a:tblGrid>
                <a:gridCol w="2688840">
                  <a:extLst>
                    <a:ext uri="{9D8B030D-6E8A-4147-A177-3AD203B41FA5}">
                      <a16:colId xmlns:a16="http://schemas.microsoft.com/office/drawing/2014/main" val="20000"/>
                    </a:ext>
                  </a:extLst>
                </a:gridCol>
                <a:gridCol w="7462440">
                  <a:extLst>
                    <a:ext uri="{9D8B030D-6E8A-4147-A177-3AD203B41FA5}">
                      <a16:colId xmlns:a16="http://schemas.microsoft.com/office/drawing/2014/main" val="20001"/>
                    </a:ext>
                  </a:extLst>
                </a:gridCol>
              </a:tblGrid>
              <a:tr h="719640">
                <a:tc>
                  <a:txBody>
                    <a:bodyPr/>
                    <a:lstStyle/>
                    <a:p>
                      <a:r>
                        <a:rPr lang="en-GB" sz="1800" b="0" strike="noStrike" spc="-1">
                          <a:solidFill>
                            <a:srgbClr val="000000"/>
                          </a:solidFill>
                          <a:latin typeface="Arial"/>
                        </a:rPr>
                        <a:t>MAKE_GLOBAL</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800" b="0" strike="noStrike" spc="-1">
                          <a:solidFill>
                            <a:srgbClr val="000000"/>
                          </a:solidFill>
                          <a:latin typeface="Arial"/>
                        </a:rPr>
                        <a:t>1 - The newly generated dataset fields will be added to the data object and will be available for the next processing level. Assumes that the generated dataset is compatible with the current data object. If a field with the same name exists it will be overwritten</a:t>
                      </a:r>
                      <a:endParaRPr lang="fr-FR" sz="1800" b="0" strike="noStrike" spc="-1">
                        <a:solidFill>
                          <a:srgbClr val="000000"/>
                        </a:solidFill>
                        <a:latin typeface="Arial"/>
                      </a:endParaRPr>
                    </a:p>
                    <a:p>
                      <a:r>
                        <a:rPr lang="en-GB" sz="1800" b="0" strike="noStrike" spc="-1">
                          <a:solidFill>
                            <a:srgbClr val="000000"/>
                          </a:solidFill>
                          <a:latin typeface="Arial"/>
                        </a:rPr>
                        <a:t>0 – The dataset will not be added to the data object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719640">
                <a:tc>
                  <a:txBody>
                    <a:bodyPr/>
                    <a:lstStyle/>
                    <a:p>
                      <a:r>
                        <a:rPr lang="en-GB" sz="1800" b="0" strike="noStrike" spc="-1">
                          <a:solidFill>
                            <a:srgbClr val="000000"/>
                          </a:solidFill>
                          <a:latin typeface="Arial"/>
                        </a:rPr>
                        <a:t>FIELDS_TO_REMOVE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List of fields to remove. The fields removed will not be available for the next processing level. Useful to remove intermediate fields to reduce the memory footprint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720360">
                <a:tc>
                  <a:txBody>
                    <a:bodyPr/>
                    <a:lstStyle/>
                    <a:p>
                      <a:r>
                        <a:rPr lang="en-GB" sz="1800" b="0" strike="noStrike" spc="-1">
                          <a:solidFill>
                            <a:srgbClr val="000000"/>
                          </a:solidFill>
                          <a:latin typeface="Arial"/>
                        </a:rPr>
                        <a:t>SUBSTITUTE_OBJECT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1 - The data object used at the current level will be erased and substituted by the newly generated dataset. Useful for e.g. transition from a volume radar object to a grid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bl>
          </a:graphicData>
        </a:graphic>
      </p:graphicFrame>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E98448FC-1F77-4EEA-A7EE-C7520EEEC4B9}" type="slidenum">
              <a:t>38</a:t>
            </a:fld>
            <a:endParaRPr/>
          </a:p>
        </p:txBody>
      </p:sp>
      <p:sp>
        <p:nvSpPr>
          <p:cNvPr id="5" name="PlaceHolder 4"/>
          <p:cNvSpPr>
            <a:spLocks noGrp="1"/>
          </p:cNvSpPr>
          <p:nvPr>
            <p:ph type="dt" idx="5"/>
          </p:nvPr>
        </p:nvSpPr>
        <p:spPr/>
        <p:txBody>
          <a:bodyPr/>
          <a:lstStyle/>
          <a:p>
            <a:fld id="{58644CEA-6BF8-47B5-A128-E1576A97905D}" type="datetime1">
              <a:rPr lang="ca-ES"/>
              <a:t>8/9/2023</a:t>
            </a:fld>
            <a:endParaRPr lang="ca-E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Dataset families. Most common</a:t>
            </a:r>
            <a:endParaRPr lang="fr-FR" sz="2400" b="1" strike="noStrike" spc="-1">
              <a:solidFill>
                <a:srgbClr val="000000"/>
              </a:solidFill>
              <a:latin typeface="Arial"/>
            </a:endParaRPr>
          </a:p>
        </p:txBody>
      </p:sp>
      <p:graphicFrame>
        <p:nvGraphicFramePr>
          <p:cNvPr id="247" name="Tableau 246"/>
          <p:cNvGraphicFramePr/>
          <p:nvPr/>
        </p:nvGraphicFramePr>
        <p:xfrm>
          <a:off x="272880" y="1428120"/>
          <a:ext cx="9900720" cy="3931920"/>
        </p:xfrm>
        <a:graphic>
          <a:graphicData uri="http://schemas.openxmlformats.org/drawingml/2006/table">
            <a:tbl>
              <a:tblPr/>
              <a:tblGrid>
                <a:gridCol w="2088360">
                  <a:extLst>
                    <a:ext uri="{9D8B030D-6E8A-4147-A177-3AD203B41FA5}">
                      <a16:colId xmlns:a16="http://schemas.microsoft.com/office/drawing/2014/main" val="20000"/>
                    </a:ext>
                  </a:extLst>
                </a:gridCol>
                <a:gridCol w="3749040">
                  <a:extLst>
                    <a:ext uri="{9D8B030D-6E8A-4147-A177-3AD203B41FA5}">
                      <a16:colId xmlns:a16="http://schemas.microsoft.com/office/drawing/2014/main" val="20001"/>
                    </a:ext>
                  </a:extLst>
                </a:gridCol>
                <a:gridCol w="4063320">
                  <a:extLst>
                    <a:ext uri="{9D8B030D-6E8A-4147-A177-3AD203B41FA5}">
                      <a16:colId xmlns:a16="http://schemas.microsoft.com/office/drawing/2014/main" val="20002"/>
                    </a:ext>
                  </a:extLst>
                </a:gridCol>
              </a:tblGrid>
              <a:tr h="343440">
                <a:tc>
                  <a:txBody>
                    <a:bodyPr/>
                    <a:lstStyle/>
                    <a:p>
                      <a:pPr indent="0">
                        <a:buNone/>
                      </a:pPr>
                      <a:r>
                        <a:rPr lang="en-GB" sz="1800" b="0" strike="noStrike" spc="-1">
                          <a:solidFill>
                            <a:srgbClr val="000000"/>
                          </a:solidFill>
                          <a:latin typeface="Arial"/>
                        </a:rPr>
                        <a:t>VOL</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800" b="0" strike="noStrike" spc="-1">
                          <a:solidFill>
                            <a:srgbClr val="000000"/>
                          </a:solidFill>
                          <a:latin typeface="Arial"/>
                        </a:rPr>
                        <a:t>generate_vol_products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800" b="0" strike="noStrike" spc="-1">
                          <a:solidFill>
                            <a:srgbClr val="000000"/>
                          </a:solidFill>
                          <a:latin typeface="Arial"/>
                        </a:rPr>
                        <a:t>Radar volume output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pPr indent="0">
                        <a:buNone/>
                      </a:pPr>
                      <a:r>
                        <a:rPr lang="en-GB" sz="1800" b="0" strike="noStrike" spc="-1">
                          <a:solidFill>
                            <a:srgbClr val="000000"/>
                          </a:solidFill>
                          <a:latin typeface="Arial"/>
                        </a:rPr>
                        <a:t>TIMEAVG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generate_time_avg_products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Radar volume time averaging products. Same products as above but with different time stamp</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3440">
                <a:tc>
                  <a:txBody>
                    <a:bodyPr/>
                    <a:lstStyle/>
                    <a:p>
                      <a:pPr indent="0">
                        <a:buNone/>
                      </a:pPr>
                      <a:r>
                        <a:rPr lang="en-GB" sz="1800" b="0" strike="noStrike" spc="-1">
                          <a:solidFill>
                            <a:srgbClr val="000000"/>
                          </a:solidFill>
                          <a:latin typeface="Arial"/>
                        </a:rPr>
                        <a:t>SPECTRA</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generate_spectra_products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Spectra or IQ volume output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43440">
                <a:tc>
                  <a:txBody>
                    <a:bodyPr/>
                    <a:lstStyle/>
                    <a:p>
                      <a:pPr indent="0">
                        <a:buNone/>
                      </a:pPr>
                      <a:r>
                        <a:rPr lang="en-GB" sz="1800" b="0" strike="noStrike" spc="-1">
                          <a:solidFill>
                            <a:srgbClr val="000000"/>
                          </a:solidFill>
                          <a:latin typeface="Arial"/>
                        </a:rPr>
                        <a:t>GRID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generate_grid_products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Cartesian grid data ouput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343440">
                <a:tc>
                  <a:txBody>
                    <a:bodyPr/>
                    <a:lstStyle/>
                    <a:p>
                      <a:pPr indent="0">
                        <a:buNone/>
                      </a:pPr>
                      <a:r>
                        <a:rPr lang="en-GB" sz="1800" b="0" strike="noStrike" spc="-1">
                          <a:solidFill>
                            <a:srgbClr val="000000"/>
                          </a:solidFill>
                          <a:latin typeface="Arial"/>
                        </a:rPr>
                        <a:t>GRID_TIMEAVG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generate_grid_time_avg_products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Time-averaging or accumulation of grid data. Same products as above but with different time stamp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343440">
                <a:tc>
                  <a:txBody>
                    <a:bodyPr/>
                    <a:lstStyle/>
                    <a:p>
                      <a:pPr indent="0">
                        <a:buNone/>
                      </a:pPr>
                      <a:r>
                        <a:rPr lang="en-GB" sz="1800" b="0" strike="noStrike" spc="-1">
                          <a:solidFill>
                            <a:srgbClr val="000000"/>
                          </a:solidFill>
                          <a:latin typeface="Arial"/>
                        </a:rPr>
                        <a:t>QVP</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generate_qvp_products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Time-column data (e.g. QVP, columns, etc.)</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r h="343440">
                <a:tc>
                  <a:txBody>
                    <a:bodyPr/>
                    <a:lstStyle/>
                    <a:p>
                      <a:pPr indent="0">
                        <a:buNone/>
                      </a:pPr>
                      <a:r>
                        <a:rPr lang="en-GB" sz="1800" b="0" strike="noStrike" spc="-1">
                          <a:solidFill>
                            <a:srgbClr val="000000"/>
                          </a:solidFill>
                          <a:latin typeface="Arial"/>
                        </a:rPr>
                        <a:t>TIMESERIES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generate_timeseries_products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Time series of POIs products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6"/>
                  </a:ext>
                </a:extLst>
              </a:tr>
            </a:tbl>
          </a:graphicData>
        </a:graphic>
      </p:graphicFrame>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2B0953A9-3E49-48C4-978E-810CC83B674B}" type="slidenum">
              <a:t>39</a:t>
            </a:fld>
            <a:endParaRPr/>
          </a:p>
        </p:txBody>
      </p:sp>
      <p:sp>
        <p:nvSpPr>
          <p:cNvPr id="5" name="PlaceHolder 4"/>
          <p:cNvSpPr>
            <a:spLocks noGrp="1"/>
          </p:cNvSpPr>
          <p:nvPr>
            <p:ph type="dt" idx="5"/>
          </p:nvPr>
        </p:nvSpPr>
        <p:spPr/>
        <p:txBody>
          <a:bodyPr/>
          <a:lstStyle/>
          <a:p>
            <a:fld id="{8349E1C8-6539-4654-B152-C90CF1ADA503}" type="datetime1">
              <a:rPr lang="ca-ES"/>
              <a:t>8/9/2023</a:t>
            </a:fld>
            <a:endParaRPr lang="ca-ES"/>
          </a:p>
        </p:txBody>
      </p:sp>
      <p:sp>
        <p:nvSpPr>
          <p:cNvPr id="2" name="ZoneTexte 1">
            <a:extLst>
              <a:ext uri="{FF2B5EF4-FFF2-40B4-BE49-F238E27FC236}">
                <a16:creationId xmlns:a16="http://schemas.microsoft.com/office/drawing/2014/main" id="{566AA545-BE4D-1CE2-FD4B-32B713C5B77C}"/>
              </a:ext>
            </a:extLst>
          </p:cNvPr>
          <p:cNvSpPr txBox="1"/>
          <p:nvPr/>
        </p:nvSpPr>
        <p:spPr>
          <a:xfrm>
            <a:off x="6421582" y="5933209"/>
            <a:ext cx="2377574" cy="646331"/>
          </a:xfrm>
          <a:prstGeom prst="rect">
            <a:avLst/>
          </a:prstGeom>
          <a:noFill/>
        </p:spPr>
        <p:txBody>
          <a:bodyPr wrap="none" rtlCol="0">
            <a:spAutoFit/>
          </a:bodyPr>
          <a:lstStyle/>
          <a:p>
            <a:r>
              <a:rPr lang="fr-FR" dirty="0">
                <a:hlinkClick r:id="rId2"/>
              </a:rPr>
              <a:t>List of </a:t>
            </a:r>
            <a:r>
              <a:rPr lang="fr-FR" dirty="0" err="1">
                <a:hlinkClick r:id="rId2"/>
              </a:rPr>
              <a:t>pyrad</a:t>
            </a:r>
            <a:r>
              <a:rPr lang="fr-FR" dirty="0">
                <a:hlinkClick r:id="rId2"/>
              </a:rPr>
              <a:t> </a:t>
            </a:r>
            <a:r>
              <a:rPr lang="fr-FR" dirty="0" err="1">
                <a:hlinkClick r:id="rId2"/>
              </a:rPr>
              <a:t>datasets</a:t>
            </a:r>
            <a:endParaRPr lang="fr-FR" dirty="0"/>
          </a:p>
          <a:p>
            <a:r>
              <a:rPr lang="fr-FR" dirty="0">
                <a:hlinkClick r:id="rId3"/>
              </a:rPr>
              <a:t>List of </a:t>
            </a:r>
            <a:r>
              <a:rPr lang="fr-FR" dirty="0" err="1">
                <a:hlinkClick r:id="rId3"/>
              </a:rPr>
              <a:t>pyrad</a:t>
            </a:r>
            <a:r>
              <a:rPr lang="fr-FR" dirty="0">
                <a:hlinkClick r:id="rId3"/>
              </a:rPr>
              <a:t> </a:t>
            </a:r>
            <a:r>
              <a:rPr lang="fr-FR" dirty="0" err="1">
                <a:hlinkClick r:id="rId3"/>
              </a:rPr>
              <a:t>products</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What is Pyrad ?</a:t>
            </a:r>
            <a:endParaRPr lang="fr-FR" sz="2400" b="1" strike="noStrike" spc="-1">
              <a:solidFill>
                <a:srgbClr val="000000"/>
              </a:solidFill>
              <a:latin typeface="Arial"/>
            </a:endParaRPr>
          </a:p>
        </p:txBody>
      </p:sp>
      <p:sp>
        <p:nvSpPr>
          <p:cNvPr id="132"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216000" indent="0">
              <a:spcBef>
                <a:spcPts val="972"/>
              </a:spcBef>
              <a:buNone/>
            </a:pPr>
            <a:r>
              <a:rPr lang="en-GB" sz="3200" b="0" strike="noStrike" spc="-1">
                <a:solidFill>
                  <a:srgbClr val="000000"/>
                </a:solidFill>
                <a:latin typeface="Arial"/>
              </a:rPr>
              <a:t>Pyrad is a processing framework that allows the creation of </a:t>
            </a:r>
            <a:r>
              <a:rPr lang="en-GB" sz="3200" b="0" u="sng" strike="noStrike" spc="-1">
                <a:solidFill>
                  <a:srgbClr val="000000"/>
                </a:solidFill>
                <a:uFillTx/>
                <a:latin typeface="Arial"/>
              </a:rPr>
              <a:t>flexible</a:t>
            </a:r>
            <a:r>
              <a:rPr lang="en-GB" sz="3200" b="0" strike="noStrike" spc="-1">
                <a:solidFill>
                  <a:srgbClr val="000000"/>
                </a:solidFill>
                <a:latin typeface="Arial"/>
              </a:rPr>
              <a:t> and </a:t>
            </a:r>
            <a:r>
              <a:rPr lang="en-GB" sz="3200" b="0" u="sng" strike="noStrike" spc="-1">
                <a:solidFill>
                  <a:srgbClr val="000000"/>
                </a:solidFill>
                <a:uFillTx/>
                <a:latin typeface="Arial"/>
              </a:rPr>
              <a:t>replicable</a:t>
            </a:r>
            <a:r>
              <a:rPr lang="en-GB" sz="3200" b="0" strike="noStrike" spc="-1">
                <a:solidFill>
                  <a:srgbClr val="000000"/>
                </a:solidFill>
                <a:latin typeface="Arial"/>
              </a:rPr>
              <a:t> data processing chains with no programming. It is capable of operating in </a:t>
            </a:r>
            <a:r>
              <a:rPr lang="en-GB" sz="3200" b="1" strike="noStrike" spc="-1">
                <a:solidFill>
                  <a:srgbClr val="000000"/>
                </a:solidFill>
                <a:latin typeface="Arial"/>
              </a:rPr>
              <a:t>real time</a:t>
            </a:r>
            <a:r>
              <a:rPr lang="en-GB" sz="3200" b="0" strike="noStrike" spc="-1">
                <a:solidFill>
                  <a:srgbClr val="000000"/>
                </a:solidFill>
                <a:latin typeface="Arial"/>
              </a:rPr>
              <a:t> or </a:t>
            </a:r>
            <a:r>
              <a:rPr lang="en-GB" sz="3200" b="1" strike="noStrike" spc="-1">
                <a:solidFill>
                  <a:srgbClr val="000000"/>
                </a:solidFill>
                <a:latin typeface="Arial"/>
              </a:rPr>
              <a:t>off-line. </a:t>
            </a:r>
            <a:r>
              <a:rPr lang="en-GB" sz="3200" b="0" strike="noStrike" spc="-1">
                <a:solidFill>
                  <a:srgbClr val="000000"/>
                </a:solidFill>
                <a:latin typeface="Arial"/>
              </a:rPr>
              <a:t>It is aimed mainly for weather radar data processing but has some limited functionality allowing to process data from other sensors.</a:t>
            </a:r>
            <a:endParaRPr lang="fr-FR" sz="3200" b="0" strike="noStrike" spc="-1">
              <a:solidFill>
                <a:srgbClr val="000000"/>
              </a:solidFill>
              <a:latin typeface="Arial"/>
            </a:endParaRPr>
          </a:p>
          <a:p>
            <a:pPr indent="0">
              <a:spcBef>
                <a:spcPts val="972"/>
              </a:spcBef>
              <a:buNone/>
            </a:pPr>
            <a:endParaRPr lang="fr-FR" sz="3200" b="0" strike="noStrike" spc="-1">
              <a:solidFill>
                <a:srgbClr val="000000"/>
              </a:solidFill>
              <a:latin typeface="Arial"/>
            </a:endParaRPr>
          </a:p>
        </p:txBody>
      </p:sp>
      <p:sp>
        <p:nvSpPr>
          <p:cNvPr id="133" name="Rectangle 132"/>
          <p:cNvSpPr/>
          <p:nvPr/>
        </p:nvSpPr>
        <p:spPr>
          <a:xfrm>
            <a:off x="3826800" y="5027400"/>
            <a:ext cx="1874520" cy="1023480"/>
          </a:xfrm>
          <a:prstGeom prst="rect">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Pyrad</a:t>
            </a:r>
          </a:p>
        </p:txBody>
      </p:sp>
      <p:sp>
        <p:nvSpPr>
          <p:cNvPr id="135" name="Flèche : droite 134"/>
          <p:cNvSpPr/>
          <p:nvPr/>
        </p:nvSpPr>
        <p:spPr>
          <a:xfrm>
            <a:off x="3011040" y="5431320"/>
            <a:ext cx="815760" cy="294120"/>
          </a:xfrm>
          <a:prstGeom prst="rightArrow">
            <a:avLst>
              <a:gd name="adj1" fmla="val 50000"/>
              <a:gd name="adj2" fmla="val 69339"/>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GB" sz="1800" b="0" strike="noStrike" spc="-1">
              <a:solidFill>
                <a:srgbClr val="000000"/>
              </a:solidFill>
              <a:latin typeface="Times New Roman"/>
            </a:endParaRPr>
          </a:p>
        </p:txBody>
      </p:sp>
      <p:sp>
        <p:nvSpPr>
          <p:cNvPr id="136" name="Flèche : droite 135"/>
          <p:cNvSpPr/>
          <p:nvPr/>
        </p:nvSpPr>
        <p:spPr>
          <a:xfrm>
            <a:off x="5711400" y="5431320"/>
            <a:ext cx="815760" cy="294120"/>
          </a:xfrm>
          <a:prstGeom prst="rightArrow">
            <a:avLst>
              <a:gd name="adj1" fmla="val 50000"/>
              <a:gd name="adj2" fmla="val 69339"/>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GB" sz="1800" b="0" strike="noStrike" spc="-1">
              <a:solidFill>
                <a:srgbClr val="000000"/>
              </a:solidFill>
              <a:latin typeface="Times New Roman"/>
            </a:endParaRPr>
          </a:p>
        </p:txBody>
      </p:sp>
      <p:pic>
        <p:nvPicPr>
          <p:cNvPr id="137" name="Picture 2"/>
          <p:cNvPicPr/>
          <p:nvPr/>
        </p:nvPicPr>
        <p:blipFill>
          <a:blip r:embed="rId2"/>
          <a:stretch/>
        </p:blipFill>
        <p:spPr>
          <a:xfrm>
            <a:off x="6581160" y="4331520"/>
            <a:ext cx="3150000" cy="2520000"/>
          </a:xfrm>
          <a:prstGeom prst="rect">
            <a:avLst/>
          </a:prstGeom>
          <a:ln w="0">
            <a:noFill/>
          </a:ln>
        </p:spPr>
      </p:pic>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BD9F3826-D4FE-42DF-9EDF-D4DFB8D8B6D3}" type="slidenum">
              <a:t>4</a:t>
            </a:fld>
            <a:endParaRPr/>
          </a:p>
        </p:txBody>
      </p:sp>
      <p:sp>
        <p:nvSpPr>
          <p:cNvPr id="6" name="PlaceHolder 5"/>
          <p:cNvSpPr>
            <a:spLocks noGrp="1"/>
          </p:cNvSpPr>
          <p:nvPr>
            <p:ph type="dt" idx="5"/>
          </p:nvPr>
        </p:nvSpPr>
        <p:spPr/>
        <p:txBody>
          <a:bodyPr/>
          <a:lstStyle/>
          <a:p>
            <a:fld id="{79F7F490-D0D8-43B0-90A5-2158DB969EE8}" type="datetime1">
              <a:rPr lang="ca-ES"/>
              <a:t>8/9/2023</a:t>
            </a:fld>
            <a:endParaRPr lang="ca-ES"/>
          </a:p>
        </p:txBody>
      </p:sp>
      <p:pic>
        <p:nvPicPr>
          <p:cNvPr id="3" name="Image 2" descr="Une image contenant ligne, conception&#10;&#10;Description générée automatiquement">
            <a:extLst>
              <a:ext uri="{FF2B5EF4-FFF2-40B4-BE49-F238E27FC236}">
                <a16:creationId xmlns:a16="http://schemas.microsoft.com/office/drawing/2014/main" id="{5CC8EEE7-F29E-240F-05DC-2DDDECB1F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808" y="5023631"/>
            <a:ext cx="2038635" cy="1190791"/>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Dataset families. Specialized functions</a:t>
            </a:r>
            <a:endParaRPr lang="fr-FR" sz="2400" b="1" strike="noStrike" spc="-1">
              <a:solidFill>
                <a:srgbClr val="000000"/>
              </a:solidFill>
              <a:latin typeface="Arial"/>
            </a:endParaRPr>
          </a:p>
        </p:txBody>
      </p:sp>
      <p:graphicFrame>
        <p:nvGraphicFramePr>
          <p:cNvPr id="249" name="Tableau 248"/>
          <p:cNvGraphicFramePr/>
          <p:nvPr/>
        </p:nvGraphicFramePr>
        <p:xfrm>
          <a:off x="380880" y="1428120"/>
          <a:ext cx="10005120" cy="5120640"/>
        </p:xfrm>
        <a:graphic>
          <a:graphicData uri="http://schemas.openxmlformats.org/drawingml/2006/table">
            <a:tbl>
              <a:tblPr/>
              <a:tblGrid>
                <a:gridCol w="2471040">
                  <a:extLst>
                    <a:ext uri="{9D8B030D-6E8A-4147-A177-3AD203B41FA5}">
                      <a16:colId xmlns:a16="http://schemas.microsoft.com/office/drawing/2014/main" val="20000"/>
                    </a:ext>
                  </a:extLst>
                </a:gridCol>
                <a:gridCol w="3464640">
                  <a:extLst>
                    <a:ext uri="{9D8B030D-6E8A-4147-A177-3AD203B41FA5}">
                      <a16:colId xmlns:a16="http://schemas.microsoft.com/office/drawing/2014/main" val="20001"/>
                    </a:ext>
                  </a:extLst>
                </a:gridCol>
                <a:gridCol w="4069440">
                  <a:extLst>
                    <a:ext uri="{9D8B030D-6E8A-4147-A177-3AD203B41FA5}">
                      <a16:colId xmlns:a16="http://schemas.microsoft.com/office/drawing/2014/main" val="20002"/>
                    </a:ext>
                  </a:extLst>
                </a:gridCol>
              </a:tblGrid>
              <a:tr h="343440">
                <a:tc>
                  <a:txBody>
                    <a:bodyPr/>
                    <a:lstStyle/>
                    <a:p>
                      <a:pPr indent="0">
                        <a:buNone/>
                      </a:pPr>
                      <a:r>
                        <a:rPr lang="en-GB" sz="1800" b="0" strike="noStrike" spc="-1">
                          <a:solidFill>
                            <a:srgbClr val="000000"/>
                          </a:solidFill>
                          <a:latin typeface="Arial"/>
                        </a:rPr>
                        <a:t>MONITORING</a:t>
                      </a:r>
                      <a:endParaRPr lang="fr-FR" sz="18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generate_monitoring_products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Polar data monitoring</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extLst>
                  <a:ext uri="{0D108BD9-81ED-4DB2-BD59-A6C34878D82A}">
                    <a16:rowId xmlns:a16="http://schemas.microsoft.com/office/drawing/2014/main" val="10000"/>
                  </a:ext>
                </a:extLst>
              </a:tr>
              <a:tr h="343440">
                <a:tc>
                  <a:txBody>
                    <a:bodyPr/>
                    <a:lstStyle/>
                    <a:p>
                      <a:pPr indent="0">
                        <a:lnSpc>
                          <a:spcPct val="100000"/>
                        </a:lnSpc>
                        <a:buNone/>
                      </a:pPr>
                      <a:r>
                        <a:rPr lang="en-GB" sz="1800" b="0" strike="noStrike" spc="-1">
                          <a:solidFill>
                            <a:srgbClr val="000000"/>
                          </a:solidFill>
                          <a:latin typeface="Arial"/>
                        </a:rPr>
                        <a:t>SUN_HITS</a:t>
                      </a:r>
                      <a:endParaRPr lang="fr-FR" sz="18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generate_sun_hits_products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lnSpc>
                          <a:spcPct val="100000"/>
                        </a:lnSpc>
                        <a:buNone/>
                      </a:pPr>
                      <a:r>
                        <a:rPr lang="en-GB" sz="1600" b="0" strike="noStrike" spc="-1">
                          <a:solidFill>
                            <a:srgbClr val="000000"/>
                          </a:solidFill>
                          <a:latin typeface="Arial"/>
                        </a:rPr>
                        <a:t>Monitoring using the sun</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extLst>
                  <a:ext uri="{0D108BD9-81ED-4DB2-BD59-A6C34878D82A}">
                    <a16:rowId xmlns:a16="http://schemas.microsoft.com/office/drawing/2014/main" val="10001"/>
                  </a:ext>
                </a:extLst>
              </a:tr>
              <a:tr h="343440">
                <a:tc>
                  <a:txBody>
                    <a:bodyPr/>
                    <a:lstStyle/>
                    <a:p>
                      <a:pPr indent="0">
                        <a:lnSpc>
                          <a:spcPct val="100000"/>
                        </a:lnSpc>
                        <a:buNone/>
                      </a:pPr>
                      <a:r>
                        <a:rPr lang="en-GB" sz="1800" b="0" strike="noStrike" spc="-1">
                          <a:solidFill>
                            <a:srgbClr val="000000"/>
                          </a:solidFill>
                          <a:latin typeface="Arial"/>
                        </a:rPr>
                        <a:t>OCCURRENCE</a:t>
                      </a:r>
                      <a:endParaRPr lang="fr-FR" sz="18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generate_occurrence_products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lnSpc>
                          <a:spcPct val="100000"/>
                        </a:lnSpc>
                        <a:buNone/>
                      </a:pPr>
                      <a:r>
                        <a:rPr lang="en-GB" sz="1600" b="0" strike="noStrike" spc="-1">
                          <a:solidFill>
                            <a:srgbClr val="000000"/>
                          </a:solidFill>
                          <a:latin typeface="Arial"/>
                        </a:rPr>
                        <a:t>Monitoring using ground clutter</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extLst>
                  <a:ext uri="{0D108BD9-81ED-4DB2-BD59-A6C34878D82A}">
                    <a16:rowId xmlns:a16="http://schemas.microsoft.com/office/drawing/2014/main" val="10002"/>
                  </a:ext>
                </a:extLst>
              </a:tr>
              <a:tr h="343440">
                <a:tc>
                  <a:txBody>
                    <a:bodyPr/>
                    <a:lstStyle/>
                    <a:p>
                      <a:pPr indent="0">
                        <a:lnSpc>
                          <a:spcPct val="100000"/>
                        </a:lnSpc>
                        <a:buNone/>
                      </a:pPr>
                      <a:r>
                        <a:rPr lang="en-GB" sz="1800" b="0" strike="noStrike" spc="-1">
                          <a:solidFill>
                            <a:srgbClr val="000000"/>
                          </a:solidFill>
                          <a:latin typeface="Arial"/>
                        </a:rPr>
                        <a:t>COLOCATED_GATES</a:t>
                      </a:r>
                      <a:endParaRPr lang="fr-FR" sz="18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generate_colocated_gates_products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lnSpc>
                          <a:spcPct val="100000"/>
                        </a:lnSpc>
                        <a:buNone/>
                      </a:pPr>
                      <a:r>
                        <a:rPr lang="en-GB" sz="1600" b="0" strike="noStrike" spc="-1">
                          <a:solidFill>
                            <a:srgbClr val="000000"/>
                          </a:solidFill>
                          <a:latin typeface="Arial"/>
                        </a:rPr>
                        <a:t>Data used to find co-located gates for radar inter-comparison</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extLst>
                  <a:ext uri="{0D108BD9-81ED-4DB2-BD59-A6C34878D82A}">
                    <a16:rowId xmlns:a16="http://schemas.microsoft.com/office/drawing/2014/main" val="10003"/>
                  </a:ext>
                </a:extLst>
              </a:tr>
              <a:tr h="343440">
                <a:tc>
                  <a:txBody>
                    <a:bodyPr/>
                    <a:lstStyle/>
                    <a:p>
                      <a:pPr indent="0">
                        <a:buNone/>
                      </a:pPr>
                      <a:r>
                        <a:rPr lang="en-GB" sz="1800" b="0" strike="noStrike" spc="-1">
                          <a:solidFill>
                            <a:srgbClr val="000000"/>
                          </a:solidFill>
                          <a:latin typeface="Arial"/>
                        </a:rPr>
                        <a:t>INTERCOMP</a:t>
                      </a:r>
                      <a:endParaRPr lang="fr-FR" sz="18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generate_intercomp_products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Inter-comparison between radars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extLst>
                  <a:ext uri="{0D108BD9-81ED-4DB2-BD59-A6C34878D82A}">
                    <a16:rowId xmlns:a16="http://schemas.microsoft.com/office/drawing/2014/main" val="10004"/>
                  </a:ext>
                </a:extLst>
              </a:tr>
              <a:tr h="343440">
                <a:tc>
                  <a:txBody>
                    <a:bodyPr/>
                    <a:lstStyle/>
                    <a:p>
                      <a:pPr indent="0">
                        <a:buNone/>
                      </a:pPr>
                      <a:r>
                        <a:rPr lang="en-GB" sz="1800" b="0" strike="noStrike" spc="-1">
                          <a:solidFill>
                            <a:srgbClr val="000000"/>
                          </a:solidFill>
                          <a:latin typeface="Arial"/>
                        </a:rPr>
                        <a:t>COSMO2RADAR</a:t>
                      </a:r>
                      <a:endParaRPr lang="fr-FR" sz="18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generate_cosmo_to_radar_products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Output of the interpolation of NWP data into radar coordinates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extLst>
                  <a:ext uri="{0D108BD9-81ED-4DB2-BD59-A6C34878D82A}">
                    <a16:rowId xmlns:a16="http://schemas.microsoft.com/office/drawing/2014/main" val="10005"/>
                  </a:ext>
                </a:extLst>
              </a:tr>
              <a:tr h="343440">
                <a:tc>
                  <a:txBody>
                    <a:bodyPr/>
                    <a:lstStyle/>
                    <a:p>
                      <a:pPr indent="0">
                        <a:lnSpc>
                          <a:spcPct val="100000"/>
                        </a:lnSpc>
                        <a:buNone/>
                      </a:pPr>
                      <a:r>
                        <a:rPr lang="en-GB" sz="1800" b="0" strike="noStrike" spc="-1">
                          <a:solidFill>
                            <a:srgbClr val="000000"/>
                          </a:solidFill>
                          <a:latin typeface="Arial"/>
                        </a:rPr>
                        <a:t>COSMO_COORD</a:t>
                      </a:r>
                      <a:endParaRPr lang="fr-FR" sz="18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generate_cosmo_coord_products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lnSpc>
                          <a:spcPct val="100000"/>
                        </a:lnSpc>
                        <a:buNone/>
                      </a:pPr>
                      <a:r>
                        <a:rPr lang="en-GB" sz="1600" b="0" strike="noStrike" spc="-1">
                          <a:solidFill>
                            <a:srgbClr val="000000"/>
                          </a:solidFill>
                          <a:latin typeface="Arial"/>
                        </a:rPr>
                        <a:t>Data used to select the grid coordinates of the NWP data that will be interpolated into radar coordinates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extLst>
                  <a:ext uri="{0D108BD9-81ED-4DB2-BD59-A6C34878D82A}">
                    <a16:rowId xmlns:a16="http://schemas.microsoft.com/office/drawing/2014/main" val="10006"/>
                  </a:ext>
                </a:extLst>
              </a:tr>
              <a:tr h="343440">
                <a:tc>
                  <a:txBody>
                    <a:bodyPr/>
                    <a:lstStyle/>
                    <a:p>
                      <a:pPr indent="0">
                        <a:lnSpc>
                          <a:spcPct val="100000"/>
                        </a:lnSpc>
                        <a:buNone/>
                      </a:pPr>
                      <a:r>
                        <a:rPr lang="en-GB" sz="1800" b="0" strike="noStrike" spc="-1">
                          <a:solidFill>
                            <a:srgbClr val="000000"/>
                          </a:solidFill>
                          <a:latin typeface="Arial"/>
                        </a:rPr>
                        <a:t>ML</a:t>
                      </a:r>
                      <a:endParaRPr lang="fr-FR" sz="18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generate_ml_products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lnSpc>
                          <a:spcPct val="100000"/>
                        </a:lnSpc>
                        <a:buNone/>
                      </a:pPr>
                      <a:r>
                        <a:rPr lang="en-GB" sz="1600" b="0" strike="noStrike" spc="-1">
                          <a:solidFill>
                            <a:srgbClr val="000000"/>
                          </a:solidFill>
                          <a:latin typeface="Arial"/>
                        </a:rPr>
                        <a:t>Melting layer detection data</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extLst>
                  <a:ext uri="{0D108BD9-81ED-4DB2-BD59-A6C34878D82A}">
                    <a16:rowId xmlns:a16="http://schemas.microsoft.com/office/drawing/2014/main" val="10007"/>
                  </a:ext>
                </a:extLst>
              </a:tr>
              <a:tr h="343440">
                <a:tc>
                  <a:txBody>
                    <a:bodyPr/>
                    <a:lstStyle/>
                    <a:p>
                      <a:pPr indent="0">
                        <a:lnSpc>
                          <a:spcPct val="100000"/>
                        </a:lnSpc>
                        <a:buNone/>
                      </a:pPr>
                      <a:r>
                        <a:rPr lang="en-GB" sz="1800" b="0" strike="noStrike" spc="-1">
                          <a:solidFill>
                            <a:srgbClr val="000000"/>
                          </a:solidFill>
                          <a:latin typeface="Arial"/>
                        </a:rPr>
                        <a:t>VPR</a:t>
                      </a:r>
                      <a:endParaRPr lang="fr-FR" sz="18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generate_vpr_products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lnSpc>
                          <a:spcPct val="100000"/>
                        </a:lnSpc>
                        <a:buNone/>
                      </a:pPr>
                      <a:r>
                        <a:rPr lang="en-GB" sz="1600" b="0" strike="noStrike" spc="-1">
                          <a:solidFill>
                            <a:srgbClr val="000000"/>
                          </a:solidFill>
                          <a:latin typeface="Arial"/>
                        </a:rPr>
                        <a:t>Vertical profile of reflectivity correction data</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extLst>
                  <a:ext uri="{0D108BD9-81ED-4DB2-BD59-A6C34878D82A}">
                    <a16:rowId xmlns:a16="http://schemas.microsoft.com/office/drawing/2014/main" val="10008"/>
                  </a:ext>
                </a:extLst>
              </a:tr>
              <a:tr h="343440">
                <a:tc>
                  <a:txBody>
                    <a:bodyPr/>
                    <a:lstStyle/>
                    <a:p>
                      <a:pPr indent="0">
                        <a:lnSpc>
                          <a:spcPct val="100000"/>
                        </a:lnSpc>
                        <a:buNone/>
                      </a:pPr>
                      <a:r>
                        <a:rPr lang="en-GB" sz="1800" b="0" strike="noStrike" spc="-1">
                          <a:solidFill>
                            <a:srgbClr val="000000"/>
                          </a:solidFill>
                          <a:latin typeface="Arial"/>
                        </a:rPr>
                        <a:t>CENTROIDS</a:t>
                      </a:r>
                      <a:endParaRPr lang="fr-FR" sz="18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generate_centroids_products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lnSpc>
                          <a:spcPct val="100000"/>
                        </a:lnSpc>
                        <a:buNone/>
                      </a:pPr>
                      <a:r>
                        <a:rPr lang="en-GB" sz="1600" b="0" strike="noStrike" spc="-1">
                          <a:solidFill>
                            <a:srgbClr val="000000"/>
                          </a:solidFill>
                          <a:latin typeface="Arial"/>
                        </a:rPr>
                        <a:t>Data used to obtain centroids for the semi-supervised hydrometeor classification</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extLst>
                  <a:ext uri="{0D108BD9-81ED-4DB2-BD59-A6C34878D82A}">
                    <a16:rowId xmlns:a16="http://schemas.microsoft.com/office/drawing/2014/main" val="10009"/>
                  </a:ext>
                </a:extLst>
              </a:tr>
              <a:tr h="343440">
                <a:tc>
                  <a:txBody>
                    <a:bodyPr/>
                    <a:lstStyle/>
                    <a:p>
                      <a:pPr indent="0">
                        <a:lnSpc>
                          <a:spcPct val="100000"/>
                        </a:lnSpc>
                        <a:buNone/>
                      </a:pPr>
                      <a:r>
                        <a:rPr lang="en-GB" sz="1800" b="0" strike="noStrike" spc="-1">
                          <a:solidFill>
                            <a:srgbClr val="000000"/>
                          </a:solidFill>
                          <a:latin typeface="Arial"/>
                        </a:rPr>
                        <a:t>TRAJ_ONLY</a:t>
                      </a:r>
                      <a:endParaRPr lang="fr-FR" sz="18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buNone/>
                      </a:pPr>
                      <a:r>
                        <a:rPr lang="en-GB" sz="1600" b="0" strike="noStrike" spc="-1">
                          <a:solidFill>
                            <a:srgbClr val="000000"/>
                          </a:solidFill>
                          <a:latin typeface="Arial"/>
                        </a:rPr>
                        <a:t>generate_traj_product</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a:lstStyle/>
                    <a:p>
                      <a:pPr indent="0">
                        <a:lnSpc>
                          <a:spcPct val="100000"/>
                        </a:lnSpc>
                        <a:buNone/>
                      </a:pPr>
                      <a:r>
                        <a:rPr lang="en-GB" sz="1600" b="0" strike="noStrike" spc="-1">
                          <a:solidFill>
                            <a:srgbClr val="000000"/>
                          </a:solidFill>
                          <a:latin typeface="Arial"/>
                        </a:rPr>
                        <a:t>Trajectory products</a:t>
                      </a:r>
                      <a:endParaRPr lang="fr-FR" sz="1600" b="0" strike="noStrike" spc="-1">
                        <a:solidFill>
                          <a:srgbClr val="000000"/>
                        </a:solidFill>
                        <a:latin typeface="Arial"/>
                      </a:endParaRPr>
                    </a:p>
                  </a:txBody>
                  <a:tcPr marL="90000" marR="90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extLst>
                  <a:ext uri="{0D108BD9-81ED-4DB2-BD59-A6C34878D82A}">
                    <a16:rowId xmlns:a16="http://schemas.microsoft.com/office/drawing/2014/main" val="10010"/>
                  </a:ext>
                </a:extLst>
              </a:tr>
            </a:tbl>
          </a:graphicData>
        </a:graphic>
      </p:graphicFrame>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51CE4487-CED0-4B31-AA59-4911E7B66A8D}" type="slidenum">
              <a:t>40</a:t>
            </a:fld>
            <a:endParaRPr/>
          </a:p>
        </p:txBody>
      </p:sp>
      <p:sp>
        <p:nvSpPr>
          <p:cNvPr id="5" name="PlaceHolder 4"/>
          <p:cNvSpPr>
            <a:spLocks noGrp="1"/>
          </p:cNvSpPr>
          <p:nvPr>
            <p:ph type="dt" idx="5"/>
          </p:nvPr>
        </p:nvSpPr>
        <p:spPr/>
        <p:txBody>
          <a:bodyPr/>
          <a:lstStyle/>
          <a:p>
            <a:fld id="{B33F8118-F3A9-4B2F-8666-203031C2A663}" type="datetime1">
              <a:rPr lang="ca-ES"/>
              <a:t>8/9/2023</a:t>
            </a:fld>
            <a:endParaRPr lang="ca-E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Identification of data fields</a:t>
            </a:r>
            <a:endParaRPr lang="fr-FR" sz="2400" b="1" strike="noStrike" spc="-1">
              <a:solidFill>
                <a:srgbClr val="000000"/>
              </a:solidFill>
              <a:latin typeface="Arial"/>
            </a:endParaRPr>
          </a:p>
        </p:txBody>
      </p:sp>
      <p:sp>
        <p:nvSpPr>
          <p:cNvPr id="251"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48000" lvl="2" indent="-216000">
              <a:spcBef>
                <a:spcPts val="850"/>
              </a:spcBef>
              <a:buClr>
                <a:srgbClr val="000000"/>
              </a:buClr>
              <a:buSzPct val="45000"/>
              <a:buFont typeface="Wingdings" charset="2"/>
              <a:buChar char=""/>
            </a:pPr>
            <a:r>
              <a:rPr lang="en-GB" sz="2200" b="0" strike="noStrike" spc="-1" dirty="0">
                <a:solidFill>
                  <a:srgbClr val="000000"/>
                </a:solidFill>
                <a:latin typeface="Arial"/>
              </a:rPr>
              <a:t>Internally </a:t>
            </a:r>
            <a:r>
              <a:rPr lang="en-GB" sz="2200" b="0" strike="noStrike" spc="-1" dirty="0" err="1">
                <a:solidFill>
                  <a:srgbClr val="000000"/>
                </a:solidFill>
                <a:latin typeface="Arial"/>
              </a:rPr>
              <a:t>pyrad</a:t>
            </a:r>
            <a:r>
              <a:rPr lang="en-GB" sz="2200" b="0" strike="noStrike" spc="-1" dirty="0">
                <a:solidFill>
                  <a:srgbClr val="000000"/>
                </a:solidFill>
                <a:latin typeface="Arial"/>
              </a:rPr>
              <a:t> uses the </a:t>
            </a:r>
            <a:r>
              <a:rPr lang="en-GB" sz="2200" b="0" u="sng" strike="noStrike" spc="-1" dirty="0">
                <a:solidFill>
                  <a:srgbClr val="000000"/>
                </a:solidFill>
                <a:uFillTx/>
                <a:latin typeface="Arial"/>
              </a:rPr>
              <a:t>naming convention of </a:t>
            </a:r>
            <a:r>
              <a:rPr lang="en-GB" sz="2200" b="0" u="sng" strike="noStrike" spc="-1" dirty="0" err="1">
                <a:solidFill>
                  <a:srgbClr val="000000"/>
                </a:solidFill>
                <a:uFillTx/>
                <a:latin typeface="Arial"/>
              </a:rPr>
              <a:t>Py</a:t>
            </a:r>
            <a:r>
              <a:rPr lang="en-GB" sz="2200" b="0" u="sng" strike="noStrike" spc="-1" dirty="0">
                <a:solidFill>
                  <a:srgbClr val="000000"/>
                </a:solidFill>
                <a:uFillTx/>
                <a:latin typeface="Arial"/>
              </a:rPr>
              <a:t>-ART</a:t>
            </a:r>
            <a:r>
              <a:rPr lang="en-GB" sz="2200" b="0" strike="noStrike" spc="-1" dirty="0">
                <a:solidFill>
                  <a:srgbClr val="000000"/>
                </a:solidFill>
                <a:latin typeface="Arial"/>
              </a:rPr>
              <a:t> which follows closely the </a:t>
            </a:r>
            <a:r>
              <a:rPr lang="en-GB" sz="2200" b="1" strike="noStrike" spc="-1" dirty="0">
                <a:solidFill>
                  <a:srgbClr val="000000"/>
                </a:solidFill>
                <a:latin typeface="Arial"/>
              </a:rPr>
              <a:t>CF/Radial convention</a:t>
            </a:r>
            <a:r>
              <a:rPr lang="en-GB" sz="2200" b="0" strike="noStrike" spc="-1" dirty="0">
                <a:solidFill>
                  <a:srgbClr val="000000"/>
                </a:solidFill>
                <a:latin typeface="Arial"/>
              </a:rPr>
              <a:t> for radar data fields.</a:t>
            </a:r>
            <a:endParaRPr lang="fr-FR" sz="2200" b="0" strike="noStrike" spc="-1" dirty="0">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dirty="0">
                <a:solidFill>
                  <a:srgbClr val="000000"/>
                </a:solidFill>
                <a:latin typeface="Arial"/>
              </a:rPr>
              <a:t>There are some fields that are non-standard and therefore defined by </a:t>
            </a:r>
            <a:r>
              <a:rPr lang="en-GB" sz="2200" b="0" strike="noStrike" spc="-1" dirty="0" err="1">
                <a:solidFill>
                  <a:srgbClr val="000000"/>
                </a:solidFill>
                <a:latin typeface="Arial"/>
              </a:rPr>
              <a:t>Pyrad</a:t>
            </a:r>
            <a:endParaRPr lang="fr-FR" sz="2200" b="0" strike="noStrike" spc="-1" dirty="0">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dirty="0">
                <a:solidFill>
                  <a:srgbClr val="000000"/>
                </a:solidFill>
                <a:latin typeface="Arial"/>
              </a:rPr>
              <a:t>The </a:t>
            </a:r>
            <a:r>
              <a:rPr lang="en-GB" sz="2200" b="0" strike="noStrike" spc="-1" dirty="0" err="1">
                <a:solidFill>
                  <a:srgbClr val="000000"/>
                </a:solidFill>
                <a:latin typeface="Arial"/>
              </a:rPr>
              <a:t>Py</a:t>
            </a:r>
            <a:r>
              <a:rPr lang="en-GB" sz="2200" b="0" strike="noStrike" spc="-1" dirty="0">
                <a:solidFill>
                  <a:srgbClr val="000000"/>
                </a:solidFill>
                <a:latin typeface="Arial"/>
              </a:rPr>
              <a:t>-ART names used internally are defined in the </a:t>
            </a:r>
            <a:r>
              <a:rPr lang="en-GB" sz="2200" b="1" strike="noStrike" spc="-1" dirty="0" err="1">
                <a:solidFill>
                  <a:srgbClr val="000000"/>
                </a:solidFill>
                <a:latin typeface="Arial"/>
              </a:rPr>
              <a:t>Py</a:t>
            </a:r>
            <a:r>
              <a:rPr lang="en-GB" sz="2200" b="1" strike="noStrike" spc="-1" dirty="0">
                <a:solidFill>
                  <a:srgbClr val="000000"/>
                </a:solidFill>
                <a:latin typeface="Arial"/>
              </a:rPr>
              <a:t>-ART config file</a:t>
            </a:r>
            <a:endParaRPr lang="fr-FR" sz="2200" b="0" strike="noStrike" spc="-1" dirty="0">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dirty="0">
                <a:solidFill>
                  <a:srgbClr val="000000"/>
                </a:solidFill>
                <a:latin typeface="Arial"/>
              </a:rPr>
              <a:t>Since the </a:t>
            </a:r>
            <a:r>
              <a:rPr lang="en-GB" sz="2200" b="0" strike="noStrike" spc="-1" dirty="0" err="1">
                <a:solidFill>
                  <a:srgbClr val="000000"/>
                </a:solidFill>
                <a:latin typeface="Arial"/>
              </a:rPr>
              <a:t>Py</a:t>
            </a:r>
            <a:r>
              <a:rPr lang="en-GB" sz="2200" b="0" strike="noStrike" spc="-1" dirty="0">
                <a:solidFill>
                  <a:srgbClr val="000000"/>
                </a:solidFill>
                <a:latin typeface="Arial"/>
              </a:rPr>
              <a:t>-ART naming is very long, </a:t>
            </a:r>
            <a:r>
              <a:rPr lang="en-GB" sz="2200" b="0" strike="noStrike" spc="-1" dirty="0" err="1">
                <a:solidFill>
                  <a:srgbClr val="000000"/>
                </a:solidFill>
                <a:latin typeface="Arial"/>
              </a:rPr>
              <a:t>Pyrad</a:t>
            </a:r>
            <a:r>
              <a:rPr lang="en-GB" sz="2200" b="0" strike="noStrike" spc="-1" dirty="0">
                <a:solidFill>
                  <a:srgbClr val="000000"/>
                </a:solidFill>
                <a:latin typeface="Arial"/>
              </a:rPr>
              <a:t> uses short keywords in the </a:t>
            </a:r>
            <a:r>
              <a:rPr lang="en-GB" sz="2200" b="0" strike="noStrike" spc="-1" dirty="0" err="1">
                <a:solidFill>
                  <a:srgbClr val="000000"/>
                </a:solidFill>
                <a:latin typeface="Arial"/>
              </a:rPr>
              <a:t>Pyrad</a:t>
            </a:r>
            <a:r>
              <a:rPr lang="en-GB" sz="2200" b="0" strike="noStrike" spc="-1" dirty="0">
                <a:solidFill>
                  <a:srgbClr val="000000"/>
                </a:solidFill>
                <a:latin typeface="Arial"/>
              </a:rPr>
              <a:t> config files. The short keywords are mapped internally using the function </a:t>
            </a:r>
            <a:r>
              <a:rPr lang="en-GB" sz="2200" b="0" strike="noStrike" spc="-1" dirty="0" err="1">
                <a:solidFill>
                  <a:srgbClr val="000000"/>
                </a:solidFill>
                <a:latin typeface="Arial"/>
              </a:rPr>
              <a:t>get_fieldname_pyart</a:t>
            </a:r>
            <a:r>
              <a:rPr lang="en-GB" sz="2200" b="0" strike="noStrike" spc="-1" dirty="0">
                <a:solidFill>
                  <a:srgbClr val="000000"/>
                </a:solidFill>
                <a:latin typeface="Arial"/>
              </a:rPr>
              <a:t> in </a:t>
            </a:r>
            <a:r>
              <a:rPr lang="en-GB" sz="2200" b="0" strike="noStrike" spc="-1" dirty="0">
                <a:solidFill>
                  <a:srgbClr val="000000"/>
                </a:solidFill>
                <a:latin typeface="Arial"/>
                <a:hlinkClick r:id="rId2"/>
              </a:rPr>
              <a:t>io_aux.py</a:t>
            </a:r>
            <a:endParaRPr lang="fr-FR" sz="2200" b="0" strike="noStrike" spc="-1" dirty="0">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dirty="0">
                <a:solidFill>
                  <a:srgbClr val="000000"/>
                </a:solidFill>
                <a:latin typeface="Arial"/>
              </a:rPr>
              <a:t>The special keyword « </a:t>
            </a:r>
            <a:r>
              <a:rPr lang="en-GB" sz="2200" b="0" strike="noStrike" spc="-1" dirty="0" err="1">
                <a:solidFill>
                  <a:srgbClr val="000000"/>
                </a:solidFill>
                <a:latin typeface="Arial"/>
              </a:rPr>
              <a:t>all_fields</a:t>
            </a:r>
            <a:r>
              <a:rPr lang="en-GB" sz="2200" b="0" strike="noStrike" spc="-1" dirty="0">
                <a:solidFill>
                  <a:srgbClr val="000000"/>
                </a:solidFill>
                <a:latin typeface="Arial"/>
              </a:rPr>
              <a:t> » allows to load all data saved in a </a:t>
            </a:r>
            <a:r>
              <a:rPr lang="en-GB" sz="2200" b="0" strike="noStrike" spc="-1" dirty="0" err="1">
                <a:solidFill>
                  <a:srgbClr val="000000"/>
                </a:solidFill>
                <a:latin typeface="Arial"/>
              </a:rPr>
              <a:t>Pyrad</a:t>
            </a:r>
            <a:r>
              <a:rPr lang="en-GB" sz="2200" b="0" strike="noStrike" spc="-1" dirty="0">
                <a:solidFill>
                  <a:srgbClr val="000000"/>
                </a:solidFill>
                <a:latin typeface="Arial"/>
              </a:rPr>
              <a:t> generated volume    </a:t>
            </a:r>
            <a:endParaRPr lang="fr-FR" sz="2200" b="0" strike="noStrike" spc="-1" dirty="0">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ADCE50EE-501B-446C-B72F-D4C1AC335BD8}" type="slidenum">
              <a:t>41</a:t>
            </a:fld>
            <a:endParaRPr/>
          </a:p>
        </p:txBody>
      </p:sp>
      <p:sp>
        <p:nvSpPr>
          <p:cNvPr id="6" name="PlaceHolder 5"/>
          <p:cNvSpPr>
            <a:spLocks noGrp="1"/>
          </p:cNvSpPr>
          <p:nvPr>
            <p:ph type="dt" idx="5"/>
          </p:nvPr>
        </p:nvSpPr>
        <p:spPr/>
        <p:txBody>
          <a:bodyPr/>
          <a:lstStyle/>
          <a:p>
            <a:fld id="{D6D5426A-7A2B-4964-93CA-348B49EB8CFA}" type="datetime1">
              <a:rPr lang="ca-ES"/>
              <a:t>8/9/2023</a:t>
            </a:fld>
            <a:endParaRPr lang="ca-ES"/>
          </a:p>
        </p:txBody>
      </p:sp>
      <p:sp>
        <p:nvSpPr>
          <p:cNvPr id="2" name="ZoneTexte 1">
            <a:extLst>
              <a:ext uri="{FF2B5EF4-FFF2-40B4-BE49-F238E27FC236}">
                <a16:creationId xmlns:a16="http://schemas.microsoft.com/office/drawing/2014/main" id="{EAEBF6D9-ACEC-4971-B3D0-00F0B25663A7}"/>
              </a:ext>
            </a:extLst>
          </p:cNvPr>
          <p:cNvSpPr txBox="1"/>
          <p:nvPr/>
        </p:nvSpPr>
        <p:spPr>
          <a:xfrm>
            <a:off x="6608618" y="5933209"/>
            <a:ext cx="3296736" cy="369332"/>
          </a:xfrm>
          <a:prstGeom prst="rect">
            <a:avLst/>
          </a:prstGeom>
          <a:noFill/>
        </p:spPr>
        <p:txBody>
          <a:bodyPr wrap="none" rtlCol="0">
            <a:spAutoFit/>
          </a:bodyPr>
          <a:lstStyle/>
          <a:p>
            <a:r>
              <a:rPr lang="fr-FR" dirty="0">
                <a:hlinkClick r:id="rId3"/>
              </a:rPr>
              <a:t>Mapping of </a:t>
            </a:r>
            <a:r>
              <a:rPr lang="fr-FR" dirty="0" err="1">
                <a:hlinkClick r:id="rId3"/>
              </a:rPr>
              <a:t>Pyrad</a:t>
            </a:r>
            <a:r>
              <a:rPr lang="fr-FR" dirty="0">
                <a:hlinkClick r:id="rId3"/>
              </a:rPr>
              <a:t> </a:t>
            </a:r>
            <a:r>
              <a:rPr lang="fr-FR" dirty="0" err="1">
                <a:hlinkClick r:id="rId3"/>
              </a:rPr>
              <a:t>into</a:t>
            </a:r>
            <a:r>
              <a:rPr lang="fr-FR" dirty="0">
                <a:hlinkClick r:id="rId3"/>
              </a:rPr>
              <a:t> Py-ART</a:t>
            </a:r>
            <a:endParaRPr lang="fr-F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Generation of images</a:t>
            </a:r>
            <a:endParaRPr lang="fr-FR" sz="2400" b="1" strike="noStrike" spc="-1">
              <a:solidFill>
                <a:srgbClr val="000000"/>
              </a:solidFill>
              <a:latin typeface="Arial"/>
            </a:endParaRPr>
          </a:p>
        </p:txBody>
      </p:sp>
      <p:sp>
        <p:nvSpPr>
          <p:cNvPr id="253" name="PlaceHolder 2"/>
          <p:cNvSpPr>
            <a:spLocks noGrp="1"/>
          </p:cNvSpPr>
          <p:nvPr>
            <p:ph/>
          </p:nvPr>
        </p:nvSpPr>
        <p:spPr>
          <a:xfrm>
            <a:off x="272880" y="1356120"/>
            <a:ext cx="10160280" cy="5454000"/>
          </a:xfrm>
          <a:prstGeom prst="rect">
            <a:avLst/>
          </a:prstGeom>
          <a:noFill/>
          <a:ln w="0">
            <a:noFill/>
          </a:ln>
        </p:spPr>
        <p:txBody>
          <a:bodyPr lIns="0" tIns="0" rIns="0" bIns="0" anchor="t">
            <a:normAutofit fontScale="92500" lnSpcReduction="10000"/>
          </a:bodyPr>
          <a:lstStyle/>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Standard radar images (PPI, CAPPI, RHI, etc.) are generated using the </a:t>
            </a:r>
            <a:r>
              <a:rPr lang="en-GB" sz="2200" b="1" strike="noStrike" spc="-1">
                <a:solidFill>
                  <a:srgbClr val="000000"/>
                </a:solidFill>
                <a:latin typeface="Arial"/>
              </a:rPr>
              <a:t>plotting functions from Py-ART</a:t>
            </a:r>
            <a:endParaRPr lang="fr-FR" sz="22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Standard Cartesian images (Surface, cross-sections, etc.) are generated using the </a:t>
            </a:r>
            <a:r>
              <a:rPr lang="en-GB" sz="2200" b="1" strike="noStrike" spc="-1">
                <a:solidFill>
                  <a:srgbClr val="000000"/>
                </a:solidFill>
                <a:latin typeface="Arial"/>
              </a:rPr>
              <a:t>plotting functions from Py-ART</a:t>
            </a:r>
            <a:endParaRPr lang="fr-FR" sz="22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Other images (e.g. B-scope) and graphics (e.g. time series) are generated by Pyrad itself</a:t>
            </a:r>
            <a:endParaRPr lang="fr-FR" sz="22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Colormap and value limits, field name to show, units, etc. are generally defined at the </a:t>
            </a:r>
            <a:r>
              <a:rPr lang="en-GB" sz="2200" b="1" strike="noStrike" spc="-1">
                <a:solidFill>
                  <a:srgbClr val="000000"/>
                </a:solidFill>
                <a:latin typeface="Arial"/>
              </a:rPr>
              <a:t>Py-ART config file</a:t>
            </a:r>
            <a:r>
              <a:rPr lang="en-GB" sz="2200" b="0" strike="noStrike" spc="-1">
                <a:solidFill>
                  <a:srgbClr val="000000"/>
                </a:solidFill>
                <a:latin typeface="Arial"/>
              </a:rPr>
              <a:t>. </a:t>
            </a:r>
            <a:r>
              <a:rPr lang="en-GB" sz="2200" b="0" u="sng" strike="noStrike" spc="-1">
                <a:solidFill>
                  <a:srgbClr val="000000"/>
                </a:solidFill>
                <a:uFillTx/>
                <a:latin typeface="Arial"/>
              </a:rPr>
              <a:t>Pyrad allows using a discrete colormap</a:t>
            </a:r>
            <a:endParaRPr lang="fr-FR" sz="22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The image size, resolution and area plotted are defined by </a:t>
            </a:r>
            <a:r>
              <a:rPr lang="en-GB" sz="2200" b="1" i="1" strike="noStrike" spc="-1">
                <a:solidFill>
                  <a:srgbClr val="000000"/>
                </a:solidFill>
                <a:latin typeface="Arial"/>
              </a:rPr>
              <a:t>ImageConfig</a:t>
            </a:r>
            <a:r>
              <a:rPr lang="en-GB" sz="2200" b="0" strike="noStrike" spc="-1">
                <a:solidFill>
                  <a:srgbClr val="000000"/>
                </a:solidFill>
                <a:latin typeface="Arial"/>
              </a:rPr>
              <a:t> structs in the pyrad loc config file</a:t>
            </a:r>
            <a:endParaRPr lang="fr-FR" sz="22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Images can be overplot on a map generated by cartopy</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244B2EF7-456B-4159-A640-47F902A65955}" type="slidenum">
              <a:t>42</a:t>
            </a:fld>
            <a:endParaRPr/>
          </a:p>
        </p:txBody>
      </p:sp>
      <p:sp>
        <p:nvSpPr>
          <p:cNvPr id="6" name="PlaceHolder 5"/>
          <p:cNvSpPr>
            <a:spLocks noGrp="1"/>
          </p:cNvSpPr>
          <p:nvPr>
            <p:ph type="dt" idx="5"/>
          </p:nvPr>
        </p:nvSpPr>
        <p:spPr/>
        <p:txBody>
          <a:bodyPr/>
          <a:lstStyle/>
          <a:p>
            <a:fld id="{6B9A8CB6-2F23-48E1-9E46-EACD1C68CF81}" type="datetime1">
              <a:rPr lang="ca-ES"/>
              <a:t>8/9/2023</a:t>
            </a:fld>
            <a:endParaRPr lang="ca-E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Generation of images</a:t>
            </a:r>
            <a:endParaRPr lang="fr-FR" sz="2400" b="1" strike="noStrike" spc="-1">
              <a:solidFill>
                <a:srgbClr val="000000"/>
              </a:solidFill>
              <a:latin typeface="Arial"/>
            </a:endParaRPr>
          </a:p>
        </p:txBody>
      </p:sp>
      <p:graphicFrame>
        <p:nvGraphicFramePr>
          <p:cNvPr id="255" name="Tableau 254"/>
          <p:cNvGraphicFramePr/>
          <p:nvPr/>
        </p:nvGraphicFramePr>
        <p:xfrm>
          <a:off x="920880" y="1356120"/>
          <a:ext cx="8201160" cy="2194560"/>
        </p:xfrm>
        <a:graphic>
          <a:graphicData uri="http://schemas.openxmlformats.org/drawingml/2006/table">
            <a:tbl>
              <a:tblPr/>
              <a:tblGrid>
                <a:gridCol w="2365920">
                  <a:extLst>
                    <a:ext uri="{9D8B030D-6E8A-4147-A177-3AD203B41FA5}">
                      <a16:colId xmlns:a16="http://schemas.microsoft.com/office/drawing/2014/main" val="20000"/>
                    </a:ext>
                  </a:extLst>
                </a:gridCol>
                <a:gridCol w="5835240">
                  <a:extLst>
                    <a:ext uri="{9D8B030D-6E8A-4147-A177-3AD203B41FA5}">
                      <a16:colId xmlns:a16="http://schemas.microsoft.com/office/drawing/2014/main" val="20001"/>
                    </a:ext>
                  </a:extLst>
                </a:gridCol>
              </a:tblGrid>
              <a:tr h="343440">
                <a:tc>
                  <a:txBody>
                    <a:bodyPr/>
                    <a:lstStyle/>
                    <a:p>
                      <a:pPr indent="0">
                        <a:buNone/>
                      </a:pPr>
                      <a:r>
                        <a:rPr lang="en-GB" sz="1800" b="0" strike="noStrike" spc="-1">
                          <a:solidFill>
                            <a:srgbClr val="000000"/>
                          </a:solidFill>
                          <a:latin typeface="Arial"/>
                        </a:rPr>
                        <a:t>ppiImageConfig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800" b="0" strike="noStrike" spc="-1">
                          <a:solidFill>
                            <a:srgbClr val="000000"/>
                          </a:solidFill>
                          <a:latin typeface="Arial"/>
                        </a:rPr>
                        <a:t>PPI-like image configuration</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pPr indent="0">
                        <a:buNone/>
                      </a:pPr>
                      <a:r>
                        <a:rPr lang="en-GB" sz="1800" b="0" strike="noStrike" spc="-1">
                          <a:solidFill>
                            <a:srgbClr val="000000"/>
                          </a:solidFill>
                          <a:latin typeface="Arial"/>
                        </a:rPr>
                        <a:t>rhiImageConfig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RHI-like image configuration</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3440">
                <a:tc>
                  <a:txBody>
                    <a:bodyPr/>
                    <a:lstStyle/>
                    <a:p>
                      <a:pPr indent="0">
                        <a:buNone/>
                      </a:pPr>
                      <a:r>
                        <a:rPr lang="en-GB" sz="1800" b="0" strike="noStrike" spc="-1">
                          <a:solidFill>
                            <a:srgbClr val="000000"/>
                          </a:solidFill>
                          <a:latin typeface="Arial"/>
                        </a:rPr>
                        <a:t>ppiMapImageConfig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PPI-like image overplotted on a map configuration</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43440">
                <a:tc>
                  <a:txBody>
                    <a:bodyPr/>
                    <a:lstStyle/>
                    <a:p>
                      <a:pPr indent="0">
                        <a:buNone/>
                      </a:pPr>
                      <a:r>
                        <a:rPr lang="en-GB" sz="1800" b="0" strike="noStrike" spc="-1">
                          <a:solidFill>
                            <a:srgbClr val="000000"/>
                          </a:solidFill>
                          <a:latin typeface="Arial"/>
                        </a:rPr>
                        <a:t>gridMapImageConfig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Cartesian grid image overplot on a map configuration</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343440">
                <a:tc>
                  <a:txBody>
                    <a:bodyPr/>
                    <a:lstStyle/>
                    <a:p>
                      <a:pPr indent="0">
                        <a:buNone/>
                      </a:pPr>
                      <a:r>
                        <a:rPr lang="en-GB" sz="1800" b="0" strike="noStrike" spc="-1">
                          <a:solidFill>
                            <a:srgbClr val="000000"/>
                          </a:solidFill>
                          <a:latin typeface="Arial"/>
                        </a:rPr>
                        <a:t>xsecImageConfig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Vertical cross-section of 3D gridded data</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343440">
                <a:tc>
                  <a:txBody>
                    <a:bodyPr/>
                    <a:lstStyle/>
                    <a:p>
                      <a:pPr indent="0">
                        <a:buNone/>
                      </a:pPr>
                      <a:r>
                        <a:rPr lang="en-GB" sz="1800" b="0" strike="noStrike" spc="-1">
                          <a:solidFill>
                            <a:srgbClr val="000000"/>
                          </a:solidFill>
                          <a:latin typeface="Arial"/>
                        </a:rPr>
                        <a:t>sunhitsImageConfig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Sun hits image (delta_az, delta_ele)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bl>
          </a:graphicData>
        </a:graphic>
      </p:graphicFrame>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83749DDB-93AD-40AF-A425-092BB2EAB740}" type="slidenum">
              <a:t>43</a:t>
            </a:fld>
            <a:endParaRPr/>
          </a:p>
        </p:txBody>
      </p:sp>
      <p:sp>
        <p:nvSpPr>
          <p:cNvPr id="5" name="PlaceHolder 4"/>
          <p:cNvSpPr>
            <a:spLocks noGrp="1"/>
          </p:cNvSpPr>
          <p:nvPr>
            <p:ph type="dt" idx="5"/>
          </p:nvPr>
        </p:nvSpPr>
        <p:spPr/>
        <p:txBody>
          <a:bodyPr/>
          <a:lstStyle/>
          <a:p>
            <a:fld id="{CA4E6A38-807F-488D-A1FB-1911E3E7A4CF}" type="datetime1">
              <a:rPr lang="ca-ES"/>
              <a:t>8/9/2023</a:t>
            </a:fld>
            <a:endParaRPr lang="ca-E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 name="Picture 44"/>
          <p:cNvPicPr/>
          <p:nvPr/>
        </p:nvPicPr>
        <p:blipFill>
          <a:blip r:embed="rId2"/>
          <a:stretch/>
        </p:blipFill>
        <p:spPr>
          <a:xfrm>
            <a:off x="0" y="0"/>
            <a:ext cx="10691640" cy="7559640"/>
          </a:xfrm>
          <a:prstGeom prst="rect">
            <a:avLst/>
          </a:prstGeom>
          <a:ln w="0">
            <a:noFill/>
          </a:ln>
        </p:spPr>
      </p:pic>
      <p:sp>
        <p:nvSpPr>
          <p:cNvPr id="258" name="Title 2"/>
          <p:cNvSpPr/>
          <p:nvPr/>
        </p:nvSpPr>
        <p:spPr>
          <a:xfrm>
            <a:off x="272160" y="585720"/>
            <a:ext cx="7275240" cy="78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6000" b="1" strike="noStrike" spc="-1">
                <a:solidFill>
                  <a:srgbClr val="FFC000"/>
                </a:solidFill>
                <a:latin typeface="Arial"/>
              </a:rPr>
              <a:t>Thank you!</a:t>
            </a:r>
            <a:br>
              <a:rPr sz="6000"/>
            </a:br>
            <a:r>
              <a:rPr lang="en-GB" sz="6000" b="1" strike="noStrike" spc="-1">
                <a:solidFill>
                  <a:srgbClr val="FFC000"/>
                </a:solidFill>
                <a:latin typeface="Arial"/>
              </a:rPr>
              <a:t>Grazie mille!</a:t>
            </a:r>
            <a:br>
              <a:rPr sz="6000"/>
            </a:br>
            <a:r>
              <a:rPr lang="en-GB" sz="6000" b="1" strike="noStrike" spc="-1">
                <a:solidFill>
                  <a:srgbClr val="FFC000"/>
                </a:solidFill>
                <a:latin typeface="Arial"/>
              </a:rPr>
              <a:t>Moltes Gràcies!</a:t>
            </a:r>
            <a:br>
              <a:rPr sz="6000"/>
            </a:br>
            <a:r>
              <a:rPr lang="en-GB" sz="6000" b="1" strike="noStrike" spc="-1">
                <a:solidFill>
                  <a:srgbClr val="FFC000"/>
                </a:solidFill>
                <a:latin typeface="Arial"/>
              </a:rPr>
              <a:t>Merci!</a:t>
            </a:r>
            <a:endParaRPr lang="en-GB" sz="60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History and use</a:t>
            </a:r>
            <a:endParaRPr lang="fr-FR" sz="2400" b="1" strike="noStrike" spc="-1">
              <a:solidFill>
                <a:srgbClr val="000000"/>
              </a:solidFill>
              <a:latin typeface="Arial"/>
            </a:endParaRPr>
          </a:p>
        </p:txBody>
      </p:sp>
      <p:sp>
        <p:nvSpPr>
          <p:cNvPr id="139" name="PlaceHolder 2"/>
          <p:cNvSpPr>
            <a:spLocks noGrp="1"/>
          </p:cNvSpPr>
          <p:nvPr>
            <p:ph/>
          </p:nvPr>
        </p:nvSpPr>
        <p:spPr>
          <a:xfrm>
            <a:off x="272880" y="1356120"/>
            <a:ext cx="10160280" cy="5454000"/>
          </a:xfrm>
          <a:prstGeom prst="rect">
            <a:avLst/>
          </a:prstGeom>
          <a:noFill/>
          <a:ln w="0">
            <a:noFill/>
          </a:ln>
        </p:spPr>
        <p:txBody>
          <a:bodyPr lIns="0" tIns="0" rIns="0" bIns="0" anchor="t">
            <a:normAutofit fontScale="77500" lnSpcReduction="20000"/>
          </a:bodyPr>
          <a:lstStyle/>
          <a:p>
            <a:pPr marL="612000" indent="0">
              <a:spcBef>
                <a:spcPts val="972"/>
              </a:spcBef>
            </a:pPr>
            <a:r>
              <a:rPr lang="en-GB" sz="2200" b="0" strike="noStrike" spc="-1">
                <a:solidFill>
                  <a:srgbClr val="000000"/>
                </a:solidFill>
                <a:latin typeface="Arial"/>
                <a:ea typeface="Droid Sans Fallback"/>
              </a:rPr>
              <a:t>2016 </a:t>
            </a:r>
            <a:r>
              <a:rPr lang="en-GB" sz="2200" b="0" strike="noStrike" spc="-1">
                <a:solidFill>
                  <a:srgbClr val="000000"/>
                </a:solidFill>
                <a:latin typeface="Arial"/>
              </a:rPr>
              <a:t>– Initially developed at MeteoSwiss as Python replacement for and IDL processing framework</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2020 – First release as a python and conda package (v0.4.4)</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2021 – Agreement to have a joined development between MeteoSwiss and Météo-France</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2022 – Version 1.0.0</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Use :</a:t>
            </a:r>
            <a:endParaRPr lang="fr-FR" sz="2200" b="0" strike="noStrike" spc="-1">
              <a:solidFill>
                <a:srgbClr val="000000"/>
              </a:solidFill>
              <a:latin typeface="Arial"/>
            </a:endParaRPr>
          </a:p>
          <a:p>
            <a:pPr marL="864000" lvl="3" indent="-216000">
              <a:spcBef>
                <a:spcPts val="567"/>
              </a:spcBef>
              <a:buClr>
                <a:srgbClr val="000000"/>
              </a:buClr>
              <a:buSzPct val="45000"/>
              <a:buFont typeface="Wingdings" charset="2"/>
              <a:buChar char=""/>
            </a:pPr>
            <a:r>
              <a:rPr lang="en-GB" sz="2000" b="0" strike="noStrike" spc="-1">
                <a:solidFill>
                  <a:srgbClr val="000000"/>
                </a:solidFill>
                <a:latin typeface="Arial"/>
              </a:rPr>
              <a:t>Operational real-time post-processing of X-band radar data (MeteoSwiss)</a:t>
            </a:r>
            <a:endParaRPr lang="fr-FR" sz="2000" b="0" strike="noStrike" spc="-1">
              <a:solidFill>
                <a:srgbClr val="000000"/>
              </a:solidFill>
              <a:latin typeface="Arial"/>
            </a:endParaRPr>
          </a:p>
          <a:p>
            <a:pPr marL="864000" lvl="3" indent="-216000">
              <a:spcBef>
                <a:spcPts val="567"/>
              </a:spcBef>
              <a:buClr>
                <a:srgbClr val="000000"/>
              </a:buClr>
              <a:buSzPct val="45000"/>
              <a:buFont typeface="Wingdings" charset="2"/>
              <a:buChar char=""/>
            </a:pPr>
            <a:r>
              <a:rPr lang="en-GB" sz="2000" b="0" strike="noStrike" spc="-1">
                <a:solidFill>
                  <a:srgbClr val="000000"/>
                </a:solidFill>
                <a:latin typeface="Arial"/>
              </a:rPr>
              <a:t>Operational polarimetric data quality monitoring (MeteoSwiss)</a:t>
            </a:r>
            <a:endParaRPr lang="fr-FR" sz="2000" b="0" strike="noStrike" spc="-1">
              <a:solidFill>
                <a:srgbClr val="000000"/>
              </a:solidFill>
              <a:latin typeface="Arial"/>
            </a:endParaRPr>
          </a:p>
          <a:p>
            <a:pPr marL="864000" lvl="3" indent="-216000">
              <a:spcBef>
                <a:spcPts val="567"/>
              </a:spcBef>
              <a:buClr>
                <a:srgbClr val="000000"/>
              </a:buClr>
              <a:buSzPct val="45000"/>
              <a:buFont typeface="Wingdings" charset="2"/>
              <a:buChar char=""/>
            </a:pPr>
            <a:r>
              <a:rPr lang="en-GB" sz="2000" b="0" strike="noStrike" spc="-1">
                <a:solidFill>
                  <a:srgbClr val="000000"/>
                </a:solidFill>
                <a:latin typeface="Arial"/>
              </a:rPr>
              <a:t>Platform for rapid algorithm prototyping</a:t>
            </a:r>
            <a:endParaRPr lang="fr-FR" sz="2000" b="0" strike="noStrike" spc="-1">
              <a:solidFill>
                <a:srgbClr val="000000"/>
              </a:solidFill>
              <a:latin typeface="Arial"/>
            </a:endParaRPr>
          </a:p>
          <a:p>
            <a:pPr marL="864000" lvl="3" indent="-216000">
              <a:spcBef>
                <a:spcPts val="567"/>
              </a:spcBef>
              <a:buClr>
                <a:srgbClr val="000000"/>
              </a:buClr>
              <a:buSzPct val="45000"/>
              <a:buFont typeface="Wingdings" charset="2"/>
              <a:buChar char=""/>
            </a:pPr>
            <a:r>
              <a:rPr lang="en-GB" sz="2000" b="0" strike="noStrike" spc="-1">
                <a:solidFill>
                  <a:srgbClr val="000000"/>
                </a:solidFill>
                <a:latin typeface="Arial"/>
              </a:rPr>
              <a:t>Platform for MeteoSwiss and Météo-France radar volume data processing and visualization by third parties</a:t>
            </a:r>
            <a:endParaRPr lang="fr-FR" sz="2000" b="0" strike="noStrike" spc="-1">
              <a:solidFill>
                <a:srgbClr val="000000"/>
              </a:solidFill>
              <a:latin typeface="Arial"/>
            </a:endParaRPr>
          </a:p>
          <a:p>
            <a:pPr marL="864000" lvl="3" indent="-216000">
              <a:spcBef>
                <a:spcPts val="567"/>
              </a:spcBef>
              <a:buClr>
                <a:srgbClr val="000000"/>
              </a:buClr>
              <a:buSzPct val="45000"/>
              <a:buFont typeface="Wingdings" charset="2"/>
              <a:buChar char=""/>
            </a:pPr>
            <a:r>
              <a:rPr lang="en-GB" sz="2000" b="0" strike="noStrike" spc="-1">
                <a:solidFill>
                  <a:srgbClr val="000000"/>
                </a:solidFill>
                <a:latin typeface="Arial"/>
              </a:rPr>
              <a:t>Common development platform for institutions partnering with MeteoSwiss or Météo-France</a:t>
            </a:r>
            <a:endParaRPr lang="fr-FR" sz="20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43076AC2-62A6-4683-B41B-AB71FDBD9819}" type="slidenum">
              <a:t>5</a:t>
            </a:fld>
            <a:endParaRPr/>
          </a:p>
        </p:txBody>
      </p:sp>
      <p:sp>
        <p:nvSpPr>
          <p:cNvPr id="6" name="PlaceHolder 5"/>
          <p:cNvSpPr>
            <a:spLocks noGrp="1"/>
          </p:cNvSpPr>
          <p:nvPr>
            <p:ph type="dt" idx="5"/>
          </p:nvPr>
        </p:nvSpPr>
        <p:spPr/>
        <p:txBody>
          <a:bodyPr/>
          <a:lstStyle/>
          <a:p>
            <a:fld id="{3A16939C-2B8D-4809-A8D2-A76CFF3BE4DD}" type="datetime1">
              <a:rPr lang="ca-ES"/>
              <a:t>8/9/2023</a:t>
            </a:fld>
            <a:endParaRPr lang="ca-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General characteristics</a:t>
            </a:r>
            <a:endParaRPr lang="fr-FR" sz="2400" b="1" strike="noStrike" spc="-1">
              <a:solidFill>
                <a:srgbClr val="000000"/>
              </a:solidFill>
              <a:latin typeface="Arial"/>
            </a:endParaRPr>
          </a:p>
        </p:txBody>
      </p:sp>
      <p:sp>
        <p:nvSpPr>
          <p:cNvPr id="141"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216000" indent="-216000">
              <a:lnSpc>
                <a:spcPct val="100000"/>
              </a:lnSpc>
              <a:spcBef>
                <a:spcPts val="360"/>
              </a:spcBef>
              <a:buClr>
                <a:srgbClr val="000000"/>
              </a:buClr>
              <a:buSzPct val="45000"/>
              <a:buFont typeface="Wingdings" charset="2"/>
              <a:buChar char=""/>
            </a:pPr>
            <a:r>
              <a:rPr lang="en-GB" sz="2200" b="0" strike="noStrike" spc="-1" dirty="0">
                <a:solidFill>
                  <a:srgbClr val="000000"/>
                </a:solidFill>
                <a:latin typeface="Arial"/>
              </a:rPr>
              <a:t>Python-based (&gt; v. 3.7)</a:t>
            </a:r>
            <a:endParaRPr lang="fr-FR" sz="2200" b="0" strike="noStrike" spc="-1" dirty="0">
              <a:solidFill>
                <a:srgbClr val="000000"/>
              </a:solidFill>
              <a:latin typeface="Arial"/>
            </a:endParaRPr>
          </a:p>
          <a:p>
            <a:pPr marL="216000" indent="-216000">
              <a:lnSpc>
                <a:spcPct val="100000"/>
              </a:lnSpc>
              <a:spcBef>
                <a:spcPts val="360"/>
              </a:spcBef>
              <a:buClr>
                <a:srgbClr val="000000"/>
              </a:buClr>
              <a:buSzPct val="45000"/>
              <a:buFont typeface="Wingdings" charset="2"/>
              <a:buChar char=""/>
            </a:pPr>
            <a:r>
              <a:rPr lang="en-GB" sz="2200" b="0" strike="noStrike" spc="-1" dirty="0">
                <a:solidFill>
                  <a:srgbClr val="000000"/>
                </a:solidFill>
                <a:latin typeface="Arial"/>
              </a:rPr>
              <a:t>Linux platform</a:t>
            </a:r>
            <a:endParaRPr lang="fr-FR" sz="2200" b="0" strike="noStrike" spc="-1" dirty="0">
              <a:solidFill>
                <a:srgbClr val="000000"/>
              </a:solidFill>
              <a:latin typeface="Arial"/>
            </a:endParaRPr>
          </a:p>
          <a:p>
            <a:pPr marL="216000" indent="-216000">
              <a:lnSpc>
                <a:spcPct val="100000"/>
              </a:lnSpc>
              <a:spcBef>
                <a:spcPts val="360"/>
              </a:spcBef>
              <a:buClr>
                <a:srgbClr val="000000"/>
              </a:buClr>
              <a:buSzPct val="45000"/>
              <a:buFont typeface="Wingdings" charset="2"/>
              <a:buChar char=""/>
            </a:pPr>
            <a:r>
              <a:rPr lang="en-GB" sz="2200" b="0" strike="noStrike" spc="-1" dirty="0">
                <a:solidFill>
                  <a:srgbClr val="000000"/>
                </a:solidFill>
                <a:latin typeface="Arial"/>
              </a:rPr>
              <a:t>Open source, version controlled (</a:t>
            </a:r>
            <a:r>
              <a:rPr lang="en-GB" sz="2200" b="1" strike="noStrike" spc="-1" dirty="0">
                <a:solidFill>
                  <a:srgbClr val="000000"/>
                </a:solidFill>
                <a:latin typeface="Arial"/>
                <a:hlinkClick r:id="rId2"/>
              </a:rPr>
              <a:t>https://github.com/MeteoSwiss/pyrad</a:t>
            </a:r>
            <a:r>
              <a:rPr lang="en-GB" sz="2200" b="0" strike="noStrike" spc="-1" dirty="0">
                <a:solidFill>
                  <a:srgbClr val="000000"/>
                </a:solidFill>
                <a:latin typeface="Arial"/>
              </a:rPr>
              <a:t>)</a:t>
            </a:r>
            <a:endParaRPr lang="fr-FR" sz="2200" b="0" strike="noStrike" spc="-1" dirty="0">
              <a:solidFill>
                <a:srgbClr val="000000"/>
              </a:solidFill>
              <a:latin typeface="Arial"/>
            </a:endParaRPr>
          </a:p>
          <a:p>
            <a:pPr marL="216000" indent="-216000">
              <a:lnSpc>
                <a:spcPct val="100000"/>
              </a:lnSpc>
              <a:spcBef>
                <a:spcPts val="360"/>
              </a:spcBef>
              <a:buClr>
                <a:srgbClr val="000000"/>
              </a:buClr>
              <a:buSzPct val="45000"/>
              <a:buFont typeface="Wingdings" charset="2"/>
              <a:buChar char=""/>
            </a:pPr>
            <a:r>
              <a:rPr lang="en-GB" sz="2200" b="0" strike="noStrike" spc="-1" dirty="0">
                <a:solidFill>
                  <a:srgbClr val="000000"/>
                </a:solidFill>
                <a:latin typeface="Arial"/>
              </a:rPr>
              <a:t>Core based on our own version of </a:t>
            </a:r>
            <a:r>
              <a:rPr lang="en-GB" sz="2200" b="1" strike="noStrike" spc="-1" dirty="0">
                <a:solidFill>
                  <a:srgbClr val="000000"/>
                </a:solidFill>
                <a:latin typeface="Arial"/>
                <a:hlinkClick r:id="rId3"/>
              </a:rPr>
              <a:t>ARM-DOE </a:t>
            </a:r>
            <a:r>
              <a:rPr lang="en-GB" sz="2200" b="1" strike="noStrike" spc="-1" dirty="0" err="1">
                <a:solidFill>
                  <a:srgbClr val="000000"/>
                </a:solidFill>
                <a:latin typeface="Arial"/>
                <a:hlinkClick r:id="rId3"/>
              </a:rPr>
              <a:t>Py</a:t>
            </a:r>
            <a:r>
              <a:rPr lang="en-GB" sz="2200" b="1" strike="noStrike" spc="-1" dirty="0">
                <a:solidFill>
                  <a:srgbClr val="000000"/>
                </a:solidFill>
                <a:latin typeface="Arial"/>
                <a:hlinkClick r:id="rId3"/>
              </a:rPr>
              <a:t>-ART</a:t>
            </a:r>
            <a:r>
              <a:rPr lang="en-GB" sz="2200" b="0" strike="noStrike" spc="-1" dirty="0">
                <a:solidFill>
                  <a:srgbClr val="000000"/>
                </a:solidFill>
                <a:latin typeface="Arial"/>
              </a:rPr>
              <a:t> (</a:t>
            </a:r>
            <a:r>
              <a:rPr lang="en-GB" sz="2200" b="0" strike="noStrike" spc="-1" dirty="0">
                <a:solidFill>
                  <a:srgbClr val="FF0000"/>
                </a:solidFill>
                <a:latin typeface="Arial"/>
              </a:rPr>
              <a:t>The </a:t>
            </a:r>
            <a:r>
              <a:rPr lang="en-GB" sz="2200" b="0" strike="noStrike" spc="-1" dirty="0" err="1">
                <a:solidFill>
                  <a:srgbClr val="FF0000"/>
                </a:solidFill>
                <a:latin typeface="Arial"/>
              </a:rPr>
              <a:t>Pyrad</a:t>
            </a:r>
            <a:r>
              <a:rPr lang="en-GB" sz="2200" b="0" strike="noStrike" spc="-1" dirty="0">
                <a:solidFill>
                  <a:srgbClr val="FF0000"/>
                </a:solidFill>
                <a:latin typeface="Arial"/>
              </a:rPr>
              <a:t> project contributes back regularly</a:t>
            </a:r>
            <a:r>
              <a:rPr lang="en-GB" sz="2200" b="0" strike="noStrike" spc="-1" dirty="0">
                <a:solidFill>
                  <a:srgbClr val="000000"/>
                </a:solidFill>
                <a:latin typeface="Arial"/>
              </a:rPr>
              <a:t>) </a:t>
            </a:r>
            <a:endParaRPr lang="fr-FR" sz="2200" b="0" strike="noStrike" spc="-1" dirty="0">
              <a:solidFill>
                <a:srgbClr val="000000"/>
              </a:solidFill>
              <a:latin typeface="Arial"/>
            </a:endParaRPr>
          </a:p>
          <a:p>
            <a:pPr marL="216000" indent="-216000">
              <a:lnSpc>
                <a:spcPct val="100000"/>
              </a:lnSpc>
              <a:spcBef>
                <a:spcPts val="360"/>
              </a:spcBef>
              <a:buClr>
                <a:srgbClr val="000000"/>
              </a:buClr>
              <a:buSzPct val="45000"/>
              <a:buFont typeface="Wingdings" charset="2"/>
              <a:buChar char=""/>
            </a:pPr>
            <a:r>
              <a:rPr lang="en-GB" sz="2200" b="0" strike="noStrike" spc="-1" dirty="0">
                <a:solidFill>
                  <a:srgbClr val="000000"/>
                </a:solidFill>
                <a:latin typeface="Arial"/>
              </a:rPr>
              <a:t>Possibility to ingest data from multiple radars</a:t>
            </a:r>
            <a:endParaRPr lang="fr-FR" sz="2200" b="0" strike="noStrike" spc="-1" dirty="0">
              <a:solidFill>
                <a:srgbClr val="000000"/>
              </a:solidFill>
              <a:latin typeface="Arial"/>
            </a:endParaRPr>
          </a:p>
          <a:p>
            <a:pPr marL="216000" indent="-216000">
              <a:lnSpc>
                <a:spcPct val="100000"/>
              </a:lnSpc>
              <a:spcBef>
                <a:spcPts val="360"/>
              </a:spcBef>
              <a:buClr>
                <a:srgbClr val="000000"/>
              </a:buClr>
              <a:buSzPct val="45000"/>
              <a:buFont typeface="Wingdings" charset="2"/>
              <a:buChar char=""/>
            </a:pPr>
            <a:r>
              <a:rPr lang="en-GB" sz="2200" b="0" strike="noStrike" spc="-1" dirty="0">
                <a:solidFill>
                  <a:srgbClr val="000000"/>
                </a:solidFill>
                <a:latin typeface="Arial"/>
              </a:rPr>
              <a:t>Ingests multiple data types: IQ data, spectral data, polarimetric and Doppler moments, Cartesian data, etc.</a:t>
            </a:r>
            <a:endParaRPr lang="fr-FR" sz="2200" b="0" strike="noStrike" spc="-1" dirty="0">
              <a:solidFill>
                <a:srgbClr val="000000"/>
              </a:solidFill>
              <a:latin typeface="Arial"/>
            </a:endParaRPr>
          </a:p>
          <a:p>
            <a:pPr marL="216000" indent="-216000">
              <a:lnSpc>
                <a:spcPct val="100000"/>
              </a:lnSpc>
              <a:spcBef>
                <a:spcPts val="360"/>
              </a:spcBef>
              <a:buClr>
                <a:srgbClr val="000000"/>
              </a:buClr>
              <a:buSzPct val="45000"/>
              <a:buFont typeface="Wingdings" charset="2"/>
              <a:buChar char=""/>
            </a:pPr>
            <a:r>
              <a:rPr lang="en-GB" sz="2200" b="0" strike="noStrike" spc="-1" dirty="0">
                <a:solidFill>
                  <a:srgbClr val="000000"/>
                </a:solidFill>
                <a:latin typeface="Arial"/>
              </a:rPr>
              <a:t>Capable of reading the main file formats used for volume radar data storage </a:t>
            </a:r>
            <a:endParaRPr lang="fr-FR" sz="2200" b="0" strike="noStrike" spc="-1" dirty="0">
              <a:solidFill>
                <a:srgbClr val="000000"/>
              </a:solidFill>
              <a:latin typeface="Arial"/>
            </a:endParaRPr>
          </a:p>
          <a:p>
            <a:pPr marL="216000" indent="-216000">
              <a:lnSpc>
                <a:spcPct val="100000"/>
              </a:lnSpc>
              <a:spcBef>
                <a:spcPts val="360"/>
              </a:spcBef>
              <a:buClr>
                <a:srgbClr val="000000"/>
              </a:buClr>
              <a:buSzPct val="45000"/>
              <a:buFont typeface="Wingdings" charset="2"/>
              <a:buChar char=""/>
            </a:pPr>
            <a:r>
              <a:rPr lang="en-GB" sz="2200" b="1" strike="noStrike" spc="-1" dirty="0">
                <a:solidFill>
                  <a:srgbClr val="000000"/>
                </a:solidFill>
                <a:latin typeface="Arial"/>
              </a:rPr>
              <a:t>Automatic documentation published </a:t>
            </a:r>
            <a:r>
              <a:rPr lang="en-GB" sz="2200" b="1" strike="noStrike" spc="-1" dirty="0">
                <a:solidFill>
                  <a:srgbClr val="000000"/>
                </a:solidFill>
                <a:latin typeface="Arial"/>
                <a:hlinkClick r:id="rId4"/>
              </a:rPr>
              <a:t>online</a:t>
            </a:r>
            <a:r>
              <a:rPr lang="en-GB" sz="2200" b="0" strike="noStrike" spc="-1" dirty="0">
                <a:solidFill>
                  <a:srgbClr val="000000"/>
                </a:solidFill>
                <a:latin typeface="Arial"/>
              </a:rPr>
              <a:t> based on doc-strings</a:t>
            </a:r>
            <a:endParaRPr lang="fr-FR" sz="2200" b="0" strike="noStrike" spc="-1" dirty="0">
              <a:solidFill>
                <a:srgbClr val="000000"/>
              </a:solidFill>
              <a:latin typeface="Arial"/>
            </a:endParaRPr>
          </a:p>
          <a:p>
            <a:pPr marL="216000" indent="-216000">
              <a:lnSpc>
                <a:spcPct val="100000"/>
              </a:lnSpc>
              <a:spcBef>
                <a:spcPts val="360"/>
              </a:spcBef>
              <a:buClr>
                <a:srgbClr val="000000"/>
              </a:buClr>
              <a:buSzPct val="45000"/>
              <a:buFont typeface="Wingdings" charset="2"/>
              <a:buChar char=""/>
            </a:pPr>
            <a:r>
              <a:rPr lang="en-GB" sz="2200" b="0" strike="noStrike" spc="-1" dirty="0">
                <a:solidFill>
                  <a:srgbClr val="000000"/>
                </a:solidFill>
                <a:latin typeface="Arial"/>
              </a:rPr>
              <a:t>Easy to install (</a:t>
            </a:r>
            <a:r>
              <a:rPr lang="en-GB" sz="2200" b="0" strike="noStrike" spc="-1" dirty="0" err="1">
                <a:solidFill>
                  <a:srgbClr val="000000"/>
                </a:solidFill>
                <a:latin typeface="Arial"/>
                <a:hlinkClick r:id="rId5"/>
              </a:rPr>
              <a:t>PyPI</a:t>
            </a:r>
            <a:r>
              <a:rPr lang="en-GB" sz="2200" b="0" strike="noStrike" spc="-1" dirty="0">
                <a:solidFill>
                  <a:srgbClr val="000000"/>
                </a:solidFill>
                <a:latin typeface="Arial"/>
              </a:rPr>
              <a:t>, </a:t>
            </a:r>
            <a:r>
              <a:rPr lang="en-GB" sz="2200" b="0" strike="noStrike" spc="-1" dirty="0" err="1">
                <a:solidFill>
                  <a:srgbClr val="000000"/>
                </a:solidFill>
                <a:latin typeface="Arial"/>
                <a:hlinkClick r:id="rId6"/>
              </a:rPr>
              <a:t>conda</a:t>
            </a:r>
            <a:r>
              <a:rPr lang="en-GB" sz="2200" b="0" strike="noStrike" spc="-1" dirty="0">
                <a:solidFill>
                  <a:srgbClr val="000000"/>
                </a:solidFill>
                <a:latin typeface="Arial"/>
              </a:rPr>
              <a:t>)</a:t>
            </a:r>
            <a:endParaRPr lang="fr-FR" sz="2200" b="0" strike="noStrike" spc="-1" dirty="0">
              <a:solidFill>
                <a:srgbClr val="000000"/>
              </a:solidFill>
              <a:latin typeface="Arial"/>
            </a:endParaRPr>
          </a:p>
          <a:p>
            <a:pPr marL="612000" indent="0">
              <a:lnSpc>
                <a:spcPct val="100000"/>
              </a:lnSpc>
              <a:spcBef>
                <a:spcPts val="360"/>
              </a:spcBef>
              <a:buNone/>
            </a:pPr>
            <a:r>
              <a:rPr lang="en-GB" sz="1800" b="0" strike="noStrike" spc="-1" dirty="0">
                <a:solidFill>
                  <a:srgbClr val="000000"/>
                </a:solidFill>
                <a:latin typeface="Arial"/>
              </a:rPr>
              <a:t> </a:t>
            </a:r>
            <a:endParaRPr lang="fr-FR" sz="1800" b="0" strike="noStrike" spc="-1" dirty="0">
              <a:solidFill>
                <a:srgbClr val="000000"/>
              </a:solidFill>
              <a:latin typeface="Arial"/>
            </a:endParaRPr>
          </a:p>
          <a:p>
            <a:pPr marL="612000" indent="0">
              <a:lnSpc>
                <a:spcPct val="100000"/>
              </a:lnSpc>
              <a:spcBef>
                <a:spcPts val="360"/>
              </a:spcBef>
              <a:buNone/>
            </a:pPr>
            <a:r>
              <a:rPr lang="en-GB" sz="1800" b="0" strike="noStrike" spc="-1" dirty="0">
                <a:solidFill>
                  <a:srgbClr val="000000"/>
                </a:solidFill>
                <a:latin typeface="Arial"/>
              </a:rPr>
              <a:t> </a:t>
            </a:r>
            <a:endParaRPr lang="fr-FR" sz="1800" b="0" strike="noStrike" spc="-1" dirty="0">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F139225D-5044-4D7F-B611-C9E37DFEDFA9}" type="slidenum">
              <a:t>6</a:t>
            </a:fld>
            <a:endParaRPr/>
          </a:p>
        </p:txBody>
      </p:sp>
      <p:sp>
        <p:nvSpPr>
          <p:cNvPr id="6" name="PlaceHolder 5"/>
          <p:cNvSpPr>
            <a:spLocks noGrp="1"/>
          </p:cNvSpPr>
          <p:nvPr>
            <p:ph type="dt" idx="5"/>
          </p:nvPr>
        </p:nvSpPr>
        <p:spPr/>
        <p:txBody>
          <a:bodyPr/>
          <a:lstStyle/>
          <a:p>
            <a:fld id="{C6C6E466-2191-4A94-B394-A729B9068662}" type="datetime1">
              <a:rPr lang="ca-ES"/>
              <a:t>8/9/2023</a:t>
            </a:fld>
            <a:endParaRPr lang="ca-E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subTitle"/>
          </p:nvPr>
        </p:nvSpPr>
        <p:spPr>
          <a:xfrm>
            <a:off x="328320" y="1962720"/>
            <a:ext cx="8448120" cy="2854800"/>
          </a:xfrm>
          <a:prstGeom prst="rect">
            <a:avLst/>
          </a:prstGeom>
          <a:noFill/>
          <a:ln w="0">
            <a:noFill/>
          </a:ln>
        </p:spPr>
        <p:txBody>
          <a:bodyPr lIns="0" tIns="0" rIns="0" bIns="0" anchor="ctr">
            <a:noAutofit/>
          </a:bodyPr>
          <a:lstStyle/>
          <a:p>
            <a:r>
              <a:rPr lang="en-GB" sz="3200" b="1" strike="noStrike" spc="-1">
                <a:solidFill>
                  <a:srgbClr val="5770BE"/>
                </a:solidFill>
                <a:latin typeface="Arial"/>
              </a:rPr>
              <a:t>2. Pyrad working philosophy</a:t>
            </a:r>
            <a:endParaRPr lang="fr-FR" sz="3200" b="0" strike="noStrike" spc="-1">
              <a:solidFill>
                <a:srgbClr val="000000"/>
              </a:solidFill>
              <a:latin typeface="Arial"/>
            </a:endParaRPr>
          </a:p>
        </p:txBody>
      </p:sp>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634E19EE-7A18-4980-9B94-68CD78066210}" type="slidenum">
              <a:t>7</a:t>
            </a:fld>
            <a:endParaRPr/>
          </a:p>
        </p:txBody>
      </p:sp>
      <p:sp>
        <p:nvSpPr>
          <p:cNvPr id="5" name="PlaceHolder 4"/>
          <p:cNvSpPr>
            <a:spLocks noGrp="1"/>
          </p:cNvSpPr>
          <p:nvPr>
            <p:ph type="dt" idx="5"/>
          </p:nvPr>
        </p:nvSpPr>
        <p:spPr/>
        <p:txBody>
          <a:bodyPr/>
          <a:lstStyle/>
          <a:p>
            <a:fld id="{2A588C18-A4D8-444B-A0DC-CC87F91E7C3C}" type="datetime1">
              <a:rPr lang="ca-ES"/>
              <a:t>8/9/2023</a:t>
            </a:fld>
            <a:endParaRPr lang="ca-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General characteristics</a:t>
            </a:r>
            <a:endParaRPr lang="fr-FR" sz="2400" b="1" strike="noStrike" spc="-1">
              <a:solidFill>
                <a:srgbClr val="000000"/>
              </a:solidFill>
              <a:latin typeface="Arial"/>
            </a:endParaRPr>
          </a:p>
        </p:txBody>
      </p:sp>
      <p:sp>
        <p:nvSpPr>
          <p:cNvPr id="144"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12000" indent="0">
              <a:spcBef>
                <a:spcPts val="972"/>
              </a:spcBef>
            </a:pPr>
            <a:r>
              <a:rPr lang="en-GB" sz="2200" b="1" strike="noStrike" spc="-1">
                <a:solidFill>
                  <a:srgbClr val="000000"/>
                </a:solidFill>
                <a:latin typeface="Arial"/>
              </a:rPr>
              <a:t>KEY CONCEPT</a:t>
            </a:r>
            <a:r>
              <a:rPr lang="en-GB" sz="2200" b="0" strike="noStrike" spc="-1">
                <a:solidFill>
                  <a:srgbClr val="000000"/>
                </a:solidFill>
                <a:latin typeface="Arial"/>
              </a:rPr>
              <a:t> : Separation between </a:t>
            </a:r>
            <a:r>
              <a:rPr lang="en-GB" sz="2200" b="1" strike="noStrike" spc="-1">
                <a:solidFill>
                  <a:srgbClr val="000000"/>
                </a:solidFill>
                <a:latin typeface="Arial"/>
              </a:rPr>
              <a:t>dataset</a:t>
            </a:r>
            <a:r>
              <a:rPr lang="en-GB" sz="2200" b="0" strike="noStrike" spc="-1">
                <a:solidFill>
                  <a:srgbClr val="000000"/>
                </a:solidFill>
                <a:latin typeface="Arial"/>
              </a:rPr>
              <a:t> generation and </a:t>
            </a:r>
            <a:r>
              <a:rPr lang="en-GB" sz="2200" b="1" strike="noStrike" spc="-1">
                <a:solidFill>
                  <a:srgbClr val="000000"/>
                </a:solidFill>
                <a:latin typeface="Arial"/>
              </a:rPr>
              <a:t>product</a:t>
            </a:r>
            <a:r>
              <a:rPr lang="en-GB" sz="2200" b="0" strike="noStrike" spc="-1">
                <a:solidFill>
                  <a:srgbClr val="000000"/>
                </a:solidFill>
                <a:latin typeface="Arial"/>
              </a:rPr>
              <a:t> generation</a:t>
            </a:r>
            <a:endParaRPr lang="fr-FR" sz="2200" b="0" strike="noStrike" spc="-1">
              <a:solidFill>
                <a:srgbClr val="000000"/>
              </a:solidFill>
              <a:latin typeface="Arial"/>
            </a:endParaRPr>
          </a:p>
          <a:p>
            <a:pPr marL="612000" indent="0">
              <a:spcBef>
                <a:spcPts val="972"/>
              </a:spcBef>
            </a:pPr>
            <a:r>
              <a:rPr lang="en-GB" sz="2200" b="1" strike="noStrike" spc="-1">
                <a:solidFill>
                  <a:srgbClr val="000000"/>
                </a:solidFill>
                <a:latin typeface="Arial"/>
              </a:rPr>
              <a:t>Dataset</a:t>
            </a:r>
            <a:r>
              <a:rPr lang="en-GB" sz="2200" b="0" strike="noStrike" spc="-1">
                <a:solidFill>
                  <a:srgbClr val="000000"/>
                </a:solidFill>
                <a:latin typeface="Arial"/>
              </a:rPr>
              <a:t> : New data generated from the processing of a Pyrad data object. It can be in the form of a new field of the same object type or a completely new object. It can be re-ingested in the data processing chain. Examples : </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 rainfall rate field generated from a reflectivity field contained in a radar object</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 Reflectivity generated from a spectral data object</a:t>
            </a:r>
            <a:endParaRPr lang="fr-FR" sz="2200" b="0" strike="noStrike" spc="-1">
              <a:solidFill>
                <a:srgbClr val="000000"/>
              </a:solidFill>
              <a:latin typeface="Arial"/>
            </a:endParaRPr>
          </a:p>
          <a:p>
            <a:pPr marL="612000" indent="0">
              <a:spcBef>
                <a:spcPts val="972"/>
              </a:spcBef>
            </a:pPr>
            <a:r>
              <a:rPr lang="en-GB" sz="2200" b="1" strike="noStrike" spc="-1">
                <a:solidFill>
                  <a:srgbClr val="000000"/>
                </a:solidFill>
                <a:latin typeface="Arial"/>
              </a:rPr>
              <a:t>Product</a:t>
            </a:r>
            <a:r>
              <a:rPr lang="en-GB" sz="2200" b="0" strike="noStrike" spc="-1">
                <a:solidFill>
                  <a:srgbClr val="000000"/>
                </a:solidFill>
                <a:latin typeface="Arial"/>
              </a:rPr>
              <a:t> : Output generated out of a dataset for human or machine consumption. Examples : </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 PPI of reflectivity</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 File containing timeseries of values at a point of interest</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Pyrad architecture and principles</a:t>
            </a:r>
          </a:p>
        </p:txBody>
      </p:sp>
      <p:sp>
        <p:nvSpPr>
          <p:cNvPr id="5" name="PlaceHolder 4"/>
          <p:cNvSpPr>
            <a:spLocks noGrp="1"/>
          </p:cNvSpPr>
          <p:nvPr>
            <p:ph type="sldNum" idx="4"/>
          </p:nvPr>
        </p:nvSpPr>
        <p:spPr/>
        <p:txBody>
          <a:bodyPr/>
          <a:lstStyle/>
          <a:p>
            <a:fld id="{11EB8DDD-60FB-4F2B-8877-8C5C3DDB9F9E}" type="slidenum">
              <a:t>8</a:t>
            </a:fld>
            <a:endParaRPr/>
          </a:p>
        </p:txBody>
      </p:sp>
      <p:sp>
        <p:nvSpPr>
          <p:cNvPr id="6" name="PlaceHolder 5"/>
          <p:cNvSpPr>
            <a:spLocks noGrp="1"/>
          </p:cNvSpPr>
          <p:nvPr>
            <p:ph type="dt" idx="5"/>
          </p:nvPr>
        </p:nvSpPr>
        <p:spPr/>
        <p:txBody>
          <a:bodyPr/>
          <a:lstStyle/>
          <a:p>
            <a:fld id="{4C3548ED-1DAC-4CBC-94DC-C4990A470CF9}" type="datetime1">
              <a:rPr lang="ca-ES"/>
              <a:t>8/9/2023</a:t>
            </a:fld>
            <a:endParaRPr lang="ca-E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Pyrad flow diagram</a:t>
            </a:r>
            <a:endParaRPr lang="fr-FR" sz="2400" b="1" strike="noStrike" spc="-1">
              <a:solidFill>
                <a:srgbClr val="000000"/>
              </a:solidFill>
              <a:latin typeface="Arial"/>
            </a:endParaRPr>
          </a:p>
        </p:txBody>
      </p:sp>
      <p:pic>
        <p:nvPicPr>
          <p:cNvPr id="146" name="Image 145"/>
          <p:cNvPicPr/>
          <p:nvPr/>
        </p:nvPicPr>
        <p:blipFill>
          <a:blip r:embed="rId2"/>
          <a:stretch/>
        </p:blipFill>
        <p:spPr>
          <a:xfrm>
            <a:off x="641520" y="1790640"/>
            <a:ext cx="9360000" cy="4046400"/>
          </a:xfrm>
          <a:prstGeom prst="rect">
            <a:avLst/>
          </a:prstGeom>
          <a:ln w="36000">
            <a:noFill/>
          </a:ln>
        </p:spPr>
      </p:pic>
      <p:sp>
        <p:nvSpPr>
          <p:cNvPr id="3" name="PlaceHolder 2"/>
          <p:cNvSpPr>
            <a:spLocks noGrp="1"/>
          </p:cNvSpPr>
          <p:nvPr>
            <p:ph type="ftr" idx="3"/>
          </p:nvPr>
        </p:nvSpPr>
        <p:spPr/>
        <p:txBody>
          <a:bodyPr/>
          <a:lstStyle/>
          <a:p>
            <a:r>
              <a:t>Pyrad course: Pyrad architecture and principles</a:t>
            </a:r>
          </a:p>
        </p:txBody>
      </p:sp>
      <p:sp>
        <p:nvSpPr>
          <p:cNvPr id="4" name="PlaceHolder 3"/>
          <p:cNvSpPr>
            <a:spLocks noGrp="1"/>
          </p:cNvSpPr>
          <p:nvPr>
            <p:ph type="sldNum" idx="4"/>
          </p:nvPr>
        </p:nvSpPr>
        <p:spPr/>
        <p:txBody>
          <a:bodyPr/>
          <a:lstStyle/>
          <a:p>
            <a:fld id="{094F2222-22C7-4287-AE46-F48139319292}" type="slidenum">
              <a:t>9</a:t>
            </a:fld>
            <a:endParaRPr/>
          </a:p>
        </p:txBody>
      </p:sp>
      <p:sp>
        <p:nvSpPr>
          <p:cNvPr id="5" name="PlaceHolder 4"/>
          <p:cNvSpPr>
            <a:spLocks noGrp="1"/>
          </p:cNvSpPr>
          <p:nvPr>
            <p:ph type="dt" idx="5"/>
          </p:nvPr>
        </p:nvSpPr>
        <p:spPr/>
        <p:txBody>
          <a:bodyPr/>
          <a:lstStyle/>
          <a:p>
            <a:fld id="{5734DFA3-F88F-41BD-88B1-BA4702D95873}" type="datetime1">
              <a:rPr lang="ca-ES"/>
              <a:t>8/9/2023</a:t>
            </a:fld>
            <a:endParaRPr lang="ca-E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737</TotalTime>
  <Words>4627</Words>
  <Application>Microsoft Office PowerPoint</Application>
  <PresentationFormat>Personnalisé</PresentationFormat>
  <Paragraphs>690</Paragraphs>
  <Slides>44</Slides>
  <Notes>0</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44</vt:i4>
      </vt:variant>
    </vt:vector>
  </HeadingPairs>
  <TitlesOfParts>
    <vt:vector size="53" baseType="lpstr">
      <vt:lpstr>Arial</vt:lpstr>
      <vt:lpstr>Noto Sans</vt:lpstr>
      <vt:lpstr>Segoe UI</vt:lpstr>
      <vt:lpstr>Symbol</vt:lpstr>
      <vt:lpstr>Times New Roman</vt:lpstr>
      <vt:lpstr>Wingdings</vt:lpstr>
      <vt:lpstr>Office Theme</vt:lpstr>
      <vt:lpstr>Office Theme</vt:lpstr>
      <vt:lpstr>Office Theme</vt:lpstr>
      <vt:lpstr>Pyrad architecture and principles</vt:lpstr>
      <vt:lpstr>Contents</vt:lpstr>
      <vt:lpstr>Présentation PowerPoint</vt:lpstr>
      <vt:lpstr>What is Pyrad ?</vt:lpstr>
      <vt:lpstr>History and use</vt:lpstr>
      <vt:lpstr>General characteristics</vt:lpstr>
      <vt:lpstr>Présentation PowerPoint</vt:lpstr>
      <vt:lpstr>General characteristics</vt:lpstr>
      <vt:lpstr>Pyrad flow diagram</vt:lpstr>
      <vt:lpstr>Configuration files</vt:lpstr>
      <vt:lpstr>Config file data types</vt:lpstr>
      <vt:lpstr>Présentation PowerPoint</vt:lpstr>
      <vt:lpstr>Github architecture</vt:lpstr>
      <vt:lpstr>pyrad_proc modules</vt:lpstr>
      <vt:lpstr>Proc files</vt:lpstr>
      <vt:lpstr>Prod files</vt:lpstr>
      <vt:lpstr>Présentation PowerPoint</vt:lpstr>
      <vt:lpstr>Pyrad processing status</vt:lpstr>
      <vt:lpstr>Pyrad Launching scripts</vt:lpstr>
      <vt:lpstr>Trajectory processing with main_process_data.py</vt:lpstr>
      <vt:lpstr>Présentation PowerPoint</vt:lpstr>
      <vt:lpstr>Reading input data files</vt:lpstr>
      <vt:lpstr>Reading input data files. Searching for data </vt:lpstr>
      <vt:lpstr>Reading input data files. The ScanList keyword </vt:lpstr>
      <vt:lpstr>Folder hierarchy : path_convention keyword</vt:lpstr>
      <vt:lpstr>Folder hierarchy : path_convention keyword</vt:lpstr>
      <vt:lpstr>Reading data files: the datatype keyword</vt:lpstr>
      <vt:lpstr>Reading data files : the datatype keyword</vt:lpstr>
      <vt:lpstr>Datagroups for radar volume object. Widely used formats</vt:lpstr>
      <vt:lpstr>Datagroups for radar volume object. Proprietary formats</vt:lpstr>
      <vt:lpstr>Datagroups for grid object</vt:lpstr>
      <vt:lpstr>Datagroups for IQ/Spectra object</vt:lpstr>
      <vt:lpstr>Other pathes where pyrad searches for data and metadata</vt:lpstr>
      <vt:lpstr>Pyrad output folder structure</vt:lpstr>
      <vt:lpstr>Pyrad output file name convention</vt:lpstr>
      <vt:lpstr>Présentation PowerPoint</vt:lpstr>
      <vt:lpstr>Constructing the processing chain</vt:lpstr>
      <vt:lpstr>Constructing the processing chain</vt:lpstr>
      <vt:lpstr>Dataset families. Most common</vt:lpstr>
      <vt:lpstr>Dataset families. Specialized functions</vt:lpstr>
      <vt:lpstr>Identification of data fields</vt:lpstr>
      <vt:lpstr>Generation of images</vt:lpstr>
      <vt:lpstr>Generation of images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Pyrad architecture and principles</dc:title>
  <dc:subject/>
  <dc:creator/>
  <dc:description/>
  <cp:lastModifiedBy>Jordi FIGUERAS VENTURA</cp:lastModifiedBy>
  <cp:revision>23</cp:revision>
  <dcterms:created xsi:type="dcterms:W3CDTF">2023-04-18T10:53:44Z</dcterms:created>
  <dcterms:modified xsi:type="dcterms:W3CDTF">2023-09-08T06:13:46Z</dcterms:modified>
  <dc:language>ca-ES</dc:language>
</cp:coreProperties>
</file>