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149" autoAdjust="0"/>
  </p:normalViewPr>
  <p:slideViewPr>
    <p:cSldViewPr>
      <p:cViewPr varScale="1">
        <p:scale>
          <a:sx n="59" d="100"/>
          <a:sy n="59" d="100"/>
        </p:scale>
        <p:origin x="170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C71C72-606A-49FB-835B-33EF247C856C}" type="datetimeFigureOut">
              <a:rPr lang="en-US" smtClean="0"/>
              <a:pPr/>
              <a:t>6/24/2023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4ADC5D-FD18-4ED2-8EEC-3207344408C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9D0A67-665C-4037-944F-C12B6859FEC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final result is</a:t>
            </a:r>
            <a:r>
              <a:rPr lang="en-US" baseline="0" dirty="0" smtClean="0"/>
              <a:t> a table of results providing insight as to the effectiveness of each inspection.</a:t>
            </a:r>
            <a:endParaRPr lang="en-US" dirty="0"/>
          </a:p>
        </p:txBody>
      </p:sp>
      <p:sp>
        <p:nvSpPr>
          <p:cNvPr id="4" name="Slide Number Placeholder 3"/>
          <p:cNvSpPr>
            <a:spLocks noGrp="1"/>
          </p:cNvSpPr>
          <p:nvPr>
            <p:ph type="sldNum" sz="quarter" idx="10"/>
          </p:nvPr>
        </p:nvSpPr>
        <p:spPr/>
        <p:txBody>
          <a:bodyPr/>
          <a:lstStyle/>
          <a:p>
            <a:fld id="{6D4ADC5D-FD18-4ED2-8EEC-3207344408C0}"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9D0A67-665C-4037-944F-C12B6859FEC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It is well known that the application of an inspection and repair protocol must be established to reveal such failures that would otherwise remain unknown. According to established reliability theory such hidden failures may occur at any time over the interval between inspections according to our best understanding of the failure probability distribution. Very often the exponential distribution is used assuming random failure at constant rate.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typical model of the probability of failure over time reveals a triangular, or “</a:t>
            </a:r>
            <a:r>
              <a:rPr lang="en-US" sz="1200" kern="1200" dirty="0" err="1" smtClean="0">
                <a:solidFill>
                  <a:schemeClr val="tx1"/>
                </a:solidFill>
                <a:latin typeface="+mn-lt"/>
                <a:ea typeface="+mn-ea"/>
                <a:cs typeface="+mn-cs"/>
              </a:rPr>
              <a:t>sawtooth</a:t>
            </a:r>
            <a:r>
              <a:rPr lang="en-US" sz="1200" kern="1200" dirty="0" smtClean="0">
                <a:solidFill>
                  <a:schemeClr val="tx1"/>
                </a:solidFill>
                <a:latin typeface="+mn-lt"/>
                <a:ea typeface="+mn-ea"/>
                <a:cs typeface="+mn-cs"/>
              </a:rPr>
              <a:t>”, distribution.</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For reliability considerations it is common to take an averaged probability into evaluations. Sometimes the maximum probability of failure might be specified for consideration of particularly hazardous outcomes,. For purposes of this evaluation an averaged probability calculation will be utilized, which is a default with </a:t>
            </a:r>
            <a:r>
              <a:rPr lang="en-US" sz="1200" kern="1200" dirty="0" err="1" smtClean="0">
                <a:solidFill>
                  <a:schemeClr val="tx1"/>
                </a:solidFill>
                <a:latin typeface="+mn-lt"/>
                <a:ea typeface="+mn-ea"/>
                <a:cs typeface="+mn-cs"/>
              </a:rPr>
              <a:t>FaultTree</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D4ADC5D-FD18-4ED2-8EEC-3207344408C0}"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It is often the case that evaluation is made on a system or device that must be decommissioned for inspection. So prevalent is this type of inspection that system evaluation may not consider varied types of inspection that can be performed, at varying degrees of completeness and varying degrees of cost. A simple system is exampled here that can be evaluated using varied intervals on varied inspections.</a:t>
            </a:r>
          </a:p>
          <a:p>
            <a:endParaRPr lang="en-US" dirty="0"/>
          </a:p>
        </p:txBody>
      </p:sp>
      <p:sp>
        <p:nvSpPr>
          <p:cNvPr id="4" name="Slide Number Placeholder 3"/>
          <p:cNvSpPr>
            <a:spLocks noGrp="1"/>
          </p:cNvSpPr>
          <p:nvPr>
            <p:ph type="sldNum" sz="quarter" idx="10"/>
          </p:nvPr>
        </p:nvSpPr>
        <p:spPr/>
        <p:txBody>
          <a:bodyPr/>
          <a:lstStyle/>
          <a:p>
            <a:fld id="{6D4ADC5D-FD18-4ED2-8EEC-3207344408C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combination of rupture disk and relief valve is required in such corrosive service as HF gas. If the relief valve were not isolated in this way it would be subject to corrosion due to minute leakage through the safety valve seat permitting HF vapor to contact moist ambient air. However this required rupture disk  will add risk to the performance of the entire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pressure relief function. In particular it is somewhat likely that the rupture disk may form a pin-hole leak that will pressurize the piping inside V28, PRV4 and the rupture disk. Such a condition would render the rupture disk</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incapable of performing its required function upon process pressure increase. The relief valve would therefore not function as well.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These points of latency suggest a series of inspection steps that could be administered at varied intervals according to cost or ease of carrying out the inspection.</a:t>
            </a:r>
          </a:p>
          <a:p>
            <a:endParaRPr lang="en-US" dirty="0"/>
          </a:p>
        </p:txBody>
      </p:sp>
      <p:sp>
        <p:nvSpPr>
          <p:cNvPr id="4" name="Slide Number Placeholder 3"/>
          <p:cNvSpPr>
            <a:spLocks noGrp="1"/>
          </p:cNvSpPr>
          <p:nvPr>
            <p:ph type="sldNum" sz="quarter" idx="10"/>
          </p:nvPr>
        </p:nvSpPr>
        <p:spPr/>
        <p:txBody>
          <a:bodyPr/>
          <a:lstStyle/>
          <a:p>
            <a:fld id="{6D4ADC5D-FD18-4ED2-8EEC-3207344408C0}"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err="1" smtClean="0">
                <a:solidFill>
                  <a:schemeClr val="tx1"/>
                </a:solidFill>
                <a:latin typeface="+mn-lt"/>
                <a:ea typeface="+mn-ea"/>
                <a:cs typeface="+mn-cs"/>
              </a:rPr>
              <a:t>rv_test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is a rather expensive test that must be done while the system has been decommissioned, likely for other extensive maintenance. Relief valve PRV4 will be replaced with a new or reconditioned valve. The old valve will be sent out for bench test and any required reconditioning. Upon restoration of the system a </a:t>
            </a:r>
            <a:r>
              <a:rPr lang="en-US" sz="1200" kern="1200" dirty="0" err="1" smtClean="0">
                <a:solidFill>
                  <a:schemeClr val="tx1"/>
                </a:solidFill>
                <a:latin typeface="+mn-lt"/>
                <a:ea typeface="+mn-ea"/>
                <a:cs typeface="+mn-cs"/>
              </a:rPr>
              <a:t>pi_test</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walkby</a:t>
            </a:r>
            <a:r>
              <a:rPr lang="en-US" sz="1200" kern="1200" dirty="0" smtClean="0">
                <a:solidFill>
                  <a:schemeClr val="tx1"/>
                </a:solidFill>
                <a:latin typeface="+mn-lt"/>
                <a:ea typeface="+mn-ea"/>
                <a:cs typeface="+mn-cs"/>
              </a:rPr>
              <a:t> will also be completed.</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p>
          <a:p>
            <a:r>
              <a:rPr lang="en-US" sz="1200" b="1" kern="1200" dirty="0" err="1" smtClean="0">
                <a:solidFill>
                  <a:schemeClr val="tx1"/>
                </a:solidFill>
                <a:latin typeface="+mn-lt"/>
                <a:ea typeface="+mn-ea"/>
                <a:cs typeface="+mn-cs"/>
              </a:rPr>
              <a:t>pi_test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test involves applying a modest pressure of nitrogen through a connection at V28. During this test verification is made of the pressure gage integrity. It is also likely that some disposable testing device might be used to verify that no leakage of HF gas is occurring through the rupture disk. Upon completion of a </a:t>
            </a:r>
            <a:r>
              <a:rPr lang="en-US" sz="1200" kern="1200" dirty="0" err="1" smtClean="0">
                <a:solidFill>
                  <a:schemeClr val="tx1"/>
                </a:solidFill>
                <a:latin typeface="+mn-lt"/>
                <a:ea typeface="+mn-ea"/>
                <a:cs typeface="+mn-cs"/>
              </a:rPr>
              <a:t>pi_test</a:t>
            </a:r>
            <a:r>
              <a:rPr lang="en-US" sz="1200" kern="1200" dirty="0" smtClean="0">
                <a:solidFill>
                  <a:schemeClr val="tx1"/>
                </a:solidFill>
                <a:latin typeface="+mn-lt"/>
                <a:ea typeface="+mn-ea"/>
                <a:cs typeface="+mn-cs"/>
              </a:rPr>
              <a:t> a </a:t>
            </a:r>
            <a:r>
              <a:rPr lang="en-US" sz="1200" kern="1200" dirty="0" err="1" smtClean="0">
                <a:solidFill>
                  <a:schemeClr val="tx1"/>
                </a:solidFill>
                <a:latin typeface="+mn-lt"/>
                <a:ea typeface="+mn-ea"/>
                <a:cs typeface="+mn-cs"/>
              </a:rPr>
              <a:t>walkby</a:t>
            </a:r>
            <a:r>
              <a:rPr lang="en-US" sz="1200" kern="1200" dirty="0" smtClean="0">
                <a:solidFill>
                  <a:schemeClr val="tx1"/>
                </a:solidFill>
                <a:latin typeface="+mn-lt"/>
                <a:ea typeface="+mn-ea"/>
                <a:cs typeface="+mn-cs"/>
              </a:rPr>
              <a:t> will also be completed.</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walk-by</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easiest test requires no intervention on the system other than possible call for remediation. The operator/inspector will log the pressure indicated on the pressure gauge and make note of the position of the isolation valves V20 and V21.</a:t>
            </a:r>
            <a:endParaRPr lang="en-US" dirty="0"/>
          </a:p>
        </p:txBody>
      </p:sp>
      <p:sp>
        <p:nvSpPr>
          <p:cNvPr id="4" name="Slide Number Placeholder 3"/>
          <p:cNvSpPr>
            <a:spLocks noGrp="1"/>
          </p:cNvSpPr>
          <p:nvPr>
            <p:ph type="sldNum" sz="quarter" idx="10"/>
          </p:nvPr>
        </p:nvSpPr>
        <p:spPr/>
        <p:txBody>
          <a:bodyPr/>
          <a:lstStyle/>
          <a:p>
            <a:fld id="{6D4ADC5D-FD18-4ED2-8EEC-3207344408C0}"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Construction of a fault tree for undesired vaporizer loss of containment will incorporate t the effect </a:t>
            </a:r>
            <a:r>
              <a:rPr lang="en-US" sz="1200" kern="1200" smtClean="0">
                <a:solidFill>
                  <a:schemeClr val="tx1"/>
                </a:solidFill>
                <a:latin typeface="+mn-lt"/>
                <a:ea typeface="+mn-ea"/>
                <a:cs typeface="+mn-cs"/>
              </a:rPr>
              <a:t>of the </a:t>
            </a:r>
            <a:r>
              <a:rPr lang="en-US" sz="1200" kern="1200" dirty="0" smtClean="0">
                <a:solidFill>
                  <a:schemeClr val="tx1"/>
                </a:solidFill>
                <a:latin typeface="+mn-lt"/>
                <a:ea typeface="+mn-ea"/>
                <a:cs typeface="+mn-cs"/>
              </a:rPr>
              <a:t>latent elements.</a:t>
            </a:r>
          </a:p>
          <a:p>
            <a:endParaRPr lang="en-US" dirty="0"/>
          </a:p>
        </p:txBody>
      </p:sp>
      <p:sp>
        <p:nvSpPr>
          <p:cNvPr id="4" name="Slide Number Placeholder 3"/>
          <p:cNvSpPr>
            <a:spLocks noGrp="1"/>
          </p:cNvSpPr>
          <p:nvPr>
            <p:ph type="sldNum" sz="quarter" idx="10"/>
          </p:nvPr>
        </p:nvSpPr>
        <p:spPr/>
        <p:txBody>
          <a:bodyPr/>
          <a:lstStyle/>
          <a:p>
            <a:fld id="{6D4ADC5D-FD18-4ED2-8EEC-3207344408C0}"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4ADC5D-FD18-4ED2-8EEC-3207344408C0}"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a:t>
            </a:r>
            <a:r>
              <a:rPr lang="en-US" dirty="0" err="1" smtClean="0"/>
              <a:t>FaultTree</a:t>
            </a:r>
            <a:r>
              <a:rPr lang="en-US" dirty="0" smtClean="0"/>
              <a:t> is a package running in the R environment it</a:t>
            </a:r>
            <a:r>
              <a:rPr lang="en-US" baseline="0" dirty="0" smtClean="0"/>
              <a:t> is relatively easy to generate multiple fault tree calculations in a programmed loop. In this case multiple inspection durations are listed in vectors, then bound into a matrix that can be accessed within the loop.</a:t>
            </a:r>
            <a:endParaRPr lang="en-US" dirty="0"/>
          </a:p>
        </p:txBody>
      </p:sp>
      <p:sp>
        <p:nvSpPr>
          <p:cNvPr id="4" name="Slide Number Placeholder 3"/>
          <p:cNvSpPr>
            <a:spLocks noGrp="1"/>
          </p:cNvSpPr>
          <p:nvPr>
            <p:ph type="sldNum" sz="quarter" idx="10"/>
          </p:nvPr>
        </p:nvSpPr>
        <p:spPr/>
        <p:txBody>
          <a:bodyPr/>
          <a:lstStyle/>
          <a:p>
            <a:fld id="{6D4ADC5D-FD18-4ED2-8EEC-3207344408C0}"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hyperlink" Target="https://github.com/openrelia/ModelingAlternativeInspections/blob/main/hf.r" TargetMode="Externa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04800" y="1371600"/>
            <a:ext cx="8229600" cy="1295400"/>
          </a:xfrm>
        </p:spPr>
        <p:txBody>
          <a:bodyPr>
            <a:normAutofit/>
          </a:bodyPr>
          <a:lstStyle/>
          <a:p>
            <a:pPr algn="ctr">
              <a:buNone/>
            </a:pPr>
            <a:r>
              <a:rPr lang="en-US" sz="3300" b="1" dirty="0">
                <a:ln>
                  <a:solidFill>
                    <a:schemeClr val="tx1"/>
                  </a:solidFill>
                </a:ln>
                <a:solidFill>
                  <a:srgbClr val="0070C0"/>
                </a:solidFill>
              </a:rPr>
              <a:t>Modeling Alternative Inspection Protocols with </a:t>
            </a:r>
            <a:r>
              <a:rPr lang="en-US" sz="3300" b="1" dirty="0" err="1">
                <a:ln>
                  <a:solidFill>
                    <a:schemeClr val="tx1"/>
                  </a:solidFill>
                </a:ln>
                <a:solidFill>
                  <a:srgbClr val="0070C0"/>
                </a:solidFill>
              </a:rPr>
              <a:t>FaultTree</a:t>
            </a:r>
            <a:r>
              <a:rPr lang="en-US" sz="3300" b="1" dirty="0">
                <a:ln>
                  <a:solidFill>
                    <a:schemeClr val="tx1"/>
                  </a:solidFill>
                </a:ln>
                <a:solidFill>
                  <a:srgbClr val="0070C0"/>
                </a:solidFill>
              </a:rPr>
              <a:t> on R</a:t>
            </a:r>
            <a:endParaRPr lang="en-US" sz="3800" b="1" dirty="0" smtClean="0">
              <a:ln>
                <a:solidFill>
                  <a:schemeClr val="tx1"/>
                </a:solidFill>
              </a:ln>
              <a:solidFill>
                <a:srgbClr val="0070C0"/>
              </a:solidFill>
            </a:endParaRPr>
          </a:p>
          <a:p>
            <a:endParaRPr lang="en-US" dirty="0"/>
          </a:p>
        </p:txBody>
      </p:sp>
      <p:pic>
        <p:nvPicPr>
          <p:cNvPr id="4" name="Picture 3" descr="ORheader.jpg"/>
          <p:cNvPicPr>
            <a:picLocks noChangeAspect="1"/>
          </p:cNvPicPr>
          <p:nvPr/>
        </p:nvPicPr>
        <p:blipFill>
          <a:blip r:embed="rId3" cstate="print"/>
          <a:stretch>
            <a:fillRect/>
          </a:stretch>
        </p:blipFill>
        <p:spPr>
          <a:xfrm>
            <a:off x="-1" y="0"/>
            <a:ext cx="5195669" cy="609600"/>
          </a:xfrm>
          <a:prstGeom prst="rect">
            <a:avLst/>
          </a:prstGeom>
        </p:spPr>
      </p:pic>
      <p:sp>
        <p:nvSpPr>
          <p:cNvPr id="28673" name="Rectangle 1"/>
          <p:cNvSpPr>
            <a:spLocks noChangeArrowheads="1"/>
          </p:cNvSpPr>
          <p:nvPr/>
        </p:nvSpPr>
        <p:spPr bwMode="auto">
          <a:xfrm>
            <a:off x="0" y="3505200"/>
            <a:ext cx="9144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400" b="1" dirty="0" smtClean="0">
                <a:latin typeface="Calibri" pitchFamily="34" charset="0"/>
                <a:ea typeface="Times New Roman" pitchFamily="18" charset="0"/>
                <a:cs typeface="Calibri" pitchFamily="34" charset="0"/>
              </a:rPr>
              <a:t>12</a:t>
            </a:r>
            <a:r>
              <a:rPr kumimoji="0" lang="en-GB" sz="24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th IMA International Conference on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Modelling in Industrial Maintenance and Reliability </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74" name="Rectangle 2"/>
          <p:cNvSpPr>
            <a:spLocks noChangeArrowheads="1"/>
          </p:cNvSpPr>
          <p:nvPr/>
        </p:nvSpPr>
        <p:spPr bwMode="auto">
          <a:xfrm>
            <a:off x="381000" y="5791200"/>
            <a:ext cx="8382000" cy="4154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Verdana" pitchFamily="34" charset="0"/>
              </a:rPr>
              <a:t>David J </a:t>
            </a:r>
            <a:r>
              <a:rPr kumimoji="0" lang="en-US" sz="1100" b="0" i="0" u="none" strike="noStrike" cap="none" normalizeH="0" baseline="0" dirty="0" err="1" smtClean="0">
                <a:ln>
                  <a:noFill/>
                </a:ln>
                <a:solidFill>
                  <a:schemeClr val="tx1"/>
                </a:solidFill>
                <a:effectLst/>
                <a:latin typeface="Arial" pitchFamily="34" charset="0"/>
                <a:ea typeface="Times New Roman" pitchFamily="18" charset="0"/>
                <a:cs typeface="Verdana" pitchFamily="34" charset="0"/>
              </a:rPr>
              <a:t>Silkworth</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Vero Beach, Florida, USA  djsilk@openrealiability.org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C:\Users\Dad2\Documents\Web Sites\Open Reliability\images\gradient_headbar.jpg"/>
          <p:cNvPicPr>
            <a:picLocks noChangeAspect="1" noChangeArrowheads="1"/>
          </p:cNvPicPr>
          <p:nvPr/>
        </p:nvPicPr>
        <p:blipFill>
          <a:blip r:embed="rId4" cstate="print"/>
          <a:srcRect/>
          <a:stretch>
            <a:fillRect/>
          </a:stretch>
        </p:blipFill>
        <p:spPr bwMode="auto">
          <a:xfrm>
            <a:off x="5181600" y="1"/>
            <a:ext cx="3962400" cy="609600"/>
          </a:xfrm>
          <a:prstGeom prst="rect">
            <a:avLst/>
          </a:prstGeom>
          <a:noFill/>
        </p:spPr>
      </p:pic>
      <p:sp>
        <p:nvSpPr>
          <p:cNvPr id="7" name="TextBox 6"/>
          <p:cNvSpPr txBox="1"/>
          <p:nvPr/>
        </p:nvSpPr>
        <p:spPr>
          <a:xfrm>
            <a:off x="3200400" y="4572000"/>
            <a:ext cx="2133600" cy="369332"/>
          </a:xfrm>
          <a:prstGeom prst="rect">
            <a:avLst/>
          </a:prstGeom>
          <a:noFill/>
        </p:spPr>
        <p:txBody>
          <a:bodyPr wrap="square" rtlCol="0">
            <a:spAutoFit/>
          </a:bodyPr>
          <a:lstStyle/>
          <a:p>
            <a:pPr algn="ctr"/>
            <a:r>
              <a:rPr lang="en-US" dirty="0" smtClean="0">
                <a:solidFill>
                  <a:srgbClr val="9C3A72"/>
                </a:solidFill>
              </a:rPr>
              <a:t>July 4-6,  2023</a:t>
            </a:r>
            <a:endParaRPr lang="en-US" dirty="0">
              <a:solidFill>
                <a:srgbClr val="9C3A72"/>
              </a:solidFill>
            </a:endParaRPr>
          </a:p>
        </p:txBody>
      </p:sp>
      <p:pic>
        <p:nvPicPr>
          <p:cNvPr id="2" name="Picture 2" descr="New Image"/>
          <p:cNvPicPr>
            <a:picLocks noChangeAspect="1" noChangeArrowheads="1"/>
          </p:cNvPicPr>
          <p:nvPr/>
        </p:nvPicPr>
        <p:blipFill>
          <a:blip r:embed="rId5" cstate="print"/>
          <a:srcRect/>
          <a:stretch>
            <a:fillRect/>
          </a:stretch>
        </p:blipFill>
        <p:spPr bwMode="auto">
          <a:xfrm>
            <a:off x="2209799" y="2701366"/>
            <a:ext cx="1867040" cy="700140"/>
          </a:xfrm>
          <a:prstGeom prst="rect">
            <a:avLst/>
          </a:prstGeom>
          <a:noFill/>
          <a:ln w="9525">
            <a:noFill/>
            <a:miter lim="800000"/>
            <a:headEnd/>
            <a:tailEnd/>
          </a:ln>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9085" y="2701366"/>
            <a:ext cx="1976437" cy="7001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alve_isolation.jpg"/>
          <p:cNvPicPr>
            <a:picLocks noChangeAspect="1"/>
          </p:cNvPicPr>
          <p:nvPr/>
        </p:nvPicPr>
        <p:blipFill>
          <a:blip r:embed="rId2"/>
          <a:stretch>
            <a:fillRect/>
          </a:stretch>
        </p:blipFill>
        <p:spPr>
          <a:xfrm>
            <a:off x="685800" y="1066800"/>
            <a:ext cx="4770036" cy="5257800"/>
          </a:xfrm>
          <a:prstGeom prst="rect">
            <a:avLst/>
          </a:prstGeom>
        </p:spPr>
      </p:pic>
      <p:sp>
        <p:nvSpPr>
          <p:cNvPr id="2" name="Title 1"/>
          <p:cNvSpPr>
            <a:spLocks noGrp="1"/>
          </p:cNvSpPr>
          <p:nvPr>
            <p:ph type="title"/>
          </p:nvPr>
        </p:nvSpPr>
        <p:spPr>
          <a:xfrm>
            <a:off x="457200" y="274638"/>
            <a:ext cx="8229600" cy="868362"/>
          </a:xfrm>
        </p:spPr>
        <p:txBody>
          <a:bodyPr>
            <a:normAutofit/>
          </a:bodyPr>
          <a:lstStyle/>
          <a:p>
            <a:r>
              <a:rPr lang="en-US" sz="3200" dirty="0" smtClean="0"/>
              <a:t>Latency Scripting - </a:t>
            </a:r>
            <a:r>
              <a:rPr lang="en-US" sz="3200" dirty="0" err="1" smtClean="0"/>
              <a:t>walkby</a:t>
            </a:r>
            <a:endParaRPr lang="en-US" sz="3200" dirty="0"/>
          </a:p>
        </p:txBody>
      </p:sp>
      <p:sp>
        <p:nvSpPr>
          <p:cNvPr id="3" name="Content Placeholder 2"/>
          <p:cNvSpPr>
            <a:spLocks noGrp="1"/>
          </p:cNvSpPr>
          <p:nvPr>
            <p:ph idx="1"/>
          </p:nvPr>
        </p:nvSpPr>
        <p:spPr>
          <a:xfrm>
            <a:off x="5715000" y="1295400"/>
            <a:ext cx="2971800" cy="5181600"/>
          </a:xfrm>
        </p:spPr>
        <p:txBody>
          <a:bodyPr>
            <a:normAutofit/>
          </a:bodyPr>
          <a:lstStyle/>
          <a:p>
            <a:pPr>
              <a:buNone/>
            </a:pPr>
            <a:r>
              <a:rPr lang="en-US" sz="2000" dirty="0" err="1" smtClean="0"/>
              <a:t>walkby</a:t>
            </a:r>
            <a:r>
              <a:rPr lang="en-US" sz="2000" dirty="0" smtClean="0"/>
              <a:t>=1/12</a:t>
            </a:r>
          </a:p>
          <a:p>
            <a:pPr>
              <a:buNone/>
            </a:pPr>
            <a:endParaRPr lang="en-US" sz="2000" dirty="0" smtClean="0"/>
          </a:p>
          <a:p>
            <a:pPr>
              <a:buNone/>
            </a:pPr>
            <a:r>
              <a:rPr lang="en-US" sz="2000" dirty="0" err="1" smtClean="0"/>
              <a:t>hf</a:t>
            </a:r>
            <a:r>
              <a:rPr lang="en-US" sz="2000" dirty="0" smtClean="0"/>
              <a:t>&lt;-</a:t>
            </a:r>
            <a:r>
              <a:rPr lang="en-US" sz="2000" dirty="0" err="1" smtClean="0"/>
              <a:t>addLatent</a:t>
            </a:r>
            <a:r>
              <a:rPr lang="en-US" sz="2000" dirty="0" smtClean="0"/>
              <a:t>(</a:t>
            </a:r>
            <a:r>
              <a:rPr lang="en-US" sz="2000" dirty="0" err="1" smtClean="0"/>
              <a:t>hf</a:t>
            </a:r>
            <a:r>
              <a:rPr lang="en-US" sz="2000" dirty="0" smtClean="0"/>
              <a:t>, at=6</a:t>
            </a:r>
            <a:r>
              <a:rPr lang="en-US" sz="2000" smtClean="0"/>
              <a:t>, mttf=10, </a:t>
            </a:r>
            <a:r>
              <a:rPr lang="en-US" sz="2000" dirty="0" smtClean="0"/>
              <a:t>inspect=</a:t>
            </a:r>
            <a:r>
              <a:rPr lang="en-US" sz="2000" dirty="0" err="1" smtClean="0"/>
              <a:t>walkby</a:t>
            </a:r>
            <a:r>
              <a:rPr lang="en-US" sz="2000" dirty="0" smtClean="0"/>
              <a:t>, name="Valve 20", name2="Left Closed")</a:t>
            </a:r>
          </a:p>
          <a:p>
            <a:pPr>
              <a:buNone/>
            </a:pPr>
            <a:r>
              <a:rPr lang="en-US" sz="2000" dirty="0" err="1" smtClean="0"/>
              <a:t>hf</a:t>
            </a:r>
            <a:r>
              <a:rPr lang="en-US" sz="2000" dirty="0" smtClean="0"/>
              <a:t>&lt;-</a:t>
            </a:r>
            <a:r>
              <a:rPr lang="en-US" sz="2000" dirty="0" err="1" smtClean="0"/>
              <a:t>addLatent</a:t>
            </a:r>
            <a:r>
              <a:rPr lang="en-US" sz="2000" dirty="0" smtClean="0"/>
              <a:t>(</a:t>
            </a:r>
            <a:r>
              <a:rPr lang="en-US" sz="2000" dirty="0" err="1" smtClean="0"/>
              <a:t>hf</a:t>
            </a:r>
            <a:r>
              <a:rPr lang="en-US" sz="2000" dirty="0" smtClean="0"/>
              <a:t>, at=6</a:t>
            </a:r>
            <a:r>
              <a:rPr lang="en-US" sz="2000" smtClean="0"/>
              <a:t>, mttf=10, </a:t>
            </a:r>
            <a:r>
              <a:rPr lang="en-US" sz="2000" dirty="0" smtClean="0"/>
              <a:t>inspect=</a:t>
            </a:r>
            <a:r>
              <a:rPr lang="en-US" sz="2000" dirty="0" err="1" smtClean="0"/>
              <a:t>walkby</a:t>
            </a:r>
            <a:r>
              <a:rPr lang="en-US" sz="2000" dirty="0" smtClean="0"/>
              <a:t>, </a:t>
            </a:r>
            <a:r>
              <a:rPr lang="en-US" sz="2000" dirty="0" err="1" smtClean="0"/>
              <a:t>display_under</a:t>
            </a:r>
            <a:r>
              <a:rPr lang="en-US" sz="2000" dirty="0" smtClean="0"/>
              <a:t>=7, name="Valve 21", name2="Left Closed")</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_test.jpg"/>
          <p:cNvPicPr>
            <a:picLocks noChangeAspect="1"/>
          </p:cNvPicPr>
          <p:nvPr/>
        </p:nvPicPr>
        <p:blipFill>
          <a:blip r:embed="rId3"/>
          <a:stretch>
            <a:fillRect/>
          </a:stretch>
        </p:blipFill>
        <p:spPr>
          <a:xfrm>
            <a:off x="0" y="990600"/>
            <a:ext cx="5410200" cy="5397410"/>
          </a:xfrm>
          <a:prstGeom prst="rect">
            <a:avLst/>
          </a:prstGeom>
        </p:spPr>
      </p:pic>
      <p:sp>
        <p:nvSpPr>
          <p:cNvPr id="2" name="Title 1"/>
          <p:cNvSpPr>
            <a:spLocks noGrp="1"/>
          </p:cNvSpPr>
          <p:nvPr>
            <p:ph type="title"/>
          </p:nvPr>
        </p:nvSpPr>
        <p:spPr>
          <a:xfrm>
            <a:off x="457200" y="274638"/>
            <a:ext cx="8229600" cy="868362"/>
          </a:xfrm>
        </p:spPr>
        <p:txBody>
          <a:bodyPr>
            <a:normAutofit/>
          </a:bodyPr>
          <a:lstStyle/>
          <a:p>
            <a:r>
              <a:rPr lang="en-US" sz="3200" dirty="0" smtClean="0"/>
              <a:t>Latency Scripting – </a:t>
            </a:r>
            <a:r>
              <a:rPr lang="en-US" sz="3200" dirty="0" err="1" smtClean="0"/>
              <a:t>pi_test</a:t>
            </a:r>
            <a:endParaRPr lang="en-US" sz="3200" dirty="0"/>
          </a:p>
        </p:txBody>
      </p:sp>
      <p:sp>
        <p:nvSpPr>
          <p:cNvPr id="3" name="Content Placeholder 2"/>
          <p:cNvSpPr>
            <a:spLocks noGrp="1"/>
          </p:cNvSpPr>
          <p:nvPr>
            <p:ph idx="1"/>
          </p:nvPr>
        </p:nvSpPr>
        <p:spPr>
          <a:xfrm>
            <a:off x="5638800" y="1295400"/>
            <a:ext cx="3200400" cy="5562600"/>
          </a:xfrm>
        </p:spPr>
        <p:txBody>
          <a:bodyPr>
            <a:normAutofit/>
          </a:bodyPr>
          <a:lstStyle/>
          <a:p>
            <a:pPr>
              <a:buNone/>
            </a:pPr>
            <a:r>
              <a:rPr lang="en-US" sz="2000" dirty="0" err="1" smtClean="0"/>
              <a:t>pi_test</a:t>
            </a:r>
            <a:r>
              <a:rPr lang="en-US" sz="2000" dirty="0" smtClean="0"/>
              <a:t>=1</a:t>
            </a:r>
          </a:p>
          <a:p>
            <a:pPr>
              <a:buNone/>
            </a:pPr>
            <a:r>
              <a:rPr lang="en-US" sz="2000" dirty="0" err="1" smtClean="0"/>
              <a:t>hf</a:t>
            </a:r>
            <a:r>
              <a:rPr lang="en-US" sz="2000" dirty="0" smtClean="0"/>
              <a:t>&lt;-</a:t>
            </a:r>
            <a:r>
              <a:rPr lang="en-US" sz="2000" dirty="0" err="1" smtClean="0"/>
              <a:t>addLatent</a:t>
            </a:r>
            <a:r>
              <a:rPr lang="en-US" sz="2000" dirty="0" smtClean="0"/>
              <a:t>(</a:t>
            </a:r>
            <a:r>
              <a:rPr lang="en-US" sz="2000" dirty="0" err="1" smtClean="0"/>
              <a:t>hf</a:t>
            </a:r>
            <a:r>
              <a:rPr lang="en-US" sz="2000" dirty="0" smtClean="0"/>
              <a:t>, at=15</a:t>
            </a:r>
            <a:r>
              <a:rPr lang="en-US" sz="2000" smtClean="0"/>
              <a:t>, mttf=10, </a:t>
            </a:r>
            <a:r>
              <a:rPr lang="en-US" sz="2000" dirty="0" smtClean="0"/>
              <a:t>inspect=</a:t>
            </a:r>
            <a:r>
              <a:rPr lang="en-US" sz="2000" dirty="0" err="1" smtClean="0"/>
              <a:t>pi_test</a:t>
            </a:r>
            <a:r>
              <a:rPr lang="en-US" sz="2000" dirty="0" smtClean="0"/>
              <a:t>, name="Pressure Gage", name2="Failed Low Position") </a:t>
            </a:r>
          </a:p>
          <a:p>
            <a:pPr>
              <a:buNone/>
            </a:pPr>
            <a:r>
              <a:rPr lang="en-US" sz="2000" dirty="0" err="1" smtClean="0"/>
              <a:t>hf</a:t>
            </a:r>
            <a:r>
              <a:rPr lang="en-US" sz="2000" dirty="0" smtClean="0"/>
              <a:t>&lt;-</a:t>
            </a:r>
            <a:r>
              <a:rPr lang="en-US" sz="2000" dirty="0" err="1" smtClean="0"/>
              <a:t>addLatent</a:t>
            </a:r>
            <a:r>
              <a:rPr lang="en-US" sz="2000" dirty="0" smtClean="0"/>
              <a:t>(</a:t>
            </a:r>
            <a:r>
              <a:rPr lang="en-US" sz="2000" dirty="0" err="1" smtClean="0"/>
              <a:t>hf</a:t>
            </a:r>
            <a:r>
              <a:rPr lang="en-US" sz="2000" dirty="0" smtClean="0"/>
              <a:t>, at=15</a:t>
            </a:r>
            <a:r>
              <a:rPr lang="en-US" sz="2000" smtClean="0"/>
              <a:t>, mttf=10, </a:t>
            </a:r>
            <a:r>
              <a:rPr lang="en-US" sz="2000" dirty="0" smtClean="0"/>
              <a:t>inspect=</a:t>
            </a:r>
            <a:r>
              <a:rPr lang="en-US" sz="2000" dirty="0" err="1" smtClean="0"/>
              <a:t>pi_test</a:t>
            </a:r>
            <a:r>
              <a:rPr lang="en-US" sz="2000" dirty="0" smtClean="0"/>
              <a:t>, name="Rupture Disk Leak", name2="Undetected")</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v_test.jpg"/>
          <p:cNvPicPr>
            <a:picLocks noChangeAspect="1"/>
          </p:cNvPicPr>
          <p:nvPr/>
        </p:nvPicPr>
        <p:blipFill>
          <a:blip r:embed="rId2"/>
          <a:stretch>
            <a:fillRect/>
          </a:stretch>
        </p:blipFill>
        <p:spPr>
          <a:xfrm>
            <a:off x="381001" y="1066800"/>
            <a:ext cx="4919952" cy="4419600"/>
          </a:xfrm>
          <a:prstGeom prst="rect">
            <a:avLst/>
          </a:prstGeom>
        </p:spPr>
      </p:pic>
      <p:sp>
        <p:nvSpPr>
          <p:cNvPr id="2" name="Title 1"/>
          <p:cNvSpPr>
            <a:spLocks noGrp="1"/>
          </p:cNvSpPr>
          <p:nvPr>
            <p:ph type="title"/>
          </p:nvPr>
        </p:nvSpPr>
        <p:spPr>
          <a:xfrm>
            <a:off x="457200" y="274638"/>
            <a:ext cx="8229600" cy="868362"/>
          </a:xfrm>
        </p:spPr>
        <p:txBody>
          <a:bodyPr>
            <a:normAutofit/>
          </a:bodyPr>
          <a:lstStyle/>
          <a:p>
            <a:r>
              <a:rPr lang="en-US" sz="3200" dirty="0" smtClean="0"/>
              <a:t>Latency Scripting – </a:t>
            </a:r>
            <a:r>
              <a:rPr lang="en-US" sz="3200" dirty="0" err="1" smtClean="0"/>
              <a:t>rv_test</a:t>
            </a:r>
            <a:endParaRPr lang="en-US" sz="3200" dirty="0"/>
          </a:p>
        </p:txBody>
      </p:sp>
      <p:sp>
        <p:nvSpPr>
          <p:cNvPr id="3" name="Content Placeholder 2"/>
          <p:cNvSpPr>
            <a:spLocks noGrp="1"/>
          </p:cNvSpPr>
          <p:nvPr>
            <p:ph idx="1"/>
          </p:nvPr>
        </p:nvSpPr>
        <p:spPr>
          <a:xfrm>
            <a:off x="5257800" y="1752600"/>
            <a:ext cx="3429000" cy="4724400"/>
          </a:xfrm>
        </p:spPr>
        <p:txBody>
          <a:bodyPr>
            <a:normAutofit/>
          </a:bodyPr>
          <a:lstStyle/>
          <a:p>
            <a:pPr>
              <a:buNone/>
            </a:pPr>
            <a:r>
              <a:rPr lang="en-US" sz="2000" dirty="0" err="1" smtClean="0"/>
              <a:t>rv_test</a:t>
            </a:r>
            <a:r>
              <a:rPr lang="en-US" sz="2000" dirty="0" smtClean="0"/>
              <a:t>=3</a:t>
            </a:r>
          </a:p>
          <a:p>
            <a:pPr>
              <a:buNone/>
            </a:pPr>
            <a:endParaRPr lang="en-US" sz="2000" dirty="0" smtClean="0"/>
          </a:p>
          <a:p>
            <a:pPr>
              <a:buNone/>
            </a:pPr>
            <a:r>
              <a:rPr lang="en-US" sz="2000" dirty="0" err="1" smtClean="0"/>
              <a:t>hf</a:t>
            </a:r>
            <a:r>
              <a:rPr lang="en-US" sz="2000" dirty="0" smtClean="0"/>
              <a:t>&lt;-</a:t>
            </a:r>
            <a:r>
              <a:rPr lang="en-US" sz="2000" dirty="0" err="1" smtClean="0"/>
              <a:t>addLatent</a:t>
            </a:r>
            <a:r>
              <a:rPr lang="en-US" sz="2000" dirty="0" smtClean="0"/>
              <a:t>(</a:t>
            </a:r>
            <a:r>
              <a:rPr lang="en-US" sz="2000" dirty="0" err="1" smtClean="0"/>
              <a:t>hf</a:t>
            </a:r>
            <a:r>
              <a:rPr lang="en-US" sz="2000" dirty="0" smtClean="0"/>
              <a:t>, at=21</a:t>
            </a:r>
            <a:r>
              <a:rPr lang="en-US" sz="2000" smtClean="0"/>
              <a:t>, mttf=300, </a:t>
            </a:r>
            <a:r>
              <a:rPr lang="en-US" sz="2000" dirty="0" smtClean="0"/>
              <a:t>inspect=</a:t>
            </a:r>
            <a:r>
              <a:rPr lang="en-US" sz="2000" dirty="0" err="1" smtClean="0"/>
              <a:t>rv_test</a:t>
            </a:r>
            <a:r>
              <a:rPr lang="en-US" sz="2000" dirty="0" smtClean="0"/>
              <a:t>, name="Pressure Relief", name2="set too high") </a:t>
            </a:r>
          </a:p>
          <a:p>
            <a:pPr>
              <a:buNone/>
            </a:pPr>
            <a:endParaRPr lang="en-US" sz="2000" dirty="0" smtClean="0"/>
          </a:p>
          <a:p>
            <a:pPr>
              <a:buNone/>
            </a:pPr>
            <a:r>
              <a:rPr lang="en-US" sz="2000" dirty="0" err="1" smtClean="0"/>
              <a:t>hf</a:t>
            </a:r>
            <a:r>
              <a:rPr lang="en-US" sz="2000" dirty="0" smtClean="0"/>
              <a:t>&lt;-</a:t>
            </a:r>
            <a:r>
              <a:rPr lang="en-US" sz="2000" dirty="0" err="1" smtClean="0"/>
              <a:t>addLatent</a:t>
            </a:r>
            <a:r>
              <a:rPr lang="en-US" sz="2000" dirty="0" smtClean="0"/>
              <a:t>(</a:t>
            </a:r>
            <a:r>
              <a:rPr lang="en-US" sz="2000" dirty="0" err="1" smtClean="0"/>
              <a:t>hf</a:t>
            </a:r>
            <a:r>
              <a:rPr lang="en-US" sz="2000" dirty="0" smtClean="0"/>
              <a:t>, at=21</a:t>
            </a:r>
            <a:r>
              <a:rPr lang="en-US" sz="2000" smtClean="0"/>
              <a:t>, mttf=300, </a:t>
            </a:r>
            <a:r>
              <a:rPr lang="en-US" sz="2000" dirty="0" smtClean="0"/>
              <a:t>inspect=</a:t>
            </a:r>
            <a:r>
              <a:rPr lang="en-US" sz="2000" dirty="0" err="1" smtClean="0"/>
              <a:t>rv_test</a:t>
            </a:r>
            <a:r>
              <a:rPr lang="en-US" sz="2000" dirty="0" smtClean="0"/>
              <a:t>, name="Pressure Relief Unable", name2="to Open at Design Pt")</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Scripting Multiple Inspection Protocols</a:t>
            </a:r>
            <a:endParaRPr lang="en-US" sz="3200" dirty="0"/>
          </a:p>
        </p:txBody>
      </p:sp>
      <p:sp>
        <p:nvSpPr>
          <p:cNvPr id="3" name="Content Placeholder 2"/>
          <p:cNvSpPr>
            <a:spLocks noGrp="1"/>
          </p:cNvSpPr>
          <p:nvPr>
            <p:ph idx="1"/>
          </p:nvPr>
        </p:nvSpPr>
        <p:spPr>
          <a:xfrm>
            <a:off x="914400" y="1142999"/>
            <a:ext cx="7543800" cy="4724401"/>
          </a:xfrm>
        </p:spPr>
        <p:txBody>
          <a:bodyPr>
            <a:normAutofit fontScale="70000" lnSpcReduction="20000"/>
          </a:bodyPr>
          <a:lstStyle/>
          <a:p>
            <a:pPr>
              <a:buNone/>
            </a:pPr>
            <a:r>
              <a:rPr lang="en-US" dirty="0" err="1" smtClean="0"/>
              <a:t>rv_test</a:t>
            </a:r>
            <a:r>
              <a:rPr lang="en-US" dirty="0" smtClean="0"/>
              <a:t>&lt;-c(3,3,3,2,1,2,1)</a:t>
            </a:r>
          </a:p>
          <a:p>
            <a:pPr>
              <a:buNone/>
            </a:pPr>
            <a:r>
              <a:rPr lang="en-US" dirty="0" err="1" smtClean="0"/>
              <a:t>pi_test</a:t>
            </a:r>
            <a:r>
              <a:rPr lang="en-US" dirty="0" smtClean="0"/>
              <a:t>&lt;-c(3,1,1/12,1/12,1/12,1/52,1/52)</a:t>
            </a:r>
          </a:p>
          <a:p>
            <a:pPr>
              <a:buNone/>
            </a:pPr>
            <a:r>
              <a:rPr lang="en-US" dirty="0" err="1" smtClean="0"/>
              <a:t>walkby</a:t>
            </a:r>
            <a:r>
              <a:rPr lang="en-US" dirty="0" smtClean="0"/>
              <a:t>&lt;-c(3,1/12,1/52,1/52,1/52,1/52,1/52)</a:t>
            </a:r>
          </a:p>
          <a:p>
            <a:pPr>
              <a:buNone/>
            </a:pPr>
            <a:r>
              <a:rPr lang="en-US" dirty="0" smtClean="0"/>
              <a:t> </a:t>
            </a:r>
          </a:p>
          <a:p>
            <a:pPr>
              <a:buNone/>
            </a:pPr>
            <a:r>
              <a:rPr lang="en-US" dirty="0" smtClean="0"/>
              <a:t>cases&lt;-</a:t>
            </a:r>
            <a:r>
              <a:rPr lang="en-US" dirty="0" err="1" smtClean="0"/>
              <a:t>cbind</a:t>
            </a:r>
            <a:r>
              <a:rPr lang="en-US" dirty="0" smtClean="0"/>
              <a:t>(</a:t>
            </a:r>
            <a:r>
              <a:rPr lang="en-US" dirty="0" err="1" smtClean="0"/>
              <a:t>rv_test,pi_test,walkby</a:t>
            </a:r>
            <a:r>
              <a:rPr lang="en-US" dirty="0" smtClean="0"/>
              <a:t>)</a:t>
            </a:r>
          </a:p>
          <a:p>
            <a:pPr>
              <a:buNone/>
            </a:pPr>
            <a:endParaRPr lang="en-US" dirty="0" smtClean="0"/>
          </a:p>
          <a:p>
            <a:pPr>
              <a:buNone/>
            </a:pPr>
            <a:r>
              <a:rPr lang="en-US" dirty="0" err="1" smtClean="0"/>
              <a:t>mttf</a:t>
            </a:r>
            <a:r>
              <a:rPr lang="en-US" dirty="0" smtClean="0"/>
              <a:t>&lt;-NULL</a:t>
            </a:r>
          </a:p>
          <a:p>
            <a:pPr>
              <a:buNone/>
            </a:pPr>
            <a:r>
              <a:rPr lang="en-US" dirty="0" smtClean="0"/>
              <a:t>CFRat14&lt;-NULL</a:t>
            </a:r>
          </a:p>
          <a:p>
            <a:pPr>
              <a:buNone/>
            </a:pPr>
            <a:r>
              <a:rPr lang="en-US" dirty="0" smtClean="0"/>
              <a:t>for(case </a:t>
            </a:r>
            <a:r>
              <a:rPr lang="en-US" smtClean="0"/>
              <a:t>in </a:t>
            </a:r>
            <a:r>
              <a:rPr lang="en-US" smtClean="0"/>
              <a:t>1:nrow(cases)) </a:t>
            </a:r>
            <a:r>
              <a:rPr lang="en-US" dirty="0" smtClean="0"/>
              <a:t>{</a:t>
            </a:r>
          </a:p>
          <a:p>
            <a:pPr>
              <a:buNone/>
            </a:pPr>
            <a:r>
              <a:rPr lang="en-US" dirty="0" smtClean="0"/>
              <a:t> </a:t>
            </a:r>
          </a:p>
          <a:p>
            <a:pPr>
              <a:buNone/>
            </a:pPr>
            <a:r>
              <a:rPr lang="en-US" dirty="0" err="1" smtClean="0"/>
              <a:t>rv_test</a:t>
            </a:r>
            <a:r>
              <a:rPr lang="en-US" dirty="0" smtClean="0"/>
              <a:t>&lt;-cases[case,1]</a:t>
            </a:r>
          </a:p>
          <a:p>
            <a:pPr>
              <a:buNone/>
            </a:pPr>
            <a:r>
              <a:rPr lang="en-US" dirty="0" err="1" smtClean="0"/>
              <a:t>pi_test</a:t>
            </a:r>
            <a:r>
              <a:rPr lang="en-US" dirty="0" smtClean="0"/>
              <a:t>&lt;-cases[case,2]</a:t>
            </a:r>
          </a:p>
          <a:p>
            <a:pPr>
              <a:buNone/>
            </a:pPr>
            <a:r>
              <a:rPr lang="en-US" dirty="0" err="1" smtClean="0"/>
              <a:t>walkby</a:t>
            </a:r>
            <a:r>
              <a:rPr lang="en-US" dirty="0" smtClean="0"/>
              <a:t>&lt;-cases[case,3]</a:t>
            </a:r>
            <a:endParaRPr lang="en-US" dirty="0"/>
          </a:p>
        </p:txBody>
      </p:sp>
      <p:sp>
        <p:nvSpPr>
          <p:cNvPr id="4" name="TextBox 3"/>
          <p:cNvSpPr txBox="1"/>
          <p:nvPr/>
        </p:nvSpPr>
        <p:spPr>
          <a:xfrm>
            <a:off x="381000" y="5867400"/>
            <a:ext cx="8077200" cy="584775"/>
          </a:xfrm>
          <a:prstGeom prst="rect">
            <a:avLst/>
          </a:prstGeom>
          <a:noFill/>
        </p:spPr>
        <p:txBody>
          <a:bodyPr wrap="square" rtlCol="0">
            <a:spAutoFit/>
          </a:bodyPr>
          <a:lstStyle/>
          <a:p>
            <a:r>
              <a:rPr lang="en-US" sz="1400" dirty="0" smtClean="0"/>
              <a:t>https://raw.githubusercontent.com/openrelia/FaultTree.gallery/master/scripts/tutorial_scripts/hf_cases.r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Scripting Multiple Inspection Protocols</a:t>
            </a:r>
            <a:endParaRPr lang="en-US" sz="3200" dirty="0"/>
          </a:p>
        </p:txBody>
      </p:sp>
      <p:sp>
        <p:nvSpPr>
          <p:cNvPr id="3" name="Content Placeholder 2"/>
          <p:cNvSpPr>
            <a:spLocks noGrp="1"/>
          </p:cNvSpPr>
          <p:nvPr>
            <p:ph idx="1"/>
          </p:nvPr>
        </p:nvSpPr>
        <p:spPr>
          <a:xfrm>
            <a:off x="533400" y="1371601"/>
            <a:ext cx="3886200" cy="2057399"/>
          </a:xfrm>
        </p:spPr>
        <p:txBody>
          <a:bodyPr>
            <a:normAutofit/>
          </a:bodyPr>
          <a:lstStyle/>
          <a:p>
            <a:pPr>
              <a:buNone/>
            </a:pPr>
            <a:r>
              <a:rPr lang="en-US" sz="2000" dirty="0" err="1" smtClean="0"/>
              <a:t>hf</a:t>
            </a:r>
            <a:r>
              <a:rPr lang="en-US" sz="2000" dirty="0" smtClean="0"/>
              <a:t>&lt;-</a:t>
            </a:r>
            <a:r>
              <a:rPr lang="en-US" sz="2000" dirty="0" err="1" smtClean="0"/>
              <a:t>ftree.calc</a:t>
            </a:r>
            <a:r>
              <a:rPr lang="en-US" sz="2000" dirty="0" smtClean="0"/>
              <a:t>(</a:t>
            </a:r>
            <a:r>
              <a:rPr lang="en-US" sz="2000" dirty="0" err="1" smtClean="0"/>
              <a:t>hf</a:t>
            </a:r>
            <a:r>
              <a:rPr lang="en-US" sz="2000" dirty="0" smtClean="0"/>
              <a:t>) </a:t>
            </a:r>
          </a:p>
          <a:p>
            <a:pPr>
              <a:buNone/>
            </a:pPr>
            <a:r>
              <a:rPr lang="en-US" sz="2000" dirty="0" err="1" smtClean="0"/>
              <a:t>mttf</a:t>
            </a:r>
            <a:r>
              <a:rPr lang="en-US" sz="2000" dirty="0" smtClean="0"/>
              <a:t>&lt;-c(mttf,1/ </a:t>
            </a:r>
            <a:r>
              <a:rPr lang="en-US" sz="2000" dirty="0" err="1" smtClean="0"/>
              <a:t>hf$CFR</a:t>
            </a:r>
            <a:r>
              <a:rPr lang="en-US" sz="2000" dirty="0" smtClean="0"/>
              <a:t>[1]) </a:t>
            </a:r>
          </a:p>
          <a:p>
            <a:pPr>
              <a:buNone/>
            </a:pPr>
            <a:r>
              <a:rPr lang="en-US" sz="2000" dirty="0" smtClean="0"/>
              <a:t>CFRat14&lt;-c(CFRat14, </a:t>
            </a:r>
            <a:r>
              <a:rPr lang="en-US" sz="2000" dirty="0" err="1" smtClean="0"/>
              <a:t>hf$CFR</a:t>
            </a:r>
            <a:r>
              <a:rPr lang="en-US" sz="2000" dirty="0" smtClean="0"/>
              <a:t>[14])</a:t>
            </a:r>
          </a:p>
          <a:p>
            <a:pPr>
              <a:buNone/>
            </a:pPr>
            <a:r>
              <a:rPr lang="en-US" sz="2000" dirty="0" smtClean="0"/>
              <a:t> } # closure of for loop</a:t>
            </a:r>
          </a:p>
          <a:p>
            <a:pPr>
              <a:buNone/>
            </a:pPr>
            <a:r>
              <a:rPr lang="en-US" sz="2000" dirty="0" smtClean="0"/>
              <a:t>cases&lt;-</a:t>
            </a:r>
            <a:r>
              <a:rPr lang="en-US" sz="2000" dirty="0" err="1" smtClean="0"/>
              <a:t>cbind</a:t>
            </a:r>
            <a:r>
              <a:rPr lang="en-US" sz="2000" dirty="0" smtClean="0"/>
              <a:t>(cases, </a:t>
            </a:r>
            <a:r>
              <a:rPr lang="en-US" sz="2000" dirty="0" err="1" smtClean="0"/>
              <a:t>mttf</a:t>
            </a:r>
            <a:r>
              <a:rPr lang="en-US" sz="2000" dirty="0" smtClean="0"/>
              <a:t>, CFRat14) </a:t>
            </a:r>
            <a:endParaRPr lang="en-US" sz="2000" dirty="0"/>
          </a:p>
        </p:txBody>
      </p:sp>
      <p:sp>
        <p:nvSpPr>
          <p:cNvPr id="4" name="TextBox 3"/>
          <p:cNvSpPr txBox="1"/>
          <p:nvPr/>
        </p:nvSpPr>
        <p:spPr>
          <a:xfrm>
            <a:off x="457200" y="5943600"/>
            <a:ext cx="8077200" cy="615553"/>
          </a:xfrm>
          <a:prstGeom prst="rect">
            <a:avLst/>
          </a:prstGeom>
          <a:noFill/>
        </p:spPr>
        <p:txBody>
          <a:bodyPr wrap="square" rtlCol="0">
            <a:spAutoFit/>
          </a:bodyPr>
          <a:lstStyle/>
          <a:p>
            <a:r>
              <a:rPr lang="en-US" sz="1600" dirty="0" smtClean="0"/>
              <a:t>https://raw.githubusercontent.com/openrelia//ModelingAlternativeInspections/hf_cases.r</a:t>
            </a:r>
          </a:p>
          <a:p>
            <a:endParaRPr lang="en-US" dirty="0"/>
          </a:p>
        </p:txBody>
      </p:sp>
      <p:sp>
        <p:nvSpPr>
          <p:cNvPr id="5" name="TextBox 4"/>
          <p:cNvSpPr txBox="1"/>
          <p:nvPr/>
        </p:nvSpPr>
        <p:spPr>
          <a:xfrm>
            <a:off x="2819400" y="3276600"/>
            <a:ext cx="5562600" cy="2862322"/>
          </a:xfrm>
          <a:prstGeom prst="rect">
            <a:avLst/>
          </a:prstGeom>
          <a:noFill/>
        </p:spPr>
        <p:txBody>
          <a:bodyPr wrap="square" rtlCol="0">
            <a:spAutoFit/>
          </a:bodyPr>
          <a:lstStyle/>
          <a:p>
            <a:r>
              <a:rPr lang="en-US" dirty="0" smtClean="0">
                <a:solidFill>
                  <a:srgbClr val="FF0000"/>
                </a:solidFill>
              </a:rPr>
              <a:t>&gt; cases</a:t>
            </a:r>
          </a:p>
          <a:p>
            <a:r>
              <a:rPr lang="en-US" dirty="0" smtClean="0">
                <a:solidFill>
                  <a:schemeClr val="accent1"/>
                </a:solidFill>
              </a:rPr>
              <a:t>     </a:t>
            </a:r>
            <a:r>
              <a:rPr lang="en-US" dirty="0" err="1" smtClean="0">
                <a:solidFill>
                  <a:schemeClr val="accent1"/>
                </a:solidFill>
              </a:rPr>
              <a:t>rv_test</a:t>
            </a:r>
            <a:r>
              <a:rPr lang="en-US" dirty="0" smtClean="0">
                <a:solidFill>
                  <a:schemeClr val="accent1"/>
                </a:solidFill>
              </a:rPr>
              <a:t>    </a:t>
            </a:r>
            <a:r>
              <a:rPr lang="en-US" dirty="0" err="1" smtClean="0">
                <a:solidFill>
                  <a:schemeClr val="accent1"/>
                </a:solidFill>
              </a:rPr>
              <a:t>pi_test</a:t>
            </a:r>
            <a:r>
              <a:rPr lang="en-US" dirty="0" smtClean="0">
                <a:solidFill>
                  <a:schemeClr val="accent1"/>
                </a:solidFill>
              </a:rPr>
              <a:t>      </a:t>
            </a:r>
            <a:r>
              <a:rPr lang="en-US" dirty="0" err="1" smtClean="0">
                <a:solidFill>
                  <a:schemeClr val="accent1"/>
                </a:solidFill>
              </a:rPr>
              <a:t>walkby</a:t>
            </a:r>
            <a:r>
              <a:rPr lang="en-US" dirty="0" smtClean="0">
                <a:solidFill>
                  <a:schemeClr val="accent1"/>
                </a:solidFill>
              </a:rPr>
              <a:t>       </a:t>
            </a:r>
            <a:r>
              <a:rPr lang="en-US" dirty="0" err="1" smtClean="0">
                <a:solidFill>
                  <a:schemeClr val="accent1"/>
                </a:solidFill>
              </a:rPr>
              <a:t>mttf</a:t>
            </a:r>
            <a:r>
              <a:rPr lang="en-US" dirty="0" smtClean="0">
                <a:solidFill>
                  <a:schemeClr val="accent1"/>
                </a:solidFill>
              </a:rPr>
              <a:t>            CFRat14</a:t>
            </a:r>
          </a:p>
          <a:p>
            <a:r>
              <a:rPr lang="en-US" dirty="0" smtClean="0">
                <a:solidFill>
                  <a:schemeClr val="accent1"/>
                </a:solidFill>
              </a:rPr>
              <a:t>[1,]       3       3.000         3.000        13.8               0.1</a:t>
            </a:r>
          </a:p>
          <a:p>
            <a:r>
              <a:rPr lang="en-US" dirty="0" smtClean="0">
                <a:solidFill>
                  <a:schemeClr val="accent1"/>
                </a:solidFill>
              </a:rPr>
              <a:t>[2,]       3       1.000          0.083     183.4               0.1</a:t>
            </a:r>
          </a:p>
          <a:p>
            <a:r>
              <a:rPr lang="en-US" dirty="0" smtClean="0">
                <a:solidFill>
                  <a:schemeClr val="accent1"/>
                </a:solidFill>
              </a:rPr>
              <a:t>[3,]       3        0.083         0.019     317.0               0.1</a:t>
            </a:r>
          </a:p>
          <a:p>
            <a:r>
              <a:rPr lang="en-US" dirty="0" smtClean="0">
                <a:solidFill>
                  <a:schemeClr val="accent1"/>
                </a:solidFill>
              </a:rPr>
              <a:t>[4,]       2        0.083         0.019     400.3               0.1</a:t>
            </a:r>
          </a:p>
          <a:p>
            <a:r>
              <a:rPr lang="en-US" dirty="0" smtClean="0">
                <a:solidFill>
                  <a:schemeClr val="accent1"/>
                </a:solidFill>
              </a:rPr>
              <a:t>[5,]       1        0.083         0.019     543.8               0.1</a:t>
            </a:r>
          </a:p>
          <a:p>
            <a:r>
              <a:rPr lang="en-US" dirty="0" smtClean="0">
                <a:solidFill>
                  <a:schemeClr val="accent1"/>
                </a:solidFill>
              </a:rPr>
              <a:t>[6,]       2        0.019         0.019     400.7               0.1</a:t>
            </a:r>
          </a:p>
          <a:p>
            <a:r>
              <a:rPr lang="en-US" dirty="0" smtClean="0">
                <a:solidFill>
                  <a:schemeClr val="accent1"/>
                </a:solidFill>
              </a:rPr>
              <a:t>[7,]       1        0.019         0.019     544.6               0.1</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smtClean="0">
                <a:solidFill>
                  <a:schemeClr val="accent6">
                    <a:lumMod val="75000"/>
                  </a:schemeClr>
                </a:solidFill>
              </a:rPr>
              <a:t>Closing Thoughts – Design for Reliability</a:t>
            </a:r>
            <a:endParaRPr lang="en-US" sz="3600" b="1" dirty="0">
              <a:solidFill>
                <a:schemeClr val="accent6">
                  <a:lumMod val="75000"/>
                </a:schemeClr>
              </a:solidFill>
            </a:endParaRPr>
          </a:p>
        </p:txBody>
      </p:sp>
      <p:sp>
        <p:nvSpPr>
          <p:cNvPr id="3" name="Content Placeholder 2"/>
          <p:cNvSpPr>
            <a:spLocks noGrp="1"/>
          </p:cNvSpPr>
          <p:nvPr>
            <p:ph idx="1"/>
          </p:nvPr>
        </p:nvSpPr>
        <p:spPr>
          <a:xfrm>
            <a:off x="429986" y="1417638"/>
            <a:ext cx="8229600" cy="4983162"/>
          </a:xfrm>
        </p:spPr>
        <p:txBody>
          <a:bodyPr>
            <a:noAutofit/>
          </a:bodyPr>
          <a:lstStyle/>
          <a:p>
            <a:r>
              <a:rPr lang="en-US" sz="2800" dirty="0" smtClean="0"/>
              <a:t>Inspection opportunities need to be sought out early in  a system design.</a:t>
            </a:r>
          </a:p>
          <a:p>
            <a:r>
              <a:rPr lang="en-US" sz="2800" dirty="0" smtClean="0"/>
              <a:t>Often particular assets must be added to the system that enable certain tests without system interruption.</a:t>
            </a:r>
          </a:p>
          <a:p>
            <a:r>
              <a:rPr lang="en-US" sz="2800" dirty="0" smtClean="0"/>
              <a:t>Costs of inspections can vary depending on staffing resources.</a:t>
            </a:r>
          </a:p>
          <a:p>
            <a:r>
              <a:rPr lang="en-US" sz="2800" dirty="0" smtClean="0"/>
              <a:t>At times we have considered instrumenting systems to provide data on protective system performance so as to consider a response to demand to be an </a:t>
            </a:r>
            <a:r>
              <a:rPr lang="en-US" sz="2800" smtClean="0"/>
              <a:t>inspection.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a:bodyPr>
          <a:lstStyle/>
          <a:p>
            <a:r>
              <a:rPr lang="en-US" sz="3600" b="1" smtClean="0">
                <a:solidFill>
                  <a:srgbClr val="0070C0"/>
                </a:solidFill>
              </a:rPr>
              <a:t>Closing Thoughts – Using FaultTree on R</a:t>
            </a:r>
            <a:endParaRPr lang="en-US" sz="3600" b="1">
              <a:solidFill>
                <a:srgbClr val="0070C0"/>
              </a:solidFill>
            </a:endParaRPr>
          </a:p>
        </p:txBody>
      </p:sp>
      <p:sp>
        <p:nvSpPr>
          <p:cNvPr id="3" name="Content Placeholder 2"/>
          <p:cNvSpPr>
            <a:spLocks noGrp="1"/>
          </p:cNvSpPr>
          <p:nvPr>
            <p:ph idx="1"/>
          </p:nvPr>
        </p:nvSpPr>
        <p:spPr>
          <a:xfrm>
            <a:off x="457200" y="2438401"/>
            <a:ext cx="8229600" cy="3352800"/>
          </a:xfrm>
        </p:spPr>
        <p:txBody>
          <a:bodyPr/>
          <a:lstStyle/>
          <a:p>
            <a:r>
              <a:rPr lang="en-US"/>
              <a:t>Using a fault tree application that resides within the R statistical computing environment facilitates unique techniques for automating alternative tree inputs and summarizing results.</a:t>
            </a:r>
          </a:p>
          <a:p>
            <a:endParaRPr lang="en-US"/>
          </a:p>
        </p:txBody>
      </p:sp>
      <p:pic>
        <p:nvPicPr>
          <p:cNvPr id="4" name="Picture 3" descr="ORheader.jpg"/>
          <p:cNvPicPr>
            <a:picLocks noChangeAspect="1"/>
          </p:cNvPicPr>
          <p:nvPr/>
        </p:nvPicPr>
        <p:blipFill>
          <a:blip r:embed="rId2" cstate="print"/>
          <a:stretch>
            <a:fillRect/>
          </a:stretch>
        </p:blipFill>
        <p:spPr>
          <a:xfrm>
            <a:off x="-1" y="0"/>
            <a:ext cx="9144001" cy="1072852"/>
          </a:xfrm>
          <a:prstGeom prst="rect">
            <a:avLst/>
          </a:prstGeom>
        </p:spPr>
      </p:pic>
    </p:spTree>
    <p:extLst>
      <p:ext uri="{BB962C8B-B14F-4D97-AF65-F5344CB8AC3E}">
        <p14:creationId xmlns:p14="http://schemas.microsoft.com/office/powerpoint/2010/main" val="38200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header.jpg"/>
          <p:cNvPicPr>
            <a:picLocks noChangeAspect="1"/>
          </p:cNvPicPr>
          <p:nvPr/>
        </p:nvPicPr>
        <p:blipFill>
          <a:blip r:embed="rId3" cstate="print"/>
          <a:stretch>
            <a:fillRect/>
          </a:stretch>
        </p:blipFill>
        <p:spPr>
          <a:xfrm>
            <a:off x="-1" y="0"/>
            <a:ext cx="5195669" cy="609600"/>
          </a:xfrm>
          <a:prstGeom prst="rect">
            <a:avLst/>
          </a:prstGeom>
        </p:spPr>
      </p:pic>
      <p:pic>
        <p:nvPicPr>
          <p:cNvPr id="1026" name="Picture 2" descr="C:\Users\Dad2\Documents\Web Sites\Open Reliability\images\gradient_headbar.jpg"/>
          <p:cNvPicPr>
            <a:picLocks noChangeAspect="1" noChangeArrowheads="1"/>
          </p:cNvPicPr>
          <p:nvPr/>
        </p:nvPicPr>
        <p:blipFill>
          <a:blip r:embed="rId4" cstate="print"/>
          <a:srcRect/>
          <a:stretch>
            <a:fillRect/>
          </a:stretch>
        </p:blipFill>
        <p:spPr bwMode="auto">
          <a:xfrm>
            <a:off x="5181600" y="1"/>
            <a:ext cx="3962400" cy="609600"/>
          </a:xfrm>
          <a:prstGeom prst="rect">
            <a:avLst/>
          </a:prstGeom>
          <a:noFill/>
        </p:spPr>
      </p:pic>
      <p:sp>
        <p:nvSpPr>
          <p:cNvPr id="8" name="TextBox 7"/>
          <p:cNvSpPr txBox="1"/>
          <p:nvPr/>
        </p:nvSpPr>
        <p:spPr>
          <a:xfrm>
            <a:off x="542441" y="927586"/>
            <a:ext cx="7467600" cy="5355312"/>
          </a:xfrm>
          <a:prstGeom prst="rect">
            <a:avLst/>
          </a:prstGeom>
          <a:noFill/>
        </p:spPr>
        <p:txBody>
          <a:bodyPr wrap="square" rtlCol="0">
            <a:spAutoFit/>
          </a:bodyPr>
          <a:lstStyle/>
          <a:p>
            <a:r>
              <a:rPr lang="en-US" b="1" dirty="0" smtClean="0">
                <a:solidFill>
                  <a:schemeClr val="accent1"/>
                </a:solidFill>
              </a:rPr>
              <a:t>A word about OpenReliability.org</a:t>
            </a:r>
          </a:p>
          <a:p>
            <a:endParaRPr lang="en-US" dirty="0" smtClean="0"/>
          </a:p>
          <a:p>
            <a:r>
              <a:rPr lang="en-US" dirty="0" smtClean="0"/>
              <a:t>Currently developing in the R Statistical Programming environment.</a:t>
            </a:r>
          </a:p>
          <a:p>
            <a:endParaRPr lang="en-US" dirty="0" smtClean="0"/>
          </a:p>
          <a:p>
            <a:pPr>
              <a:buFont typeface="Arial" pitchFamily="34" charset="0"/>
              <a:buChar char="•"/>
            </a:pPr>
            <a:r>
              <a:rPr lang="en-US" dirty="0" smtClean="0"/>
              <a:t>    </a:t>
            </a:r>
            <a:r>
              <a:rPr lang="en-US" b="1" dirty="0" err="1" smtClean="0">
                <a:solidFill>
                  <a:srgbClr val="008000"/>
                </a:solidFill>
              </a:rPr>
              <a:t>WeibullR</a:t>
            </a:r>
            <a:r>
              <a:rPr lang="en-US" b="1" dirty="0" smtClean="0">
                <a:solidFill>
                  <a:srgbClr val="008000"/>
                </a:solidFill>
              </a:rPr>
              <a:t> – Life Data Analysis in the Graphical Tradition of </a:t>
            </a:r>
            <a:r>
              <a:rPr lang="en-US" b="1" dirty="0" err="1" smtClean="0">
                <a:solidFill>
                  <a:srgbClr val="008000"/>
                </a:solidFill>
              </a:rPr>
              <a:t>Waloddi</a:t>
            </a:r>
            <a:r>
              <a:rPr lang="en-US" b="1" dirty="0" smtClean="0">
                <a:solidFill>
                  <a:srgbClr val="008000"/>
                </a:solidFill>
              </a:rPr>
              <a:t> Weibull</a:t>
            </a:r>
          </a:p>
          <a:p>
            <a:pPr lvl="1">
              <a:buFont typeface="Arial" pitchFamily="34" charset="0"/>
              <a:buChar char="•"/>
            </a:pPr>
            <a:r>
              <a:rPr lang="en-US" b="1" dirty="0" err="1" smtClean="0">
                <a:solidFill>
                  <a:srgbClr val="008000"/>
                </a:solidFill>
              </a:rPr>
              <a:t>WeibullR.ALT</a:t>
            </a:r>
            <a:r>
              <a:rPr lang="en-US" b="1" dirty="0" smtClean="0">
                <a:solidFill>
                  <a:srgbClr val="008000"/>
                </a:solidFill>
              </a:rPr>
              <a:t> </a:t>
            </a:r>
            <a:r>
              <a:rPr lang="en-US" b="1" dirty="0">
                <a:solidFill>
                  <a:srgbClr val="008000"/>
                </a:solidFill>
              </a:rPr>
              <a:t>– </a:t>
            </a:r>
            <a:r>
              <a:rPr lang="en-US" b="1" dirty="0" smtClean="0">
                <a:solidFill>
                  <a:srgbClr val="008000"/>
                </a:solidFill>
              </a:rPr>
              <a:t>Accelerated Life Testing</a:t>
            </a:r>
          </a:p>
          <a:p>
            <a:pPr lvl="1">
              <a:buFont typeface="Arial" pitchFamily="34" charset="0"/>
              <a:buChar char="•"/>
            </a:pPr>
            <a:r>
              <a:rPr lang="en-US" b="1" dirty="0" err="1" smtClean="0">
                <a:solidFill>
                  <a:srgbClr val="008000"/>
                </a:solidFill>
              </a:rPr>
              <a:t>w</a:t>
            </a:r>
            <a:r>
              <a:rPr lang="en-US" b="1" dirty="0" err="1">
                <a:solidFill>
                  <a:srgbClr val="008000"/>
                </a:solidFill>
              </a:rPr>
              <a:t>rg</a:t>
            </a:r>
            <a:r>
              <a:rPr lang="en-US" b="1" dirty="0">
                <a:solidFill>
                  <a:srgbClr val="008000"/>
                </a:solidFill>
              </a:rPr>
              <a:t> – </a:t>
            </a:r>
            <a:r>
              <a:rPr lang="en-US" b="1" dirty="0" smtClean="0">
                <a:solidFill>
                  <a:srgbClr val="008000"/>
                </a:solidFill>
              </a:rPr>
              <a:t> Gamma distribution support for </a:t>
            </a:r>
            <a:r>
              <a:rPr lang="en-US" b="1" dirty="0" err="1" smtClean="0">
                <a:solidFill>
                  <a:srgbClr val="008000"/>
                </a:solidFill>
              </a:rPr>
              <a:t>WeibullR</a:t>
            </a:r>
            <a:r>
              <a:rPr lang="en-US" b="1" dirty="0" smtClean="0">
                <a:solidFill>
                  <a:srgbClr val="008000"/>
                </a:solidFill>
              </a:rPr>
              <a:t> </a:t>
            </a:r>
          </a:p>
          <a:p>
            <a:pPr lvl="1"/>
            <a:endParaRPr lang="en-US" b="1" dirty="0" smtClean="0">
              <a:solidFill>
                <a:srgbClr val="008000"/>
              </a:solidFill>
            </a:endParaRPr>
          </a:p>
          <a:p>
            <a:pPr>
              <a:buFont typeface="Arial" pitchFamily="34" charset="0"/>
              <a:buChar char="•"/>
            </a:pPr>
            <a:r>
              <a:rPr lang="en-US" b="1" dirty="0" smtClean="0">
                <a:solidFill>
                  <a:srgbClr val="008000"/>
                </a:solidFill>
              </a:rPr>
              <a:t>    </a:t>
            </a:r>
            <a:r>
              <a:rPr lang="en-US" b="1" dirty="0" err="1" smtClean="0">
                <a:solidFill>
                  <a:srgbClr val="C00000"/>
                </a:solidFill>
              </a:rPr>
              <a:t>FaultTree</a:t>
            </a:r>
            <a:endParaRPr lang="en-US" b="1" dirty="0" smtClean="0">
              <a:solidFill>
                <a:srgbClr val="C00000"/>
              </a:solidFill>
            </a:endParaRPr>
          </a:p>
          <a:p>
            <a:pPr lvl="1">
              <a:buFont typeface="Arial" pitchFamily="34" charset="0"/>
              <a:buChar char="•"/>
            </a:pPr>
            <a:r>
              <a:rPr lang="en-US" b="1" dirty="0" err="1" smtClean="0">
                <a:solidFill>
                  <a:srgbClr val="C00000"/>
                </a:solidFill>
              </a:rPr>
              <a:t>FaultTree.SCRAM</a:t>
            </a:r>
            <a:r>
              <a:rPr lang="en-US" b="1" dirty="0" smtClean="0">
                <a:solidFill>
                  <a:srgbClr val="C00000"/>
                </a:solidFill>
              </a:rPr>
              <a:t> – integration of analytics available  with SCRAM</a:t>
            </a:r>
          </a:p>
          <a:p>
            <a:pPr lvl="1">
              <a:buFont typeface="Arial" pitchFamily="34" charset="0"/>
              <a:buChar char="•"/>
            </a:pPr>
            <a:r>
              <a:rPr lang="en-US" b="1" dirty="0" err="1" smtClean="0">
                <a:solidFill>
                  <a:srgbClr val="C00000"/>
                </a:solidFill>
              </a:rPr>
              <a:t>FaultTree.widget</a:t>
            </a:r>
            <a:r>
              <a:rPr lang="en-US" b="1" dirty="0" smtClean="0">
                <a:solidFill>
                  <a:srgbClr val="C00000"/>
                </a:solidFill>
              </a:rPr>
              <a:t> – Generation of HTML widgets (for </a:t>
            </a:r>
            <a:r>
              <a:rPr lang="en-US" b="1" dirty="0" err="1" smtClean="0">
                <a:solidFill>
                  <a:srgbClr val="C00000"/>
                </a:solidFill>
              </a:rPr>
              <a:t>dislplay</a:t>
            </a:r>
            <a:r>
              <a:rPr lang="en-US" b="1" dirty="0" smtClean="0">
                <a:solidFill>
                  <a:srgbClr val="C00000"/>
                </a:solidFill>
              </a:rPr>
              <a:t> in </a:t>
            </a:r>
            <a:r>
              <a:rPr lang="en-US" b="1" dirty="0" err="1" smtClean="0">
                <a:solidFill>
                  <a:srgbClr val="C00000"/>
                </a:solidFill>
              </a:rPr>
              <a:t>RStudio</a:t>
            </a:r>
            <a:r>
              <a:rPr lang="en-US" b="1" dirty="0" smtClean="0">
                <a:solidFill>
                  <a:srgbClr val="C00000"/>
                </a:solidFill>
              </a:rPr>
              <a:t>)</a:t>
            </a:r>
          </a:p>
          <a:p>
            <a:endParaRPr lang="en-US" dirty="0" smtClean="0"/>
          </a:p>
          <a:p>
            <a:pPr>
              <a:buFont typeface="Arial" pitchFamily="34" charset="0"/>
              <a:buChar char="•"/>
            </a:pPr>
            <a:r>
              <a:rPr lang="en-US" dirty="0" smtClean="0"/>
              <a:t>   </a:t>
            </a:r>
            <a:r>
              <a:rPr lang="en-US" b="1" dirty="0" err="1" smtClean="0">
                <a:solidFill>
                  <a:schemeClr val="accent5">
                    <a:lumMod val="75000"/>
                  </a:schemeClr>
                </a:solidFill>
              </a:rPr>
              <a:t>Stosim</a:t>
            </a:r>
            <a:r>
              <a:rPr lang="en-US" b="1" dirty="0">
                <a:solidFill>
                  <a:schemeClr val="accent1"/>
                </a:solidFill>
              </a:rPr>
              <a:t> – </a:t>
            </a:r>
            <a:r>
              <a:rPr lang="en-US" b="1" dirty="0" smtClean="0">
                <a:solidFill>
                  <a:schemeClr val="accent5">
                    <a:lumMod val="75000"/>
                  </a:schemeClr>
                </a:solidFill>
              </a:rPr>
              <a:t>Stochastic Simulator for Reliability Analysis</a:t>
            </a:r>
          </a:p>
          <a:p>
            <a:pPr lvl="1">
              <a:buFont typeface="Arial" pitchFamily="34" charset="0"/>
              <a:buChar char="•"/>
            </a:pPr>
            <a:r>
              <a:rPr lang="en-US" b="1" dirty="0" err="1" smtClean="0">
                <a:solidFill>
                  <a:schemeClr val="accent5">
                    <a:lumMod val="75000"/>
                  </a:schemeClr>
                </a:solidFill>
              </a:rPr>
              <a:t>dem</a:t>
            </a:r>
            <a:r>
              <a:rPr lang="en-US" b="1" dirty="0">
                <a:solidFill>
                  <a:schemeClr val="accent1"/>
                </a:solidFill>
              </a:rPr>
              <a:t> </a:t>
            </a:r>
            <a:r>
              <a:rPr lang="en-US" b="1" dirty="0">
                <a:solidFill>
                  <a:schemeClr val="accent5">
                    <a:lumMod val="75000"/>
                  </a:schemeClr>
                </a:solidFill>
              </a:rPr>
              <a:t>– Discrete Event Modeler</a:t>
            </a:r>
          </a:p>
          <a:p>
            <a:endParaRPr lang="en-US" dirty="0" smtClean="0"/>
          </a:p>
          <a:p>
            <a:endParaRPr lang="en-US" dirty="0" smtClean="0"/>
          </a:p>
          <a:p>
            <a:endParaRPr lang="en-US" dirty="0"/>
          </a:p>
        </p:txBody>
      </p:sp>
      <p:pic>
        <p:nvPicPr>
          <p:cNvPr id="2" name="Picture 2" descr="C:\Users\Dad2\Documents\Web Sites\Open Reliability\images\Rlogo.jpg"/>
          <p:cNvPicPr>
            <a:picLocks noChangeAspect="1" noChangeArrowheads="1"/>
          </p:cNvPicPr>
          <p:nvPr/>
        </p:nvPicPr>
        <p:blipFill>
          <a:blip r:embed="rId5" cstate="print"/>
          <a:srcRect/>
          <a:stretch>
            <a:fillRect/>
          </a:stretch>
        </p:blipFill>
        <p:spPr bwMode="auto">
          <a:xfrm>
            <a:off x="7239000" y="1524000"/>
            <a:ext cx="1219200" cy="922298"/>
          </a:xfrm>
          <a:prstGeom prst="rect">
            <a:avLst/>
          </a:prstGeom>
          <a:noFill/>
        </p:spPr>
      </p:pic>
      <p:sp>
        <p:nvSpPr>
          <p:cNvPr id="9" name="Rectangle 2"/>
          <p:cNvSpPr>
            <a:spLocks noChangeArrowheads="1"/>
          </p:cNvSpPr>
          <p:nvPr/>
        </p:nvSpPr>
        <p:spPr bwMode="auto">
          <a:xfrm>
            <a:off x="533400" y="5867400"/>
            <a:ext cx="8382000" cy="4154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Verdana" pitchFamily="34" charset="0"/>
              </a:rPr>
              <a:t>David J </a:t>
            </a:r>
            <a:r>
              <a:rPr kumimoji="0" lang="en-US" sz="1100" b="0" i="0" u="none" strike="noStrike" cap="none" normalizeH="0" baseline="0" dirty="0" err="1" smtClean="0">
                <a:ln>
                  <a:noFill/>
                </a:ln>
                <a:solidFill>
                  <a:schemeClr val="tx1"/>
                </a:solidFill>
                <a:effectLst/>
                <a:latin typeface="Arial" pitchFamily="34" charset="0"/>
                <a:ea typeface="Times New Roman" pitchFamily="18" charset="0"/>
                <a:cs typeface="Verdana" pitchFamily="34" charset="0"/>
              </a:rPr>
              <a:t>Silkworth</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Vero Beach, Florida, USA  djsilk@openrealiability.org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Latency</a:t>
            </a:r>
            <a:endParaRPr lang="en-US" dirty="0"/>
          </a:p>
        </p:txBody>
      </p:sp>
      <p:sp>
        <p:nvSpPr>
          <p:cNvPr id="3" name="Content Placeholder 2"/>
          <p:cNvSpPr>
            <a:spLocks noGrp="1"/>
          </p:cNvSpPr>
          <p:nvPr>
            <p:ph idx="1"/>
          </p:nvPr>
        </p:nvSpPr>
        <p:spPr/>
        <p:txBody>
          <a:bodyPr>
            <a:normAutofit fontScale="92500"/>
          </a:bodyPr>
          <a:lstStyle/>
          <a:p>
            <a:r>
              <a:rPr lang="en-US" sz="2400" dirty="0" smtClean="0"/>
              <a:t>The identification of latency is perhaps one of the most valuable contributions to safety and reliability engineering. </a:t>
            </a:r>
          </a:p>
          <a:p>
            <a:endParaRPr lang="en-US" sz="2400" dirty="0" smtClean="0"/>
          </a:p>
          <a:p>
            <a:r>
              <a:rPr lang="en-US" sz="2400" dirty="0" smtClean="0"/>
              <a:t>Latent component events are characterized by hidden failures (or faults). </a:t>
            </a:r>
          </a:p>
          <a:p>
            <a:endParaRPr lang="en-US" sz="2400" dirty="0" smtClean="0"/>
          </a:p>
          <a:p>
            <a:r>
              <a:rPr lang="en-US" sz="2400" dirty="0" smtClean="0"/>
              <a:t>Hidden failures represent conditions under which additional failures may combine to propagate system failure, or undesired events.</a:t>
            </a:r>
          </a:p>
          <a:p>
            <a:endParaRPr lang="en-US" dirty="0" smtClean="0"/>
          </a:p>
          <a:p>
            <a:r>
              <a:rPr lang="en-US" sz="2400" dirty="0" smtClean="0"/>
              <a:t>Only an inspection protocol can permit the correction of hidden failures.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Reliability Theory </a:t>
            </a:r>
            <a:br>
              <a:rPr lang="en-US" dirty="0" smtClean="0"/>
            </a:br>
            <a:r>
              <a:rPr lang="en-US" dirty="0" smtClean="0"/>
              <a:t> Inspection and Remediation</a:t>
            </a:r>
            <a:endParaRPr lang="en-US" dirty="0"/>
          </a:p>
        </p:txBody>
      </p:sp>
      <p:pic>
        <p:nvPicPr>
          <p:cNvPr id="4" name="Content Placeholder 3"/>
          <p:cNvPicPr>
            <a:picLocks noGrp="1"/>
          </p:cNvPicPr>
          <p:nvPr>
            <p:ph idx="1"/>
          </p:nvPr>
        </p:nvPicPr>
        <p:blipFill>
          <a:blip r:embed="rId3"/>
          <a:srcRect/>
          <a:stretch>
            <a:fillRect/>
          </a:stretch>
        </p:blipFill>
        <p:spPr bwMode="auto">
          <a:xfrm>
            <a:off x="1371600" y="1417638"/>
            <a:ext cx="6400800" cy="4373562"/>
          </a:xfrm>
          <a:prstGeom prst="rect">
            <a:avLst/>
          </a:prstGeom>
          <a:solidFill>
            <a:schemeClr val="bg1"/>
          </a:solidFill>
          <a:ln>
            <a:solidFill>
              <a:schemeClr val="tx1"/>
            </a:solidFill>
          </a:ln>
        </p:spPr>
      </p:pic>
      <p:sp>
        <p:nvSpPr>
          <p:cNvPr id="5" name="TextBox 4"/>
          <p:cNvSpPr txBox="1"/>
          <p:nvPr/>
        </p:nvSpPr>
        <p:spPr>
          <a:xfrm>
            <a:off x="838200" y="5943600"/>
            <a:ext cx="7620000" cy="600164"/>
          </a:xfrm>
          <a:prstGeom prst="rect">
            <a:avLst/>
          </a:prstGeom>
          <a:noFill/>
        </p:spPr>
        <p:txBody>
          <a:bodyPr wrap="square" rtlCol="0">
            <a:spAutoFit/>
          </a:bodyPr>
          <a:lstStyle/>
          <a:p>
            <a:r>
              <a:rPr lang="en-US" sz="1500" dirty="0" smtClean="0"/>
              <a:t>https://raw.githubusercontent.com/openrelia/ModelingAlternativeInspections/Inspection.r</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010400" cy="1020762"/>
          </a:xfrm>
        </p:spPr>
        <p:txBody>
          <a:bodyPr>
            <a:normAutofit/>
          </a:bodyPr>
          <a:lstStyle/>
          <a:p>
            <a:r>
              <a:rPr lang="en-US" sz="2800" dirty="0" smtClean="0"/>
              <a:t>Example System</a:t>
            </a:r>
            <a:endParaRPr lang="en-US" sz="2800" dirty="0"/>
          </a:p>
        </p:txBody>
      </p:sp>
      <p:pic>
        <p:nvPicPr>
          <p:cNvPr id="4" name="Content Placeholder 3" descr="http://www.openreliability.org/wp-content/uploads/2016/12/hf_vaporizer.jpg"/>
          <p:cNvPicPr>
            <a:picLocks noGrp="1"/>
          </p:cNvPicPr>
          <p:nvPr>
            <p:ph idx="1"/>
          </p:nvPr>
        </p:nvPicPr>
        <p:blipFill>
          <a:blip r:embed="rId3"/>
          <a:srcRect/>
          <a:stretch>
            <a:fillRect/>
          </a:stretch>
        </p:blipFill>
        <p:spPr bwMode="auto">
          <a:xfrm>
            <a:off x="1905000" y="1371600"/>
            <a:ext cx="5154333" cy="4525963"/>
          </a:xfrm>
          <a:prstGeom prst="rect">
            <a:avLst/>
          </a:prstGeom>
          <a:noFill/>
          <a:ln w="9525">
            <a:noFill/>
            <a:miter lim="800000"/>
            <a:headEnd/>
            <a:tailEnd/>
          </a:ln>
        </p:spPr>
      </p:pic>
      <p:sp>
        <p:nvSpPr>
          <p:cNvPr id="5" name="TextBox 4"/>
          <p:cNvSpPr txBox="1"/>
          <p:nvPr/>
        </p:nvSpPr>
        <p:spPr>
          <a:xfrm>
            <a:off x="685800" y="5943601"/>
            <a:ext cx="7848600" cy="584775"/>
          </a:xfrm>
          <a:prstGeom prst="rect">
            <a:avLst/>
          </a:prstGeom>
          <a:noFill/>
        </p:spPr>
        <p:txBody>
          <a:bodyPr wrap="square" rtlCol="0">
            <a:spAutoFit/>
          </a:bodyPr>
          <a:lstStyle/>
          <a:p>
            <a:r>
              <a:rPr lang="en-US" sz="1400" dirty="0" smtClean="0"/>
              <a:t>DOE Handbook [for] Chemical Process Hazards Analysis” (DOE-HDBK-1100-2004).</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Focus of Attention</a:t>
            </a:r>
            <a:endParaRPr lang="en-US" sz="3600" dirty="0"/>
          </a:p>
        </p:txBody>
      </p:sp>
      <p:pic>
        <p:nvPicPr>
          <p:cNvPr id="4" name="Content Placeholder 3" descr="HFrelief.jpg"/>
          <p:cNvPicPr>
            <a:picLocks noGrp="1"/>
          </p:cNvPicPr>
          <p:nvPr>
            <p:ph idx="1"/>
          </p:nvPr>
        </p:nvPicPr>
        <p:blipFill>
          <a:blip r:embed="rId3"/>
          <a:stretch>
            <a:fillRect/>
          </a:stretch>
        </p:blipFill>
        <p:spPr>
          <a:xfrm>
            <a:off x="152400" y="1371600"/>
            <a:ext cx="2514600" cy="3886200"/>
          </a:xfrm>
          <a:prstGeom prst="rect">
            <a:avLst/>
          </a:prstGeom>
        </p:spPr>
      </p:pic>
      <p:sp>
        <p:nvSpPr>
          <p:cNvPr id="9" name="Title 1"/>
          <p:cNvSpPr txBox="1">
            <a:spLocks/>
          </p:cNvSpPr>
          <p:nvPr/>
        </p:nvSpPr>
        <p:spPr>
          <a:xfrm>
            <a:off x="2667000" y="1905000"/>
            <a:ext cx="6019800" cy="3352800"/>
          </a:xfrm>
          <a:prstGeom prst="rect">
            <a:avLst/>
          </a:prstGeom>
        </p:spPr>
        <p:txBody>
          <a:bodyPr vert="horz" lIns="91440" tIns="45720" rIns="91440" bIns="45720" rtlCol="0" anchor="ctr">
            <a:noAutofit/>
          </a:bodyPr>
          <a:lstStyle/>
          <a:p>
            <a:r>
              <a:rPr lang="en-US" sz="2000" b="1" dirty="0" smtClean="0"/>
              <a:t>In this case latency is observed in the following places:</a:t>
            </a:r>
          </a:p>
          <a:p>
            <a:endParaRPr lang="en-US" sz="2000" b="1" dirty="0" smtClean="0"/>
          </a:p>
          <a:p>
            <a:pPr lvl="0">
              <a:buFontTx/>
              <a:buChar char="-"/>
            </a:pPr>
            <a:r>
              <a:rPr lang="en-US" sz="2000" b="1" dirty="0" smtClean="0"/>
              <a:t>The primary function of the relief valve</a:t>
            </a:r>
          </a:p>
          <a:p>
            <a:pPr lvl="0">
              <a:buFontTx/>
              <a:buChar char="-"/>
            </a:pPr>
            <a:endParaRPr lang="en-US" sz="2000" b="1" dirty="0" smtClean="0"/>
          </a:p>
          <a:p>
            <a:pPr lvl="0">
              <a:buFontTx/>
              <a:buChar char="-"/>
            </a:pPr>
            <a:r>
              <a:rPr lang="en-US" sz="2000" b="1" dirty="0" smtClean="0"/>
              <a:t>Minute leakage in the rupture disk</a:t>
            </a:r>
          </a:p>
          <a:p>
            <a:pPr lvl="0">
              <a:buFontTx/>
              <a:buChar char="-"/>
            </a:pPr>
            <a:endParaRPr lang="en-US" sz="2000" b="1" dirty="0" smtClean="0"/>
          </a:p>
          <a:p>
            <a:pPr lvl="0">
              <a:buFontTx/>
              <a:buChar char="-"/>
            </a:pPr>
            <a:r>
              <a:rPr lang="en-US" sz="2000" b="1" dirty="0" smtClean="0"/>
              <a:t>Failure of the pressure gauge to accurately indicate pressure</a:t>
            </a:r>
          </a:p>
          <a:p>
            <a:pPr lvl="0">
              <a:buFontTx/>
              <a:buChar char="-"/>
            </a:pPr>
            <a:endParaRPr lang="en-US" sz="2000" b="1" dirty="0" smtClean="0"/>
          </a:p>
          <a:p>
            <a:pPr lvl="0"/>
            <a:r>
              <a:rPr lang="en-US" sz="2000" b="1" dirty="0" smtClean="0"/>
              <a:t>- The manual position of the isolation valves V-20 and V-21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1295400"/>
            <a:ext cx="4495800" cy="5410200"/>
          </a:xfrm>
        </p:spPr>
        <p:txBody>
          <a:bodyPr>
            <a:normAutofit fontScale="90000"/>
          </a:bodyPr>
          <a:lstStyle/>
          <a:p>
            <a:pPr algn="l"/>
            <a:r>
              <a:rPr lang="en-US" b="1" dirty="0" smtClean="0"/>
              <a:t/>
            </a:r>
            <a:br>
              <a:rPr lang="en-US" b="1" dirty="0" smtClean="0"/>
            </a:br>
            <a:r>
              <a:rPr lang="en-US" b="1" dirty="0" smtClean="0"/>
              <a:t/>
            </a:r>
            <a:br>
              <a:rPr lang="en-US" b="1" dirty="0" smtClean="0"/>
            </a:br>
            <a:r>
              <a:rPr lang="en-US" b="1" dirty="0" err="1" smtClean="0"/>
              <a:t>rv_test</a:t>
            </a:r>
            <a:r>
              <a:rPr lang="en-US" b="1" dirty="0" smtClean="0"/>
              <a:t>-</a:t>
            </a:r>
            <a:r>
              <a:rPr lang="en-US" sz="2700" dirty="0" smtClean="0"/>
              <a:t>The relief valve will be sent out for bench test and any required reconditioning. </a:t>
            </a:r>
            <a:r>
              <a:rPr lang="en-US" b="1" dirty="0" smtClean="0"/>
              <a:t/>
            </a:r>
            <a:br>
              <a:rPr lang="en-US" b="1" dirty="0" smtClean="0"/>
            </a:br>
            <a:r>
              <a:rPr lang="en-US" b="1" dirty="0" err="1" smtClean="0"/>
              <a:t>pi_test</a:t>
            </a:r>
            <a:r>
              <a:rPr lang="en-US" b="1" dirty="0" smtClean="0"/>
              <a:t>- </a:t>
            </a:r>
            <a:r>
              <a:rPr lang="en-US" sz="2700" dirty="0" smtClean="0"/>
              <a:t>verification is made of the pressure gage integrity</a:t>
            </a:r>
            <a:r>
              <a:rPr lang="en-US" b="1" dirty="0" smtClean="0"/>
              <a:t/>
            </a:r>
            <a:br>
              <a:rPr lang="en-US" b="1" dirty="0" smtClean="0"/>
            </a:br>
            <a:r>
              <a:rPr lang="en-US" b="1" dirty="0" smtClean="0"/>
              <a:t>walk-by- </a:t>
            </a:r>
            <a:r>
              <a:rPr lang="en-US" sz="2700" dirty="0" smtClean="0"/>
              <a:t>Log the pressure indicated on the pressure gauge and make note of the position of the isolation valves V20 and V21.</a:t>
            </a:r>
            <a:r>
              <a:rPr lang="en-US" dirty="0" smtClean="0"/>
              <a:t/>
            </a:r>
            <a:br>
              <a:rPr lang="en-US" dirty="0" smtClean="0"/>
            </a:br>
            <a:r>
              <a:rPr lang="en-US" dirty="0" smtClean="0"/>
              <a:t/>
            </a:r>
            <a:br>
              <a:rPr lang="en-US" dirty="0" smtClean="0"/>
            </a:br>
            <a:endParaRPr lang="en-US" dirty="0" smtClean="0"/>
          </a:p>
        </p:txBody>
      </p:sp>
      <p:pic>
        <p:nvPicPr>
          <p:cNvPr id="4" name="Content Placeholder 3" descr="HFrelief.jpg"/>
          <p:cNvPicPr>
            <a:picLocks noGrp="1"/>
          </p:cNvPicPr>
          <p:nvPr>
            <p:ph idx="1"/>
          </p:nvPr>
        </p:nvPicPr>
        <p:blipFill>
          <a:blip r:embed="rId3"/>
          <a:stretch>
            <a:fillRect/>
          </a:stretch>
        </p:blipFill>
        <p:spPr>
          <a:xfrm>
            <a:off x="304800" y="1295400"/>
            <a:ext cx="3810000" cy="5105400"/>
          </a:xfrm>
          <a:prstGeom prst="rect">
            <a:avLst/>
          </a:prstGeom>
        </p:spPr>
      </p:pic>
      <p:sp>
        <p:nvSpPr>
          <p:cNvPr id="5"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Modeled Inspections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Tree Construction</a:t>
            </a:r>
            <a:endParaRPr lang="en-US" dirty="0"/>
          </a:p>
        </p:txBody>
      </p:sp>
      <p:pic>
        <p:nvPicPr>
          <p:cNvPr id="4" name="Content Placeholder 3" descr="top_of_tree.jpg"/>
          <p:cNvPicPr>
            <a:picLocks noGrp="1" noChangeAspect="1"/>
          </p:cNvPicPr>
          <p:nvPr>
            <p:ph idx="1"/>
          </p:nvPr>
        </p:nvPicPr>
        <p:blipFill>
          <a:blip r:embed="rId4"/>
          <a:stretch>
            <a:fillRect/>
          </a:stretch>
        </p:blipFill>
        <p:spPr>
          <a:xfrm>
            <a:off x="2133600" y="1371600"/>
            <a:ext cx="5361516" cy="3849653"/>
          </a:xfrm>
        </p:spPr>
      </p:pic>
      <p:sp>
        <p:nvSpPr>
          <p:cNvPr id="5" name="TextBox 4"/>
          <p:cNvSpPr txBox="1"/>
          <p:nvPr/>
        </p:nvSpPr>
        <p:spPr>
          <a:xfrm>
            <a:off x="775758" y="5486400"/>
            <a:ext cx="8077200" cy="369332"/>
          </a:xfrm>
          <a:prstGeom prst="rect">
            <a:avLst/>
          </a:prstGeom>
          <a:noFill/>
        </p:spPr>
        <p:txBody>
          <a:bodyPr wrap="square" rtlCol="0">
            <a:spAutoFit/>
          </a:bodyPr>
          <a:lstStyle/>
          <a:p>
            <a:r>
              <a:rPr lang="en-US" dirty="0" smtClean="0">
                <a:hlinkClick r:id="rId5"/>
              </a:rPr>
              <a:t>https://github.com/openrelia/ModelingAlternativeInspections/blob/main/hf.r</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16474716"/>
              </p:ext>
            </p:extLst>
          </p:nvPr>
        </p:nvGraphicFramePr>
        <p:xfrm>
          <a:off x="1017588" y="1219200"/>
          <a:ext cx="919162" cy="990600"/>
        </p:xfrm>
        <a:graphic>
          <a:graphicData uri="http://schemas.openxmlformats.org/presentationml/2006/ole">
            <mc:AlternateContent xmlns:mc="http://schemas.openxmlformats.org/markup-compatibility/2006">
              <mc:Choice xmlns:v="urn:schemas-microsoft-com:vml" Requires="v">
                <p:oleObj spid="_x0000_s1027" name="Packager Shell Object" showAsIcon="1" r:id="rId6" imgW="488520" imgH="527400" progId="Package">
                  <p:embed/>
                </p:oleObj>
              </mc:Choice>
              <mc:Fallback>
                <p:oleObj name="Packager Shell Object" showAsIcon="1" r:id="rId6" imgW="488520" imgH="527400" progId="Package">
                  <p:embed/>
                  <p:pic>
                    <p:nvPicPr>
                      <p:cNvPr id="0" name=""/>
                      <p:cNvPicPr/>
                      <p:nvPr/>
                    </p:nvPicPr>
                    <p:blipFill>
                      <a:blip r:embed="rId7"/>
                      <a:stretch>
                        <a:fillRect/>
                      </a:stretch>
                    </p:blipFill>
                    <p:spPr>
                      <a:xfrm>
                        <a:off x="1017588" y="1219200"/>
                        <a:ext cx="919162" cy="99060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err="1" smtClean="0"/>
              <a:t>FaultTree</a:t>
            </a:r>
            <a:r>
              <a:rPr lang="en-US" sz="3200" dirty="0" smtClean="0"/>
              <a:t> Scripting</a:t>
            </a:r>
            <a:endParaRPr lang="en-US" sz="3200" dirty="0"/>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sz="2000" dirty="0" err="1" smtClean="0"/>
              <a:t>hf</a:t>
            </a:r>
            <a:r>
              <a:rPr lang="en-US" sz="2000" dirty="0" smtClean="0"/>
              <a:t>&lt;-</a:t>
            </a:r>
            <a:r>
              <a:rPr lang="en-US" sz="2000" dirty="0" err="1" smtClean="0"/>
              <a:t>ftree.make</a:t>
            </a:r>
            <a:r>
              <a:rPr lang="en-US" sz="2000" dirty="0" smtClean="0"/>
              <a:t>(type="or", name="HF Vaporizer", name2="Rupture") </a:t>
            </a:r>
          </a:p>
          <a:p>
            <a:pPr>
              <a:buNone/>
            </a:pPr>
            <a:endParaRPr lang="en-US" sz="2000" dirty="0" smtClean="0"/>
          </a:p>
          <a:p>
            <a:pPr>
              <a:buNone/>
            </a:pPr>
            <a:r>
              <a:rPr lang="en-US" sz="2000" dirty="0" err="1" smtClean="0"/>
              <a:t>hf</a:t>
            </a:r>
            <a:r>
              <a:rPr lang="en-US" sz="2000" dirty="0" smtClean="0"/>
              <a:t>&lt;-</a:t>
            </a:r>
            <a:r>
              <a:rPr lang="en-US" sz="2000" dirty="0" err="1" smtClean="0"/>
              <a:t>addLogic</a:t>
            </a:r>
            <a:r>
              <a:rPr lang="en-US" sz="2000" dirty="0" smtClean="0"/>
              <a:t>(</a:t>
            </a:r>
            <a:r>
              <a:rPr lang="en-US" sz="2000" dirty="0" err="1" smtClean="0"/>
              <a:t>hf</a:t>
            </a:r>
            <a:r>
              <a:rPr lang="en-US" sz="2000" dirty="0" smtClean="0"/>
              <a:t>, at=1, type="inhibit", name="Overpressure", name2="Unrelieved") </a:t>
            </a:r>
          </a:p>
          <a:p>
            <a:pPr>
              <a:buNone/>
            </a:pPr>
            <a:endParaRPr lang="en-US" sz="2000" dirty="0" smtClean="0"/>
          </a:p>
          <a:p>
            <a:pPr>
              <a:buNone/>
            </a:pPr>
            <a:r>
              <a:rPr lang="en-US" sz="2000" dirty="0" err="1" smtClean="0"/>
              <a:t>hf</a:t>
            </a:r>
            <a:r>
              <a:rPr lang="en-US" sz="2000" dirty="0" smtClean="0"/>
              <a:t>&lt;-</a:t>
            </a:r>
            <a:r>
              <a:rPr lang="en-US" sz="2000" dirty="0" err="1" smtClean="0"/>
              <a:t>addDemand</a:t>
            </a:r>
            <a:r>
              <a:rPr lang="en-US" sz="2000" dirty="0" smtClean="0"/>
              <a:t>(</a:t>
            </a:r>
            <a:r>
              <a:rPr lang="en-US" sz="2000" dirty="0" err="1" smtClean="0"/>
              <a:t>hf</a:t>
            </a:r>
            <a:r>
              <a:rPr lang="en-US" sz="2000" dirty="0" smtClean="0"/>
              <a:t>, at=1, </a:t>
            </a:r>
            <a:r>
              <a:rPr lang="en-US" sz="2000" dirty="0" err="1" smtClean="0"/>
              <a:t>mttf</a:t>
            </a:r>
            <a:r>
              <a:rPr lang="en-US" sz="2000" dirty="0" smtClean="0"/>
              <a:t>=1e6, name= "Vaporizer Rupture", name2="Due to Stress/Fatigue") </a:t>
            </a:r>
          </a:p>
          <a:p>
            <a:pPr>
              <a:buNone/>
            </a:pPr>
            <a:endParaRPr lang="en-US" sz="2000" dirty="0" smtClean="0"/>
          </a:p>
          <a:p>
            <a:pPr>
              <a:buNone/>
            </a:pPr>
            <a:r>
              <a:rPr lang="en-US" sz="2000" dirty="0" err="1" smtClean="0"/>
              <a:t>hf</a:t>
            </a:r>
            <a:r>
              <a:rPr lang="en-US" sz="2000" dirty="0" smtClean="0"/>
              <a:t>&lt;-</a:t>
            </a:r>
            <a:r>
              <a:rPr lang="en-US" sz="2000" dirty="0" err="1" smtClean="0"/>
              <a:t>addLogic</a:t>
            </a:r>
            <a:r>
              <a:rPr lang="en-US" sz="2000" dirty="0" smtClean="0"/>
              <a:t>(</a:t>
            </a:r>
            <a:r>
              <a:rPr lang="en-US" sz="2000" dirty="0" err="1" smtClean="0"/>
              <a:t>hf</a:t>
            </a:r>
            <a:r>
              <a:rPr lang="en-US" sz="2000" dirty="0" smtClean="0"/>
              <a:t>, at=2, type="or", name="Pressure Relief System", name2="in Failed State") </a:t>
            </a:r>
          </a:p>
          <a:p>
            <a:pPr>
              <a:buNone/>
            </a:pPr>
            <a:endParaRPr lang="en-US" sz="2000" dirty="0" smtClean="0"/>
          </a:p>
          <a:p>
            <a:pPr>
              <a:buNone/>
            </a:pPr>
            <a:r>
              <a:rPr lang="en-US" sz="2000" dirty="0" err="1" smtClean="0"/>
              <a:t>hf</a:t>
            </a:r>
            <a:r>
              <a:rPr lang="en-US" sz="2000" dirty="0" smtClean="0"/>
              <a:t>&lt;-</a:t>
            </a:r>
            <a:r>
              <a:rPr lang="en-US" sz="2000" dirty="0" err="1" smtClean="0"/>
              <a:t>addLogic</a:t>
            </a:r>
            <a:r>
              <a:rPr lang="en-US" sz="2000" dirty="0" smtClean="0"/>
              <a:t>(</a:t>
            </a:r>
            <a:r>
              <a:rPr lang="en-US" sz="2000" dirty="0" err="1" smtClean="0"/>
              <a:t>hf</a:t>
            </a:r>
            <a:r>
              <a:rPr lang="en-US" sz="2000" dirty="0" smtClean="0"/>
              <a:t>, at=2, type="or", name="Overpressure", name2="Occurs")</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1278</Words>
  <Application>Microsoft Office PowerPoint</Application>
  <PresentationFormat>On-screen Show (4:3)</PresentationFormat>
  <Paragraphs>140</Paragraphs>
  <Slides>16</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Times New Roman</vt:lpstr>
      <vt:lpstr>Verdana</vt:lpstr>
      <vt:lpstr>Office Theme</vt:lpstr>
      <vt:lpstr>Package</vt:lpstr>
      <vt:lpstr>PowerPoint Presentation</vt:lpstr>
      <vt:lpstr>PowerPoint Presentation</vt:lpstr>
      <vt:lpstr>Latency</vt:lpstr>
      <vt:lpstr>Reliability Theory   Inspection and Remediation</vt:lpstr>
      <vt:lpstr>Example System</vt:lpstr>
      <vt:lpstr>Focus of Attention</vt:lpstr>
      <vt:lpstr>  rv_test-The relief valve will be sent out for bench test and any required reconditioning.  pi_test- verification is made of the pressure gage integrity walk-by- Log the pressure indicated on the pressure gauge and make note of the position of the isolation valves V20 and V21.  </vt:lpstr>
      <vt:lpstr>Fault Tree Construction</vt:lpstr>
      <vt:lpstr>FaultTree Scripting</vt:lpstr>
      <vt:lpstr>Latency Scripting - walkby</vt:lpstr>
      <vt:lpstr>Latency Scripting – pi_test</vt:lpstr>
      <vt:lpstr>Latency Scripting – rv_test</vt:lpstr>
      <vt:lpstr>Scripting Multiple Inspection Protocols</vt:lpstr>
      <vt:lpstr>Scripting Multiple Inspection Protocols</vt:lpstr>
      <vt:lpstr>Closing Thoughts – Design for Reliability</vt:lpstr>
      <vt:lpstr>Closing Thoughts – Using FaultTree on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Silkworth</dc:creator>
  <cp:lastModifiedBy>djs</cp:lastModifiedBy>
  <cp:revision>46</cp:revision>
  <dcterms:created xsi:type="dcterms:W3CDTF">2006-08-16T00:00:00Z</dcterms:created>
  <dcterms:modified xsi:type="dcterms:W3CDTF">2023-06-24T17:31:00Z</dcterms:modified>
</cp:coreProperties>
</file>