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1" r:id="rId4"/>
    <p:sldId id="272" r:id="rId5"/>
    <p:sldId id="263" r:id="rId6"/>
    <p:sldId id="264" r:id="rId7"/>
    <p:sldId id="275" r:id="rId8"/>
    <p:sldId id="265" r:id="rId9"/>
    <p:sldId id="266" r:id="rId10"/>
    <p:sldId id="267" r:id="rId11"/>
    <p:sldId id="268" r:id="rId12"/>
    <p:sldId id="276" r:id="rId13"/>
    <p:sldId id="270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 autoAdjust="0"/>
    <p:restoredTop sz="65533" autoAdjust="0"/>
  </p:normalViewPr>
  <p:slideViewPr>
    <p:cSldViewPr>
      <p:cViewPr varScale="1">
        <p:scale>
          <a:sx n="53" d="100"/>
          <a:sy n="53" d="100"/>
        </p:scale>
        <p:origin x="-13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B5780-CE5B-4367-AC27-F32F34E89076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EDDF1-C499-4126-BCB4-EC0A8119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04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these ontologies back under one</a:t>
            </a:r>
            <a:r>
              <a:rPr lang="en-US" baseline="0" dirty="0" smtClean="0"/>
              <a:t> roof . . .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EDDF1-C499-4126-BCB4-EC0A81191B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09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are deprecated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terms we want to keep a record of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ealge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-I, but which should not be in the ISF. We will . . . </a:t>
            </a:r>
          </a:p>
          <a:p>
            <a:pPr marL="228600" indent="-228600">
              <a:buAutoNum type="alphaUcPeriod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axioms need to be in the ISF to grab in generating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it, so they will be added to ISF in a separate . . . </a:t>
            </a:r>
          </a:p>
          <a:p>
            <a:pPr marL="228600" indent="-228600">
              <a:buAutoNum type="alphaUcPeriod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terms should not live in ISF, so we will move . . . </a:t>
            </a:r>
          </a:p>
          <a:p>
            <a:pPr marL="228600" indent="-228600">
              <a:buAutoNum type="alphaUcPeriod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 .  for example, ISF uses BFO1.2 and ERO uses BFO 1.1 . . . and ISF uses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bibo:document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while ERO uses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IAO:document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 will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these changes in the ei_isf_migration.xls spreadsheet</a:t>
            </a: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EDDF1-C499-4126-BCB4-EC0A81191B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77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identified four types of diffs to resolve in the master diff reports , and prescribe specific curator actions for each type below.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EDDF1-C499-4126-BCB4-EC0A81191B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77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identified four types of diffs to resolve in the master diff reports , and prescribe specific curator actions for each type below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Some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classes/properties are made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specifically for the application (e.g.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derives_from_cell_line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. . . these should maybe live in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EDDF1-C499-4126-BCB4-EC0A81191B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77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Terms in here will be refactored into the appropriate ISF file at later date.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 needed for some content</a:t>
            </a:r>
            <a:r>
              <a:rPr lang="en-US" baseline="0" dirty="0" smtClean="0"/>
              <a:t> where modeling approaches have diverged (e.g. contact model), or required ERO content is not suitable for ISF (e.g. object properties needed for </a:t>
            </a:r>
            <a:r>
              <a:rPr lang="en-US" baseline="0" dirty="0" err="1" smtClean="0"/>
              <a:t>ei</a:t>
            </a:r>
            <a:r>
              <a:rPr lang="en-US" baseline="0" dirty="0" smtClean="0"/>
              <a:t> app)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</a:t>
            </a:r>
            <a:r>
              <a:rPr lang="en-US" dirty="0" smtClean="0"/>
              <a:t>that for the</a:t>
            </a:r>
            <a:r>
              <a:rPr lang="en-US" baseline="0" dirty="0" smtClean="0"/>
              <a:t> first pass, existing ISF files will likely not be touched. Any differences will likely be resolved by updating </a:t>
            </a:r>
            <a:r>
              <a:rPr lang="en-US" baseline="0" dirty="0" err="1" smtClean="0"/>
              <a:t>ero.owl</a:t>
            </a:r>
            <a:r>
              <a:rPr lang="en-US" baseline="0" dirty="0" smtClean="0"/>
              <a:t>, and any new content needed in the ISF will be added in a new file (</a:t>
            </a:r>
            <a:r>
              <a:rPr lang="en-US" baseline="0" dirty="0" err="1" smtClean="0"/>
              <a:t>isf_temp.owl</a:t>
            </a:r>
            <a:r>
              <a:rPr lang="en-US" baseline="0" dirty="0" smtClean="0"/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Outcome: any diffs between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resolved - either through changes/updates to existing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files, or to existing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files, or through addition of local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content to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isf-temp.owl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en-US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EDDF1-C499-4126-BCB4-EC0A81191B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40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ISF files modularized by topic/domain, with MIREOTed</a:t>
            </a:r>
            <a:r>
              <a:rPr lang="en-US" baseline="0" dirty="0" smtClean="0"/>
              <a:t> terms mixed in same files as core terms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ei</a:t>
            </a:r>
            <a:r>
              <a:rPr lang="en-US" baseline="0" dirty="0" smtClean="0"/>
              <a:t> files modularized by source of URIs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EDDF1-C499-4126-BCB4-EC0A81191B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63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 Most are just new terms MIREOTed</a:t>
            </a:r>
            <a:r>
              <a:rPr lang="en-US" baseline="0" dirty="0" smtClean="0"/>
              <a:t> in ERO after split from ISF, and</a:t>
            </a:r>
            <a:r>
              <a:rPr lang="en-US" dirty="0" smtClean="0"/>
              <a:t> will be fine to move to </a:t>
            </a:r>
            <a:r>
              <a:rPr lang="en-US" dirty="0" err="1" smtClean="0"/>
              <a:t>go_mireot.owl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 smtClean="0"/>
              <a:t>. </a:t>
            </a:r>
            <a:r>
              <a:rPr lang="en-US" dirty="0" smtClean="0"/>
              <a:t>These </a:t>
            </a:r>
            <a:r>
              <a:rPr lang="en-US" dirty="0" smtClean="0"/>
              <a:t>may be (1) terms that have since been deprecated</a:t>
            </a:r>
            <a:r>
              <a:rPr lang="en-US" baseline="0" dirty="0" smtClean="0"/>
              <a:t> form ERO or their source ontology, or (2) terms added manually to ISF after the split form ERO.  </a:t>
            </a:r>
            <a:endParaRPr lang="en-US" baseline="0" dirty="0" smtClean="0"/>
          </a:p>
          <a:p>
            <a:r>
              <a:rPr lang="en-US" baseline="0" dirty="0" smtClean="0"/>
              <a:t>The log files will be able to point these out (lines starting with Keeping)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EDDF1-C499-4126-BCB4-EC0A81191B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76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The ISF ‘source’ files will have only declared terms with </a:t>
            </a:r>
            <a:r>
              <a:rPr lang="en-US" dirty="0" err="1" smtClean="0"/>
              <a:t>isf</a:t>
            </a:r>
            <a:r>
              <a:rPr lang="en-US" dirty="0" smtClean="0"/>
              <a:t>, vivo, and </a:t>
            </a:r>
            <a:r>
              <a:rPr lang="en-US" dirty="0" err="1" smtClean="0"/>
              <a:t>ero</a:t>
            </a:r>
            <a:r>
              <a:rPr lang="en-US" dirty="0" smtClean="0"/>
              <a:t> namespaces </a:t>
            </a:r>
          </a:p>
          <a:p>
            <a:pPr marL="228600" indent="-228600">
              <a:buAutoNum type="arabicPeriod"/>
            </a:pPr>
            <a:r>
              <a:rPr lang="en-US" dirty="0" smtClean="0"/>
              <a:t>Will facilitate</a:t>
            </a:r>
            <a:r>
              <a:rPr lang="en-US" baseline="0" dirty="0" smtClean="0"/>
              <a:t> automated updates using tools like </a:t>
            </a:r>
            <a:r>
              <a:rPr lang="en-US" baseline="0" dirty="0" err="1" smtClean="0"/>
              <a:t>ontofox</a:t>
            </a:r>
            <a:r>
              <a:rPr lang="en-US" baseline="0" dirty="0" smtClean="0"/>
              <a:t>/dog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EDDF1-C499-4126-BCB4-EC0A81191B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66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are deprecated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terms we want to keep a record of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ealge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-I, but which should not be in the ISF. We will . . . </a:t>
            </a:r>
          </a:p>
          <a:p>
            <a:pPr marL="228600" indent="-228600">
              <a:buAutoNum type="alphaUcPeriod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axioms need to be in the ISF to grab in generating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it, so they will be added to ISF in a separate . . . </a:t>
            </a:r>
          </a:p>
          <a:p>
            <a:pPr marL="228600" indent="-228600">
              <a:buAutoNum type="alphaUcPeriod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terms should not live in ISF, so we will move . . . </a:t>
            </a:r>
          </a:p>
          <a:p>
            <a:pPr marL="228600" indent="-228600">
              <a:buAutoNum type="alphaUcPeriod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 .  for example, ISF uses BFO1.2 and ERO uses BFO 1.1 . . . and ISF uses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bibo:document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while ERO uses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IAO:document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 will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these changes in the ei_isf_migration.xls spreadsheet</a:t>
            </a: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EDDF1-C499-4126-BCB4-EC0A81191B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77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identified four types of diffs to resolve in the master diff reports , and prescribe specific curator actions for each type below.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EDDF1-C499-4126-BCB4-EC0A81191B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7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7535-561A-46C0-98D1-42CF109B5A0E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0163-E645-43C3-837A-450496CFC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7535-561A-46C0-98D1-42CF109B5A0E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0163-E645-43C3-837A-450496CFC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7535-561A-46C0-98D1-42CF109B5A0E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0163-E645-43C3-837A-450496CFC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7535-561A-46C0-98D1-42CF109B5A0E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0163-E645-43C3-837A-450496CFC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9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7535-561A-46C0-98D1-42CF109B5A0E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0163-E645-43C3-837A-450496CFC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6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7535-561A-46C0-98D1-42CF109B5A0E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0163-E645-43C3-837A-450496CFC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7535-561A-46C0-98D1-42CF109B5A0E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0163-E645-43C3-837A-450496CFC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8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7535-561A-46C0-98D1-42CF109B5A0E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0163-E645-43C3-837A-450496CFC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9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7535-561A-46C0-98D1-42CF109B5A0E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0163-E645-43C3-837A-450496CFC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7535-561A-46C0-98D1-42CF109B5A0E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0163-E645-43C3-837A-450496CFC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7535-561A-46C0-98D1-42CF109B5A0E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0163-E645-43C3-837A-450496CFC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3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E7535-561A-46C0-98D1-42CF109B5A0E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F0163-E645-43C3-837A-450496CFC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6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eagle-</a:t>
            </a:r>
            <a:r>
              <a:rPr lang="en-US" dirty="0" err="1" smtClean="0"/>
              <a:t>i</a:t>
            </a:r>
            <a:r>
              <a:rPr lang="en-US" dirty="0" smtClean="0"/>
              <a:t> and ISF: a Brief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3071" y="1492626"/>
            <a:ext cx="8839200" cy="4953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2009: </a:t>
            </a:r>
            <a:r>
              <a:rPr lang="en-US" dirty="0" smtClean="0"/>
              <a:t>eagle-</a:t>
            </a:r>
            <a:r>
              <a:rPr lang="en-US" dirty="0" err="1" smtClean="0"/>
              <a:t>i</a:t>
            </a:r>
            <a:r>
              <a:rPr lang="en-US" dirty="0" smtClean="0"/>
              <a:t> ontology (ERO) </a:t>
            </a:r>
            <a:r>
              <a:rPr lang="en-US" dirty="0" smtClean="0"/>
              <a:t>development begins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2011: </a:t>
            </a:r>
            <a:r>
              <a:rPr lang="en-US" dirty="0" smtClean="0"/>
              <a:t>the ISF is seeded with the complete eagle-</a:t>
            </a:r>
            <a:r>
              <a:rPr lang="en-US" dirty="0" err="1" smtClean="0"/>
              <a:t>i</a:t>
            </a:r>
            <a:r>
              <a:rPr lang="en-US" dirty="0" smtClean="0"/>
              <a:t> ontology and extended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2011-present</a:t>
            </a:r>
            <a:r>
              <a:rPr lang="en-US" dirty="0" smtClean="0"/>
              <a:t>: ERO and ISF ontologies diverge as they are independently developed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original ERO </a:t>
            </a:r>
            <a:r>
              <a:rPr lang="en-US" dirty="0" smtClean="0"/>
              <a:t>content removed/changed in ISF, new content added to </a:t>
            </a:r>
            <a:r>
              <a:rPr lang="en-US" dirty="0" smtClean="0"/>
              <a:t>ERO, </a:t>
            </a:r>
            <a:r>
              <a:rPr lang="en-US" dirty="0" err="1" smtClean="0"/>
              <a:t>etc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Fall 2013: refactoring to harmonize diffs and allow automated generation of ERO from ISF</a:t>
            </a:r>
          </a:p>
        </p:txBody>
      </p:sp>
    </p:spTree>
    <p:extLst>
      <p:ext uri="{BB962C8B-B14F-4D97-AF65-F5344CB8AC3E}">
        <p14:creationId xmlns:p14="http://schemas.microsoft.com/office/powerpoint/2010/main" val="303991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Workstream</a:t>
            </a:r>
            <a:r>
              <a:rPr lang="en-US" dirty="0" smtClean="0"/>
              <a:t> 3: ERO view from ISF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Once all diffs resolved as outlined above, all content needed to generate </a:t>
            </a:r>
            <a:r>
              <a:rPr lang="en-US" dirty="0" err="1" smtClean="0"/>
              <a:t>ero.owl</a:t>
            </a:r>
            <a:r>
              <a:rPr lang="en-US" dirty="0" smtClean="0"/>
              <a:t> should exist in the </a:t>
            </a:r>
            <a:r>
              <a:rPr lang="en-US" dirty="0" smtClean="0">
                <a:solidFill>
                  <a:srgbClr val="0000FF"/>
                </a:solidFill>
              </a:rPr>
              <a:t>ISF import chain </a:t>
            </a:r>
            <a:r>
              <a:rPr lang="en-US" dirty="0" smtClean="0"/>
              <a:t>and accessory local </a:t>
            </a:r>
            <a:r>
              <a:rPr lang="en-US" dirty="0" err="1" smtClean="0"/>
              <a:t>ei</a:t>
            </a:r>
            <a:r>
              <a:rPr lang="en-US" dirty="0" smtClean="0"/>
              <a:t> files: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FF"/>
                </a:solidFill>
              </a:rPr>
              <a:t>ei_deprecated.owl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FF"/>
                </a:solidFill>
              </a:rPr>
              <a:t>isf_temp.owl</a:t>
            </a:r>
            <a:r>
              <a:rPr lang="en-US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FF"/>
                </a:solidFill>
              </a:rPr>
              <a:t>ei_local.owl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Tools/scripts we will use here not yet determined (</a:t>
            </a:r>
            <a:r>
              <a:rPr lang="en-US" dirty="0" err="1" smtClean="0"/>
              <a:t>Ontodog</a:t>
            </a:r>
            <a:r>
              <a:rPr lang="en-US" dirty="0" smtClean="0"/>
              <a:t>, OWL-tools, custom script)</a:t>
            </a:r>
          </a:p>
          <a:p>
            <a:endParaRPr lang="en-US" dirty="0" smtClean="0"/>
          </a:p>
          <a:p>
            <a:r>
              <a:rPr lang="en-US" dirty="0" smtClean="0"/>
              <a:t>Will also need to define approach for evaluating new ERO ontology for completeness, consistency, and its support of eagle-</a:t>
            </a:r>
            <a:r>
              <a:rPr lang="en-US" dirty="0" err="1" smtClean="0"/>
              <a:t>i</a:t>
            </a:r>
            <a:r>
              <a:rPr lang="en-US" dirty="0" smtClean="0"/>
              <a:t>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4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 smtClean="0"/>
              <a:t>Issues and progress tracked in ERO </a:t>
            </a:r>
            <a:r>
              <a:rPr lang="en-US" dirty="0"/>
              <a:t>google </a:t>
            </a:r>
            <a:r>
              <a:rPr lang="en-US" dirty="0" smtClean="0"/>
              <a:t>code, tagged with ‘</a:t>
            </a:r>
            <a:r>
              <a:rPr lang="en-US" dirty="0" err="1" smtClean="0"/>
              <a:t>ISFmigration</a:t>
            </a:r>
            <a:r>
              <a:rPr lang="en-US" dirty="0" smtClean="0"/>
              <a:t>’:</a:t>
            </a:r>
          </a:p>
          <a:p>
            <a:pPr lvl="1" fontAlgn="ctr"/>
            <a:r>
              <a:rPr lang="en-US" dirty="0" smtClean="0">
                <a:solidFill>
                  <a:srgbClr val="0000FF"/>
                </a:solidFill>
              </a:rPr>
              <a:t>http</a:t>
            </a:r>
            <a:r>
              <a:rPr lang="en-US" dirty="0">
                <a:solidFill>
                  <a:srgbClr val="0000FF"/>
                </a:solidFill>
              </a:rPr>
              <a:t>://</a:t>
            </a:r>
            <a:r>
              <a:rPr lang="en-US" dirty="0" smtClean="0">
                <a:solidFill>
                  <a:srgbClr val="0000FF"/>
                </a:solidFill>
              </a:rPr>
              <a:t>code.google.com/p/eagle-i/issues</a:t>
            </a:r>
          </a:p>
          <a:p>
            <a:pPr fontAlgn="ctr"/>
            <a:endParaRPr lang="en-US" dirty="0" smtClean="0"/>
          </a:p>
          <a:p>
            <a:pPr fontAlgn="ctr"/>
            <a:r>
              <a:rPr lang="en-US" dirty="0" smtClean="0"/>
              <a:t>Specific changes </a:t>
            </a:r>
            <a:r>
              <a:rPr lang="en-US" dirty="0"/>
              <a:t>are to be tracked in </a:t>
            </a:r>
            <a:r>
              <a:rPr lang="en-US" dirty="0" smtClean="0"/>
              <a:t>an </a:t>
            </a:r>
            <a:r>
              <a:rPr lang="en-US" dirty="0" err="1" smtClean="0"/>
              <a:t>xls</a:t>
            </a:r>
            <a:r>
              <a:rPr lang="en-US" dirty="0" smtClean="0"/>
              <a:t> spreadsheet shared by curators</a:t>
            </a:r>
          </a:p>
          <a:p>
            <a:pPr fontAlgn="ct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92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79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542"/>
            <a:ext cx="8686800" cy="56388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Identify Diffs: the ‘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master-diff</a:t>
            </a:r>
            <a:r>
              <a:rPr lang="en-US" sz="2800" dirty="0" smtClean="0"/>
              <a:t>’ script lists all axioms from ERO import chain that are different/missing in ISF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Separate </a:t>
            </a:r>
            <a:r>
              <a:rPr lang="en-US" sz="2800" i="1" u="sng" dirty="0" err="1" smtClean="0"/>
              <a:t>mireoted</a:t>
            </a:r>
            <a:r>
              <a:rPr lang="en-US" sz="2800" dirty="0" smtClean="0"/>
              <a:t> term diffs from </a:t>
            </a:r>
            <a:r>
              <a:rPr lang="en-US" sz="2800" i="1" u="sng" dirty="0" smtClean="0"/>
              <a:t>core</a:t>
            </a:r>
            <a:r>
              <a:rPr lang="en-US" sz="2800" dirty="0" smtClean="0"/>
              <a:t> term diffs (</a:t>
            </a:r>
            <a:r>
              <a:rPr lang="en-US" sz="2800" dirty="0" err="1" smtClean="0"/>
              <a:t>ero</a:t>
            </a:r>
            <a:r>
              <a:rPr lang="en-US" sz="2800" dirty="0" smtClean="0"/>
              <a:t>/</a:t>
            </a:r>
            <a:r>
              <a:rPr lang="en-US" sz="2800" dirty="0" err="1" smtClean="0"/>
              <a:t>isf</a:t>
            </a:r>
            <a:r>
              <a:rPr lang="en-US" sz="2800" dirty="0" smtClean="0"/>
              <a:t>/vivo) for different curation </a:t>
            </a:r>
            <a:r>
              <a:rPr lang="en-US" sz="2800" dirty="0" err="1" smtClean="0"/>
              <a:t>workstreams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err="1" smtClean="0"/>
              <a:t>Workstream</a:t>
            </a:r>
            <a:r>
              <a:rPr lang="en-US" sz="2800" dirty="0" smtClean="0"/>
              <a:t> 1: Classify core diffs and resolve via manual or automated approaches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000" b="1" dirty="0" smtClean="0"/>
              <a:t>ERO-Deprecated Terms:</a:t>
            </a:r>
            <a:r>
              <a:rPr lang="en-US" sz="2000" dirty="0" smtClean="0"/>
              <a:t> maintain  terms in a separate file outside of ISF import chain (</a:t>
            </a:r>
            <a:r>
              <a:rPr lang="en-US" sz="2000" dirty="0" err="1" smtClean="0">
                <a:solidFill>
                  <a:srgbClr val="0000FF"/>
                </a:solidFill>
              </a:rPr>
              <a:t>ei-deprecated.ow</a:t>
            </a:r>
            <a:r>
              <a:rPr lang="en-US" sz="2000" dirty="0" err="1" smtClean="0"/>
              <a:t>l</a:t>
            </a:r>
            <a:r>
              <a:rPr lang="en-US" sz="2000" dirty="0" smtClean="0"/>
              <a:t>)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000" b="1" dirty="0" smtClean="0"/>
              <a:t>New </a:t>
            </a:r>
            <a:r>
              <a:rPr lang="en-US" sz="2000" b="1" dirty="0"/>
              <a:t>ERO Axioms:</a:t>
            </a:r>
            <a:r>
              <a:rPr lang="en-US" sz="2000" dirty="0"/>
              <a:t> </a:t>
            </a:r>
            <a:r>
              <a:rPr lang="en-US" sz="2000" dirty="0" smtClean="0"/>
              <a:t>add axioms to ISF in separate file in the ISF import chain (</a:t>
            </a:r>
            <a:r>
              <a:rPr lang="en-US" sz="2000" dirty="0" err="1" smtClean="0">
                <a:solidFill>
                  <a:srgbClr val="0000FF"/>
                </a:solidFill>
              </a:rPr>
              <a:t>isf_temp.owl</a:t>
            </a:r>
            <a:r>
              <a:rPr lang="en-US" sz="2000" dirty="0" smtClean="0"/>
              <a:t>)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000" b="1" dirty="0"/>
              <a:t>ISF-Deprecated Axioms:</a:t>
            </a:r>
            <a:r>
              <a:rPr lang="en-US" sz="2000" dirty="0"/>
              <a:t> </a:t>
            </a:r>
            <a:r>
              <a:rPr lang="en-US" sz="2000" dirty="0" smtClean="0"/>
              <a:t>move axioms into a separate file outside of the ISF import chain (</a:t>
            </a:r>
            <a:r>
              <a:rPr lang="en-US" sz="2000" dirty="0" err="1" smtClean="0">
                <a:solidFill>
                  <a:srgbClr val="0000FF"/>
                </a:solidFill>
              </a:rPr>
              <a:t>ei_local.owl</a:t>
            </a:r>
            <a:r>
              <a:rPr lang="en-US" sz="2000" dirty="0" smtClean="0"/>
              <a:t>)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000" b="1" dirty="0" smtClean="0"/>
              <a:t>Different IRIs for same concepts</a:t>
            </a:r>
            <a:r>
              <a:rPr lang="en-US" sz="2000" dirty="0" smtClean="0"/>
              <a:t>: IRI mapping and merging is required to resolve IRI differences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2473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439"/>
            <a:ext cx="8686800" cy="52578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Identify Diffs: the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master-diff</a:t>
            </a:r>
            <a:r>
              <a:rPr lang="en-US" sz="2800" dirty="0" smtClean="0"/>
              <a:t> script lists all axioms from ERO import chain that are different/missing in ISF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Separate </a:t>
            </a:r>
            <a:r>
              <a:rPr lang="en-US" sz="2800" i="1" dirty="0" err="1" smtClean="0"/>
              <a:t>mireoted</a:t>
            </a:r>
            <a:r>
              <a:rPr lang="en-US" sz="2800" dirty="0" smtClean="0"/>
              <a:t> term axioms from </a:t>
            </a:r>
            <a:r>
              <a:rPr lang="en-US" sz="2800" i="1" dirty="0" smtClean="0"/>
              <a:t>core</a:t>
            </a:r>
            <a:r>
              <a:rPr lang="en-US" sz="2800" dirty="0" smtClean="0"/>
              <a:t> term axioms (</a:t>
            </a:r>
            <a:r>
              <a:rPr lang="en-US" sz="2800" dirty="0" err="1" smtClean="0"/>
              <a:t>ero</a:t>
            </a:r>
            <a:r>
              <a:rPr lang="en-US" sz="2800" dirty="0" smtClean="0"/>
              <a:t>/</a:t>
            </a:r>
            <a:r>
              <a:rPr lang="en-US" sz="2800" dirty="0" err="1" smtClean="0"/>
              <a:t>isf</a:t>
            </a:r>
            <a:r>
              <a:rPr lang="en-US" sz="2800" dirty="0" smtClean="0"/>
              <a:t>/vivo) for different curation </a:t>
            </a:r>
            <a:r>
              <a:rPr lang="en-US" sz="2800" dirty="0" err="1" smtClean="0"/>
              <a:t>workstreams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u="sng" dirty="0" err="1" smtClean="0"/>
              <a:t>Workstream</a:t>
            </a:r>
            <a:r>
              <a:rPr lang="en-US" sz="2800" u="sng" dirty="0" smtClean="0"/>
              <a:t> 1</a:t>
            </a:r>
            <a:r>
              <a:rPr lang="en-US" sz="2800" dirty="0" smtClean="0"/>
              <a:t>: Classify core diffs and resolve via manual or automated approaches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000" b="1" dirty="0" smtClean="0"/>
              <a:t>ERO-Deprecated Terms:</a:t>
            </a:r>
            <a:r>
              <a:rPr lang="en-US" sz="2000" dirty="0" smtClean="0"/>
              <a:t> ERO contains deprecated terms it originally donated to ISF 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000" b="1" dirty="0" smtClean="0"/>
              <a:t>New </a:t>
            </a:r>
            <a:r>
              <a:rPr lang="en-US" sz="2000" b="1" dirty="0"/>
              <a:t>ERO Axioms:</a:t>
            </a:r>
            <a:r>
              <a:rPr lang="en-US" sz="2000" dirty="0"/>
              <a:t> </a:t>
            </a:r>
            <a:r>
              <a:rPr lang="en-US" sz="2000" dirty="0" smtClean="0"/>
              <a:t>ERO has </a:t>
            </a:r>
            <a:r>
              <a:rPr lang="en-US" sz="2000" dirty="0"/>
              <a:t>created new </a:t>
            </a:r>
            <a:r>
              <a:rPr lang="en-US" sz="2000" dirty="0" smtClean="0"/>
              <a:t>terms/axioms  not in the ISF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000" b="1" dirty="0"/>
              <a:t>ISF-Deprecated Axioms:</a:t>
            </a:r>
            <a:r>
              <a:rPr lang="en-US" sz="2000" dirty="0"/>
              <a:t>  ISF has deprecated </a:t>
            </a:r>
            <a:r>
              <a:rPr lang="en-US" sz="2000" dirty="0" smtClean="0"/>
              <a:t>terms it </a:t>
            </a:r>
            <a:r>
              <a:rPr lang="en-US" sz="2000" dirty="0"/>
              <a:t>originally imported from </a:t>
            </a:r>
            <a:r>
              <a:rPr lang="en-US" sz="2000" dirty="0" smtClean="0"/>
              <a:t>ERO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000" b="1" dirty="0" smtClean="0"/>
              <a:t>Different IRIs for same concepts</a:t>
            </a:r>
            <a:r>
              <a:rPr lang="en-US" sz="2000" dirty="0" smtClean="0"/>
              <a:t>: the same concepts are represented </a:t>
            </a:r>
            <a:r>
              <a:rPr lang="en-US" sz="2000" dirty="0"/>
              <a:t>by different </a:t>
            </a:r>
            <a:r>
              <a:rPr lang="en-US" sz="2000" dirty="0" smtClean="0"/>
              <a:t>terms/modeling </a:t>
            </a:r>
            <a:r>
              <a:rPr lang="en-US" sz="2000" dirty="0"/>
              <a:t>in </a:t>
            </a:r>
            <a:r>
              <a:rPr lang="en-US" sz="2000" dirty="0" smtClean="0"/>
              <a:t>ERO </a:t>
            </a:r>
            <a:r>
              <a:rPr lang="en-US" sz="2000" dirty="0"/>
              <a:t>vs </a:t>
            </a:r>
            <a:r>
              <a:rPr lang="en-US" sz="2000" dirty="0" smtClean="0"/>
              <a:t>ISF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6288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542"/>
            <a:ext cx="8686800" cy="56388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Identify Diffs: the ‘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master-diff</a:t>
            </a:r>
            <a:r>
              <a:rPr lang="en-US" sz="2800" dirty="0" smtClean="0"/>
              <a:t>’ script lists all axioms from ERO import chain that are different/missing in ISF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Separate </a:t>
            </a:r>
            <a:r>
              <a:rPr lang="en-US" sz="2800" i="1" u="sng" dirty="0" err="1" smtClean="0"/>
              <a:t>mireoted</a:t>
            </a:r>
            <a:r>
              <a:rPr lang="en-US" sz="2800" dirty="0" smtClean="0"/>
              <a:t> term diffs from </a:t>
            </a:r>
            <a:r>
              <a:rPr lang="en-US" sz="2800" i="1" u="sng" dirty="0" smtClean="0"/>
              <a:t>core</a:t>
            </a:r>
            <a:r>
              <a:rPr lang="en-US" sz="2800" dirty="0" smtClean="0"/>
              <a:t> term diffs (</a:t>
            </a:r>
            <a:r>
              <a:rPr lang="en-US" sz="2800" dirty="0" err="1" smtClean="0"/>
              <a:t>ero</a:t>
            </a:r>
            <a:r>
              <a:rPr lang="en-US" sz="2800" dirty="0" smtClean="0"/>
              <a:t>/</a:t>
            </a:r>
            <a:r>
              <a:rPr lang="en-US" sz="2800" dirty="0" err="1" smtClean="0"/>
              <a:t>isf</a:t>
            </a:r>
            <a:r>
              <a:rPr lang="en-US" sz="2800" dirty="0" smtClean="0"/>
              <a:t>/vivo) for different curation </a:t>
            </a:r>
            <a:r>
              <a:rPr lang="en-US" sz="2800" dirty="0" err="1" smtClean="0"/>
              <a:t>workstreams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err="1" smtClean="0"/>
              <a:t>Workstream</a:t>
            </a:r>
            <a:r>
              <a:rPr lang="en-US" sz="2800" dirty="0" smtClean="0"/>
              <a:t> 1: Classify core diffs and resolve via manual or automated approaches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000" b="1" dirty="0" smtClean="0"/>
              <a:t>ERO-Deprecated Terms:</a:t>
            </a:r>
            <a:r>
              <a:rPr lang="en-US" sz="2000" dirty="0" smtClean="0"/>
              <a:t> maintain  terms in a separate file outside of ISF import chain (</a:t>
            </a:r>
            <a:r>
              <a:rPr lang="en-US" sz="2000" dirty="0" err="1" smtClean="0">
                <a:solidFill>
                  <a:srgbClr val="0000FF"/>
                </a:solidFill>
              </a:rPr>
              <a:t>ei-deprecated.ow</a:t>
            </a:r>
            <a:r>
              <a:rPr lang="en-US" sz="2000" dirty="0" err="1" smtClean="0"/>
              <a:t>l</a:t>
            </a:r>
            <a:r>
              <a:rPr lang="en-US" sz="2000" dirty="0" smtClean="0"/>
              <a:t>)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000" b="1" dirty="0" smtClean="0"/>
              <a:t>New </a:t>
            </a:r>
            <a:r>
              <a:rPr lang="en-US" sz="2000" b="1" dirty="0"/>
              <a:t>ERO Axioms:</a:t>
            </a:r>
            <a:r>
              <a:rPr lang="en-US" sz="2000" dirty="0"/>
              <a:t> </a:t>
            </a:r>
            <a:r>
              <a:rPr lang="en-US" sz="2000" dirty="0" smtClean="0"/>
              <a:t>add axioms to ISF in separate file in the ISF import chain (</a:t>
            </a:r>
            <a:r>
              <a:rPr lang="en-US" sz="2000" dirty="0" err="1" smtClean="0">
                <a:solidFill>
                  <a:srgbClr val="0000FF"/>
                </a:solidFill>
              </a:rPr>
              <a:t>isf_temp.owl</a:t>
            </a:r>
            <a:r>
              <a:rPr lang="en-US" sz="2000" dirty="0" smtClean="0"/>
              <a:t>)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000" b="1" dirty="0"/>
              <a:t>ISF-Deprecated Axioms:</a:t>
            </a:r>
            <a:r>
              <a:rPr lang="en-US" sz="2000" dirty="0"/>
              <a:t> </a:t>
            </a:r>
            <a:r>
              <a:rPr lang="en-US" sz="2000" dirty="0" smtClean="0"/>
              <a:t>move axioms into a separate file outside of the ISF import chain (</a:t>
            </a:r>
            <a:r>
              <a:rPr lang="en-US" sz="2000" dirty="0" err="1" smtClean="0">
                <a:solidFill>
                  <a:srgbClr val="0000FF"/>
                </a:solidFill>
              </a:rPr>
              <a:t>ei_local.owl</a:t>
            </a:r>
            <a:r>
              <a:rPr lang="en-US" sz="2000" dirty="0" smtClean="0"/>
              <a:t>)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000" b="1" dirty="0" smtClean="0"/>
              <a:t>Different IRIs for same concepts</a:t>
            </a:r>
            <a:r>
              <a:rPr lang="en-US" sz="2000" dirty="0" smtClean="0"/>
              <a:t>: IRI mapping and merging is required to resolve IRI differences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51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armonize diffs between </a:t>
            </a:r>
            <a:r>
              <a:rPr lang="en-US" dirty="0" smtClean="0"/>
              <a:t>eagle-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content covered in ERO and ISF</a:t>
            </a:r>
          </a:p>
          <a:p>
            <a:r>
              <a:rPr lang="en-US" dirty="0"/>
              <a:t>R</a:t>
            </a:r>
            <a:r>
              <a:rPr lang="en-US" dirty="0" smtClean="0"/>
              <a:t>efactor the file modularization of ISF (from topic-based to source based approach, for easier updating)</a:t>
            </a:r>
          </a:p>
          <a:p>
            <a:r>
              <a:rPr lang="en-US" dirty="0" smtClean="0"/>
              <a:t>Implement </a:t>
            </a:r>
            <a:r>
              <a:rPr lang="en-US" dirty="0" smtClean="0"/>
              <a:t>automated pipeline for generation of ERO core ontology from ISF </a:t>
            </a:r>
            <a:r>
              <a:rPr lang="en-US" dirty="0" smtClean="0"/>
              <a:t>content</a:t>
            </a:r>
          </a:p>
          <a:p>
            <a:r>
              <a:rPr lang="en-US" dirty="0"/>
              <a:t>Future development of </a:t>
            </a:r>
            <a:r>
              <a:rPr lang="en-US" dirty="0" smtClean="0"/>
              <a:t>core content in ISF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5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Refactoring </a:t>
            </a:r>
            <a:r>
              <a:rPr lang="en-US" sz="4000" dirty="0" err="1" smtClean="0"/>
              <a:t>Workstream</a:t>
            </a:r>
            <a:r>
              <a:rPr lang="en-US" sz="4000" dirty="0" smtClean="0"/>
              <a:t> 1: Core Content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399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2800" b="1" dirty="0" smtClean="0"/>
              <a:t> Identify </a:t>
            </a:r>
            <a:r>
              <a:rPr lang="en-US" sz="2800" b="1" dirty="0" smtClean="0"/>
              <a:t>Diffs: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master-diff</a:t>
            </a:r>
            <a:r>
              <a:rPr lang="en-US" sz="2800" dirty="0" smtClean="0"/>
              <a:t> script lists all axioms from ERO import chain that are different/missing in ISF</a:t>
            </a:r>
          </a:p>
          <a:p>
            <a:pPr marL="514350" indent="-514350">
              <a:buAutoNum type="arabicPeriod"/>
            </a:pPr>
            <a:r>
              <a:rPr lang="en-US" sz="2800" b="1" dirty="0" smtClean="0"/>
              <a:t> Trim MIREOTed axioms:  </a:t>
            </a:r>
            <a:r>
              <a:rPr lang="en-US" sz="2800" dirty="0" smtClean="0"/>
              <a:t>leave only </a:t>
            </a:r>
            <a:r>
              <a:rPr lang="en-US" sz="2800" i="1" dirty="0" smtClean="0"/>
              <a:t>core</a:t>
            </a:r>
            <a:r>
              <a:rPr lang="en-US" sz="2800" dirty="0" smtClean="0"/>
              <a:t> </a:t>
            </a:r>
            <a:r>
              <a:rPr lang="en-US" sz="2800" dirty="0" smtClean="0"/>
              <a:t>term axioms (</a:t>
            </a:r>
            <a:r>
              <a:rPr lang="en-US" sz="2800" dirty="0" err="1" smtClean="0"/>
              <a:t>ero</a:t>
            </a:r>
            <a:r>
              <a:rPr lang="en-US" sz="2800" dirty="0" smtClean="0"/>
              <a:t>/</a:t>
            </a:r>
            <a:r>
              <a:rPr lang="en-US" sz="2800" dirty="0" err="1" smtClean="0"/>
              <a:t>isf</a:t>
            </a:r>
            <a:r>
              <a:rPr lang="en-US" sz="2800" dirty="0" smtClean="0"/>
              <a:t>/vivo) </a:t>
            </a:r>
            <a:r>
              <a:rPr lang="en-US" sz="2800" dirty="0" smtClean="0"/>
              <a:t> this </a:t>
            </a:r>
            <a:r>
              <a:rPr lang="en-US" sz="2800" dirty="0" smtClean="0"/>
              <a:t>curation </a:t>
            </a:r>
            <a:r>
              <a:rPr lang="en-US" sz="2800" dirty="0" err="1" smtClean="0"/>
              <a:t>workstream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Classify</a:t>
            </a:r>
            <a:r>
              <a:rPr lang="en-US" sz="2800" b="1" dirty="0" smtClean="0"/>
              <a:t> </a:t>
            </a:r>
            <a:r>
              <a:rPr lang="en-US" sz="2800" b="1" dirty="0" smtClean="0"/>
              <a:t>core diffs and </a:t>
            </a:r>
            <a:r>
              <a:rPr lang="en-US" sz="2800" b="1" dirty="0"/>
              <a:t>R</a:t>
            </a:r>
            <a:r>
              <a:rPr lang="en-US" sz="2800" b="1" dirty="0" smtClean="0"/>
              <a:t>esolve: </a:t>
            </a:r>
            <a:r>
              <a:rPr lang="en-US" sz="2800" dirty="0" smtClean="0"/>
              <a:t>via manual or automated approaches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400" b="1" dirty="0" smtClean="0"/>
              <a:t>ERO-Deprecated </a:t>
            </a:r>
            <a:r>
              <a:rPr lang="en-US" sz="2400" b="1" dirty="0" smtClean="0"/>
              <a:t>Terms:</a:t>
            </a:r>
            <a:r>
              <a:rPr lang="en-US" sz="2400" dirty="0" smtClean="0"/>
              <a:t> ERO contains deprecated terms it originally donated to ISF 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400" b="1" dirty="0"/>
              <a:t>ISF-Deprecated Axioms:</a:t>
            </a:r>
            <a:r>
              <a:rPr lang="en-US" sz="2400" dirty="0"/>
              <a:t>  ISF has deprecated terms/axioms it originally imported from ERO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400" b="1" dirty="0" smtClean="0"/>
              <a:t>New </a:t>
            </a:r>
            <a:r>
              <a:rPr lang="en-US" sz="2400" b="1" dirty="0"/>
              <a:t>ERO Axioms:</a:t>
            </a:r>
            <a:r>
              <a:rPr lang="en-US" sz="2400" dirty="0"/>
              <a:t> </a:t>
            </a:r>
            <a:r>
              <a:rPr lang="en-US" sz="2400" dirty="0" smtClean="0"/>
              <a:t>ERO has </a:t>
            </a:r>
            <a:r>
              <a:rPr lang="en-US" sz="2400" dirty="0"/>
              <a:t>created new </a:t>
            </a:r>
            <a:r>
              <a:rPr lang="en-US" sz="2400" dirty="0" smtClean="0"/>
              <a:t>terms/axioms </a:t>
            </a:r>
            <a:r>
              <a:rPr lang="en-US" sz="2400" dirty="0" smtClean="0"/>
              <a:t>not </a:t>
            </a:r>
            <a:r>
              <a:rPr lang="en-US" sz="2400" dirty="0" smtClean="0"/>
              <a:t>in the ISF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400" b="1" dirty="0" smtClean="0"/>
              <a:t>Inconsistent IRIs</a:t>
            </a:r>
            <a:r>
              <a:rPr lang="en-US" sz="2400" dirty="0" smtClean="0"/>
              <a:t>: </a:t>
            </a:r>
            <a:r>
              <a:rPr lang="en-US" sz="2400" dirty="0" smtClean="0"/>
              <a:t>the same concepts are represented </a:t>
            </a:r>
            <a:r>
              <a:rPr lang="en-US" sz="2400" dirty="0"/>
              <a:t>by different </a:t>
            </a:r>
            <a:r>
              <a:rPr lang="en-US" sz="2400" dirty="0" smtClean="0"/>
              <a:t>terms/modeling </a:t>
            </a:r>
            <a:r>
              <a:rPr lang="en-US" sz="2400" dirty="0"/>
              <a:t>in </a:t>
            </a:r>
            <a:r>
              <a:rPr lang="en-US" sz="2400" dirty="0" smtClean="0"/>
              <a:t>ERO </a:t>
            </a:r>
            <a:r>
              <a:rPr lang="en-US" sz="2400" dirty="0"/>
              <a:t>vs </a:t>
            </a:r>
            <a:r>
              <a:rPr lang="en-US" sz="2400" dirty="0" smtClean="0"/>
              <a:t>ISF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7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Refactoring </a:t>
            </a:r>
            <a:r>
              <a:rPr lang="en-US" sz="4000" dirty="0" err="1" smtClean="0"/>
              <a:t>Workstream</a:t>
            </a:r>
            <a:r>
              <a:rPr lang="en-US" sz="4000" dirty="0" smtClean="0"/>
              <a:t> 1: Core Content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399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2800" b="1" dirty="0" smtClean="0"/>
              <a:t> Identify </a:t>
            </a:r>
            <a:r>
              <a:rPr lang="en-US" sz="2800" b="1" dirty="0" smtClean="0"/>
              <a:t>Diffs: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master-diff</a:t>
            </a:r>
            <a:r>
              <a:rPr lang="en-US" sz="2800" dirty="0" smtClean="0"/>
              <a:t> script lists all axioms from ERO import chain that are different/missing in ISF</a:t>
            </a:r>
          </a:p>
          <a:p>
            <a:pPr marL="514350" indent="-514350">
              <a:buAutoNum type="arabicPeriod"/>
            </a:pPr>
            <a:r>
              <a:rPr lang="en-US" sz="2800" b="1" dirty="0" smtClean="0"/>
              <a:t> Trim MIREOTed axioms:  </a:t>
            </a:r>
            <a:r>
              <a:rPr lang="en-US" sz="2800" dirty="0" smtClean="0"/>
              <a:t>leave only </a:t>
            </a:r>
            <a:r>
              <a:rPr lang="en-US" sz="2800" i="1" dirty="0" smtClean="0"/>
              <a:t>core</a:t>
            </a:r>
            <a:r>
              <a:rPr lang="en-US" sz="2800" dirty="0" smtClean="0"/>
              <a:t> </a:t>
            </a:r>
            <a:r>
              <a:rPr lang="en-US" sz="2800" dirty="0" smtClean="0"/>
              <a:t>term axioms </a:t>
            </a:r>
            <a:r>
              <a:rPr lang="en-US" sz="2800" dirty="0" smtClean="0"/>
              <a:t>  (</a:t>
            </a:r>
            <a:r>
              <a:rPr lang="en-US" sz="2800" dirty="0" err="1" smtClean="0"/>
              <a:t>ero</a:t>
            </a:r>
            <a:r>
              <a:rPr lang="en-US" sz="2800" dirty="0" smtClean="0"/>
              <a:t>/</a:t>
            </a:r>
            <a:r>
              <a:rPr lang="en-US" sz="2800" dirty="0" err="1" smtClean="0"/>
              <a:t>isf</a:t>
            </a:r>
            <a:r>
              <a:rPr lang="en-US" sz="2800" dirty="0" smtClean="0"/>
              <a:t>/vivo) </a:t>
            </a:r>
            <a:r>
              <a:rPr lang="en-US" sz="2800" dirty="0" smtClean="0"/>
              <a:t> this </a:t>
            </a:r>
            <a:r>
              <a:rPr lang="en-US" sz="2800" dirty="0" smtClean="0"/>
              <a:t>curation </a:t>
            </a:r>
            <a:r>
              <a:rPr lang="en-US" sz="2800" dirty="0" err="1" smtClean="0"/>
              <a:t>workstream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b="1" dirty="0" smtClean="0"/>
              <a:t> Classify </a:t>
            </a:r>
            <a:r>
              <a:rPr lang="en-US" sz="2800" b="1" dirty="0" smtClean="0"/>
              <a:t>core diffs and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b="1" dirty="0" smtClean="0">
                <a:solidFill>
                  <a:srgbClr val="FF0000"/>
                </a:solidFill>
              </a:rPr>
              <a:t>esolve</a:t>
            </a:r>
            <a:r>
              <a:rPr lang="en-US" sz="2800" b="1" dirty="0" smtClean="0"/>
              <a:t>: </a:t>
            </a:r>
            <a:r>
              <a:rPr lang="en-US" sz="2800" dirty="0" smtClean="0"/>
              <a:t>via manual or automated approaches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400" b="1" dirty="0"/>
              <a:t>ERO-Deprecated Terms:</a:t>
            </a:r>
            <a:r>
              <a:rPr lang="en-US" sz="2400" dirty="0"/>
              <a:t> maintain  terms in a separate file outside of ISF import chain (</a:t>
            </a:r>
            <a:r>
              <a:rPr lang="en-US" sz="2400" dirty="0" err="1">
                <a:solidFill>
                  <a:srgbClr val="0000FF"/>
                </a:solidFill>
              </a:rPr>
              <a:t>ei-deprecated.ow</a:t>
            </a:r>
            <a:r>
              <a:rPr lang="en-US" sz="2400" dirty="0" err="1"/>
              <a:t>l</a:t>
            </a:r>
            <a:r>
              <a:rPr lang="en-US" sz="2400" dirty="0"/>
              <a:t>)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400" b="1" dirty="0"/>
              <a:t>ISF-Deprecated Axioms:</a:t>
            </a:r>
            <a:r>
              <a:rPr lang="en-US" sz="2400" dirty="0"/>
              <a:t> move axioms into a separate file outside of the ISF import chain (</a:t>
            </a:r>
            <a:r>
              <a:rPr lang="en-US" sz="2400" dirty="0" err="1">
                <a:solidFill>
                  <a:srgbClr val="0000FF"/>
                </a:solidFill>
              </a:rPr>
              <a:t>ei_local.owl</a:t>
            </a:r>
            <a:r>
              <a:rPr lang="en-US" sz="2400" dirty="0"/>
              <a:t>)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400" b="1" dirty="0" smtClean="0"/>
              <a:t>New </a:t>
            </a:r>
            <a:r>
              <a:rPr lang="en-US" sz="2400" b="1" dirty="0"/>
              <a:t>ERO Axioms:</a:t>
            </a:r>
            <a:r>
              <a:rPr lang="en-US" sz="2400" dirty="0"/>
              <a:t> add axioms to ISF in separate file in the ISF import chain (</a:t>
            </a:r>
            <a:r>
              <a:rPr lang="en-US" sz="2400" dirty="0" err="1">
                <a:solidFill>
                  <a:srgbClr val="0000FF"/>
                </a:solidFill>
              </a:rPr>
              <a:t>isf_temp.owl</a:t>
            </a:r>
            <a:r>
              <a:rPr lang="en-US" sz="2400" dirty="0" smtClean="0"/>
              <a:t>), or 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00FF"/>
                </a:solidFill>
              </a:rPr>
              <a:t>ei_local.owl</a:t>
            </a:r>
            <a:r>
              <a:rPr lang="en-US" sz="2400" dirty="0" smtClean="0"/>
              <a:t>)</a:t>
            </a:r>
            <a:endParaRPr lang="en-US" sz="2400" dirty="0"/>
          </a:p>
          <a:p>
            <a:pPr marL="914400" lvl="1" indent="-514350">
              <a:buFont typeface="+mj-lt"/>
              <a:buAutoNum type="alphaUcPeriod"/>
            </a:pPr>
            <a:r>
              <a:rPr lang="en-US" sz="2400" b="1" dirty="0" smtClean="0"/>
              <a:t>Inconsistent IRIs</a:t>
            </a:r>
            <a:r>
              <a:rPr lang="en-US" sz="2400" dirty="0" smtClean="0"/>
              <a:t>: </a:t>
            </a:r>
            <a:r>
              <a:rPr lang="en-US" sz="2400" dirty="0"/>
              <a:t>IRI mapping and merging is required to resolve IRI differences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266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Refactoring Files for Core Content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Workstream</a:t>
            </a:r>
            <a:r>
              <a:rPr lang="en-US" dirty="0" smtClean="0"/>
              <a:t>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>
                <a:solidFill>
                  <a:srgbClr val="0000FF"/>
                </a:solidFill>
              </a:rPr>
              <a:t>ei_deprecated.owl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- will hold </a:t>
            </a:r>
            <a:r>
              <a:rPr lang="en-US" dirty="0" smtClean="0"/>
              <a:t>terms that </a:t>
            </a:r>
            <a:r>
              <a:rPr lang="en-US" dirty="0" smtClean="0"/>
              <a:t>were deprecated </a:t>
            </a:r>
            <a:r>
              <a:rPr lang="en-US" dirty="0"/>
              <a:t>in </a:t>
            </a:r>
            <a:r>
              <a:rPr lang="en-US" dirty="0" smtClean="0"/>
              <a:t>ERO.  Will not </a:t>
            </a:r>
            <a:r>
              <a:rPr lang="en-US" dirty="0"/>
              <a:t>be </a:t>
            </a:r>
            <a:r>
              <a:rPr lang="en-US" dirty="0" smtClean="0"/>
              <a:t>in </a:t>
            </a:r>
            <a:r>
              <a:rPr lang="en-US" dirty="0"/>
              <a:t>ISF import </a:t>
            </a:r>
            <a:r>
              <a:rPr lang="en-US" dirty="0" smtClean="0"/>
              <a:t>chain.</a:t>
            </a:r>
            <a:endParaRPr lang="en-US" dirty="0" smtClean="0"/>
          </a:p>
          <a:p>
            <a:pPr marL="514350" indent="-514350" fontAlgn="base">
              <a:buFont typeface="+mj-lt"/>
              <a:buAutoNum type="arabicPeriod"/>
            </a:pPr>
            <a:endParaRPr lang="en-US" sz="1500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>
                <a:solidFill>
                  <a:srgbClr val="0000FF"/>
                </a:solidFill>
              </a:rPr>
              <a:t>isf_temp.owl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will </a:t>
            </a:r>
            <a:r>
              <a:rPr lang="en-US" dirty="0" smtClean="0"/>
              <a:t>hold </a:t>
            </a:r>
            <a:r>
              <a:rPr lang="en-US" dirty="0"/>
              <a:t>axioms </a:t>
            </a:r>
            <a:r>
              <a:rPr lang="en-US" dirty="0" smtClean="0"/>
              <a:t>new to ERO </a:t>
            </a:r>
            <a:r>
              <a:rPr lang="en-US" dirty="0" smtClean="0"/>
              <a:t>that can</a:t>
            </a:r>
            <a:r>
              <a:rPr lang="en-US" dirty="0" smtClean="0"/>
              <a:t> be </a:t>
            </a:r>
            <a:r>
              <a:rPr lang="en-US" dirty="0"/>
              <a:t>added to ISF. </a:t>
            </a:r>
            <a:r>
              <a:rPr lang="en-US" dirty="0" smtClean="0"/>
              <a:t>Will </a:t>
            </a:r>
            <a:r>
              <a:rPr lang="en-US" dirty="0"/>
              <a:t>be read into the ISF import </a:t>
            </a:r>
            <a:r>
              <a:rPr lang="en-US" dirty="0" smtClean="0"/>
              <a:t>chain. </a:t>
            </a:r>
            <a:endParaRPr lang="en-US" sz="15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>
                <a:solidFill>
                  <a:srgbClr val="0000FF"/>
                </a:solidFill>
              </a:rPr>
              <a:t>ei_local.owl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- will </a:t>
            </a:r>
            <a:r>
              <a:rPr lang="en-US" dirty="0"/>
              <a:t>hold axioms that belong only in </a:t>
            </a:r>
            <a:r>
              <a:rPr lang="en-US" dirty="0" smtClean="0"/>
              <a:t>ERO. Will not </a:t>
            </a:r>
            <a:r>
              <a:rPr lang="en-US" dirty="0"/>
              <a:t>be part of the ISF import chain. </a:t>
            </a:r>
            <a:endParaRPr lang="en-US" dirty="0" smtClean="0"/>
          </a:p>
          <a:p>
            <a:pPr marL="514350" indent="-514350" fontAlgn="base">
              <a:buFont typeface="+mj-lt"/>
              <a:buAutoNum type="arabicPeriod"/>
            </a:pPr>
            <a:endParaRPr lang="en-US" sz="17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>
                <a:solidFill>
                  <a:srgbClr val="0000FF"/>
                </a:solidFill>
              </a:rPr>
              <a:t>ero.owl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– will be updated to align with ISF, and be deprecated for further development once first </a:t>
            </a:r>
            <a:r>
              <a:rPr lang="en-US" dirty="0" smtClean="0"/>
              <a:t>auto-generated version </a:t>
            </a:r>
            <a:r>
              <a:rPr lang="en-US" dirty="0" smtClean="0"/>
              <a:t>is made from ISF content.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6503890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no ISF files will be harmed in the curating of this ontology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0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6868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Refactoring </a:t>
            </a:r>
            <a:r>
              <a:rPr lang="en-US" sz="4000" dirty="0" err="1" smtClean="0"/>
              <a:t>Workstream</a:t>
            </a:r>
            <a:r>
              <a:rPr lang="en-US" sz="4000" dirty="0" smtClean="0"/>
              <a:t> </a:t>
            </a:r>
            <a:r>
              <a:rPr lang="en-US" sz="4000" dirty="0" smtClean="0"/>
              <a:t>2: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MIREOTed </a:t>
            </a:r>
            <a:r>
              <a:rPr lang="en-US" sz="4000" dirty="0" smtClean="0"/>
              <a:t>Content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85000" lnSpcReduction="10000"/>
          </a:bodyPr>
          <a:lstStyle/>
          <a:p>
            <a:r>
              <a:rPr lang="en-US" sz="3800" dirty="0" smtClean="0"/>
              <a:t>Goals: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Resolve any diffs in axioms related to </a:t>
            </a:r>
            <a:r>
              <a:rPr lang="en-US" dirty="0" smtClean="0"/>
              <a:t>MIREOTed </a:t>
            </a:r>
            <a:r>
              <a:rPr lang="en-US" dirty="0" smtClean="0"/>
              <a:t>terms</a:t>
            </a:r>
          </a:p>
          <a:p>
            <a:pPr marL="971550" lvl="1" indent="-514350">
              <a:buAutoNum type="arabicPeriod"/>
            </a:pPr>
            <a:r>
              <a:rPr lang="en-US" dirty="0"/>
              <a:t>M</a:t>
            </a:r>
            <a:r>
              <a:rPr lang="en-US" dirty="0" smtClean="0"/>
              <a:t>ove </a:t>
            </a:r>
            <a:r>
              <a:rPr lang="en-US" dirty="0" smtClean="0"/>
              <a:t>MIREOTed </a:t>
            </a:r>
            <a:r>
              <a:rPr lang="en-US" dirty="0" smtClean="0"/>
              <a:t>content into source-specific files to facilitate automated updates</a:t>
            </a:r>
          </a:p>
          <a:p>
            <a:endParaRPr lang="en-US" dirty="0" smtClean="0"/>
          </a:p>
          <a:p>
            <a:r>
              <a:rPr lang="en-US" dirty="0" smtClean="0"/>
              <a:t>MIREOTed content in ISF currently mixed in same owl files as core (</a:t>
            </a:r>
            <a:r>
              <a:rPr lang="en-US" dirty="0" err="1" smtClean="0"/>
              <a:t>ero</a:t>
            </a:r>
            <a:r>
              <a:rPr lang="en-US" dirty="0" smtClean="0"/>
              <a:t>/</a:t>
            </a:r>
            <a:r>
              <a:rPr lang="en-US" dirty="0" err="1" smtClean="0"/>
              <a:t>isf</a:t>
            </a:r>
            <a:r>
              <a:rPr lang="en-US" dirty="0" smtClean="0"/>
              <a:t>/vivo) content. The segregation of content in these files based on topic/domain (source folder)</a:t>
            </a:r>
          </a:p>
          <a:p>
            <a:endParaRPr lang="en-US" dirty="0"/>
          </a:p>
          <a:p>
            <a:r>
              <a:rPr lang="en-US" dirty="0" smtClean="0"/>
              <a:t>Preferred modularization strategy is to segregate MIREOTed content by source ontology (as is currently done in eagle-I, e.g. </a:t>
            </a:r>
            <a:r>
              <a:rPr lang="en-US" dirty="0" err="1" smtClean="0"/>
              <a:t>obi_imports.owl</a:t>
            </a:r>
            <a:r>
              <a:rPr lang="en-US" dirty="0" smtClean="0"/>
              <a:t>, </a:t>
            </a:r>
            <a:r>
              <a:rPr lang="en-US" dirty="0" err="1" smtClean="0"/>
              <a:t>go_imports.owl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802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brushm\AppData\Roaming\PixelMetrics\CaptureWiz\Temp\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1"/>
          <a:stretch/>
        </p:blipFill>
        <p:spPr bwMode="auto">
          <a:xfrm>
            <a:off x="1963644" y="95061"/>
            <a:ext cx="2057400" cy="676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rushm\AppData\Roaming\PixelMetrics\CaptureWiz\Temp\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47"/>
            <a:ext cx="1963644" cy="244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brushm\AppData\Roaming\PixelMetrics\CaptureWiz\Temp\1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547"/>
            <a:ext cx="2302204" cy="151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brushm\AppData\Roaming\PixelMetrics\CaptureWiz\Temp\1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547"/>
            <a:ext cx="2133600" cy="427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41960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52030" y="4114800"/>
            <a:ext cx="667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ISF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410901" y="4043084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ei</a:t>
            </a:r>
            <a:endParaRPr lang="en-US" sz="32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739676" y="2065020"/>
            <a:ext cx="36344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631716" y="1424940"/>
            <a:ext cx="36344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2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Workstream</a:t>
            </a:r>
            <a:r>
              <a:rPr lang="en-US" dirty="0" smtClean="0"/>
              <a:t> 2: MIREOTed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697" y="1447800"/>
            <a:ext cx="8686800" cy="51816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ERO imports files will be copied/renamed into ‘</a:t>
            </a:r>
            <a:r>
              <a:rPr lang="en-US" dirty="0" err="1" smtClean="0"/>
              <a:t>mireots</a:t>
            </a:r>
            <a:r>
              <a:rPr lang="en-US" dirty="0" smtClean="0"/>
              <a:t>’ folder of ISF SVN (e.g. </a:t>
            </a:r>
            <a:r>
              <a:rPr lang="en-US" dirty="0" err="1" smtClean="0">
                <a:solidFill>
                  <a:srgbClr val="0000FF"/>
                </a:solidFill>
              </a:rPr>
              <a:t>go_mireot.owl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mireot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-refactor</a:t>
            </a:r>
            <a:r>
              <a:rPr lang="en-US" dirty="0" smtClean="0"/>
              <a:t> </a:t>
            </a:r>
            <a:r>
              <a:rPr lang="en-US" dirty="0" smtClean="0"/>
              <a:t>script will </a:t>
            </a:r>
            <a:r>
              <a:rPr lang="en-US" dirty="0" smtClean="0"/>
              <a:t>read axioms in </a:t>
            </a:r>
            <a:r>
              <a:rPr lang="en-US" dirty="0" err="1" smtClean="0">
                <a:solidFill>
                  <a:srgbClr val="0000FF"/>
                </a:solidFill>
              </a:rPr>
              <a:t>go_mireot.owl</a:t>
            </a:r>
            <a:r>
              <a:rPr lang="en-US" dirty="0" smtClean="0"/>
              <a:t> and look for these axioms in ISF files </a:t>
            </a:r>
            <a:endParaRPr lang="en-US" dirty="0"/>
          </a:p>
          <a:p>
            <a:pPr lvl="2"/>
            <a:r>
              <a:rPr lang="en-US" dirty="0" smtClean="0"/>
              <a:t>axioms </a:t>
            </a:r>
            <a:r>
              <a:rPr lang="en-US" dirty="0" smtClean="0"/>
              <a:t>found in ISF </a:t>
            </a:r>
            <a:r>
              <a:rPr lang="en-US" dirty="0" smtClean="0"/>
              <a:t>files will remain in </a:t>
            </a:r>
            <a:r>
              <a:rPr lang="en-US" dirty="0" err="1" smtClean="0">
                <a:solidFill>
                  <a:srgbClr val="0000FF"/>
                </a:solidFill>
              </a:rPr>
              <a:t>go_mireot.owl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axioms </a:t>
            </a:r>
            <a:r>
              <a:rPr lang="en-US" dirty="0" smtClean="0"/>
              <a:t>absent in ISF </a:t>
            </a:r>
            <a:r>
              <a:rPr lang="en-US" dirty="0" smtClean="0"/>
              <a:t>files will be triaged in </a:t>
            </a:r>
            <a:r>
              <a:rPr lang="en-US" dirty="0" err="1">
                <a:solidFill>
                  <a:srgbClr val="0000FF"/>
                </a:solidFill>
              </a:rPr>
              <a:t>go_mireot-new.owl</a:t>
            </a:r>
            <a:r>
              <a:rPr lang="en-US" dirty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Curators manually </a:t>
            </a:r>
            <a:r>
              <a:rPr lang="en-US" dirty="0" smtClean="0"/>
              <a:t>review </a:t>
            </a:r>
            <a:r>
              <a:rPr lang="en-US" dirty="0" err="1" smtClean="0"/>
              <a:t>mireot</a:t>
            </a:r>
            <a:r>
              <a:rPr lang="en-US" dirty="0" smtClean="0"/>
              <a:t>-new axioms </a:t>
            </a:r>
            <a:r>
              <a:rPr lang="en-US" dirty="0" smtClean="0"/>
              <a:t>and </a:t>
            </a:r>
            <a:r>
              <a:rPr lang="en-US" dirty="0" smtClean="0"/>
              <a:t>move to </a:t>
            </a:r>
            <a:r>
              <a:rPr lang="en-US" dirty="0" err="1" smtClean="0">
                <a:solidFill>
                  <a:srgbClr val="0000FF"/>
                </a:solidFill>
              </a:rPr>
              <a:t>go_mireot.owl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as</a:t>
            </a:r>
            <a:r>
              <a:rPr lang="en-US" dirty="0" smtClean="0"/>
              <a:t> approved.</a:t>
            </a:r>
            <a:endParaRPr lang="en-US" dirty="0" smtClean="0">
              <a:solidFill>
                <a:srgbClr val="0000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Any </a:t>
            </a:r>
            <a:r>
              <a:rPr lang="en-US" dirty="0"/>
              <a:t>axioms remaining in source ISF files </a:t>
            </a:r>
            <a:r>
              <a:rPr lang="en-US" dirty="0" smtClean="0"/>
              <a:t>that declare </a:t>
            </a:r>
            <a:r>
              <a:rPr lang="en-US" dirty="0" smtClean="0"/>
              <a:t>GO </a:t>
            </a:r>
            <a:r>
              <a:rPr lang="en-US" dirty="0" smtClean="0"/>
              <a:t>terms </a:t>
            </a:r>
            <a:r>
              <a:rPr lang="en-US" dirty="0" smtClean="0"/>
              <a:t>will </a:t>
            </a:r>
            <a:r>
              <a:rPr lang="en-US" dirty="0" smtClean="0"/>
              <a:t>be </a:t>
            </a:r>
            <a:r>
              <a:rPr lang="en-US" dirty="0" smtClean="0"/>
              <a:t>reviewed </a:t>
            </a:r>
            <a:r>
              <a:rPr lang="en-US" dirty="0" smtClean="0"/>
              <a:t>and moved to </a:t>
            </a:r>
            <a:r>
              <a:rPr lang="en-US" dirty="0" err="1" smtClean="0">
                <a:solidFill>
                  <a:srgbClr val="0000FF"/>
                </a:solidFill>
              </a:rPr>
              <a:t>go_mireot.owl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if </a:t>
            </a:r>
            <a:r>
              <a:rPr lang="en-US" dirty="0" smtClean="0"/>
              <a:t>appropriate.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18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Workstream</a:t>
            </a:r>
            <a:r>
              <a:rPr lang="en-US" dirty="0" smtClean="0"/>
              <a:t> 2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ctr">
              <a:buFont typeface="+mj-lt"/>
              <a:buAutoNum type="arabicPeriod"/>
            </a:pPr>
            <a:r>
              <a:rPr lang="en-US" dirty="0" smtClean="0"/>
              <a:t>The ISF ‘source’ files should not contain any declarations of MIREOTed terms (</a:t>
            </a:r>
            <a:r>
              <a:rPr lang="en-US" dirty="0"/>
              <a:t>but </a:t>
            </a:r>
            <a:r>
              <a:rPr lang="en-US" dirty="0" smtClean="0"/>
              <a:t>these </a:t>
            </a:r>
            <a:r>
              <a:rPr lang="en-US" dirty="0"/>
              <a:t>classes can be </a:t>
            </a:r>
            <a:r>
              <a:rPr lang="en-US" i="1" dirty="0" smtClean="0"/>
              <a:t>referenced</a:t>
            </a:r>
            <a:r>
              <a:rPr lang="en-US" dirty="0" smtClean="0"/>
              <a:t> in axioms on other classes).  </a:t>
            </a:r>
          </a:p>
          <a:p>
            <a:pPr marL="514350" indent="-514350" fontAlgn="ctr">
              <a:buFont typeface="+mj-lt"/>
              <a:buAutoNum type="arabicPeriod"/>
            </a:pPr>
            <a:endParaRPr lang="en-US" sz="1600" dirty="0" smtClean="0">
              <a:effectLst/>
            </a:endParaRPr>
          </a:p>
          <a:p>
            <a:pPr marL="514350" indent="-514350" fontAlgn="ctr">
              <a:buFont typeface="+mj-lt"/>
              <a:buAutoNum type="arabicPeriod"/>
            </a:pPr>
            <a:r>
              <a:rPr lang="en-US" dirty="0" smtClean="0"/>
              <a:t>The ‘</a:t>
            </a:r>
            <a:r>
              <a:rPr lang="en-US" dirty="0" err="1" smtClean="0"/>
              <a:t>mireot</a:t>
            </a:r>
            <a:r>
              <a:rPr lang="en-US" dirty="0" smtClean="0"/>
              <a:t>’ folder files will contain all MIREOTed terms separated into source-specific files (</a:t>
            </a:r>
            <a:r>
              <a:rPr lang="en-US" dirty="0" err="1" smtClean="0"/>
              <a:t>go_mireot.owl</a:t>
            </a:r>
            <a:r>
              <a:rPr lang="en-US" dirty="0" smtClean="0"/>
              <a:t>, </a:t>
            </a:r>
            <a:r>
              <a:rPr lang="en-US" dirty="0" err="1" smtClean="0"/>
              <a:t>obi_mireot.owl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5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1661</Words>
  <Application>Microsoft Office PowerPoint</Application>
  <PresentationFormat>On-screen Show (4:3)</PresentationFormat>
  <Paragraphs>133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eagle-i and ISF: a Brief History</vt:lpstr>
      <vt:lpstr>Refactoring Goals</vt:lpstr>
      <vt:lpstr>Refactoring Workstream 1: Core Content</vt:lpstr>
      <vt:lpstr>Refactoring Workstream 1: Core Content</vt:lpstr>
      <vt:lpstr>Refactoring Files for Core Content (Workstream 1)</vt:lpstr>
      <vt:lpstr>Refactoring Workstream 2:  MIREOTed Content</vt:lpstr>
      <vt:lpstr>PowerPoint Presentation</vt:lpstr>
      <vt:lpstr>Workstream 2: MIREOTed Content</vt:lpstr>
      <vt:lpstr>Workstream 2 Outcomes</vt:lpstr>
      <vt:lpstr>Workstream 3: ERO view from ISF</vt:lpstr>
      <vt:lpstr>Documentation</vt:lpstr>
      <vt:lpstr>PowerPoint Presentation</vt:lpstr>
      <vt:lpstr>Refactoring Workflow</vt:lpstr>
      <vt:lpstr>Refactoring Workflow</vt:lpstr>
      <vt:lpstr>Refactoring Workflow</vt:lpstr>
    </vt:vector>
  </TitlesOfParts>
  <Company>OHSU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eagle-i and ISF: a Brief History</dc:title>
  <dc:creator>Matthew Brush</dc:creator>
  <cp:lastModifiedBy>Matthew Brush</cp:lastModifiedBy>
  <cp:revision>26</cp:revision>
  <dcterms:created xsi:type="dcterms:W3CDTF">2013-12-18T00:59:04Z</dcterms:created>
  <dcterms:modified xsi:type="dcterms:W3CDTF">2013-12-18T18:32:53Z</dcterms:modified>
</cp:coreProperties>
</file>