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0" r:id="rId4"/>
    <p:sldId id="259" r:id="rId5"/>
    <p:sldId id="261" r:id="rId6"/>
    <p:sldId id="269" r:id="rId7"/>
    <p:sldId id="270" r:id="rId8"/>
    <p:sldId id="268" r:id="rId9"/>
    <p:sldId id="271" r:id="rId10"/>
    <p:sldId id="258" r:id="rId11"/>
    <p:sldId id="273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64" r:id="rId20"/>
    <p:sldId id="265" r:id="rId21"/>
    <p:sldId id="266" r:id="rId22"/>
    <p:sldId id="280" r:id="rId23"/>
    <p:sldId id="281" r:id="rId24"/>
    <p:sldId id="282" r:id="rId25"/>
    <p:sldId id="284" r:id="rId26"/>
    <p:sldId id="286" r:id="rId27"/>
    <p:sldId id="28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82103"/>
  </p:normalViewPr>
  <p:slideViewPr>
    <p:cSldViewPr snapToGrid="0" snapToObjects="1">
      <p:cViewPr varScale="1">
        <p:scale>
          <a:sx n="75" d="100"/>
          <a:sy n="75" d="100"/>
        </p:scale>
        <p:origin x="11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BE53D-5D2B-A440-B570-17ADE699F979}" type="datetimeFigureOut">
              <a:rPr lang="nl-NL" smtClean="0"/>
              <a:t>29-01-17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54971-05FD-3347-BCD3-EA42D4E8AC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415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Geef</a:t>
            </a:r>
            <a:r>
              <a:rPr lang="nl-NL" baseline="0" dirty="0" smtClean="0"/>
              <a:t> zelf nu een korte demo waarin je het volgende laat zien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Wijzigen titel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Wijzigen </a:t>
            </a:r>
            <a:r>
              <a:rPr lang="nl-NL" baseline="0" dirty="0" err="1" smtClean="0"/>
              <a:t>cell</a:t>
            </a:r>
            <a:r>
              <a:rPr lang="nl-NL" baseline="0" dirty="0" smtClean="0"/>
              <a:t> (Enter)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Uitvoeren </a:t>
            </a:r>
            <a:r>
              <a:rPr lang="nl-NL" baseline="0" dirty="0" err="1" smtClean="0"/>
              <a:t>Cell</a:t>
            </a:r>
            <a:r>
              <a:rPr lang="nl-NL" baseline="0" dirty="0" smtClean="0"/>
              <a:t> inhoud (Shift Enter, Ctrl Enter)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Onderscheid van commando mode en </a:t>
            </a:r>
            <a:r>
              <a:rPr lang="nl-NL" baseline="0" dirty="0" err="1" smtClean="0"/>
              <a:t>edit</a:t>
            </a:r>
            <a:r>
              <a:rPr lang="nl-NL" baseline="0" dirty="0" smtClean="0"/>
              <a:t> mode</a:t>
            </a:r>
          </a:p>
          <a:p>
            <a:pPr marL="171450" indent="-171450">
              <a:buFontTx/>
              <a:buChar char="-"/>
            </a:pPr>
            <a:r>
              <a:rPr lang="nl-NL" baseline="0" dirty="0" err="1" smtClean="0"/>
              <a:t>Tekstcel</a:t>
            </a:r>
            <a:r>
              <a:rPr lang="nl-NL" baseline="0" dirty="0" smtClean="0"/>
              <a:t>: enkele mogelijkheden van </a:t>
            </a:r>
            <a:r>
              <a:rPr lang="nl-NL" baseline="0" dirty="0" err="1" smtClean="0"/>
              <a:t>markdown</a:t>
            </a:r>
            <a:endParaRPr lang="nl-NL" baseline="0" dirty="0" smtClean="0"/>
          </a:p>
          <a:p>
            <a:pPr marL="171450" indent="-171450">
              <a:buFontTx/>
              <a:buChar char="-"/>
            </a:pPr>
            <a:r>
              <a:rPr lang="nl-NL" baseline="0" dirty="0" err="1" smtClean="0"/>
              <a:t>Codecel</a:t>
            </a:r>
            <a:r>
              <a:rPr lang="nl-NL" baseline="0" dirty="0" smtClean="0"/>
              <a:t>: invoeren van python code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Vinden van Help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Opslaan als: HTML -&gt; 1 mooie HTML bestand met alles erin</a:t>
            </a:r>
          </a:p>
          <a:p>
            <a:pPr marL="171450" indent="-171450">
              <a:buFontTx/>
              <a:buChar char="-"/>
            </a:pPr>
            <a:endParaRPr lang="nl-NL" baseline="0" dirty="0" smtClean="0"/>
          </a:p>
          <a:p>
            <a:pPr marL="171450" indent="-171450">
              <a:buFontTx/>
              <a:buChar char="-"/>
            </a:pPr>
            <a:endParaRPr lang="nl-NL" baseline="0" dirty="0" smtClean="0"/>
          </a:p>
          <a:p>
            <a:pPr marL="0" indent="0">
              <a:buFontTx/>
              <a:buNone/>
            </a:pPr>
            <a:r>
              <a:rPr lang="nl-NL" baseline="0" dirty="0" smtClean="0"/>
              <a:t>Eventueel ook nog</a:t>
            </a:r>
          </a:p>
          <a:p>
            <a:pPr marL="0" indent="0">
              <a:buFontTx/>
              <a:buNone/>
            </a:pPr>
            <a:r>
              <a:rPr lang="nl-NL" baseline="0" dirty="0" smtClean="0"/>
              <a:t>- </a:t>
            </a:r>
            <a:r>
              <a:rPr lang="nl-NL" baseline="0" dirty="0" err="1" smtClean="0"/>
              <a:t>Embedden</a:t>
            </a:r>
            <a:r>
              <a:rPr lang="nl-NL" baseline="0" dirty="0" smtClean="0"/>
              <a:t> van HTML</a:t>
            </a:r>
          </a:p>
          <a:p>
            <a:pPr marL="171450" indent="-171450">
              <a:buFontTx/>
              <a:buChar char="-"/>
            </a:pPr>
            <a:endParaRPr lang="nl-NL" baseline="0" dirty="0" smtClean="0"/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TCIF-V2DS-16 Datascience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CFC519-84A3-460F-8E9C-6151B76F4832}" type="datetime1">
              <a:rPr lang="nl-NL" altLang="nl-NL" smtClean="0"/>
              <a:t>29-01-17</a:t>
            </a:fld>
            <a:endParaRPr lang="en-US" alt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HBO-ICT - SIE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B22E908-7DBC-4D32-B654-1FA166BAB2FA}" type="slidenum">
              <a:rPr lang="en-US" altLang="nl-NL" smtClean="0"/>
              <a:pPr/>
              <a:t>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0996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TCIF-V2DS-16 Datascience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CFC519-84A3-460F-8E9C-6151B76F4832}" type="datetime1">
              <a:rPr lang="nl-NL" altLang="nl-NL" smtClean="0"/>
              <a:t>29-01-17</a:t>
            </a:fld>
            <a:endParaRPr lang="en-US" alt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HBO-ICT - SIE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B22E908-7DBC-4D32-B654-1FA166BAB2FA}" type="slidenum">
              <a:rPr lang="en-US" altLang="nl-NL" smtClean="0"/>
              <a:pPr/>
              <a:t>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74839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Leg</a:t>
            </a:r>
            <a:r>
              <a:rPr lang="nl-NL" baseline="0" dirty="0" smtClean="0"/>
              <a:t> aan de hand van de beide webpagina’s uit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Import </a:t>
            </a:r>
            <a:r>
              <a:rPr lang="nl-NL" baseline="0" dirty="0" err="1" smtClean="0"/>
              <a:t>numpy</a:t>
            </a:r>
            <a:endParaRPr lang="nl-NL" baseline="0" dirty="0" smtClean="0"/>
          </a:p>
          <a:p>
            <a:pPr marL="171450" indent="-171450">
              <a:buFontTx/>
              <a:buChar char="-"/>
            </a:pPr>
            <a:r>
              <a:rPr lang="nl-NL" baseline="0" dirty="0" smtClean="0"/>
              <a:t>Aanmaken van een array: x = </a:t>
            </a:r>
            <a:r>
              <a:rPr lang="nl-NL" baseline="0" dirty="0" err="1" smtClean="0"/>
              <a:t>np.array</a:t>
            </a:r>
            <a:r>
              <a:rPr lang="nl-NL" baseline="0" dirty="0" smtClean="0"/>
              <a:t>(…)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N.B. een </a:t>
            </a:r>
            <a:r>
              <a:rPr lang="nl-NL" baseline="0" dirty="0" err="1" smtClean="0"/>
              <a:t>numpy</a:t>
            </a:r>
            <a:r>
              <a:rPr lang="nl-NL" baseline="0" dirty="0" smtClean="0"/>
              <a:t> array bevat </a:t>
            </a:r>
            <a:r>
              <a:rPr lang="nl-NL" baseline="0" dirty="0" err="1" smtClean="0"/>
              <a:t>homegene</a:t>
            </a:r>
            <a:r>
              <a:rPr lang="nl-NL" baseline="0" dirty="0" smtClean="0"/>
              <a:t> waarden, meestal numeriek</a:t>
            </a:r>
          </a:p>
          <a:p>
            <a:pPr marL="171450" indent="-171450">
              <a:buFontTx/>
              <a:buChar char="-"/>
            </a:pPr>
            <a:r>
              <a:rPr lang="nl-NL" dirty="0" smtClean="0"/>
              <a:t>Diverse</a:t>
            </a:r>
            <a:r>
              <a:rPr lang="nl-NL" baseline="0" dirty="0" smtClean="0"/>
              <a:t> functies: in hoofdlijnen beide webpagina’s doornemen</a:t>
            </a:r>
          </a:p>
          <a:p>
            <a:pPr marL="0" indent="0">
              <a:buFontTx/>
              <a:buNone/>
            </a:pPr>
            <a:endParaRPr lang="nl-NL" baseline="0" dirty="0" smtClean="0"/>
          </a:p>
          <a:p>
            <a:pPr marL="0" indent="0">
              <a:buFontTx/>
              <a:buNone/>
            </a:pPr>
            <a:endParaRPr lang="nl-NL" baseline="0" dirty="0" smtClean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TCIF-V2DS-16 Datascience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CFC519-84A3-460F-8E9C-6151B76F4832}" type="datetime1">
              <a:rPr lang="nl-NL" altLang="nl-NL" smtClean="0"/>
              <a:t>29-01-17</a:t>
            </a:fld>
            <a:endParaRPr lang="en-US" alt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HBO-ICT - SIE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B22E908-7DBC-4D32-B654-1FA166BAB2FA}" type="slidenum">
              <a:rPr lang="en-US" altLang="nl-NL" smtClean="0"/>
              <a:pPr/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47785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Leg</a:t>
            </a:r>
            <a:r>
              <a:rPr lang="nl-NL" baseline="0" dirty="0" smtClean="0"/>
              <a:t> aan de hand van de beide webpagina’s uit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Import </a:t>
            </a:r>
            <a:r>
              <a:rPr lang="nl-NL" baseline="0" dirty="0" err="1" smtClean="0"/>
              <a:t>numpy</a:t>
            </a:r>
            <a:endParaRPr lang="nl-NL" baseline="0" dirty="0" smtClean="0"/>
          </a:p>
          <a:p>
            <a:pPr marL="171450" indent="-171450">
              <a:buFontTx/>
              <a:buChar char="-"/>
            </a:pPr>
            <a:r>
              <a:rPr lang="nl-NL" baseline="0" dirty="0" smtClean="0"/>
              <a:t>Aanmaken van een array: x = </a:t>
            </a:r>
            <a:r>
              <a:rPr lang="nl-NL" baseline="0" dirty="0" err="1" smtClean="0"/>
              <a:t>np.array</a:t>
            </a:r>
            <a:r>
              <a:rPr lang="nl-NL" baseline="0" dirty="0" smtClean="0"/>
              <a:t>(…)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N.B. een </a:t>
            </a:r>
            <a:r>
              <a:rPr lang="nl-NL" baseline="0" dirty="0" err="1" smtClean="0"/>
              <a:t>numpy</a:t>
            </a:r>
            <a:r>
              <a:rPr lang="nl-NL" baseline="0" dirty="0" smtClean="0"/>
              <a:t> array bevat </a:t>
            </a:r>
            <a:r>
              <a:rPr lang="nl-NL" baseline="0" dirty="0" err="1" smtClean="0"/>
              <a:t>homegene</a:t>
            </a:r>
            <a:r>
              <a:rPr lang="nl-NL" baseline="0" dirty="0" smtClean="0"/>
              <a:t> waarden, meestal numeriek</a:t>
            </a:r>
          </a:p>
          <a:p>
            <a:pPr marL="171450" indent="-171450">
              <a:buFontTx/>
              <a:buChar char="-"/>
            </a:pPr>
            <a:r>
              <a:rPr lang="nl-NL" dirty="0" smtClean="0"/>
              <a:t>Diverse</a:t>
            </a:r>
            <a:r>
              <a:rPr lang="nl-NL" baseline="0" dirty="0" smtClean="0"/>
              <a:t> functies: in hoofdlijnen beide webpagina’s doornemen</a:t>
            </a:r>
          </a:p>
          <a:p>
            <a:pPr marL="0" indent="0">
              <a:buFontTx/>
              <a:buNone/>
            </a:pPr>
            <a:endParaRPr lang="nl-NL" baseline="0" dirty="0" smtClean="0"/>
          </a:p>
          <a:p>
            <a:pPr marL="0" indent="0">
              <a:buFontTx/>
              <a:buNone/>
            </a:pPr>
            <a:endParaRPr lang="nl-NL" baseline="0" dirty="0" smtClean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TCIF-V2DS-16 Datascience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CFC519-84A3-460F-8E9C-6151B76F4832}" type="datetime1">
              <a:rPr lang="nl-NL" altLang="nl-NL" smtClean="0"/>
              <a:t>29-01-17</a:t>
            </a:fld>
            <a:endParaRPr lang="en-US" alt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HBO-ICT - SIE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B22E908-7DBC-4D32-B654-1FA166BAB2FA}" type="slidenum">
              <a:rPr lang="en-US" altLang="nl-NL" smtClean="0"/>
              <a:pPr/>
              <a:t>13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4951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2170-F959-9842-8BBD-4C998C58D63B}" type="datetimeFigureOut">
              <a:rPr lang="nl-NL" smtClean="0"/>
              <a:t>25-01-17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6A81-4644-FB44-8AA5-4900754C46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96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2170-F959-9842-8BBD-4C998C58D63B}" type="datetimeFigureOut">
              <a:rPr lang="nl-NL" smtClean="0"/>
              <a:t>25-01-17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6A81-4644-FB44-8AA5-4900754C46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835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2170-F959-9842-8BBD-4C998C58D63B}" type="datetimeFigureOut">
              <a:rPr lang="nl-NL" smtClean="0"/>
              <a:t>25-01-17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6A81-4644-FB44-8AA5-4900754C46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192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2170-F959-9842-8BBD-4C998C58D63B}" type="datetimeFigureOut">
              <a:rPr lang="nl-NL" smtClean="0"/>
              <a:t>25-01-17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6A81-4644-FB44-8AA5-4900754C46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413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2170-F959-9842-8BBD-4C998C58D63B}" type="datetimeFigureOut">
              <a:rPr lang="nl-NL" smtClean="0"/>
              <a:t>25-01-17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6A81-4644-FB44-8AA5-4900754C46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875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2170-F959-9842-8BBD-4C998C58D63B}" type="datetimeFigureOut">
              <a:rPr lang="nl-NL" smtClean="0"/>
              <a:t>25-01-17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6A81-4644-FB44-8AA5-4900754C46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199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2170-F959-9842-8BBD-4C998C58D63B}" type="datetimeFigureOut">
              <a:rPr lang="nl-NL" smtClean="0"/>
              <a:t>25-01-17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6A81-4644-FB44-8AA5-4900754C46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93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2170-F959-9842-8BBD-4C998C58D63B}" type="datetimeFigureOut">
              <a:rPr lang="nl-NL" smtClean="0"/>
              <a:t>25-01-17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6A81-4644-FB44-8AA5-4900754C46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39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2170-F959-9842-8BBD-4C998C58D63B}" type="datetimeFigureOut">
              <a:rPr lang="nl-NL" smtClean="0"/>
              <a:t>25-01-17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6A81-4644-FB44-8AA5-4900754C46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311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2170-F959-9842-8BBD-4C998C58D63B}" type="datetimeFigureOut">
              <a:rPr lang="nl-NL" smtClean="0"/>
              <a:t>25-01-17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6A81-4644-FB44-8AA5-4900754C46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720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2170-F959-9842-8BBD-4C998C58D63B}" type="datetimeFigureOut">
              <a:rPr lang="nl-NL" smtClean="0"/>
              <a:t>25-01-17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6A81-4644-FB44-8AA5-4900754C46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21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2170-F959-9842-8BBD-4C998C58D63B}" type="datetimeFigureOut">
              <a:rPr lang="nl-NL" smtClean="0"/>
              <a:t>25-01-17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16A81-4644-FB44-8AA5-4900754C46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46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mersdiary.com/python/numpy-tutorial-for-beginners-array-basics/" TargetMode="External"/><Relationship Id="rId4" Type="http://schemas.openxmlformats.org/officeDocument/2006/relationships/hyperlink" Target="http://programmersdiary.com/python/numpy-tutorial-for-beginners-array-operations/" TargetMode="External"/><Relationship Id="rId5" Type="http://schemas.openxmlformats.org/officeDocument/2006/relationships/hyperlink" Target="https://docs.scipy.org/doc/numpy-dev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mersdiary.com/python/numpy-tutorial-for-beginners-array-basics/" TargetMode="External"/><Relationship Id="rId4" Type="http://schemas.openxmlformats.org/officeDocument/2006/relationships/hyperlink" Target="http://programmersdiary.com/python/numpy-tutorial-for-beginners-array-operations/" TargetMode="External"/><Relationship Id="rId5" Type="http://schemas.openxmlformats.org/officeDocument/2006/relationships/hyperlink" Target="https://docs.scipy.org/doc/numpy-dev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playlist?list=PL5-da3qGB5ICCsgW1MxlZ0Hq8LL5U3u9y" TargetMode="External"/><Relationship Id="rId3" Type="http://schemas.openxmlformats.org/officeDocument/2006/relationships/hyperlink" Target="http://nbviewer.jupyter.org/github/justmarkham/pandas-videos/blob/master/pandas.ipynb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supervised_learning" TargetMode="External"/><Relationship Id="rId4" Type="http://schemas.openxmlformats.org/officeDocument/2006/relationships/hyperlink" Target="https://en.wikipedia.org/wiki/Supervised_learn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-sites.nl/blog/476-machine-learning-een-korte-toelichting-op-de-techniek-en-toepassing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Overfitting" TargetMode="Externa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s://www.youtube.com/watch?list=PLAwxTw4SYaPk41og7PER4HBpGciPw6n3x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ustmarkham/DAT8/blob/master/notebooks/05_pandas_visualization.ipyn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hyperlink" Target="http://bokeh.pydata.org/en/latest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okeh.pydata.org/en/latest/docs/user_guide.html" TargetMode="External"/><Relationship Id="rId3" Type="http://schemas.openxmlformats.org/officeDocument/2006/relationships/hyperlink" Target="http://bokeh.pydata.org/en/latest/docs/user_guide/quickstart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okeh.pydata.org/en/latest/docs/user_guide/charts.html" TargetMode="External"/><Relationship Id="rId3" Type="http://schemas.openxmlformats.org/officeDocument/2006/relationships/hyperlink" Target="http://bokeh.pydata.org/en/latest/docs/user_guide/notebook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NULL" TargetMode="External"/><Relationship Id="rId9" Type="http://schemas.openxmlformats.org/officeDocument/2006/relationships/hyperlink" Target="NULL" TargetMode="External"/><Relationship Id="rId10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1auPBx3bGfY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jetbrains.com/help/pycharm/2016.3/using-ipython-jupyter-notebook-with-pycharm.html" TargetMode="External"/><Relationship Id="rId3" Type="http://schemas.openxmlformats.org/officeDocument/2006/relationships/hyperlink" Target="https://youtu.be/e9cSF3eVQv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jupyter.org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Workshop Data </a:t>
            </a:r>
            <a:r>
              <a:rPr lang="nl-NL" dirty="0" err="1" smtClean="0"/>
              <a:t>Science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1 februari 2017</a:t>
            </a:r>
          </a:p>
          <a:p>
            <a:r>
              <a:rPr lang="nl-NL" dirty="0" smtClean="0"/>
              <a:t>Rory Sie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076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Numpy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Python module voor </a:t>
            </a:r>
            <a:r>
              <a:rPr lang="nl-NL" i="1" dirty="0" err="1" smtClean="0"/>
              <a:t>Scientific</a:t>
            </a:r>
            <a:r>
              <a:rPr lang="nl-NL" i="1" dirty="0" smtClean="0"/>
              <a:t> Computing</a:t>
            </a:r>
          </a:p>
          <a:p>
            <a:pPr lvl="1"/>
            <a:r>
              <a:rPr lang="nl-NL" dirty="0" smtClean="0"/>
              <a:t>Arrays van data en wiskundige berekeningen</a:t>
            </a:r>
          </a:p>
          <a:p>
            <a:r>
              <a:rPr lang="nl-NL" dirty="0" smtClean="0"/>
              <a:t>Array?</a:t>
            </a:r>
          </a:p>
          <a:p>
            <a:pPr lvl="1"/>
            <a:r>
              <a:rPr lang="nl-NL" dirty="0" smtClean="0"/>
              <a:t>Een ‘lijst’ met homogene waarden</a:t>
            </a:r>
          </a:p>
          <a:p>
            <a:pPr lvl="2"/>
            <a:r>
              <a:rPr lang="nl-NL" dirty="0" smtClean="0"/>
              <a:t>Kan ééndimensionaal zijn</a:t>
            </a:r>
          </a:p>
          <a:p>
            <a:pPr lvl="2"/>
            <a:endParaRPr lang="nl-NL" dirty="0"/>
          </a:p>
          <a:p>
            <a:pPr lvl="2"/>
            <a:endParaRPr lang="nl-NL" dirty="0" smtClean="0"/>
          </a:p>
          <a:p>
            <a:pPr lvl="2"/>
            <a:endParaRPr lang="nl-NL" dirty="0" smtClean="0"/>
          </a:p>
          <a:p>
            <a:pPr lvl="2"/>
            <a:r>
              <a:rPr lang="nl-NL" dirty="0" smtClean="0"/>
              <a:t>Maar ook multidimensionaal, 2-D in dit geval: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6902243" y="354347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1, 2, 4, 6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6916808" y="4828791"/>
            <a:ext cx="984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1, 2, 4, 6</a:t>
            </a:r>
          </a:p>
          <a:p>
            <a:r>
              <a:rPr lang="nl-NL" dirty="0" smtClean="0"/>
              <a:t>4, 6, 9, 3</a:t>
            </a:r>
          </a:p>
          <a:p>
            <a:r>
              <a:rPr lang="nl-NL" dirty="0" smtClean="0"/>
              <a:t>0, 3, 7, 2</a:t>
            </a:r>
          </a:p>
          <a:p>
            <a:r>
              <a:rPr lang="nl-NL" dirty="0" smtClean="0"/>
              <a:t>8, 5, 3, 2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721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NumPy</a:t>
            </a:r>
            <a:r>
              <a:rPr lang="nl-NL" dirty="0" smtClean="0"/>
              <a:t> </a:t>
            </a:r>
            <a:r>
              <a:rPr lang="nl-NL" dirty="0" smtClean="0"/>
              <a:t>- Introductie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762126"/>
            <a:ext cx="7881938" cy="3797963"/>
          </a:xfrm>
        </p:spPr>
        <p:txBody>
          <a:bodyPr/>
          <a:lstStyle/>
          <a:p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bestuderen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://programmersdiary.com/python/numpy-tutorial-for-beginners-array-basics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http://programmersdiary.com/python/numpy-tutorial-for-beginners-array-operations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nl-NL" dirty="0" smtClean="0"/>
              <a:t>Detail informatie: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docs.scipy.org/doc/numpy-dev</a:t>
            </a:r>
            <a:r>
              <a:rPr lang="en-US" dirty="0" smtClean="0"/>
              <a:t> </a:t>
            </a: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492-546E-454D-AEF4-3CD850502E70}" type="datetime1">
              <a:rPr lang="nl-NL" altLang="nl-NL" smtClean="0"/>
              <a:pPr/>
              <a:t>29-01-17</a:t>
            </a:fld>
            <a:endParaRPr lang="en-US" altLang="nl-NL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9CA7-996F-4870-972E-373AD063BD2E}" type="slidenum">
              <a:rPr lang="en-US" altLang="nl-NL" smtClean="0"/>
              <a:pPr/>
              <a:t>11</a:t>
            </a:fld>
            <a:endParaRPr lang="en-US" alt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Datascience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00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 nu </a:t>
            </a:r>
            <a:r>
              <a:rPr lang="nl-NL" dirty="0" err="1" smtClean="0"/>
              <a:t>maggie</a:t>
            </a:r>
            <a:r>
              <a:rPr lang="nl-NL" dirty="0" smtClean="0"/>
              <a:t> </a:t>
            </a:r>
            <a:r>
              <a:rPr lang="nl-NL" dirty="0" err="1" smtClean="0"/>
              <a:t>oefene</a:t>
            </a:r>
            <a:r>
              <a:rPr lang="nl-NL" dirty="0" smtClean="0"/>
              <a:t> (15 min.)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 smtClean="0"/>
              <a:t>Maak een </a:t>
            </a:r>
            <a:r>
              <a:rPr lang="nl-NL" dirty="0" err="1" smtClean="0"/>
              <a:t>Jupyter</a:t>
            </a:r>
            <a:r>
              <a:rPr lang="nl-NL" dirty="0" smtClean="0"/>
              <a:t> notebook aan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Maak een 1-D array aan met de cijfers 0 t/m 5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Laat de dimensies zien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Hervorm de array tot een 2-D array (2, 3)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Wat zijn nu de dimensies?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Laat het datatype zien</a:t>
            </a:r>
          </a:p>
          <a:p>
            <a:pPr marL="514350" indent="-514350">
              <a:buFont typeface="+mj-lt"/>
              <a:buAutoNum type="arabicPeriod"/>
            </a:pP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508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NumPy</a:t>
            </a:r>
            <a:r>
              <a:rPr lang="nl-NL" dirty="0" smtClean="0"/>
              <a:t> </a:t>
            </a:r>
            <a:r>
              <a:rPr lang="nl-NL" dirty="0" smtClean="0"/>
              <a:t>- Introductie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762126"/>
            <a:ext cx="7881938" cy="3797963"/>
          </a:xfrm>
        </p:spPr>
        <p:txBody>
          <a:bodyPr/>
          <a:lstStyle/>
          <a:p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bestuderen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://programmersdiary.com/python/numpy-tutorial-for-beginners-array-basics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http://programmersdiary.com/python/numpy-tutorial-for-beginners-array-operations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nl-NL" dirty="0" smtClean="0"/>
              <a:t>Detail informatie: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docs.scipy.org/doc/numpy-dev</a:t>
            </a:r>
            <a:r>
              <a:rPr lang="en-US" dirty="0" smtClean="0"/>
              <a:t> </a:t>
            </a: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492-546E-454D-AEF4-3CD850502E70}" type="datetime1">
              <a:rPr lang="nl-NL" altLang="nl-NL" smtClean="0"/>
              <a:pPr/>
              <a:t>29-01-17</a:t>
            </a:fld>
            <a:endParaRPr lang="en-US" altLang="nl-NL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9CA7-996F-4870-972E-373AD063BD2E}" type="slidenum">
              <a:rPr lang="en-US" altLang="nl-NL" smtClean="0"/>
              <a:pPr/>
              <a:t>13</a:t>
            </a:fld>
            <a:endParaRPr lang="en-US" alt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Datascience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201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 nu </a:t>
            </a:r>
            <a:r>
              <a:rPr lang="nl-NL" dirty="0" err="1" smtClean="0"/>
              <a:t>maggie</a:t>
            </a:r>
            <a:r>
              <a:rPr lang="nl-NL" dirty="0" smtClean="0"/>
              <a:t> </a:t>
            </a:r>
            <a:r>
              <a:rPr lang="nl-NL" dirty="0" err="1" smtClean="0"/>
              <a:t>oefene</a:t>
            </a:r>
            <a:r>
              <a:rPr lang="nl-NL" dirty="0" smtClean="0"/>
              <a:t> (20 min.)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G</a:t>
            </a:r>
            <a:r>
              <a:rPr lang="nl-NL" dirty="0" smtClean="0"/>
              <a:t>a verder met het vorige notebook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Sla een kopie van de array op in </a:t>
            </a:r>
            <a:r>
              <a:rPr lang="nl-NL" b="1" dirty="0" smtClean="0"/>
              <a:t>y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Maak een transpose van x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Maak een transpose van y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Vermenigvuldig alle waarden van y met 2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Concateneer</a:t>
            </a:r>
            <a:r>
              <a:rPr lang="nl-NL" dirty="0" smtClean="0"/>
              <a:t> de twee arrays in een nieuwe array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Geef het gemiddelde van </a:t>
            </a:r>
            <a:r>
              <a:rPr lang="nl-NL" dirty="0" err="1" smtClean="0"/>
              <a:t>z</a:t>
            </a: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Geef de standaarddeviatie van </a:t>
            </a:r>
            <a:r>
              <a:rPr lang="nl-NL" dirty="0" err="1" smtClean="0"/>
              <a:t>z</a:t>
            </a: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36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Pandas</a:t>
            </a:r>
            <a:r>
              <a:rPr lang="nl-NL" dirty="0" smtClean="0"/>
              <a:t> – Introductie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0" y="1762125"/>
            <a:ext cx="8382000" cy="3071610"/>
          </a:xfrm>
        </p:spPr>
        <p:txBody>
          <a:bodyPr/>
          <a:lstStyle/>
          <a:p>
            <a:r>
              <a:rPr lang="nl-NL" dirty="0" smtClean="0"/>
              <a:t>Doel: </a:t>
            </a:r>
            <a:r>
              <a:rPr lang="nl-NL" dirty="0" err="1" smtClean="0"/>
              <a:t>multi-typed</a:t>
            </a:r>
            <a:r>
              <a:rPr lang="nl-NL" dirty="0" smtClean="0"/>
              <a:t> dataverzamelingen beheren</a:t>
            </a:r>
          </a:p>
          <a:p>
            <a:r>
              <a:rPr lang="nl-NL" b="1" dirty="0" smtClean="0"/>
              <a:t>Series</a:t>
            </a:r>
            <a:r>
              <a:rPr lang="nl-NL" dirty="0" smtClean="0"/>
              <a:t>: 1 dimensionaal (</a:t>
            </a:r>
            <a:r>
              <a:rPr lang="nl-NL" dirty="0" err="1" smtClean="0"/>
              <a:t>indexed</a:t>
            </a:r>
            <a:r>
              <a:rPr lang="nl-NL" dirty="0" smtClean="0"/>
              <a:t> array)</a:t>
            </a:r>
          </a:p>
          <a:p>
            <a:r>
              <a:rPr lang="nl-NL" b="1" dirty="0" smtClean="0"/>
              <a:t>Dataframe</a:t>
            </a:r>
            <a:r>
              <a:rPr lang="nl-NL" dirty="0" smtClean="0"/>
              <a:t>: 2 dimensionaal, </a:t>
            </a:r>
            <a:r>
              <a:rPr lang="nl-NL" dirty="0" err="1" smtClean="0"/>
              <a:t>indexed</a:t>
            </a:r>
            <a:r>
              <a:rPr lang="nl-NL" dirty="0" smtClean="0"/>
              <a:t> dataset</a:t>
            </a:r>
          </a:p>
          <a:p>
            <a:pPr lvl="1"/>
            <a:r>
              <a:rPr lang="nl-NL" dirty="0" smtClean="0"/>
              <a:t>Multicolumn: </a:t>
            </a:r>
            <a:r>
              <a:rPr lang="nl-NL" dirty="0" err="1"/>
              <a:t>e</a:t>
            </a:r>
            <a:r>
              <a:rPr lang="nl-NL" dirty="0" err="1" smtClean="0"/>
              <a:t>ach</a:t>
            </a:r>
            <a:r>
              <a:rPr lang="nl-NL" dirty="0" smtClean="0"/>
              <a:t> column is a Series</a:t>
            </a:r>
          </a:p>
          <a:p>
            <a:r>
              <a:rPr lang="nl-NL" b="1" dirty="0" smtClean="0"/>
              <a:t>Panel</a:t>
            </a:r>
            <a:r>
              <a:rPr lang="nl-NL" dirty="0" smtClean="0"/>
              <a:t>: 3 dimensionaal (niet veel gebruikt)</a:t>
            </a:r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492-546E-454D-AEF4-3CD850502E70}" type="datetime1">
              <a:rPr lang="nl-NL" altLang="nl-NL" smtClean="0"/>
              <a:pPr/>
              <a:t>29-01-17</a:t>
            </a:fld>
            <a:endParaRPr lang="en-US" altLang="nl-NL" sz="1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9CA7-996F-4870-972E-373AD063BD2E}" type="slidenum">
              <a:rPr lang="en-US" altLang="nl-NL" smtClean="0"/>
              <a:pPr/>
              <a:t>15</a:t>
            </a:fld>
            <a:endParaRPr lang="en-US" alt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Datascience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516560" y="4846041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Zie</a:t>
            </a:r>
            <a:r>
              <a:rPr lang="en-US" dirty="0"/>
              <a:t>: http</a:t>
            </a:r>
            <a:r>
              <a:rPr lang="en-US" dirty="0"/>
              <a:t>://pandas.pydata.org/pandas-docs/stable/dsintro.html</a:t>
            </a:r>
          </a:p>
        </p:txBody>
      </p:sp>
    </p:spTree>
    <p:extLst>
      <p:ext uri="{BB962C8B-B14F-4D97-AF65-F5344CB8AC3E}">
        <p14:creationId xmlns:p14="http://schemas.microsoft.com/office/powerpoint/2010/main" val="181517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Dataframe weergave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492-546E-454D-AEF4-3CD850502E70}" type="datetime1">
              <a:rPr lang="nl-NL" altLang="nl-NL" smtClean="0"/>
              <a:pPr/>
              <a:t>29-01-17</a:t>
            </a:fld>
            <a:endParaRPr lang="en-US" altLang="nl-NL" sz="1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9CA7-996F-4870-972E-373AD063BD2E}" type="slidenum">
              <a:rPr lang="en-US" altLang="nl-NL" smtClean="0"/>
              <a:pPr/>
              <a:t>16</a:t>
            </a:fld>
            <a:endParaRPr lang="en-US" alt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Datascience</a:t>
            </a:r>
            <a:endParaRPr lang="en-US" sz="1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412777"/>
            <a:ext cx="8640960" cy="438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0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2200" y="111820"/>
            <a:ext cx="6172200" cy="1077218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Learning </a:t>
            </a:r>
            <a:r>
              <a:rPr lang="nl-NL" dirty="0" err="1" smtClean="0"/>
              <a:t>Pandas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Dataschool.io – 1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0" y="1762125"/>
            <a:ext cx="7881938" cy="4782848"/>
          </a:xfrm>
        </p:spPr>
        <p:txBody>
          <a:bodyPr/>
          <a:lstStyle/>
          <a:p>
            <a:r>
              <a:rPr lang="nl-NL" dirty="0" smtClean="0"/>
              <a:t>Introductie</a:t>
            </a:r>
            <a:endParaRPr lang="nl-NL" dirty="0" smtClean="0">
              <a:hlinkClick r:id=""/>
            </a:endParaRPr>
          </a:p>
          <a:p>
            <a:pPr lvl="1"/>
            <a:r>
              <a:rPr lang="nl-NL" dirty="0" smtClean="0">
                <a:hlinkClick r:id=""/>
              </a:rPr>
              <a:t>http</a:t>
            </a:r>
            <a:r>
              <a:rPr lang="nl-NL" dirty="0">
                <a:hlinkClick r:id="rId2"/>
              </a:rPr>
              <a:t>://www.dataschool.io/easier-data-analysis-with-pandas</a:t>
            </a:r>
            <a:r>
              <a:rPr lang="nl-NL" dirty="0" smtClean="0">
                <a:hlinkClick r:id="rId2"/>
              </a:rPr>
              <a:t>/</a:t>
            </a:r>
          </a:p>
          <a:p>
            <a:r>
              <a:rPr lang="nl-NL" dirty="0" smtClean="0"/>
              <a:t>Playlist:</a:t>
            </a:r>
            <a:endParaRPr lang="nl-NL" dirty="0">
              <a:hlinkClick r:id="rId2"/>
            </a:endParaRPr>
          </a:p>
          <a:p>
            <a:pPr lvl="1"/>
            <a:r>
              <a:rPr lang="nl-NL" dirty="0" smtClean="0">
                <a:hlinkClick r:id="rId2"/>
              </a:rPr>
              <a:t>https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www.youtube.com/playlist?list=PL5-da3qGB5ICCsgW1MxlZ0Hq8LL5U3u9y</a:t>
            </a:r>
            <a:r>
              <a:rPr lang="nl-NL" dirty="0" smtClean="0"/>
              <a:t> </a:t>
            </a:r>
          </a:p>
          <a:p>
            <a:r>
              <a:rPr lang="nl-NL" dirty="0" smtClean="0"/>
              <a:t>Notebook:</a:t>
            </a:r>
          </a:p>
          <a:p>
            <a:pPr lvl="1"/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nbviewer.jupyter.org/github/justmarkham/pandas-videos/blob/master/pandas.ipynb</a:t>
            </a:r>
            <a:r>
              <a:rPr lang="nl-NL" dirty="0" smtClean="0"/>
              <a:t> 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492-546E-454D-AEF4-3CD850502E70}" type="datetime1">
              <a:rPr lang="nl-NL" altLang="nl-NL" smtClean="0"/>
              <a:pPr/>
              <a:t>29-01-17</a:t>
            </a:fld>
            <a:endParaRPr lang="en-US" altLang="nl-NL" sz="1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9CA7-996F-4870-972E-373AD063BD2E}" type="slidenum">
              <a:rPr lang="en-US" altLang="nl-NL" smtClean="0"/>
              <a:pPr/>
              <a:t>17</a:t>
            </a:fld>
            <a:endParaRPr lang="en-US" alt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Datascience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1405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2200" y="111820"/>
            <a:ext cx="6172200" cy="1077218"/>
          </a:xfrm>
        </p:spPr>
        <p:txBody>
          <a:bodyPr>
            <a:normAutofit fontScale="90000"/>
          </a:bodyPr>
          <a:lstStyle/>
          <a:p>
            <a:r>
              <a:rPr lang="nl-NL" dirty="0"/>
              <a:t>Learning </a:t>
            </a:r>
            <a:r>
              <a:rPr lang="nl-NL" dirty="0" err="1"/>
              <a:t>Pandas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Dataschool.io – 2 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492-546E-454D-AEF4-3CD850502E70}" type="datetime1">
              <a:rPr lang="nl-NL" altLang="nl-NL" smtClean="0"/>
              <a:pPr/>
              <a:t>29-01-17</a:t>
            </a:fld>
            <a:endParaRPr lang="en-US" altLang="nl-NL" sz="1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9CA7-996F-4870-972E-373AD063BD2E}" type="slidenum">
              <a:rPr lang="en-US" altLang="nl-NL" smtClean="0"/>
              <a:pPr/>
              <a:t>18</a:t>
            </a:fld>
            <a:endParaRPr lang="en-US" alt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Datascience</a:t>
            </a:r>
            <a:endParaRPr lang="en-US" sz="1400" dirty="0"/>
          </a:p>
        </p:txBody>
      </p:sp>
      <p:sp>
        <p:nvSpPr>
          <p:cNvPr id="7" name="Tekstvak 6"/>
          <p:cNvSpPr txBox="1"/>
          <p:nvPr/>
        </p:nvSpPr>
        <p:spPr>
          <a:xfrm>
            <a:off x="2553332" y="1213318"/>
            <a:ext cx="576670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Leerpunten: 1 t/m 11</a:t>
            </a:r>
          </a:p>
          <a:p>
            <a:r>
              <a:rPr lang="nl-NL" dirty="0"/>
              <a:t>import </a:t>
            </a:r>
            <a:r>
              <a:rPr lang="nl-NL" dirty="0" err="1"/>
              <a:t>pandas</a:t>
            </a:r>
            <a:r>
              <a:rPr lang="nl-NL" dirty="0"/>
              <a:t> as </a:t>
            </a:r>
            <a:r>
              <a:rPr lang="nl-NL" dirty="0" err="1"/>
              <a:t>pd</a:t>
            </a:r>
            <a:endParaRPr lang="nl-NL" dirty="0"/>
          </a:p>
          <a:p>
            <a:r>
              <a:rPr lang="nl-NL" dirty="0" err="1"/>
              <a:t>p</a:t>
            </a:r>
            <a:r>
              <a:rPr lang="nl-NL" dirty="0" err="1"/>
              <a:t>d.read_table</a:t>
            </a:r>
            <a:r>
              <a:rPr lang="nl-NL" dirty="0"/>
              <a:t>(), </a:t>
            </a:r>
            <a:r>
              <a:rPr lang="nl-NL" dirty="0" err="1"/>
              <a:t>pd.read_csv</a:t>
            </a:r>
            <a:r>
              <a:rPr lang="nl-NL" dirty="0"/>
              <a:t>()</a:t>
            </a:r>
          </a:p>
          <a:p>
            <a:r>
              <a:rPr lang="nl-NL" dirty="0"/>
              <a:t>.</a:t>
            </a:r>
            <a:r>
              <a:rPr lang="nl-NL" dirty="0" err="1"/>
              <a:t>head</a:t>
            </a:r>
            <a:r>
              <a:rPr lang="nl-NL" dirty="0"/>
              <a:t>(), .</a:t>
            </a:r>
            <a:r>
              <a:rPr lang="nl-NL" dirty="0" err="1"/>
              <a:t>tail</a:t>
            </a:r>
            <a:r>
              <a:rPr lang="nl-NL" dirty="0"/>
              <a:t>(), </a:t>
            </a:r>
            <a:r>
              <a:rPr lang="nl-NL" dirty="0" err="1"/>
              <a:t>describe</a:t>
            </a:r>
            <a:r>
              <a:rPr lang="nl-NL" dirty="0"/>
              <a:t>(),  .</a:t>
            </a:r>
            <a:r>
              <a:rPr lang="nl-NL" dirty="0" err="1"/>
              <a:t>shape</a:t>
            </a:r>
            <a:r>
              <a:rPr lang="nl-NL" dirty="0"/>
              <a:t>, </a:t>
            </a:r>
          </a:p>
          <a:p>
            <a:endParaRPr lang="nl-NL" b="1" dirty="0"/>
          </a:p>
          <a:p>
            <a:r>
              <a:rPr lang="nl-NL" b="1" dirty="0" err="1"/>
              <a:t>Selecting</a:t>
            </a:r>
            <a:r>
              <a:rPr lang="nl-NL" b="1" dirty="0"/>
              <a:t> columns:</a:t>
            </a:r>
          </a:p>
          <a:p>
            <a:pPr marL="285750" indent="-285750">
              <a:buFontTx/>
              <a:buChar char="-"/>
            </a:pPr>
            <a:r>
              <a:rPr lang="nl-NL" dirty="0"/>
              <a:t>a column as a series: ufo[‘City’] or </a:t>
            </a:r>
            <a:r>
              <a:rPr lang="nl-NL" dirty="0" err="1"/>
              <a:t>ufo.City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a column as a dataframe: ufo[[‘City’]]</a:t>
            </a:r>
          </a:p>
          <a:p>
            <a:pPr marL="285750" indent="-285750">
              <a:buFontTx/>
              <a:buChar char="-"/>
            </a:pPr>
            <a:r>
              <a:rPr lang="nl-NL" dirty="0"/>
              <a:t>Multiple columns ufo[[‘City’, ‘State’]]</a:t>
            </a:r>
          </a:p>
          <a:p>
            <a:r>
              <a:rPr lang="nl-NL" dirty="0" err="1"/>
              <a:t>Adding</a:t>
            </a:r>
            <a:r>
              <a:rPr lang="nl-NL" dirty="0"/>
              <a:t> / </a:t>
            </a:r>
            <a:r>
              <a:rPr lang="nl-NL" dirty="0" err="1"/>
              <a:t>changing</a:t>
            </a:r>
            <a:r>
              <a:rPr lang="nl-NL" dirty="0"/>
              <a:t> a column: 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rows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ufo’[‘Country’] = ‘USA’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Combined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ufo’[‘</a:t>
            </a:r>
            <a:r>
              <a:rPr lang="nl-NL" dirty="0" err="1"/>
              <a:t>Location</a:t>
            </a:r>
            <a:r>
              <a:rPr lang="nl-NL" dirty="0"/>
              <a:t>’] = </a:t>
            </a:r>
            <a:r>
              <a:rPr lang="nl-NL" dirty="0"/>
              <a:t>ufo[‘City’] </a:t>
            </a:r>
            <a:r>
              <a:rPr lang="nl-NL" dirty="0"/>
              <a:t>+ </a:t>
            </a:r>
            <a:r>
              <a:rPr lang="nl-NL" dirty="0" err="1"/>
              <a:t>ufo.State</a:t>
            </a:r>
            <a:endParaRPr lang="nl-NL" dirty="0"/>
          </a:p>
          <a:p>
            <a:r>
              <a:rPr lang="nl-NL" dirty="0"/>
              <a:t>Drop </a:t>
            </a:r>
            <a:r>
              <a:rPr lang="nl-NL" dirty="0" err="1"/>
              <a:t>Rows</a:t>
            </a:r>
            <a:r>
              <a:rPr lang="nl-NL" dirty="0"/>
              <a:t>/Columns: drop(): </a:t>
            </a:r>
            <a:r>
              <a:rPr lang="nl-NL" dirty="0" err="1"/>
              <a:t>rows</a:t>
            </a:r>
            <a:r>
              <a:rPr lang="nl-NL" dirty="0"/>
              <a:t>: </a:t>
            </a:r>
            <a:r>
              <a:rPr lang="nl-NL" dirty="0" err="1"/>
              <a:t>axis</a:t>
            </a:r>
            <a:r>
              <a:rPr lang="nl-NL" dirty="0"/>
              <a:t>=0, columns: </a:t>
            </a:r>
            <a:r>
              <a:rPr lang="nl-NL" dirty="0" err="1"/>
              <a:t>axis</a:t>
            </a:r>
            <a:r>
              <a:rPr lang="nl-NL" dirty="0"/>
              <a:t> = 1</a:t>
            </a:r>
          </a:p>
          <a:p>
            <a:pPr marL="285750" indent="-285750">
              <a:buFontTx/>
              <a:buChar char="-"/>
            </a:pPr>
            <a:r>
              <a:rPr lang="nl-NL" dirty="0"/>
              <a:t>.</a:t>
            </a:r>
            <a:r>
              <a:rPr lang="nl-NL" dirty="0" err="1"/>
              <a:t>sort_values</a:t>
            </a:r>
            <a:r>
              <a:rPr lang="nl-NL" dirty="0"/>
              <a:t>() </a:t>
            </a:r>
          </a:p>
          <a:p>
            <a:endParaRPr lang="nl-NL" b="1" dirty="0"/>
          </a:p>
          <a:p>
            <a:r>
              <a:rPr lang="nl-NL" b="1" dirty="0" err="1"/>
              <a:t>Selecting</a:t>
            </a:r>
            <a:r>
              <a:rPr lang="nl-NL" b="1" dirty="0"/>
              <a:t> </a:t>
            </a:r>
            <a:r>
              <a:rPr lang="nl-NL" b="1" dirty="0" err="1"/>
              <a:t>rows</a:t>
            </a:r>
            <a:r>
              <a:rPr lang="nl-NL" b="1" dirty="0"/>
              <a:t> (filtering): </a:t>
            </a:r>
          </a:p>
          <a:p>
            <a:pPr marL="285750" indent="-285750">
              <a:buFontTx/>
              <a:buChar char="-"/>
            </a:pPr>
            <a:r>
              <a:rPr lang="nl-NL" dirty="0"/>
              <a:t>Met een lijst met </a:t>
            </a:r>
            <a:r>
              <a:rPr lang="nl-NL" dirty="0" err="1"/>
              <a:t>booleans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Met een statement</a:t>
            </a:r>
            <a:r>
              <a:rPr lang="nl-NL" dirty="0"/>
              <a:t>: </a:t>
            </a:r>
            <a:r>
              <a:rPr lang="nl-NL" dirty="0" err="1"/>
              <a:t>movies</a:t>
            </a:r>
            <a:r>
              <a:rPr lang="nl-NL" dirty="0"/>
              <a:t>[</a:t>
            </a:r>
            <a:r>
              <a:rPr lang="nl-NL" dirty="0" err="1"/>
              <a:t>movies.duration</a:t>
            </a:r>
            <a:r>
              <a:rPr lang="nl-NL" dirty="0"/>
              <a:t> &gt;= 200</a:t>
            </a:r>
            <a:r>
              <a:rPr lang="nl-NL" dirty="0"/>
              <a:t>]</a:t>
            </a:r>
          </a:p>
          <a:p>
            <a:pPr marL="285750" indent="-285750">
              <a:buFontTx/>
              <a:buChar char="-"/>
            </a:pPr>
            <a:r>
              <a:rPr lang="nl-NL" dirty="0"/>
              <a:t>Met .loc, met .</a:t>
            </a:r>
            <a:r>
              <a:rPr lang="nl-NL" dirty="0" err="1"/>
              <a:t>iloc</a:t>
            </a:r>
            <a:r>
              <a:rPr lang="nl-NL" dirty="0"/>
              <a:t> (zie 19), met </a:t>
            </a:r>
            <a:r>
              <a:rPr lang="nl-NL" dirty="0" err="1"/>
              <a:t>isin</a:t>
            </a:r>
            <a:r>
              <a:rPr lang="nl-NL" dirty="0"/>
              <a:t>()</a:t>
            </a:r>
          </a:p>
          <a:p>
            <a:pPr marL="285750" indent="-285750">
              <a:buFontTx/>
              <a:buChar char="-"/>
            </a:pPr>
            <a:r>
              <a:rPr lang="nl-NL" dirty="0"/>
              <a:t>Multiple filters: &amp;, | </a:t>
            </a:r>
          </a:p>
        </p:txBody>
      </p:sp>
    </p:spTree>
    <p:extLst>
      <p:ext uri="{BB962C8B-B14F-4D97-AF65-F5344CB8AC3E}">
        <p14:creationId xmlns:p14="http://schemas.microsoft.com/office/powerpoint/2010/main" val="33325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Inladen van een bestand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mport 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pandas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 as 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pd</a:t>
            </a:r>
            <a:endParaRPr lang="nl-NL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data = 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pd.read_csv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(&lt;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filepath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&gt;)</a:t>
            </a:r>
          </a:p>
          <a:p>
            <a:pPr marL="0" indent="0">
              <a:buNone/>
            </a:pP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data = 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pd.read_excel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(&lt;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filepath</a:t>
            </a:r>
            <a:r>
              <a:rPr lang="nl-NL" dirty="0" smtClean="0">
                <a:latin typeface="Courier New" charset="0"/>
                <a:ea typeface="Courier New" charset="0"/>
                <a:cs typeface="Courier New" charset="0"/>
              </a:rPr>
              <a:t>&gt;) </a:t>
            </a:r>
            <a:r>
              <a:rPr lang="nl-NL" dirty="0" smtClean="0">
                <a:ea typeface="Courier New" charset="0"/>
                <a:cs typeface="Courier New" charset="0"/>
              </a:rPr>
              <a:t>(installeer package 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xlrd</a:t>
            </a:r>
            <a:r>
              <a:rPr lang="nl-NL" dirty="0" smtClean="0">
                <a:ea typeface="Courier New" charset="0"/>
                <a:cs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237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is Data </a:t>
            </a:r>
            <a:r>
              <a:rPr lang="nl-NL" dirty="0" err="1" smtClean="0"/>
              <a:t>Science</a:t>
            </a:r>
            <a:r>
              <a:rPr lang="nl-NL" dirty="0" smtClean="0"/>
              <a:t>?</a:t>
            </a:r>
          </a:p>
          <a:p>
            <a:r>
              <a:rPr lang="nl-NL" dirty="0" err="1" smtClean="0"/>
              <a:t>Numpy</a:t>
            </a:r>
            <a:endParaRPr lang="nl-NL" dirty="0" smtClean="0"/>
          </a:p>
          <a:p>
            <a:r>
              <a:rPr lang="nl-NL" dirty="0" err="1" smtClean="0"/>
              <a:t>Pandas</a:t>
            </a:r>
            <a:r>
              <a:rPr lang="nl-NL" dirty="0" smtClean="0"/>
              <a:t> en inlezen bestanden</a:t>
            </a:r>
          </a:p>
          <a:p>
            <a:r>
              <a:rPr lang="nl-NL" dirty="0" err="1" smtClean="0"/>
              <a:t>Scikit-learn</a:t>
            </a:r>
            <a:endParaRPr lang="nl-NL" dirty="0" smtClean="0"/>
          </a:p>
          <a:p>
            <a:r>
              <a:rPr lang="nl-NL" dirty="0" smtClean="0"/>
              <a:t>Visualisatie in </a:t>
            </a:r>
            <a:r>
              <a:rPr lang="nl-NL" dirty="0" err="1" smtClean="0"/>
              <a:t>Bokeh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1886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</a:t>
            </a:r>
            <a:r>
              <a:rPr lang="nl-NL" dirty="0" err="1" smtClean="0"/>
              <a:t>cleanup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code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2080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Data-analyse: </a:t>
            </a:r>
            <a:r>
              <a:rPr lang="nl-NL" dirty="0" err="1" smtClean="0"/>
              <a:t>scikit-learn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K-Means clustering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85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2200" y="111820"/>
            <a:ext cx="6172200" cy="1077218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Wat is machine </a:t>
            </a:r>
            <a:r>
              <a:rPr lang="nl-NL" dirty="0" err="1" smtClean="0"/>
              <a:t>learning</a:t>
            </a:r>
            <a:r>
              <a:rPr lang="nl-NL" dirty="0" smtClean="0"/>
              <a:t> (ML)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0" y="1762125"/>
            <a:ext cx="7881938" cy="4074962"/>
          </a:xfrm>
        </p:spPr>
        <p:txBody>
          <a:bodyPr/>
          <a:lstStyle/>
          <a:p>
            <a:r>
              <a:rPr lang="en-US" dirty="0"/>
              <a:t>"Machine </a:t>
            </a:r>
            <a:r>
              <a:rPr lang="en-US" dirty="0" smtClean="0"/>
              <a:t>learning (ML) </a:t>
            </a:r>
            <a:r>
              <a:rPr lang="en-US" dirty="0"/>
              <a:t>is the semi-automated extraction of knowledge from </a:t>
            </a:r>
            <a:r>
              <a:rPr lang="en-US" dirty="0" smtClean="0"/>
              <a:t>data“</a:t>
            </a:r>
          </a:p>
          <a:p>
            <a:pPr lvl="1"/>
            <a:r>
              <a:rPr lang="en-US" dirty="0" smtClean="0"/>
              <a:t>Machine : </a:t>
            </a:r>
            <a:r>
              <a:rPr lang="en-US" dirty="0" err="1" smtClean="0"/>
              <a:t>Een</a:t>
            </a:r>
            <a:r>
              <a:rPr lang="en-US" dirty="0" smtClean="0"/>
              <a:t> computer </a:t>
            </a:r>
            <a:r>
              <a:rPr lang="en-US" dirty="0" err="1" smtClean="0"/>
              <a:t>vormt</a:t>
            </a:r>
            <a:r>
              <a:rPr lang="en-US" dirty="0" smtClean="0"/>
              <a:t> </a:t>
            </a:r>
            <a:r>
              <a:rPr lang="en-US" dirty="0" err="1" smtClean="0"/>
              <a:t>gegevens</a:t>
            </a:r>
            <a:r>
              <a:rPr lang="en-US" dirty="0" smtClean="0"/>
              <a:t> om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kennis</a:t>
            </a:r>
            <a:endParaRPr lang="en-US" dirty="0" smtClean="0"/>
          </a:p>
          <a:p>
            <a:pPr lvl="1"/>
            <a:r>
              <a:rPr lang="en-US" dirty="0" smtClean="0"/>
              <a:t>Knowledge : </a:t>
            </a:r>
            <a:r>
              <a:rPr lang="en-US" dirty="0" err="1" smtClean="0"/>
              <a:t>bruikbare</a:t>
            </a:r>
            <a:r>
              <a:rPr lang="en-US" dirty="0" smtClean="0"/>
              <a:t> </a:t>
            </a:r>
            <a:r>
              <a:rPr lang="en-US" dirty="0" err="1" smtClean="0"/>
              <a:t>kennis</a:t>
            </a:r>
            <a:endParaRPr lang="en-US" dirty="0" smtClean="0"/>
          </a:p>
          <a:p>
            <a:pPr lvl="1"/>
            <a:r>
              <a:rPr lang="en-US" dirty="0" smtClean="0"/>
              <a:t>Automated : de computer </a:t>
            </a:r>
            <a:r>
              <a:rPr lang="en-US" dirty="0" err="1" smtClean="0"/>
              <a:t>voert</a:t>
            </a:r>
            <a:r>
              <a:rPr lang="en-US" dirty="0" smtClean="0"/>
              <a:t> </a:t>
            </a:r>
            <a:r>
              <a:rPr lang="en-US" dirty="0" err="1" smtClean="0"/>
              <a:t>uitgebreide</a:t>
            </a:r>
            <a:r>
              <a:rPr lang="en-US" dirty="0" smtClean="0"/>
              <a:t> </a:t>
            </a:r>
            <a:r>
              <a:rPr lang="en-US" dirty="0" err="1" smtClean="0"/>
              <a:t>berekeningen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endParaRPr lang="en-US" dirty="0" smtClean="0"/>
          </a:p>
          <a:p>
            <a:pPr lvl="1"/>
            <a:r>
              <a:rPr lang="en-US" dirty="0" smtClean="0"/>
              <a:t>Semi-automated : de </a:t>
            </a:r>
            <a:r>
              <a:rPr lang="en-US" dirty="0" err="1" smtClean="0"/>
              <a:t>gebruiker</a:t>
            </a:r>
            <a:r>
              <a:rPr lang="en-US" dirty="0" smtClean="0"/>
              <a:t> </a:t>
            </a:r>
            <a:r>
              <a:rPr lang="en-US" dirty="0" err="1" smtClean="0"/>
              <a:t>neemt</a:t>
            </a:r>
            <a:r>
              <a:rPr lang="en-US" dirty="0" smtClean="0"/>
              <a:t> de </a:t>
            </a:r>
            <a:r>
              <a:rPr lang="en-US" dirty="0" err="1" smtClean="0"/>
              <a:t>beslissingen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492-546E-454D-AEF4-3CD850502E70}" type="datetime1">
              <a:rPr lang="nl-NL" altLang="nl-NL" smtClean="0"/>
              <a:pPr/>
              <a:t>30-01-17</a:t>
            </a:fld>
            <a:endParaRPr lang="en-US" altLang="nl-NL" sz="1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9CA7-996F-4870-972E-373AD063BD2E}" type="slidenum">
              <a:rPr lang="en-US" altLang="nl-NL" smtClean="0"/>
              <a:pPr/>
              <a:t>22</a:t>
            </a:fld>
            <a:endParaRPr lang="en-US" alt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Datascience</a:t>
            </a:r>
            <a:endParaRPr lang="en-US" sz="1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786" y="718110"/>
            <a:ext cx="4093898" cy="92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51991" y="272417"/>
            <a:ext cx="6172200" cy="579438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Machine Learning soorten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19536" y="1164832"/>
            <a:ext cx="7881938" cy="5041380"/>
          </a:xfrm>
        </p:spPr>
        <p:txBody>
          <a:bodyPr/>
          <a:lstStyle/>
          <a:p>
            <a:r>
              <a:rPr lang="nl-NL" dirty="0" err="1" smtClean="0"/>
              <a:t>Supervised</a:t>
            </a:r>
            <a:r>
              <a:rPr lang="nl-NL" dirty="0" smtClean="0"/>
              <a:t>: (</a:t>
            </a:r>
            <a:r>
              <a:rPr lang="nl-NL" dirty="0" err="1" smtClean="0"/>
              <a:t>predictions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Gebaseerd op datasets waarvan de uitkomst al bekend is. Deze datasets worden gebruikt om te leren (“fit”)</a:t>
            </a:r>
          </a:p>
          <a:p>
            <a:pPr lvl="1"/>
            <a:r>
              <a:rPr lang="nl-NL" dirty="0" smtClean="0"/>
              <a:t>Toepassen op nieuwe datasets (“</a:t>
            </a:r>
            <a:r>
              <a:rPr lang="nl-NL" dirty="0" err="1" smtClean="0"/>
              <a:t>predict</a:t>
            </a:r>
            <a:r>
              <a:rPr lang="nl-NL" dirty="0" smtClean="0"/>
              <a:t>)</a:t>
            </a:r>
            <a:endParaRPr lang="nl-NL" dirty="0"/>
          </a:p>
          <a:p>
            <a:r>
              <a:rPr lang="nl-NL" dirty="0" err="1" smtClean="0"/>
              <a:t>Unsupervised</a:t>
            </a:r>
            <a:r>
              <a:rPr lang="nl-NL" dirty="0" smtClean="0"/>
              <a:t>: (</a:t>
            </a:r>
            <a:r>
              <a:rPr lang="nl-NL" dirty="0" err="1" smtClean="0"/>
              <a:t>structuring</a:t>
            </a:r>
            <a:r>
              <a:rPr lang="nl-NL" dirty="0" smtClean="0"/>
              <a:t>, datamining)</a:t>
            </a:r>
          </a:p>
          <a:p>
            <a:pPr lvl="1"/>
            <a:r>
              <a:rPr lang="nl-NL" dirty="0" smtClean="0"/>
              <a:t>Gebaseerd op datasets zonder specifieke uitkomst.</a:t>
            </a:r>
          </a:p>
          <a:p>
            <a:pPr lvl="1"/>
            <a:r>
              <a:rPr lang="nl-NL" dirty="0" smtClean="0"/>
              <a:t>Proberen groepen/indeling te vinden die nuttig zijn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492-546E-454D-AEF4-3CD850502E70}" type="datetime1">
              <a:rPr lang="nl-NL" altLang="nl-NL" smtClean="0"/>
              <a:pPr/>
              <a:t>30-01-17</a:t>
            </a:fld>
            <a:endParaRPr lang="en-US" altLang="nl-NL" sz="1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9CA7-996F-4870-972E-373AD063BD2E}" type="slidenum">
              <a:rPr lang="en-US" altLang="nl-NL" smtClean="0"/>
              <a:pPr/>
              <a:t>23</a:t>
            </a:fld>
            <a:endParaRPr lang="en-US" alt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Datascience</a:t>
            </a:r>
            <a:endParaRPr lang="en-US" sz="1400" dirty="0"/>
          </a:p>
        </p:txBody>
      </p:sp>
      <p:sp>
        <p:nvSpPr>
          <p:cNvPr id="7" name="Rechthoek 6"/>
          <p:cNvSpPr/>
          <p:nvPr/>
        </p:nvSpPr>
        <p:spPr>
          <a:xfrm>
            <a:off x="1814736" y="5661249"/>
            <a:ext cx="8562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hlinkClick r:id="rId2"/>
              </a:rPr>
              <a:t>https://</a:t>
            </a:r>
            <a:r>
              <a:rPr lang="nl-NL" dirty="0">
                <a:hlinkClick r:id="rId2"/>
              </a:rPr>
              <a:t>www.e-sites.nl/blog/476-machine-learning-een-korte-toelichting-op-de-techniek-en-toepassing.html</a:t>
            </a:r>
            <a:endParaRPr lang="nl-NL" dirty="0"/>
          </a:p>
          <a:p>
            <a:r>
              <a:rPr lang="nl-NL" dirty="0">
                <a:hlinkClick r:id="rId3"/>
              </a:rPr>
              <a:t>https://</a:t>
            </a:r>
            <a:r>
              <a:rPr lang="nl-NL" dirty="0">
                <a:hlinkClick r:id="rId3"/>
              </a:rPr>
              <a:t>en.wikipedia.org/wiki/Unsupervised_learning</a:t>
            </a:r>
            <a:r>
              <a:rPr lang="nl-NL" dirty="0"/>
              <a:t> </a:t>
            </a:r>
          </a:p>
          <a:p>
            <a:r>
              <a:rPr lang="nl-NL" dirty="0">
                <a:hlinkClick r:id="rId4"/>
              </a:rPr>
              <a:t>https://</a:t>
            </a:r>
            <a:r>
              <a:rPr lang="nl-NL" dirty="0">
                <a:hlinkClick r:id="rId4"/>
              </a:rPr>
              <a:t>en.wikipedia.org/wiki/Supervised_learning</a:t>
            </a:r>
            <a:r>
              <a:rPr lang="nl-NL" dirty="0"/>
              <a:t> 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9007023" y="2614947"/>
            <a:ext cx="93006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nl-NL" b="1" dirty="0" err="1"/>
              <a:t>Labeled</a:t>
            </a:r>
            <a:endParaRPr lang="nl-NL" b="1" dirty="0"/>
          </a:p>
        </p:txBody>
      </p:sp>
      <p:sp>
        <p:nvSpPr>
          <p:cNvPr id="9" name="Tekstvak 8"/>
          <p:cNvSpPr txBox="1"/>
          <p:nvPr/>
        </p:nvSpPr>
        <p:spPr>
          <a:xfrm>
            <a:off x="9007022" y="4437112"/>
            <a:ext cx="116249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nl-NL" b="1" dirty="0" err="1"/>
              <a:t>Unlabeled</a:t>
            </a:r>
            <a:endParaRPr lang="nl-NL" b="1" dirty="0"/>
          </a:p>
        </p:txBody>
      </p:sp>
      <p:sp>
        <p:nvSpPr>
          <p:cNvPr id="10" name="Tekstvak 9"/>
          <p:cNvSpPr txBox="1"/>
          <p:nvPr/>
        </p:nvSpPr>
        <p:spPr>
          <a:xfrm>
            <a:off x="7896201" y="5249689"/>
            <a:ext cx="202895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nl-NL" b="1" dirty="0" err="1"/>
              <a:t>Pattern</a:t>
            </a:r>
            <a:r>
              <a:rPr lang="nl-NL" b="1" dirty="0"/>
              <a:t> </a:t>
            </a:r>
            <a:r>
              <a:rPr lang="nl-NL" b="1" dirty="0" err="1"/>
              <a:t>recognition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9099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Train, test, </a:t>
            </a:r>
            <a:r>
              <a:rPr lang="nl-NL" dirty="0" err="1" smtClean="0"/>
              <a:t>overfit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91544" y="1403998"/>
            <a:ext cx="8424936" cy="3108543"/>
          </a:xfrm>
        </p:spPr>
        <p:txBody>
          <a:bodyPr/>
          <a:lstStyle/>
          <a:p>
            <a:r>
              <a:rPr lang="nl-NL" sz="2000" dirty="0" err="1"/>
              <a:t>Supervised</a:t>
            </a:r>
            <a:r>
              <a:rPr lang="nl-NL" sz="2000" dirty="0"/>
              <a:t> </a:t>
            </a:r>
            <a:r>
              <a:rPr lang="nl-NL" sz="2000" dirty="0" err="1"/>
              <a:t>learning</a:t>
            </a:r>
            <a:r>
              <a:rPr lang="nl-NL" sz="2000" dirty="0"/>
              <a:t>:</a:t>
            </a:r>
          </a:p>
          <a:p>
            <a:pPr lvl="1"/>
            <a:r>
              <a:rPr lang="nl-NL" sz="2000" dirty="0"/>
              <a:t>Splits de gegevensverzameling met bekende uitkomsten (“</a:t>
            </a:r>
            <a:r>
              <a:rPr lang="nl-NL" sz="2000" dirty="0" err="1"/>
              <a:t>labeled</a:t>
            </a:r>
            <a:r>
              <a:rPr lang="nl-NL" sz="2000" dirty="0"/>
              <a:t> data”) in een train-deel (60-80%) en test-deel (20-40%)</a:t>
            </a:r>
          </a:p>
          <a:p>
            <a:pPr lvl="1"/>
            <a:r>
              <a:rPr lang="nl-NL" sz="2000" dirty="0"/>
              <a:t>Het train-deel wordt gebruikt voor ‘</a:t>
            </a:r>
            <a:r>
              <a:rPr lang="nl-NL" sz="2000" dirty="0" err="1"/>
              <a:t>learning</a:t>
            </a:r>
            <a:r>
              <a:rPr lang="nl-NL" sz="2000" dirty="0"/>
              <a:t>’.</a:t>
            </a:r>
          </a:p>
          <a:p>
            <a:pPr lvl="1"/>
            <a:r>
              <a:rPr lang="nl-NL" sz="2000" dirty="0"/>
              <a:t>Het test-deel wordt gebruikt om na ‘</a:t>
            </a:r>
            <a:r>
              <a:rPr lang="nl-NL" sz="2000" dirty="0" err="1"/>
              <a:t>learning</a:t>
            </a:r>
            <a:r>
              <a:rPr lang="nl-NL" sz="2000" dirty="0"/>
              <a:t>’ te controleren hoe goed het model is.</a:t>
            </a:r>
          </a:p>
          <a:p>
            <a:pPr lvl="1"/>
            <a:r>
              <a:rPr lang="nl-NL" sz="2000" dirty="0"/>
              <a:t>Dit voorkomt </a:t>
            </a:r>
            <a:r>
              <a:rPr lang="nl-NL" sz="2000" dirty="0" err="1"/>
              <a:t>overfitting</a:t>
            </a:r>
            <a:r>
              <a:rPr lang="nl-NL" sz="2000" dirty="0"/>
              <a:t>: situatie dat het model in feite heel erg goed is voor de data waaruit het geleerd heeft en minder voor alle andere situaties</a:t>
            </a:r>
            <a:endParaRPr lang="nl-NL" sz="20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492-546E-454D-AEF4-3CD850502E70}" type="datetime1">
              <a:rPr lang="nl-NL" altLang="nl-NL" smtClean="0"/>
              <a:pPr/>
              <a:t>30-01-17</a:t>
            </a:fld>
            <a:endParaRPr lang="en-US" altLang="nl-NL" sz="1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9CA7-996F-4870-972E-373AD063BD2E}" type="slidenum">
              <a:rPr lang="en-US" altLang="nl-NL" smtClean="0"/>
              <a:pPr/>
              <a:t>24</a:t>
            </a:fld>
            <a:endParaRPr lang="en-US" alt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Datascience</a:t>
            </a:r>
            <a:endParaRPr lang="en-US" sz="1400" dirty="0"/>
          </a:p>
        </p:txBody>
      </p:sp>
      <p:sp>
        <p:nvSpPr>
          <p:cNvPr id="7" name="Rechthoek 6"/>
          <p:cNvSpPr/>
          <p:nvPr/>
        </p:nvSpPr>
        <p:spPr>
          <a:xfrm>
            <a:off x="5087888" y="1250108"/>
            <a:ext cx="511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Zie: </a:t>
            </a:r>
            <a:r>
              <a:rPr lang="nl-NL" dirty="0">
                <a:hlinkClick r:id="rId2"/>
              </a:rPr>
              <a:t>https</a:t>
            </a:r>
            <a:r>
              <a:rPr lang="nl-NL" dirty="0">
                <a:hlinkClick r:id="rId2"/>
              </a:rPr>
              <a:t>://</a:t>
            </a:r>
            <a:r>
              <a:rPr lang="nl-NL" dirty="0">
                <a:hlinkClick r:id="rId2"/>
              </a:rPr>
              <a:t>en.wikipedia.org/wiki/Overfitting</a:t>
            </a:r>
            <a:r>
              <a:rPr lang="nl-NL" dirty="0"/>
              <a:t> </a:t>
            </a:r>
            <a:endParaRPr lang="nl-NL" dirty="0"/>
          </a:p>
        </p:txBody>
      </p:sp>
      <p:pic>
        <p:nvPicPr>
          <p:cNvPr id="10244" name="Picture 4" descr="http://docs.aws.amazon.com/machine-learning/latest/dg/images/mlconcepts_imag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4351771"/>
            <a:ext cx="681037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hoek 7"/>
          <p:cNvSpPr/>
          <p:nvPr/>
        </p:nvSpPr>
        <p:spPr>
          <a:xfrm>
            <a:off x="1631504" y="6525346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http://docs.aws.amazon.com/machine-learning/latest/dg/model-fit-underfitting-vs-overfitting.html</a:t>
            </a:r>
          </a:p>
        </p:txBody>
      </p:sp>
    </p:spTree>
    <p:extLst>
      <p:ext uri="{BB962C8B-B14F-4D97-AF65-F5344CB8AC3E}">
        <p14:creationId xmlns:p14="http://schemas.microsoft.com/office/powerpoint/2010/main" val="20391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K-means clustering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0" y="1762125"/>
            <a:ext cx="7881938" cy="523220"/>
          </a:xfrm>
        </p:spPr>
        <p:txBody>
          <a:bodyPr/>
          <a:lstStyle/>
          <a:p>
            <a:r>
              <a:rPr lang="nl-NL" dirty="0" smtClean="0"/>
              <a:t>Voorbeeld (bij 2 features)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492-546E-454D-AEF4-3CD850502E70}" type="datetime1">
              <a:rPr lang="nl-NL" altLang="nl-NL" smtClean="0"/>
              <a:pPr/>
              <a:t>30-01-17</a:t>
            </a:fld>
            <a:endParaRPr lang="en-US" altLang="nl-NL" sz="1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9CA7-996F-4870-972E-373AD063BD2E}" type="slidenum">
              <a:rPr lang="en-US" altLang="nl-NL" smtClean="0"/>
              <a:pPr/>
              <a:t>25</a:t>
            </a:fld>
            <a:endParaRPr lang="en-US" alt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Datascience</a:t>
            </a:r>
            <a:endParaRPr lang="en-US" sz="1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4" y="2132857"/>
            <a:ext cx="8315325" cy="3990975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2137153" y="6550223"/>
            <a:ext cx="670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3" invalidUrl="http://www-bcf.usc.edu/~gareth/ISL/ISLR Sixth Printing.pdf"/>
              </a:rPr>
              <a:t>http://www-bcf.usc.edu/~</a:t>
            </a:r>
            <a:r>
              <a:rPr lang="nl-NL" dirty="0">
                <a:hlinkClick r:id="rId4" invalidUrl="http://www-bcf.usc.edu/~gareth/ISL/ISLR Sixth Printing.pdf"/>
              </a:rPr>
              <a:t>gareth/ISL/ISLR </a:t>
            </a:r>
            <a:r>
              <a:rPr lang="nl-NL" dirty="0" err="1">
                <a:hlinkClick r:id="rId5" invalidUrl="http://www-bcf.usc.edu/~gareth/ISL/ISLR Sixth Printing.pdf"/>
              </a:rPr>
              <a:t>Sixth</a:t>
            </a:r>
            <a:r>
              <a:rPr lang="nl-NL" dirty="0">
                <a:hlinkClick r:id="rId6" invalidUrl="http://www-bcf.usc.edu/~gareth/ISL/ISLR Sixth Printing.pdf"/>
              </a:rPr>
              <a:t> Printing.pdf</a:t>
            </a:r>
            <a:r>
              <a:rPr lang="nl-NL" dirty="0"/>
              <a:t>, page 387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0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Visualisatie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3942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492-546E-454D-AEF4-3CD850502E70}" type="datetime1">
              <a:rPr lang="nl-NL" altLang="nl-NL" smtClean="0"/>
              <a:pPr/>
              <a:t>30-01-17</a:t>
            </a:fld>
            <a:endParaRPr lang="en-US" altLang="nl-NL" sz="1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9CA7-996F-4870-972E-373AD063BD2E}" type="slidenum">
              <a:rPr lang="en-US" altLang="nl-NL" smtClean="0"/>
              <a:pPr/>
              <a:t>27</a:t>
            </a:fld>
            <a:endParaRPr lang="en-US" alt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Datascience</a:t>
            </a:r>
            <a:endParaRPr lang="en-US" sz="1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30023"/>
            <a:ext cx="9144000" cy="6888023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1524001" y="-30023"/>
            <a:ext cx="1758815" cy="24622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nl-NL" sz="1000" b="1" dirty="0">
                <a:solidFill>
                  <a:srgbClr val="FFFFFF"/>
                </a:solidFill>
              </a:rPr>
              <a:t>choosing-a-good-chart-09.pdf</a:t>
            </a:r>
          </a:p>
        </p:txBody>
      </p:sp>
    </p:spTree>
    <p:extLst>
      <p:ext uri="{BB962C8B-B14F-4D97-AF65-F5344CB8AC3E}">
        <p14:creationId xmlns:p14="http://schemas.microsoft.com/office/powerpoint/2010/main" val="2005085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2200" y="604264"/>
            <a:ext cx="6172200" cy="584775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Scatter</a:t>
            </a:r>
            <a:r>
              <a:rPr lang="nl-NL" dirty="0"/>
              <a:t> -&gt; line </a:t>
            </a:r>
            <a:r>
              <a:rPr lang="nl-NL"/>
              <a:t>-&gt; </a:t>
            </a:r>
            <a:r>
              <a:rPr lang="nl-NL" smtClean="0"/>
              <a:t>Loose </a:t>
            </a:r>
            <a:r>
              <a:rPr lang="nl-NL"/>
              <a:t>curve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0" y="1762126"/>
            <a:ext cx="7881938" cy="1040285"/>
          </a:xfrm>
        </p:spPr>
        <p:txBody>
          <a:bodyPr/>
          <a:lstStyle/>
          <a:p>
            <a:r>
              <a:rPr lang="nl-NL" dirty="0" smtClean="0"/>
              <a:t>Wat wil je zien</a:t>
            </a:r>
          </a:p>
          <a:p>
            <a:endParaRPr lang="nl-NL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492-546E-454D-AEF4-3CD850502E70}" type="datetime1">
              <a:rPr lang="nl-NL" altLang="nl-NL" smtClean="0"/>
              <a:pPr/>
              <a:t>30-01-17</a:t>
            </a:fld>
            <a:endParaRPr lang="en-US" altLang="nl-NL" sz="1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9CA7-996F-4870-972E-373AD063BD2E}" type="slidenum">
              <a:rPr lang="en-US" altLang="nl-NL" smtClean="0"/>
              <a:pPr/>
              <a:t>28</a:t>
            </a:fld>
            <a:endParaRPr lang="en-US" alt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Datascience</a:t>
            </a:r>
            <a:endParaRPr lang="en-US" sz="1400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974" y="2389443"/>
            <a:ext cx="2826187" cy="2135963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89443"/>
            <a:ext cx="3018593" cy="2135963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020" y="2366311"/>
            <a:ext cx="2897485" cy="2159094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2088385" y="4653136"/>
            <a:ext cx="20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Algemene verdeling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4799857" y="4662873"/>
            <a:ext cx="197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Kort termijn trends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896200" y="4653135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Lange termijn trend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2088385" y="5517233"/>
            <a:ext cx="9328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Udacity</a:t>
            </a:r>
            <a:r>
              <a:rPr lang="nl-NL" dirty="0"/>
              <a:t> </a:t>
            </a:r>
            <a:r>
              <a:rPr lang="nl-NL" dirty="0" err="1"/>
              <a:t>videos</a:t>
            </a:r>
            <a:r>
              <a:rPr lang="nl-NL" dirty="0"/>
              <a:t>: </a:t>
            </a:r>
            <a:r>
              <a:rPr lang="nl-NL" dirty="0">
                <a:hlinkClick r:id="rId5"/>
              </a:rPr>
              <a:t>https://</a:t>
            </a:r>
            <a:r>
              <a:rPr lang="nl-NL" dirty="0">
                <a:hlinkClick r:id="rId5"/>
              </a:rPr>
              <a:t>www.youtube.com/watch?list=PLAwxTw4SYaPk41og7PER4HBpGciPw6n3x</a:t>
            </a:r>
            <a:endParaRPr lang="nl-NL" dirty="0"/>
          </a:p>
          <a:p>
            <a:r>
              <a:rPr lang="nl-NL" dirty="0"/>
              <a:t>(video 158, 159, 160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8604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Charts</a:t>
            </a:r>
            <a:r>
              <a:rPr lang="nl-NL" dirty="0" smtClean="0"/>
              <a:t> voor data </a:t>
            </a:r>
            <a:r>
              <a:rPr lang="nl-NL" dirty="0" err="1" smtClean="0"/>
              <a:t>exploration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19300" y="1412777"/>
            <a:ext cx="5257800" cy="3971131"/>
          </a:xfrm>
        </p:spPr>
        <p:txBody>
          <a:bodyPr/>
          <a:lstStyle/>
          <a:p>
            <a:r>
              <a:rPr lang="nl-NL" dirty="0" smtClean="0"/>
              <a:t>Histogram: hoe zijn de meetwaarden verdeeld</a:t>
            </a:r>
          </a:p>
          <a:p>
            <a:r>
              <a:rPr lang="nl-NL" dirty="0" err="1" smtClean="0"/>
              <a:t>Scatterdiagram</a:t>
            </a:r>
            <a:r>
              <a:rPr lang="nl-NL" dirty="0" smtClean="0"/>
              <a:t>: hoe is de samenhang tussen de gegevens</a:t>
            </a:r>
          </a:p>
          <a:p>
            <a:r>
              <a:rPr lang="nl-NL" dirty="0" err="1" smtClean="0"/>
              <a:t>Boxplot</a:t>
            </a:r>
            <a:r>
              <a:rPr lang="nl-NL" dirty="0" smtClean="0"/>
              <a:t>: hoe is de verdeling rond het ‘midden’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492-546E-454D-AEF4-3CD850502E70}" type="datetime1">
              <a:rPr lang="nl-NL" altLang="nl-NL" smtClean="0"/>
              <a:pPr/>
              <a:t>30-01-17</a:t>
            </a:fld>
            <a:endParaRPr lang="en-US" altLang="nl-NL" sz="1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9CA7-996F-4870-972E-373AD063BD2E}" type="slidenum">
              <a:rPr lang="en-US" altLang="nl-NL" smtClean="0"/>
              <a:pPr/>
              <a:t>29</a:t>
            </a:fld>
            <a:endParaRPr lang="en-US" alt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Datascience</a:t>
            </a:r>
            <a:endParaRPr lang="en-US" sz="1400" dirty="0"/>
          </a:p>
        </p:txBody>
      </p:sp>
      <p:sp>
        <p:nvSpPr>
          <p:cNvPr id="7" name="Rechthoek 6"/>
          <p:cNvSpPr/>
          <p:nvPr/>
        </p:nvSpPr>
        <p:spPr>
          <a:xfrm>
            <a:off x="1919536" y="5574447"/>
            <a:ext cx="85411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Bron: </a:t>
            </a:r>
            <a:r>
              <a:rPr lang="nl-NL" dirty="0">
                <a:hlinkClick r:id="rId2"/>
              </a:rPr>
              <a:t>https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github.com/justmarkham/DAT8/blob/master/notebooks/05_pandas_visualization.ipynb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696" y="985723"/>
            <a:ext cx="1681505" cy="126283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938" y="2372439"/>
            <a:ext cx="2001019" cy="1464624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011" y="3873969"/>
            <a:ext cx="2201273" cy="135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3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Data </a:t>
            </a:r>
            <a:r>
              <a:rPr lang="nl-NL" dirty="0" err="1" smtClean="0"/>
              <a:t>Science</a:t>
            </a:r>
            <a:r>
              <a:rPr lang="nl-NL" dirty="0" smtClean="0"/>
              <a:t>?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1390650"/>
            <a:ext cx="5727699" cy="5467350"/>
          </a:xfrm>
        </p:spPr>
      </p:pic>
    </p:spTree>
    <p:extLst>
      <p:ext uri="{BB962C8B-B14F-4D97-AF65-F5344CB8AC3E}">
        <p14:creationId xmlns:p14="http://schemas.microsoft.com/office/powerpoint/2010/main" val="1301095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2200" y="111820"/>
            <a:ext cx="6974160" cy="1077218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Visual cues / Visual </a:t>
            </a:r>
            <a:r>
              <a:rPr lang="nl-NL" dirty="0" err="1" smtClean="0"/>
              <a:t>encoding</a:t>
            </a:r>
            <a:r>
              <a:rPr lang="nl-NL" dirty="0" smtClean="0"/>
              <a:t> - 1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492-546E-454D-AEF4-3CD850502E70}" type="datetime1">
              <a:rPr lang="nl-NL" altLang="nl-NL" smtClean="0"/>
              <a:pPr/>
              <a:t>30-01-17</a:t>
            </a:fld>
            <a:endParaRPr lang="en-US" altLang="nl-NL" sz="1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9CA7-996F-4870-972E-373AD063BD2E}" type="slidenum">
              <a:rPr lang="en-US" altLang="nl-NL" smtClean="0"/>
              <a:pPr/>
              <a:t>30</a:t>
            </a:fld>
            <a:endParaRPr lang="en-US" alt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Datascience</a:t>
            </a:r>
            <a:endParaRPr lang="en-US" sz="1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509713"/>
            <a:ext cx="80200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16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2200" y="604264"/>
            <a:ext cx="6974160" cy="584775"/>
          </a:xfrm>
        </p:spPr>
        <p:txBody>
          <a:bodyPr>
            <a:normAutofit fontScale="90000"/>
          </a:bodyPr>
          <a:lstStyle/>
          <a:p>
            <a:r>
              <a:rPr lang="nl-NL" dirty="0"/>
              <a:t>Visual cues / Visual </a:t>
            </a:r>
            <a:r>
              <a:rPr lang="nl-NL" dirty="0" err="1"/>
              <a:t>encoding</a:t>
            </a:r>
            <a:r>
              <a:rPr lang="nl-NL" dirty="0"/>
              <a:t> - </a:t>
            </a:r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492-546E-454D-AEF4-3CD850502E70}" type="datetime1">
              <a:rPr lang="nl-NL" altLang="nl-NL" smtClean="0"/>
              <a:pPr/>
              <a:t>30-01-17</a:t>
            </a:fld>
            <a:endParaRPr lang="en-US" altLang="nl-NL" sz="1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9CA7-996F-4870-972E-373AD063BD2E}" type="slidenum">
              <a:rPr lang="en-US" altLang="nl-NL" smtClean="0"/>
              <a:pPr/>
              <a:t>31</a:t>
            </a:fld>
            <a:endParaRPr lang="en-US" alt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Datascience</a:t>
            </a:r>
            <a:endParaRPr lang="en-US" sz="1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638300"/>
            <a:ext cx="79057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09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Bokeh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0" y="1762126"/>
            <a:ext cx="7881938" cy="954107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u="sng" dirty="0"/>
              <a:t>interactive</a:t>
            </a:r>
            <a:r>
              <a:rPr lang="en-US" dirty="0"/>
              <a:t> visualization library that targets </a:t>
            </a:r>
            <a:r>
              <a:rPr lang="en-US" u="sng" dirty="0"/>
              <a:t>modern</a:t>
            </a:r>
            <a:r>
              <a:rPr lang="en-US" dirty="0"/>
              <a:t> </a:t>
            </a:r>
            <a:r>
              <a:rPr lang="en-US" u="sng" dirty="0"/>
              <a:t>web</a:t>
            </a:r>
            <a:r>
              <a:rPr lang="en-US" dirty="0"/>
              <a:t> browsers for presentation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492-546E-454D-AEF4-3CD850502E70}" type="datetime1">
              <a:rPr lang="nl-NL" altLang="nl-NL" smtClean="0"/>
              <a:pPr/>
              <a:t>30-01-17</a:t>
            </a:fld>
            <a:endParaRPr lang="en-US" altLang="nl-NL" sz="1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9CA7-996F-4870-972E-373AD063BD2E}" type="slidenum">
              <a:rPr lang="en-US" altLang="nl-NL" smtClean="0"/>
              <a:pPr/>
              <a:t>32</a:t>
            </a:fld>
            <a:endParaRPr lang="en-US" alt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Datascience</a:t>
            </a:r>
            <a:endParaRPr lang="en-US" sz="1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3" y="3200400"/>
            <a:ext cx="6962775" cy="304800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2382484" y="1321693"/>
            <a:ext cx="4410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Zie: </a:t>
            </a:r>
            <a:r>
              <a:rPr lang="nl-NL" sz="2000" dirty="0">
                <a:hlinkClick r:id="rId3"/>
              </a:rPr>
              <a:t>http</a:t>
            </a:r>
            <a:r>
              <a:rPr lang="nl-NL" sz="2000" dirty="0">
                <a:hlinkClick r:id="rId3"/>
              </a:rPr>
              <a:t>://</a:t>
            </a:r>
            <a:r>
              <a:rPr lang="nl-NL" sz="2000" dirty="0">
                <a:hlinkClick r:id="rId3"/>
              </a:rPr>
              <a:t>bokeh.pydata.org/en/latest</a:t>
            </a:r>
            <a:r>
              <a:rPr lang="nl-NL" sz="2000" dirty="0" smtClean="0">
                <a:hlinkClick r:id="rId3"/>
              </a:rPr>
              <a:t>/</a:t>
            </a:r>
            <a:r>
              <a:rPr lang="nl-NL" sz="2000" dirty="0" smtClean="0"/>
              <a:t> 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620521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Bokeh</a:t>
            </a:r>
            <a:r>
              <a:rPr lang="nl-NL" dirty="0" smtClean="0"/>
              <a:t> </a:t>
            </a:r>
            <a:r>
              <a:rPr lang="nl-NL" dirty="0" err="1" smtClean="0"/>
              <a:t>User_guide</a:t>
            </a:r>
            <a:r>
              <a:rPr lang="nl-NL" dirty="0" smtClean="0"/>
              <a:t> - 1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0" y="1762126"/>
            <a:ext cx="7881938" cy="1902059"/>
          </a:xfrm>
        </p:spPr>
        <p:txBody>
          <a:bodyPr/>
          <a:lstStyle/>
          <a:p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bokeh.pydata.org/en/latest/docs/user_guide.html</a:t>
            </a:r>
            <a:r>
              <a:rPr lang="nl-NL" dirty="0" smtClean="0"/>
              <a:t> </a:t>
            </a:r>
          </a:p>
          <a:p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bokeh.pydata.org/en/latest/docs/user_guide/quickstart.html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492-546E-454D-AEF4-3CD850502E70}" type="datetime1">
              <a:rPr lang="nl-NL" altLang="nl-NL" smtClean="0"/>
              <a:pPr/>
              <a:t>30-01-17</a:t>
            </a:fld>
            <a:endParaRPr lang="en-US" altLang="nl-NL" sz="1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9CA7-996F-4870-972E-373AD063BD2E}" type="slidenum">
              <a:rPr lang="en-US" altLang="nl-NL" smtClean="0"/>
              <a:pPr/>
              <a:t>33</a:t>
            </a:fld>
            <a:endParaRPr lang="en-US" alt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Datascience</a:t>
            </a:r>
            <a:endParaRPr lang="en-US" sz="1400" dirty="0"/>
          </a:p>
        </p:txBody>
      </p:sp>
      <p:sp>
        <p:nvSpPr>
          <p:cNvPr id="8" name="Rechthoek 7"/>
          <p:cNvSpPr/>
          <p:nvPr/>
        </p:nvSpPr>
        <p:spPr>
          <a:xfrm>
            <a:off x="2711625" y="3773255"/>
            <a:ext cx="6896119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Leerpunten</a:t>
            </a:r>
            <a:endParaRPr lang="en-US" dirty="0"/>
          </a:p>
          <a:p>
            <a:r>
              <a:rPr lang="en-US" dirty="0"/>
              <a:t>Concepts: plot, Glyphs, Guides and Annotations, Ranges, Resources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bokeh.plotting</a:t>
            </a:r>
            <a:r>
              <a:rPr lang="en-US" dirty="0"/>
              <a:t> import figure, </a:t>
            </a:r>
            <a:r>
              <a:rPr lang="en-US" dirty="0" err="1"/>
              <a:t>output_file</a:t>
            </a:r>
            <a:r>
              <a:rPr lang="en-US" dirty="0"/>
              <a:t>, </a:t>
            </a:r>
            <a:r>
              <a:rPr lang="en-US" dirty="0"/>
              <a:t>show, </a:t>
            </a:r>
            <a:r>
              <a:rPr lang="en-US" b="1" dirty="0" err="1"/>
              <a:t>output_notebook</a:t>
            </a:r>
            <a:endParaRPr lang="en-US" b="1" dirty="0"/>
          </a:p>
          <a:p>
            <a:r>
              <a:rPr lang="en-US" dirty="0"/>
              <a:t>figure(), show(), </a:t>
            </a:r>
            <a:r>
              <a:rPr lang="en-US" dirty="0" err="1"/>
              <a:t>output_file</a:t>
            </a:r>
            <a:r>
              <a:rPr lang="en-US" dirty="0"/>
              <a:t>(), </a:t>
            </a:r>
            <a:r>
              <a:rPr lang="en-US" dirty="0" err="1"/>
              <a:t>output_notebook</a:t>
            </a:r>
            <a:r>
              <a:rPr lang="en-US" dirty="0"/>
              <a:t>(), </a:t>
            </a:r>
            <a:r>
              <a:rPr lang="en-US" dirty="0" err="1"/>
              <a:t>gridplot</a:t>
            </a:r>
            <a:r>
              <a:rPr lang="en-US" dirty="0"/>
              <a:t>()</a:t>
            </a:r>
          </a:p>
          <a:p>
            <a:r>
              <a:rPr lang="en-US" dirty="0"/>
              <a:t>x-as label, y-as </a:t>
            </a:r>
            <a:r>
              <a:rPr lang="en-US" dirty="0" err="1"/>
              <a:t>lable</a:t>
            </a:r>
            <a:r>
              <a:rPr lang="en-US" dirty="0"/>
              <a:t>, legend</a:t>
            </a:r>
          </a:p>
          <a:p>
            <a:endParaRPr lang="en-US" dirty="0"/>
          </a:p>
          <a:p>
            <a:r>
              <a:rPr lang="en-US" dirty="0"/>
              <a:t>.circle(), .line(), .triangle(), .square(). </a:t>
            </a:r>
            <a:r>
              <a:rPr lang="en-US" dirty="0" err="1"/>
              <a:t>xaxis</a:t>
            </a:r>
            <a:r>
              <a:rPr lang="en-US" dirty="0"/>
              <a:t>, .</a:t>
            </a:r>
            <a:r>
              <a:rPr lang="en-US" dirty="0" err="1"/>
              <a:t>yaxis</a:t>
            </a:r>
            <a:r>
              <a:rPr lang="en-US" dirty="0"/>
              <a:t>. ,</a:t>
            </a:r>
            <a:r>
              <a:rPr lang="en-US" dirty="0" err="1"/>
              <a:t>xgrid</a:t>
            </a:r>
            <a:r>
              <a:rPr lang="en-US" dirty="0"/>
              <a:t>, .</a:t>
            </a:r>
            <a:r>
              <a:rPr lang="en-US" dirty="0" err="1"/>
              <a:t>ygrid</a:t>
            </a:r>
            <a:endParaRPr lang="en-US" dirty="0"/>
          </a:p>
          <a:p>
            <a:endParaRPr lang="en-US" dirty="0"/>
          </a:p>
          <a:p>
            <a:r>
              <a:rPr lang="en-US" dirty="0"/>
              <a:t>Tools</a:t>
            </a:r>
          </a:p>
          <a:p>
            <a:endParaRPr lang="nl-NL" dirty="0"/>
          </a:p>
        </p:txBody>
      </p:sp>
      <p:sp>
        <p:nvSpPr>
          <p:cNvPr id="10" name="Rechthoekige toelichting 9"/>
          <p:cNvSpPr/>
          <p:nvPr/>
        </p:nvSpPr>
        <p:spPr bwMode="auto">
          <a:xfrm>
            <a:off x="8077200" y="3761964"/>
            <a:ext cx="2520280" cy="259237"/>
          </a:xfrm>
          <a:prstGeom prst="wedgeRectCallout">
            <a:avLst>
              <a:gd name="adj1" fmla="val -49227"/>
              <a:gd name="adj2" fmla="val 2158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nl-NL"/>
              <a:t>Show </a:t>
            </a:r>
            <a:r>
              <a:rPr lang="nl-NL" dirty="0" err="1"/>
              <a:t>Inline</a:t>
            </a:r>
            <a:r>
              <a:rPr lang="nl-NL" dirty="0"/>
              <a:t> in notebook</a:t>
            </a:r>
          </a:p>
        </p:txBody>
      </p:sp>
    </p:spTree>
    <p:extLst>
      <p:ext uri="{BB962C8B-B14F-4D97-AF65-F5344CB8AC3E}">
        <p14:creationId xmlns:p14="http://schemas.microsoft.com/office/powerpoint/2010/main" val="1710365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Bokeh</a:t>
            </a:r>
            <a:r>
              <a:rPr lang="nl-NL" dirty="0" smtClean="0"/>
              <a:t> </a:t>
            </a:r>
            <a:r>
              <a:rPr lang="nl-NL" dirty="0" err="1"/>
              <a:t>User_guide</a:t>
            </a:r>
            <a:r>
              <a:rPr lang="nl-NL" dirty="0"/>
              <a:t> - </a:t>
            </a:r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0" y="1762125"/>
            <a:ext cx="7881938" cy="4487382"/>
          </a:xfrm>
        </p:spPr>
        <p:txBody>
          <a:bodyPr/>
          <a:lstStyle/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bokeh.pydata.org/en/latest/docs/user_guide/charts.html</a:t>
            </a:r>
            <a:r>
              <a:rPr lang="nl-NL" dirty="0" smtClean="0"/>
              <a:t> (Making high level </a:t>
            </a:r>
            <a:r>
              <a:rPr lang="nl-NL" dirty="0" err="1" smtClean="0"/>
              <a:t>graphs</a:t>
            </a:r>
            <a:r>
              <a:rPr lang="nl-NL" dirty="0" smtClean="0"/>
              <a:t>)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bokeh.pydata.org/en/latest/docs/user_guide/notebook.html</a:t>
            </a:r>
            <a:r>
              <a:rPr lang="nl-NL" dirty="0" smtClean="0"/>
              <a:t> (</a:t>
            </a:r>
            <a:r>
              <a:rPr lang="nl-NL" dirty="0" err="1" smtClean="0"/>
              <a:t>inline</a:t>
            </a:r>
            <a:r>
              <a:rPr lang="nl-NL" dirty="0" smtClean="0"/>
              <a:t> plots)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492-546E-454D-AEF4-3CD850502E70}" type="datetime1">
              <a:rPr lang="nl-NL" altLang="nl-NL" smtClean="0"/>
              <a:pPr/>
              <a:t>30-01-17</a:t>
            </a:fld>
            <a:endParaRPr lang="en-US" altLang="nl-NL" sz="1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9CA7-996F-4870-972E-373AD063BD2E}" type="slidenum">
              <a:rPr lang="en-US" altLang="nl-NL" smtClean="0"/>
              <a:pPr/>
              <a:t>34</a:t>
            </a:fld>
            <a:endParaRPr lang="en-US" alt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Datascience</a:t>
            </a:r>
            <a:endParaRPr lang="en-US" sz="1400" dirty="0"/>
          </a:p>
        </p:txBody>
      </p:sp>
      <p:sp>
        <p:nvSpPr>
          <p:cNvPr id="7" name="Rechthoek 6"/>
          <p:cNvSpPr/>
          <p:nvPr/>
        </p:nvSpPr>
        <p:spPr>
          <a:xfrm>
            <a:off x="2711625" y="2526930"/>
            <a:ext cx="605293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Leerpunten</a:t>
            </a:r>
            <a:r>
              <a:rPr lang="en-US" dirty="0"/>
              <a:t>:</a:t>
            </a:r>
          </a:p>
          <a:p>
            <a:r>
              <a:rPr lang="en-US" dirty="0"/>
              <a:t>Accepted inputs (</a:t>
            </a:r>
            <a:r>
              <a:rPr lang="en-US" dirty="0" err="1"/>
              <a:t>Dataframe</a:t>
            </a:r>
            <a:r>
              <a:rPr lang="en-US" dirty="0"/>
              <a:t>, list, tuple, </a:t>
            </a:r>
            <a:r>
              <a:rPr lang="en-US" dirty="0" err="1"/>
              <a:t>dict</a:t>
            </a:r>
            <a:r>
              <a:rPr lang="en-US" dirty="0"/>
              <a:t>, </a:t>
            </a:r>
          </a:p>
          <a:p>
            <a:endParaRPr lang="en-US" dirty="0"/>
          </a:p>
          <a:p>
            <a:r>
              <a:rPr lang="en-US" dirty="0"/>
              <a:t>Chart(), Bar(), </a:t>
            </a:r>
            <a:r>
              <a:rPr lang="en-US" dirty="0" err="1"/>
              <a:t>BoxPlot</a:t>
            </a:r>
            <a:r>
              <a:rPr lang="en-US" dirty="0"/>
              <a:t>(), Histogram(), Scatter()</a:t>
            </a:r>
          </a:p>
          <a:p>
            <a:endParaRPr lang="nl-NL" dirty="0"/>
          </a:p>
          <a:p>
            <a:r>
              <a:rPr lang="nl-NL" dirty="0" err="1"/>
              <a:t>Aggregation</a:t>
            </a:r>
            <a:r>
              <a:rPr lang="nl-NL" dirty="0"/>
              <a:t> </a:t>
            </a:r>
            <a:r>
              <a:rPr lang="nl-NL" dirty="0" err="1"/>
              <a:t>possibilities</a:t>
            </a:r>
            <a:r>
              <a:rPr lang="nl-NL" dirty="0"/>
              <a:t>: </a:t>
            </a:r>
            <a:r>
              <a:rPr lang="nl-NL" dirty="0" err="1"/>
              <a:t>sum</a:t>
            </a:r>
            <a:r>
              <a:rPr lang="nl-NL" dirty="0"/>
              <a:t>, </a:t>
            </a:r>
            <a:r>
              <a:rPr lang="nl-NL" dirty="0" err="1"/>
              <a:t>mean</a:t>
            </a:r>
            <a:r>
              <a:rPr lang="nl-NL" dirty="0"/>
              <a:t>, </a:t>
            </a:r>
            <a:r>
              <a:rPr lang="nl-NL" dirty="0" err="1"/>
              <a:t>count</a:t>
            </a:r>
            <a:r>
              <a:rPr lang="nl-NL" dirty="0"/>
              <a:t>, </a:t>
            </a:r>
            <a:r>
              <a:rPr lang="nl-NL" dirty="0" err="1"/>
              <a:t>median</a:t>
            </a:r>
            <a:r>
              <a:rPr lang="nl-NL" dirty="0"/>
              <a:t>, min, max</a:t>
            </a:r>
          </a:p>
          <a:p>
            <a:endParaRPr lang="nl-NL" dirty="0"/>
          </a:p>
          <a:p>
            <a:r>
              <a:rPr lang="nl-NL" dirty="0" err="1"/>
              <a:t>Grouping</a:t>
            </a:r>
            <a:r>
              <a:rPr lang="nl-NL" dirty="0"/>
              <a:t>, </a:t>
            </a:r>
            <a:r>
              <a:rPr lang="nl-NL" dirty="0" err="1"/>
              <a:t>Stacking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2741441" y="57386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Leerpunten:</a:t>
            </a:r>
          </a:p>
          <a:p>
            <a:r>
              <a:rPr lang="nl-NL" dirty="0" err="1"/>
              <a:t>o</a:t>
            </a:r>
            <a:r>
              <a:rPr lang="nl-NL" dirty="0" err="1"/>
              <a:t>utput_notebook</a:t>
            </a:r>
            <a:r>
              <a:rPr lang="nl-NL" dirty="0"/>
              <a:t>()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9015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2200" y="111820"/>
            <a:ext cx="6172200" cy="1077218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Bokeh</a:t>
            </a:r>
            <a:r>
              <a:rPr lang="nl-NL" dirty="0" smtClean="0"/>
              <a:t> tutorial notebook – 1</a:t>
            </a:r>
            <a:br>
              <a:rPr lang="nl-NL" dirty="0" smtClean="0"/>
            </a:br>
            <a:r>
              <a:rPr lang="nl-NL" dirty="0" smtClean="0"/>
              <a:t>(leerpunten zie </a:t>
            </a:r>
            <a:r>
              <a:rPr lang="nl-NL" dirty="0" err="1" smtClean="0"/>
              <a:t>User_guide</a:t>
            </a:r>
            <a:r>
              <a:rPr lang="nl-NL" dirty="0" smtClean="0"/>
              <a:t>)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0" y="1762126"/>
            <a:ext cx="7881938" cy="4659737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Introductie : </a:t>
            </a:r>
            <a:r>
              <a:rPr lang="nl-NL" dirty="0" smtClean="0">
                <a:hlinkClick r:id="rId2" invalidUrl="http://nbviewer.jupyter.org/github/bokeh/bokeh-notebooks/blob/master/tutorial/00 - intro.ipynb"/>
              </a:rPr>
              <a:t>http</a:t>
            </a:r>
            <a:r>
              <a:rPr lang="nl-NL" dirty="0">
                <a:hlinkClick r:id="rId3" invalidUrl="http://nbviewer.jupyter.org/github/bokeh/bokeh-notebooks/blob/master/tutorial/00 - intro.ipynb"/>
              </a:rPr>
              <a:t>://nbviewer.jupyter.org/github/bokeh/bokeh-notebooks/blob/master/tutorial/00%20-%</a:t>
            </a:r>
            <a:r>
              <a:rPr lang="nl-NL" dirty="0" smtClean="0">
                <a:hlinkClick r:id="rId4" invalidUrl="http://nbviewer.jupyter.org/github/bokeh/bokeh-notebooks/blob/master/tutorial/00 - intro.ipynb"/>
              </a:rPr>
              <a:t>20intro.ipynb</a:t>
            </a:r>
            <a:endParaRPr lang="nl-NL" dirty="0" smtClean="0"/>
          </a:p>
          <a:p>
            <a:r>
              <a:rPr lang="nl-NL" dirty="0" smtClean="0"/>
              <a:t>Plotting: </a:t>
            </a:r>
            <a:r>
              <a:rPr lang="nl-NL" dirty="0" smtClean="0">
                <a:hlinkClick r:id="rId5" invalidUrl="http://nbviewer.jupyter.org/github/bokeh/bokeh-notebooks/blob/master/tutorial/01 - plotting.ipynb"/>
              </a:rPr>
              <a:t>http</a:t>
            </a:r>
            <a:r>
              <a:rPr lang="nl-NL" dirty="0">
                <a:hlinkClick r:id="rId6" invalidUrl="http://nbviewer.jupyter.org/github/bokeh/bokeh-notebooks/blob/master/tutorial/01 - plotting.ipynb"/>
              </a:rPr>
              <a:t>://nbviewer.jupyter.org/github/bokeh/bokeh-notebooks/blob/master/tutorial/01%20-%</a:t>
            </a:r>
            <a:r>
              <a:rPr lang="nl-NL" dirty="0" smtClean="0">
                <a:hlinkClick r:id="rId7" invalidUrl="http://nbviewer.jupyter.org/github/bokeh/bokeh-notebooks/blob/master/tutorial/01 - plotting.ipynb"/>
              </a:rPr>
              <a:t>20plotting.ipynb</a:t>
            </a:r>
            <a:endParaRPr lang="nl-NL" dirty="0" smtClean="0"/>
          </a:p>
          <a:p>
            <a:r>
              <a:rPr lang="nl-NL" dirty="0" smtClean="0"/>
              <a:t>Highlevel </a:t>
            </a:r>
            <a:r>
              <a:rPr lang="nl-NL" dirty="0" err="1" smtClean="0"/>
              <a:t>graphs</a:t>
            </a:r>
            <a:r>
              <a:rPr lang="nl-NL" dirty="0" smtClean="0"/>
              <a:t>: </a:t>
            </a:r>
            <a:r>
              <a:rPr lang="nl-NL" dirty="0" smtClean="0">
                <a:hlinkClick r:id="rId8" invalidUrl="http://nbviewer.jupyter.org/github/bokeh/bokeh-notebooks/blob/master/tutorial/10 - charts.ipynb"/>
              </a:rPr>
              <a:t>http</a:t>
            </a:r>
            <a:r>
              <a:rPr lang="nl-NL" dirty="0">
                <a:hlinkClick r:id="rId9" invalidUrl="http://nbviewer.jupyter.org/github/bokeh/bokeh-notebooks/blob/master/tutorial/10 - charts.ipynb"/>
              </a:rPr>
              <a:t>://nbviewer.jupyter.org/github/bokeh/bokeh-notebooks/blob/master/tutorial/10%20-%</a:t>
            </a:r>
            <a:r>
              <a:rPr lang="nl-NL" dirty="0" smtClean="0">
                <a:hlinkClick r:id="rId10" invalidUrl="http://nbviewer.jupyter.org/github/bokeh/bokeh-notebooks/blob/master/tutorial/10 - charts.ipynb"/>
              </a:rPr>
              <a:t>20charts.ipynb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492-546E-454D-AEF4-3CD850502E70}" type="datetime1">
              <a:rPr lang="nl-NL" altLang="nl-NL" smtClean="0"/>
              <a:pPr/>
              <a:t>30-01-17</a:t>
            </a:fld>
            <a:endParaRPr lang="en-US" altLang="nl-NL" sz="1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9CA7-996F-4870-972E-373AD063BD2E}" type="slidenum">
              <a:rPr lang="en-US" altLang="nl-NL" smtClean="0"/>
              <a:pPr/>
              <a:t>35</a:t>
            </a:fld>
            <a:endParaRPr lang="en-US" alt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Datascience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915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 in de </a:t>
            </a:r>
            <a:r>
              <a:rPr lang="nl-NL" dirty="0" smtClean="0"/>
              <a:t>les (20 min.)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0" y="1762125"/>
            <a:ext cx="8382000" cy="4487382"/>
          </a:xfrm>
        </p:spPr>
        <p:txBody>
          <a:bodyPr/>
          <a:lstStyle/>
          <a:p>
            <a:r>
              <a:rPr lang="nl-NL" dirty="0" smtClean="0"/>
              <a:t>Maak </a:t>
            </a:r>
            <a:r>
              <a:rPr lang="nl-NL" dirty="0" smtClean="0"/>
              <a:t>in </a:t>
            </a:r>
            <a:r>
              <a:rPr lang="nl-NL" dirty="0" err="1" smtClean="0"/>
              <a:t>Bokeh</a:t>
            </a:r>
            <a:r>
              <a:rPr lang="nl-NL" dirty="0" smtClean="0"/>
              <a:t> een </a:t>
            </a:r>
            <a:r>
              <a:rPr lang="nl-NL" dirty="0" smtClean="0"/>
              <a:t>grafiek waarmee je het ‘cijfer-verloop’ van een 2</a:t>
            </a:r>
            <a:r>
              <a:rPr lang="nl-NL" baseline="30000" dirty="0" smtClean="0"/>
              <a:t>e</a:t>
            </a:r>
            <a:r>
              <a:rPr lang="nl-NL" dirty="0" smtClean="0"/>
              <a:t> </a:t>
            </a:r>
            <a:r>
              <a:rPr lang="nl-NL" dirty="0" err="1" smtClean="0"/>
              <a:t>jaars</a:t>
            </a:r>
            <a:r>
              <a:rPr lang="nl-NL" dirty="0" smtClean="0"/>
              <a:t> SIE student toont</a:t>
            </a:r>
            <a:r>
              <a:rPr lang="nl-NL" dirty="0" smtClean="0"/>
              <a:t>.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492-546E-454D-AEF4-3CD850502E70}" type="datetime1">
              <a:rPr lang="nl-NL" altLang="nl-NL" smtClean="0"/>
              <a:pPr/>
              <a:t>30-01-17</a:t>
            </a:fld>
            <a:endParaRPr lang="en-US" altLang="nl-NL" sz="1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9CA7-996F-4870-972E-373AD063BD2E}" type="slidenum">
              <a:rPr lang="en-US" altLang="nl-NL" smtClean="0"/>
              <a:pPr/>
              <a:t>36</a:t>
            </a:fld>
            <a:endParaRPr lang="en-US" alt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Datascience</a:t>
            </a:r>
            <a:endParaRPr lang="en-US" sz="1400" dirty="0"/>
          </a:p>
        </p:txBody>
      </p:sp>
      <p:sp>
        <p:nvSpPr>
          <p:cNvPr id="7" name="Tekstvak 6"/>
          <p:cNvSpPr txBox="1"/>
          <p:nvPr/>
        </p:nvSpPr>
        <p:spPr>
          <a:xfrm>
            <a:off x="4577690" y="2758851"/>
            <a:ext cx="253620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5 nov 2015, RAD, 8.0</a:t>
            </a:r>
          </a:p>
          <a:p>
            <a:r>
              <a:rPr lang="nl-NL" dirty="0"/>
              <a:t>7 nov 2015, REEN 4.5</a:t>
            </a:r>
          </a:p>
          <a:p>
            <a:r>
              <a:rPr lang="nl-NL" dirty="0"/>
              <a:t>12 nov 2015, TOCBA 7.0</a:t>
            </a:r>
          </a:p>
          <a:p>
            <a:r>
              <a:rPr lang="nl-NL" dirty="0"/>
              <a:t>8 jan 2016, PAFR, 7.5</a:t>
            </a:r>
          </a:p>
          <a:p>
            <a:r>
              <a:rPr lang="nl-NL" dirty="0"/>
              <a:t>11 jan 2016, SARCH 5.6</a:t>
            </a:r>
          </a:p>
          <a:p>
            <a:r>
              <a:rPr lang="nl-NL" dirty="0"/>
              <a:t>13 jan 2016, REEN 6.6</a:t>
            </a:r>
          </a:p>
          <a:p>
            <a:r>
              <a:rPr lang="nl-NL" dirty="0"/>
              <a:t>21 jan 2016, TOSAD </a:t>
            </a:r>
            <a:r>
              <a:rPr lang="nl-NL" dirty="0" smtClean="0"/>
              <a:t>7</a:t>
            </a:r>
          </a:p>
          <a:p>
            <a:r>
              <a:rPr lang="nl-NL" dirty="0" smtClean="0"/>
              <a:t>17 april 2016, IAC, 7,0</a:t>
            </a:r>
          </a:p>
          <a:p>
            <a:r>
              <a:rPr lang="nl-NL" dirty="0" smtClean="0"/>
              <a:t>19 april 2016, DS, 9.0</a:t>
            </a:r>
          </a:p>
          <a:p>
            <a:r>
              <a:rPr lang="nl-NL" dirty="0" smtClean="0"/>
              <a:t>23 april 2016, TODSS, 7.0</a:t>
            </a:r>
          </a:p>
          <a:p>
            <a:r>
              <a:rPr lang="nl-NL" dirty="0" smtClean="0"/>
              <a:t>6 juni 2016, DNET, 7.4</a:t>
            </a:r>
          </a:p>
          <a:p>
            <a:r>
              <a:rPr lang="nl-NL" dirty="0" smtClean="0"/>
              <a:t>8 juni 2016, RA, 6.2</a:t>
            </a:r>
          </a:p>
          <a:p>
            <a:r>
              <a:rPr lang="nl-NL" dirty="0" smtClean="0"/>
              <a:t>11 juni 2017, TODSS, 7.5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113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186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doet een data </a:t>
            </a:r>
            <a:r>
              <a:rPr lang="nl-NL" dirty="0" err="1" smtClean="0"/>
              <a:t>scientist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492-546E-454D-AEF4-3CD850502E70}" type="datetime1">
              <a:rPr lang="nl-NL" altLang="nl-NL" smtClean="0"/>
              <a:pPr/>
              <a:t>25-01-17</a:t>
            </a:fld>
            <a:endParaRPr lang="en-US" altLang="nl-NL" sz="1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9CA7-996F-4870-972E-373AD063BD2E}" type="slidenum">
              <a:rPr lang="en-US" altLang="nl-NL" smtClean="0"/>
              <a:pPr/>
              <a:t>4</a:t>
            </a:fld>
            <a:endParaRPr lang="en-US" alt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Datascience</a:t>
            </a:r>
            <a:endParaRPr lang="en-US" sz="1400" dirty="0"/>
          </a:p>
        </p:txBody>
      </p:sp>
      <p:sp>
        <p:nvSpPr>
          <p:cNvPr id="8" name="Rechthoek 7"/>
          <p:cNvSpPr/>
          <p:nvPr/>
        </p:nvSpPr>
        <p:spPr>
          <a:xfrm>
            <a:off x="3076777" y="6464680"/>
            <a:ext cx="553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Bron: </a:t>
            </a:r>
            <a:r>
              <a:rPr lang="nl-NL" dirty="0">
                <a:hlinkClick r:id="rId2"/>
              </a:rPr>
              <a:t>https</a:t>
            </a:r>
            <a:r>
              <a:rPr lang="nl-NL" dirty="0">
                <a:hlinkClick r:id="rId2"/>
              </a:rPr>
              <a:t>://</a:t>
            </a:r>
            <a:r>
              <a:rPr lang="nl-NL" dirty="0">
                <a:hlinkClick r:id="rId2"/>
              </a:rPr>
              <a:t>www.youtube.com/watch?v=1auPBx3bGfY</a:t>
            </a:r>
            <a:r>
              <a:rPr lang="nl-NL" dirty="0"/>
              <a:t> 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468" y="1375182"/>
            <a:ext cx="6561063" cy="51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5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heb je dan minimaal nodig?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Python/</a:t>
            </a:r>
            <a:r>
              <a:rPr lang="nl-NL" dirty="0" err="1" smtClean="0"/>
              <a:t>Pycharm</a:t>
            </a:r>
            <a:r>
              <a:rPr lang="nl-NL" dirty="0" smtClean="0"/>
              <a:t>/Anaconda/</a:t>
            </a:r>
            <a:r>
              <a:rPr lang="nl-NL" dirty="0" err="1" smtClean="0"/>
              <a:t>Jupyter</a:t>
            </a:r>
            <a:r>
              <a:rPr lang="nl-NL" dirty="0" smtClean="0"/>
              <a:t> Notebook</a:t>
            </a:r>
          </a:p>
          <a:p>
            <a:r>
              <a:rPr lang="nl-NL" dirty="0" smtClean="0"/>
              <a:t>Data </a:t>
            </a:r>
            <a:r>
              <a:rPr lang="nl-NL" dirty="0" err="1" smtClean="0"/>
              <a:t>acquisition</a:t>
            </a:r>
            <a:r>
              <a:rPr lang="nl-NL" dirty="0" smtClean="0"/>
              <a:t> &amp; </a:t>
            </a:r>
            <a:r>
              <a:rPr lang="nl-NL" dirty="0" err="1" smtClean="0"/>
              <a:t>cleanup</a:t>
            </a:r>
            <a:r>
              <a:rPr lang="nl-NL" dirty="0" smtClean="0"/>
              <a:t>: </a:t>
            </a:r>
            <a:r>
              <a:rPr lang="nl-NL" dirty="0" err="1" smtClean="0">
                <a:solidFill>
                  <a:schemeClr val="bg2"/>
                </a:solidFill>
              </a:rPr>
              <a:t>dedupe</a:t>
            </a:r>
            <a:r>
              <a:rPr lang="nl-NL" dirty="0" smtClean="0">
                <a:solidFill>
                  <a:schemeClr val="bg2"/>
                </a:solidFill>
              </a:rPr>
              <a:t> (</a:t>
            </a:r>
            <a:r>
              <a:rPr lang="nl-NL" dirty="0" err="1" smtClean="0">
                <a:solidFill>
                  <a:schemeClr val="bg2"/>
                </a:solidFill>
              </a:rPr>
              <a:t>deduplication</a:t>
            </a:r>
            <a:r>
              <a:rPr lang="nl-NL" dirty="0" smtClean="0">
                <a:solidFill>
                  <a:schemeClr val="bg2"/>
                </a:solidFill>
              </a:rPr>
              <a:t>), </a:t>
            </a:r>
            <a:r>
              <a:rPr lang="nl-NL" dirty="0" err="1" smtClean="0">
                <a:solidFill>
                  <a:schemeClr val="bg2"/>
                </a:solidFill>
              </a:rPr>
              <a:t>fuzzywuzzy</a:t>
            </a:r>
            <a:r>
              <a:rPr lang="nl-NL" dirty="0" smtClean="0">
                <a:solidFill>
                  <a:schemeClr val="bg2"/>
                </a:solidFill>
              </a:rPr>
              <a:t> (string matching), </a:t>
            </a:r>
            <a:r>
              <a:rPr lang="nl-NL" dirty="0" err="1" smtClean="0">
                <a:solidFill>
                  <a:schemeClr val="bg2"/>
                </a:solidFill>
              </a:rPr>
              <a:t>arrow</a:t>
            </a:r>
            <a:r>
              <a:rPr lang="nl-NL" dirty="0" smtClean="0">
                <a:solidFill>
                  <a:schemeClr val="bg2"/>
                </a:solidFill>
              </a:rPr>
              <a:t> (date/time), datacleaner (</a:t>
            </a:r>
            <a:r>
              <a:rPr lang="nl-NL" dirty="0" err="1" smtClean="0">
                <a:solidFill>
                  <a:schemeClr val="bg2"/>
                </a:solidFill>
              </a:rPr>
              <a:t>NAs</a:t>
            </a:r>
            <a:r>
              <a:rPr lang="nl-NL" dirty="0" smtClean="0">
                <a:solidFill>
                  <a:schemeClr val="bg2"/>
                </a:solidFill>
              </a:rPr>
              <a:t>) </a:t>
            </a:r>
          </a:p>
          <a:p>
            <a:pPr lvl="1"/>
            <a:r>
              <a:rPr lang="nl-NL" dirty="0" smtClean="0">
                <a:solidFill>
                  <a:schemeClr val="bg2"/>
                </a:solidFill>
              </a:rPr>
              <a:t>Evt. </a:t>
            </a:r>
            <a:r>
              <a:rPr lang="nl-NL" dirty="0" err="1" smtClean="0">
                <a:solidFill>
                  <a:schemeClr val="bg2"/>
                </a:solidFill>
              </a:rPr>
              <a:t>Anonimization</a:t>
            </a:r>
            <a:r>
              <a:rPr lang="nl-NL" dirty="0" smtClean="0">
                <a:solidFill>
                  <a:schemeClr val="bg2"/>
                </a:solidFill>
              </a:rPr>
              <a:t>: </a:t>
            </a:r>
            <a:r>
              <a:rPr lang="nl-NL" dirty="0" err="1" smtClean="0">
                <a:solidFill>
                  <a:schemeClr val="bg2"/>
                </a:solidFill>
              </a:rPr>
              <a:t>scrubadub</a:t>
            </a:r>
            <a:endParaRPr lang="nl-NL" dirty="0" smtClean="0">
              <a:solidFill>
                <a:schemeClr val="bg2"/>
              </a:solidFill>
            </a:endParaRPr>
          </a:p>
          <a:p>
            <a:r>
              <a:rPr lang="nl-NL" dirty="0" smtClean="0">
                <a:solidFill>
                  <a:schemeClr val="bg2"/>
                </a:solidFill>
              </a:rPr>
              <a:t>Storage &amp; Management: bijvoorbeeld SQL &amp; </a:t>
            </a:r>
            <a:r>
              <a:rPr lang="nl-NL" dirty="0" err="1" smtClean="0">
                <a:solidFill>
                  <a:schemeClr val="bg2"/>
                </a:solidFill>
              </a:rPr>
              <a:t>sqlalchemy</a:t>
            </a:r>
            <a:endParaRPr lang="nl-NL" dirty="0" smtClean="0">
              <a:solidFill>
                <a:schemeClr val="bg2"/>
              </a:solidFill>
            </a:endParaRPr>
          </a:p>
          <a:p>
            <a:r>
              <a:rPr lang="nl-NL" dirty="0" smtClean="0"/>
              <a:t>Analysis: </a:t>
            </a:r>
            <a:r>
              <a:rPr lang="nl-NL" dirty="0" err="1" smtClean="0"/>
              <a:t>Numpy</a:t>
            </a:r>
            <a:r>
              <a:rPr lang="nl-NL" dirty="0" smtClean="0"/>
              <a:t>, </a:t>
            </a:r>
            <a:r>
              <a:rPr lang="nl-NL" dirty="0" err="1" smtClean="0"/>
              <a:t>Pandas</a:t>
            </a:r>
            <a:r>
              <a:rPr lang="nl-NL" dirty="0" smtClean="0"/>
              <a:t>, </a:t>
            </a:r>
            <a:r>
              <a:rPr lang="nl-NL" dirty="0" err="1" smtClean="0"/>
              <a:t>Scikit-learn</a:t>
            </a:r>
            <a:r>
              <a:rPr lang="nl-NL" dirty="0" smtClean="0"/>
              <a:t> (Anaconda/</a:t>
            </a:r>
            <a:r>
              <a:rPr lang="nl-NL" dirty="0" err="1" smtClean="0"/>
              <a:t>Jupyter</a:t>
            </a:r>
            <a:r>
              <a:rPr lang="nl-NL" dirty="0" smtClean="0"/>
              <a:t> Notebook)</a:t>
            </a:r>
          </a:p>
          <a:p>
            <a:r>
              <a:rPr lang="nl-NL" dirty="0" err="1" smtClean="0"/>
              <a:t>Visualization</a:t>
            </a:r>
            <a:r>
              <a:rPr lang="nl-NL" dirty="0" smtClean="0"/>
              <a:t>: </a:t>
            </a:r>
            <a:r>
              <a:rPr lang="nl-NL" dirty="0" err="1" smtClean="0"/>
              <a:t>Matplotlib</a:t>
            </a:r>
            <a:r>
              <a:rPr lang="nl-NL" dirty="0" smtClean="0"/>
              <a:t>, </a:t>
            </a:r>
            <a:r>
              <a:rPr lang="nl-NL" dirty="0" err="1" smtClean="0"/>
              <a:t>Bokeh</a:t>
            </a:r>
            <a:endParaRPr lang="nl-NL" dirty="0" smtClean="0"/>
          </a:p>
          <a:p>
            <a:r>
              <a:rPr lang="nl-NL" dirty="0" smtClean="0"/>
              <a:t>Communication: domeinkennis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064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Jupyter</a:t>
            </a:r>
            <a:r>
              <a:rPr lang="nl-NL" dirty="0" smtClean="0"/>
              <a:t> Notebook Voorbeeld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79698" y="1490207"/>
            <a:ext cx="3821634" cy="1483483"/>
          </a:xfrm>
        </p:spPr>
        <p:txBody>
          <a:bodyPr/>
          <a:lstStyle/>
          <a:p>
            <a:r>
              <a:rPr lang="nl-NL" dirty="0" smtClean="0"/>
              <a:t>Cellen met</a:t>
            </a:r>
          </a:p>
          <a:p>
            <a:pPr lvl="1"/>
            <a:r>
              <a:rPr lang="nl-NL" dirty="0" smtClean="0"/>
              <a:t>Tekst (</a:t>
            </a:r>
            <a:r>
              <a:rPr lang="nl-NL" dirty="0" err="1" smtClean="0"/>
              <a:t>markdown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Code (Python)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492-546E-454D-AEF4-3CD850502E70}" type="datetime1">
              <a:rPr lang="nl-NL" altLang="nl-NL" smtClean="0"/>
              <a:pPr/>
              <a:t>29-01-17</a:t>
            </a:fld>
            <a:endParaRPr lang="en-US" altLang="nl-NL" sz="1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9CA7-996F-4870-972E-373AD063BD2E}" type="slidenum">
              <a:rPr lang="en-US" altLang="nl-NL" smtClean="0"/>
              <a:pPr/>
              <a:t>6</a:t>
            </a:fld>
            <a:endParaRPr lang="en-US" alt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Datascience</a:t>
            </a:r>
            <a:endParaRPr lang="en-US" sz="14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305" y="1346205"/>
            <a:ext cx="4996393" cy="5172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kstvak 10"/>
          <p:cNvSpPr txBox="1"/>
          <p:nvPr/>
        </p:nvSpPr>
        <p:spPr>
          <a:xfrm>
            <a:off x="7078898" y="2813459"/>
            <a:ext cx="3389902" cy="39703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/>
              <a:t>Shortcuts</a:t>
            </a:r>
          </a:p>
          <a:p>
            <a:pPr marL="285750" indent="-285750">
              <a:buFontTx/>
              <a:buChar char="-"/>
            </a:pPr>
            <a:r>
              <a:rPr lang="fr-FR" dirty="0"/>
              <a:t>&lt;</a:t>
            </a:r>
            <a:r>
              <a:rPr lang="fr-FR" dirty="0" err="1"/>
              <a:t>Esc</a:t>
            </a:r>
            <a:r>
              <a:rPr lang="fr-FR" dirty="0"/>
              <a:t>&gt;: Command mode</a:t>
            </a:r>
          </a:p>
          <a:p>
            <a:pPr marL="285750" indent="-285750">
              <a:buFontTx/>
              <a:buChar char="-"/>
            </a:pPr>
            <a:r>
              <a:rPr lang="nl-NL" dirty="0"/>
              <a:t>&lt;Enter&gt; </a:t>
            </a:r>
            <a:r>
              <a:rPr lang="nl-NL" dirty="0" err="1"/>
              <a:t>edit</a:t>
            </a:r>
            <a:r>
              <a:rPr lang="nl-NL" dirty="0"/>
              <a:t> mode</a:t>
            </a:r>
          </a:p>
          <a:p>
            <a:endParaRPr lang="nl-NL" dirty="0"/>
          </a:p>
          <a:p>
            <a:r>
              <a:rPr lang="nl-NL" dirty="0" err="1"/>
              <a:t>Edit</a:t>
            </a:r>
            <a:r>
              <a:rPr lang="nl-NL" dirty="0"/>
              <a:t> mode:</a:t>
            </a:r>
          </a:p>
          <a:p>
            <a:pPr marL="285750" indent="-285750">
              <a:buFontTx/>
              <a:buChar char="-"/>
            </a:pPr>
            <a:r>
              <a:rPr lang="nl-NL" dirty="0"/>
              <a:t>Shift-Enter</a:t>
            </a:r>
            <a:r>
              <a:rPr lang="nl-NL" dirty="0"/>
              <a:t>: run </a:t>
            </a:r>
            <a:r>
              <a:rPr lang="nl-NL" dirty="0" err="1"/>
              <a:t>cell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Ctrl-Enter: run </a:t>
            </a:r>
            <a:r>
              <a:rPr lang="nl-NL" dirty="0" err="1"/>
              <a:t>cell</a:t>
            </a:r>
            <a:r>
              <a:rPr lang="nl-NL" dirty="0"/>
              <a:t> </a:t>
            </a:r>
            <a:r>
              <a:rPr lang="nl-NL" dirty="0"/>
              <a:t>in-</a:t>
            </a:r>
            <a:r>
              <a:rPr lang="nl-NL" dirty="0" err="1"/>
              <a:t>place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Alt-Enter: run </a:t>
            </a:r>
            <a:r>
              <a:rPr lang="nl-NL" dirty="0" err="1"/>
              <a:t>cell</a:t>
            </a:r>
            <a:r>
              <a:rPr lang="nl-NL" dirty="0"/>
              <a:t>,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/>
              <a:t>below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 err="1"/>
              <a:t>Command</a:t>
            </a:r>
            <a:r>
              <a:rPr lang="nl-NL" dirty="0"/>
              <a:t> mode: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Esc</a:t>
            </a:r>
            <a:r>
              <a:rPr lang="nl-NL" dirty="0"/>
              <a:t> X: delete </a:t>
            </a:r>
            <a:r>
              <a:rPr lang="nl-NL" dirty="0" err="1"/>
              <a:t>cell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Esc</a:t>
            </a:r>
            <a:r>
              <a:rPr lang="nl-NL" dirty="0"/>
              <a:t> B: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cell</a:t>
            </a:r>
            <a:r>
              <a:rPr lang="nl-NL" dirty="0"/>
              <a:t> Below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click Help, Keyboard Shortcuts </a:t>
            </a:r>
          </a:p>
        </p:txBody>
      </p:sp>
    </p:spTree>
    <p:extLst>
      <p:ext uri="{BB962C8B-B14F-4D97-AF65-F5344CB8AC3E}">
        <p14:creationId xmlns:p14="http://schemas.microsoft.com/office/powerpoint/2010/main" val="4281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5000" y="332656"/>
            <a:ext cx="6172200" cy="579438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Markdown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39652" y="1476997"/>
            <a:ext cx="2664296" cy="523220"/>
          </a:xfrm>
        </p:spPr>
        <p:txBody>
          <a:bodyPr>
            <a:normAutofit fontScale="70000" lnSpcReduction="20000"/>
          </a:bodyPr>
          <a:lstStyle/>
          <a:p>
            <a:r>
              <a:rPr lang="nl-NL" dirty="0" smtClean="0"/>
              <a:t>Tekstopmaak web o.a. ook bij </a:t>
            </a:r>
            <a:r>
              <a:rPr lang="nl-NL" dirty="0" err="1" smtClean="0"/>
              <a:t>github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492-546E-454D-AEF4-3CD850502E70}" type="datetime1">
              <a:rPr lang="nl-NL" altLang="nl-NL" smtClean="0"/>
              <a:pPr/>
              <a:t>29-01-17</a:t>
            </a:fld>
            <a:endParaRPr lang="en-US" altLang="nl-NL" sz="1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9CA7-996F-4870-972E-373AD063BD2E}" type="slidenum">
              <a:rPr lang="en-US" altLang="nl-NL" smtClean="0"/>
              <a:pPr/>
              <a:t>7</a:t>
            </a:fld>
            <a:endParaRPr lang="en-US" alt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Datascience</a:t>
            </a:r>
            <a:endParaRPr lang="en-US" sz="1400" dirty="0"/>
          </a:p>
        </p:txBody>
      </p:sp>
      <p:sp>
        <p:nvSpPr>
          <p:cNvPr id="9" name="Rechthoek 8"/>
          <p:cNvSpPr/>
          <p:nvPr/>
        </p:nvSpPr>
        <p:spPr>
          <a:xfrm>
            <a:off x="2063552" y="2965550"/>
            <a:ext cx="2240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https://github.com/adam-p/markdown-here/wiki/Markdown-Cheatsheet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38" y="-9525"/>
            <a:ext cx="60293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Meer info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hlinkClick r:id="rId2"/>
              </a:rPr>
              <a:t>https://www.datacamp.com/community/tutorials/tutorial-jupyter-notebook#gs.TD4BcSc </a:t>
            </a:r>
          </a:p>
          <a:p>
            <a:r>
              <a:rPr lang="nl-NL" dirty="0" smtClean="0">
                <a:hlinkClick r:id="rId2"/>
              </a:rPr>
              <a:t>https://www.jetbrains.com/help/pycharm/2016.3/using-ipython-jupyter-notebook-with-pycharm.html</a:t>
            </a:r>
            <a:endParaRPr lang="nl-NL" dirty="0"/>
          </a:p>
          <a:p>
            <a:r>
              <a:rPr lang="nl-NL" dirty="0" smtClean="0">
                <a:hlinkClick r:id="rId3"/>
              </a:rPr>
              <a:t>https://youtu.be/e9cSF3eVQv0</a:t>
            </a:r>
            <a:r>
              <a:rPr lang="nl-NL" dirty="0" smtClean="0"/>
              <a:t> </a:t>
            </a:r>
          </a:p>
          <a:p>
            <a:r>
              <a:rPr lang="nl-NL" dirty="0" smtClean="0"/>
              <a:t>TL;DR: Je kunt in </a:t>
            </a:r>
            <a:r>
              <a:rPr lang="nl-NL" dirty="0" err="1" smtClean="0"/>
              <a:t>Jupyter</a:t>
            </a:r>
            <a:r>
              <a:rPr lang="nl-NL" dirty="0" smtClean="0"/>
              <a:t> Notebooks Python stukjes </a:t>
            </a:r>
            <a:r>
              <a:rPr lang="nl-NL" b="1" dirty="0" smtClean="0"/>
              <a:t>code runnen</a:t>
            </a:r>
            <a:r>
              <a:rPr lang="nl-NL" dirty="0" smtClean="0"/>
              <a:t>, maar ook </a:t>
            </a:r>
            <a:r>
              <a:rPr lang="nl-NL" b="1" dirty="0" smtClean="0"/>
              <a:t>voorzien van uitleg</a:t>
            </a:r>
            <a:r>
              <a:rPr lang="nl-NL" dirty="0" smtClean="0"/>
              <a:t> en </a:t>
            </a:r>
            <a:r>
              <a:rPr lang="nl-NL" b="1" dirty="0" smtClean="0"/>
              <a:t>visualisaties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70439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492-546E-454D-AEF4-3CD850502E70}" type="datetime1">
              <a:rPr lang="nl-NL" altLang="nl-NL" smtClean="0"/>
              <a:pPr/>
              <a:t>29-01-17</a:t>
            </a:fld>
            <a:endParaRPr lang="en-US" altLang="nl-NL" sz="1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9CA7-996F-4870-972E-373AD063BD2E}" type="slidenum">
              <a:rPr lang="en-US" altLang="nl-NL" smtClean="0"/>
              <a:pPr/>
              <a:t>9</a:t>
            </a:fld>
            <a:endParaRPr lang="en-US" alt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Datascience</a:t>
            </a:r>
            <a:endParaRPr lang="en-US" sz="1400" dirty="0"/>
          </a:p>
        </p:txBody>
      </p:sp>
      <p:sp>
        <p:nvSpPr>
          <p:cNvPr id="7" name="Titel 1"/>
          <p:cNvSpPr txBox="1">
            <a:spLocks/>
          </p:cNvSpPr>
          <p:nvPr/>
        </p:nvSpPr>
        <p:spPr bwMode="auto">
          <a:xfrm>
            <a:off x="2332544" y="626482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nl-NL" kern="0" dirty="0">
                <a:solidFill>
                  <a:schemeClr val="tx1"/>
                </a:solidFill>
              </a:rPr>
              <a:t>Opdracht in de </a:t>
            </a:r>
            <a:r>
              <a:rPr lang="nl-NL" kern="0" dirty="0" smtClean="0">
                <a:solidFill>
                  <a:schemeClr val="tx1"/>
                </a:solidFill>
              </a:rPr>
              <a:t>les (10 min.)</a:t>
            </a:r>
            <a:endParaRPr lang="nl-NL" kern="0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 bwMode="auto">
          <a:xfrm>
            <a:off x="2266568" y="1462077"/>
            <a:ext cx="7881938" cy="1557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rgbClr val="000000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819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§"/>
              <a:defRPr sz="2600">
                <a:solidFill>
                  <a:srgbClr val="000000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n-lt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§"/>
              <a:defRPr sz="2200">
                <a:solidFill>
                  <a:srgbClr val="000000"/>
                </a:solidFill>
                <a:latin typeface="+mn-lt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0000"/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MS PGothic" panose="020B0600070205080204" pitchFamily="34" charset="-128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0"/>
              <a:buChar char="n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0"/>
              <a:buChar char="n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0"/>
              <a:buChar char="n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0"/>
              <a:buChar char="n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nl-NL" kern="0" dirty="0">
                <a:solidFill>
                  <a:schemeClr val="tx1"/>
                </a:solidFill>
              </a:rPr>
              <a:t>Start een </a:t>
            </a:r>
            <a:r>
              <a:rPr lang="nl-NL" kern="0" dirty="0" err="1">
                <a:solidFill>
                  <a:schemeClr val="tx1"/>
                </a:solidFill>
              </a:rPr>
              <a:t>Jupyter</a:t>
            </a:r>
            <a:r>
              <a:rPr lang="nl-NL" kern="0" dirty="0">
                <a:solidFill>
                  <a:schemeClr val="tx1"/>
                </a:solidFill>
              </a:rPr>
              <a:t> </a:t>
            </a:r>
            <a:r>
              <a:rPr lang="nl-NL" kern="0" dirty="0" smtClean="0">
                <a:solidFill>
                  <a:schemeClr val="tx1"/>
                </a:solidFill>
              </a:rPr>
              <a:t>notebook in </a:t>
            </a:r>
            <a:r>
              <a:rPr lang="nl-NL" kern="0" dirty="0" err="1" smtClean="0">
                <a:solidFill>
                  <a:schemeClr val="tx1"/>
                </a:solidFill>
              </a:rPr>
              <a:t>Pycharm</a:t>
            </a:r>
            <a:endParaRPr lang="nl-NL" kern="0" dirty="0">
              <a:solidFill>
                <a:schemeClr val="tx1"/>
              </a:solidFill>
            </a:endParaRPr>
          </a:p>
          <a:p>
            <a:pPr lvl="1"/>
            <a:r>
              <a:rPr lang="nl-NL" kern="0" dirty="0">
                <a:solidFill>
                  <a:schemeClr val="tx1"/>
                </a:solidFill>
              </a:rPr>
              <a:t>(kan </a:t>
            </a:r>
            <a:r>
              <a:rPr lang="nl-NL" kern="0" dirty="0" smtClean="0">
                <a:solidFill>
                  <a:schemeClr val="tx1"/>
                </a:solidFill>
              </a:rPr>
              <a:t>ook op</a:t>
            </a:r>
            <a:r>
              <a:rPr lang="nl-NL" kern="0" dirty="0">
                <a:solidFill>
                  <a:schemeClr val="tx1"/>
                </a:solidFill>
              </a:rPr>
              <a:t>: </a:t>
            </a:r>
            <a:r>
              <a:rPr lang="nl-NL" kern="0" dirty="0">
                <a:solidFill>
                  <a:schemeClr val="tx1"/>
                </a:solidFill>
                <a:hlinkClick r:id="rId3"/>
              </a:rPr>
              <a:t>https://try.jupyter.org/</a:t>
            </a:r>
            <a:r>
              <a:rPr lang="nl-NL" kern="0" dirty="0">
                <a:solidFill>
                  <a:schemeClr val="tx1"/>
                </a:solidFill>
              </a:rPr>
              <a:t> )</a:t>
            </a:r>
          </a:p>
          <a:p>
            <a:r>
              <a:rPr lang="nl-NL" kern="0" dirty="0">
                <a:solidFill>
                  <a:schemeClr val="tx1"/>
                </a:solidFill>
              </a:rPr>
              <a:t>Maak zelf: </a:t>
            </a:r>
            <a:endParaRPr lang="nl-NL" kern="0" dirty="0">
              <a:solidFill>
                <a:schemeClr val="tx1"/>
              </a:solidFill>
            </a:endParaRPr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571" y="3028594"/>
            <a:ext cx="5195526" cy="3607635"/>
          </a:xfrm>
          <a:prstGeom prst="rect">
            <a:avLst/>
          </a:prstGeom>
        </p:spPr>
      </p:pic>
      <p:sp>
        <p:nvSpPr>
          <p:cNvPr id="14" name="Rechthoekige toelichting 13"/>
          <p:cNvSpPr/>
          <p:nvPr/>
        </p:nvSpPr>
        <p:spPr bwMode="auto">
          <a:xfrm>
            <a:off x="7815011" y="2852936"/>
            <a:ext cx="2448272" cy="422645"/>
          </a:xfrm>
          <a:prstGeom prst="wedgeRectCallout">
            <a:avLst>
              <a:gd name="adj1" fmla="val -201981"/>
              <a:gd name="adj2" fmla="val 40112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Arial" charset="0"/>
                <a:ea typeface="ＭＳ Ｐゴシック" charset="0"/>
              </a:rPr>
              <a:t>Titel</a:t>
            </a:r>
            <a:endParaRPr lang="nl-NL" sz="1400" dirty="0">
              <a:latin typeface="Arial" charset="0"/>
              <a:ea typeface="ＭＳ Ｐゴシック" charset="0"/>
            </a:endParaRPr>
          </a:p>
        </p:txBody>
      </p:sp>
      <p:sp>
        <p:nvSpPr>
          <p:cNvPr id="15" name="Rechthoekige toelichting 14"/>
          <p:cNvSpPr/>
          <p:nvPr/>
        </p:nvSpPr>
        <p:spPr bwMode="auto">
          <a:xfrm>
            <a:off x="7815011" y="3727512"/>
            <a:ext cx="2448272" cy="418053"/>
          </a:xfrm>
          <a:prstGeom prst="wedgeRectCallout">
            <a:avLst>
              <a:gd name="adj1" fmla="val -193266"/>
              <a:gd name="adj2" fmla="val 35137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Arial" charset="0"/>
                <a:ea typeface="ＭＳ Ｐゴシック" charset="0"/>
              </a:rPr>
              <a:t>Tekst: </a:t>
            </a:r>
            <a:r>
              <a:rPr lang="nl-NL" sz="1400" dirty="0" err="1">
                <a:latin typeface="Arial" charset="0"/>
                <a:ea typeface="ＭＳ Ｐゴシック" charset="0"/>
              </a:rPr>
              <a:t>Markup</a:t>
            </a:r>
            <a:r>
              <a:rPr lang="nl-NL" sz="1400" dirty="0">
                <a:latin typeface="Arial" charset="0"/>
                <a:ea typeface="ＭＳ Ｐゴシック" charset="0"/>
              </a:rPr>
              <a:t> H1</a:t>
            </a:r>
            <a:endParaRPr lang="nl-NL" sz="1400" dirty="0">
              <a:latin typeface="Arial" charset="0"/>
              <a:ea typeface="ＭＳ Ｐゴシック" charset="0"/>
            </a:endParaRPr>
          </a:p>
        </p:txBody>
      </p:sp>
      <p:sp>
        <p:nvSpPr>
          <p:cNvPr id="16" name="Rechthoekige toelichting 15"/>
          <p:cNvSpPr/>
          <p:nvPr/>
        </p:nvSpPr>
        <p:spPr bwMode="auto">
          <a:xfrm>
            <a:off x="7805564" y="4733318"/>
            <a:ext cx="2448272" cy="339455"/>
          </a:xfrm>
          <a:prstGeom prst="wedgeRectCallout">
            <a:avLst>
              <a:gd name="adj1" fmla="val -167122"/>
              <a:gd name="adj2" fmla="val 10261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Arial" charset="0"/>
                <a:ea typeface="ＭＳ Ｐゴシック" charset="0"/>
              </a:rPr>
              <a:t>Code: cijfers in list zetten</a:t>
            </a:r>
            <a:endParaRPr lang="nl-NL" sz="1400" dirty="0">
              <a:latin typeface="Arial" charset="0"/>
              <a:ea typeface="ＭＳ Ｐゴシック" charset="0"/>
            </a:endParaRPr>
          </a:p>
        </p:txBody>
      </p:sp>
      <p:sp>
        <p:nvSpPr>
          <p:cNvPr id="17" name="Rechthoekige toelichting 16"/>
          <p:cNvSpPr/>
          <p:nvPr/>
        </p:nvSpPr>
        <p:spPr bwMode="auto">
          <a:xfrm>
            <a:off x="7775100" y="5878688"/>
            <a:ext cx="2448272" cy="369712"/>
          </a:xfrm>
          <a:prstGeom prst="wedgeRectCallout">
            <a:avLst>
              <a:gd name="adj1" fmla="val -167122"/>
              <a:gd name="adj2" fmla="val 10261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Arial" charset="0"/>
                <a:ea typeface="ＭＳ Ｐゴシック" charset="0"/>
              </a:rPr>
              <a:t>Code: berekening gemiddelde</a:t>
            </a:r>
            <a:endParaRPr lang="nl-NL" sz="1400" dirty="0">
              <a:latin typeface="Arial" charset="0"/>
              <a:ea typeface="ＭＳ Ｐゴシック" charset="0"/>
            </a:endParaRPr>
          </a:p>
        </p:txBody>
      </p:sp>
      <p:sp>
        <p:nvSpPr>
          <p:cNvPr id="18" name="Rechthoekige toelichting 17"/>
          <p:cNvSpPr/>
          <p:nvPr/>
        </p:nvSpPr>
        <p:spPr bwMode="auto">
          <a:xfrm>
            <a:off x="7799820" y="5510349"/>
            <a:ext cx="2448272" cy="282230"/>
          </a:xfrm>
          <a:prstGeom prst="wedgeRectCallout">
            <a:avLst>
              <a:gd name="adj1" fmla="val -211318"/>
              <a:gd name="adj2" fmla="val -38434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Arial" charset="0"/>
                <a:ea typeface="ＭＳ Ｐゴシック" charset="0"/>
              </a:rPr>
              <a:t>Tekst:</a:t>
            </a:r>
            <a:endParaRPr lang="nl-NL" sz="1400" dirty="0">
              <a:latin typeface="Arial" charset="0"/>
              <a:ea typeface="ＭＳ Ｐゴシック" charset="0"/>
            </a:endParaRPr>
          </a:p>
        </p:txBody>
      </p:sp>
      <p:sp>
        <p:nvSpPr>
          <p:cNvPr id="20" name="Rechthoekige toelichting 19"/>
          <p:cNvSpPr/>
          <p:nvPr/>
        </p:nvSpPr>
        <p:spPr bwMode="auto">
          <a:xfrm>
            <a:off x="7815011" y="5125636"/>
            <a:ext cx="2448272" cy="316849"/>
          </a:xfrm>
          <a:prstGeom prst="wedgeRectCallout">
            <a:avLst>
              <a:gd name="adj1" fmla="val -187041"/>
              <a:gd name="adj2" fmla="val -2888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 err="1">
                <a:latin typeface="Arial" charset="0"/>
                <a:ea typeface="ＭＳ Ｐゴシック" charset="0"/>
              </a:rPr>
              <a:t>Raw</a:t>
            </a:r>
            <a:r>
              <a:rPr lang="nl-NL" sz="1400" dirty="0">
                <a:latin typeface="Arial" charset="0"/>
                <a:ea typeface="ＭＳ Ｐゴシック" charset="0"/>
              </a:rPr>
              <a:t>: uitvoer</a:t>
            </a:r>
            <a:endParaRPr lang="nl-NL" sz="1400" dirty="0">
              <a:latin typeface="Arial" charset="0"/>
              <a:ea typeface="ＭＳ Ｐゴシック" charset="0"/>
            </a:endParaRPr>
          </a:p>
        </p:txBody>
      </p:sp>
      <p:sp>
        <p:nvSpPr>
          <p:cNvPr id="21" name="Rechthoekige toelichting 20"/>
          <p:cNvSpPr/>
          <p:nvPr/>
        </p:nvSpPr>
        <p:spPr bwMode="auto">
          <a:xfrm>
            <a:off x="7815011" y="4230269"/>
            <a:ext cx="2448272" cy="282230"/>
          </a:xfrm>
          <a:prstGeom prst="wedgeRectCallout">
            <a:avLst>
              <a:gd name="adj1" fmla="val -163387"/>
              <a:gd name="adj2" fmla="val 53364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latin typeface="Arial" charset="0"/>
                <a:ea typeface="ＭＳ Ｐゴシック" charset="0"/>
              </a:rPr>
              <a:t>Tekst:</a:t>
            </a:r>
            <a:endParaRPr lang="nl-NL" sz="1400" dirty="0">
              <a:latin typeface="Arial" charset="0"/>
              <a:ea typeface="ＭＳ Ｐゴシック" charset="0"/>
            </a:endParaRPr>
          </a:p>
        </p:txBody>
      </p:sp>
      <p:sp>
        <p:nvSpPr>
          <p:cNvPr id="22" name="Rechthoekige toelichting 21"/>
          <p:cNvSpPr/>
          <p:nvPr/>
        </p:nvSpPr>
        <p:spPr bwMode="auto">
          <a:xfrm>
            <a:off x="7799820" y="6334509"/>
            <a:ext cx="2448272" cy="347706"/>
          </a:xfrm>
          <a:prstGeom prst="wedgeRectCallout">
            <a:avLst>
              <a:gd name="adj1" fmla="val -187041"/>
              <a:gd name="adj2" fmla="val -2888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 err="1">
                <a:latin typeface="Arial" charset="0"/>
                <a:ea typeface="ＭＳ Ｐゴシック" charset="0"/>
              </a:rPr>
              <a:t>Raw</a:t>
            </a:r>
            <a:r>
              <a:rPr lang="nl-NL" sz="1400" dirty="0">
                <a:latin typeface="Arial" charset="0"/>
                <a:ea typeface="ＭＳ Ｐゴシック" charset="0"/>
              </a:rPr>
              <a:t>: uitvoer via print</a:t>
            </a:r>
            <a:endParaRPr lang="nl-NL" sz="1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7880</TotalTime>
  <Words>1570</Words>
  <Application>Microsoft Macintosh PowerPoint</Application>
  <PresentationFormat>Breedbeeld</PresentationFormat>
  <Paragraphs>359</Paragraphs>
  <Slides>37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37</vt:i4>
      </vt:variant>
    </vt:vector>
  </HeadingPairs>
  <TitlesOfParts>
    <vt:vector size="45" baseType="lpstr">
      <vt:lpstr>Calibri</vt:lpstr>
      <vt:lpstr>Calibri Light</vt:lpstr>
      <vt:lpstr>Courier New</vt:lpstr>
      <vt:lpstr>MS PGothic</vt:lpstr>
      <vt:lpstr>ＭＳ Ｐゴシック</vt:lpstr>
      <vt:lpstr>Wingdings</vt:lpstr>
      <vt:lpstr>Arial</vt:lpstr>
      <vt:lpstr>Office-thema</vt:lpstr>
      <vt:lpstr>Workshop Data Science</vt:lpstr>
      <vt:lpstr>Agenda</vt:lpstr>
      <vt:lpstr>Wat is Data Science?</vt:lpstr>
      <vt:lpstr>Wat doet een data scientist?</vt:lpstr>
      <vt:lpstr>Wat heb je dan minimaal nodig?</vt:lpstr>
      <vt:lpstr>Jupyter Notebook Voorbeeld</vt:lpstr>
      <vt:lpstr>Markdown</vt:lpstr>
      <vt:lpstr>Meer info</vt:lpstr>
      <vt:lpstr>PowerPoint-presentatie</vt:lpstr>
      <vt:lpstr>Numpy</vt:lpstr>
      <vt:lpstr>NumPy - Introductie</vt:lpstr>
      <vt:lpstr>En nu maggie oefene (15 min.)</vt:lpstr>
      <vt:lpstr>NumPy - Introductie</vt:lpstr>
      <vt:lpstr>En nu maggie oefene (20 min.)</vt:lpstr>
      <vt:lpstr>Pandas – Introductie </vt:lpstr>
      <vt:lpstr>Dataframe weergave</vt:lpstr>
      <vt:lpstr>Learning Pandas Dataschool.io – 1 </vt:lpstr>
      <vt:lpstr>Learning Pandas Dataschool.io – 2 </vt:lpstr>
      <vt:lpstr>Inladen van een bestand</vt:lpstr>
      <vt:lpstr>Data cleanup</vt:lpstr>
      <vt:lpstr>Data-analyse: scikit-learn</vt:lpstr>
      <vt:lpstr>Wat is machine learning (ML) </vt:lpstr>
      <vt:lpstr>Machine Learning soorten</vt:lpstr>
      <vt:lpstr>Train, test, overfit</vt:lpstr>
      <vt:lpstr>K-means clustering</vt:lpstr>
      <vt:lpstr>Visualisatie</vt:lpstr>
      <vt:lpstr>PowerPoint-presentatie</vt:lpstr>
      <vt:lpstr>Scatter -&gt; line -&gt; Loose curve</vt:lpstr>
      <vt:lpstr>Charts voor data exploration</vt:lpstr>
      <vt:lpstr>Visual cues / Visual encoding - 1</vt:lpstr>
      <vt:lpstr>Visual cues / Visual encoding - 2</vt:lpstr>
      <vt:lpstr>Bokeh</vt:lpstr>
      <vt:lpstr>Bokeh User_guide - 1</vt:lpstr>
      <vt:lpstr>Bokeh User_guide - 2</vt:lpstr>
      <vt:lpstr>Bokeh tutorial notebook – 1 (leerpunten zie User_guide) </vt:lpstr>
      <vt:lpstr>Opdracht in de les (20 min.)</vt:lpstr>
      <vt:lpstr>PowerPoint-presentatie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Data Science</dc:title>
  <dc:creator>Rory Sie</dc:creator>
  <cp:lastModifiedBy>Rory Sie</cp:lastModifiedBy>
  <cp:revision>49</cp:revision>
  <dcterms:created xsi:type="dcterms:W3CDTF">2017-01-25T07:28:02Z</dcterms:created>
  <dcterms:modified xsi:type="dcterms:W3CDTF">2017-01-30T18:48:26Z</dcterms:modified>
</cp:coreProperties>
</file>