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3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0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A736-8A49-4B74-85CF-8B87B612C01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171" y="659522"/>
            <a:ext cx="274622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Aged 18+ and received </a:t>
            </a:r>
            <a:r>
              <a:rPr lang="en-GB" sz="1100" dirty="0" smtClean="0"/>
              <a:t>BNT162b2 booster </a:t>
            </a:r>
            <a:r>
              <a:rPr lang="en-GB" sz="1100" dirty="0"/>
              <a:t>dose between </a:t>
            </a:r>
            <a:r>
              <a:rPr lang="en-GB" sz="1100" dirty="0" smtClean="0"/>
              <a:t>16 </a:t>
            </a:r>
            <a:r>
              <a:rPr lang="en-GB" sz="1100" dirty="0"/>
              <a:t>September and 1 December 2021 inclusive</a:t>
            </a:r>
          </a:p>
          <a:p>
            <a:pPr algn="r"/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82171" y="1515381"/>
            <a:ext cx="27462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With </a:t>
            </a:r>
            <a:r>
              <a:rPr lang="en-GB" sz="1100" dirty="0"/>
              <a:t>homologous primary vaccination course of BNT162b2 or </a:t>
            </a:r>
            <a:r>
              <a:rPr lang="en-GB" sz="1100" dirty="0" smtClean="0"/>
              <a:t>ChAdOx1-S</a:t>
            </a:r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0000" y="1509884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41,531</a:t>
            </a:r>
          </a:p>
          <a:p>
            <a:pPr algn="r"/>
            <a:r>
              <a:rPr lang="en-GB" sz="1100" dirty="0" smtClean="0"/>
              <a:t>0.6%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767969" y="1509884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7,297,579</a:t>
            </a:r>
          </a:p>
          <a:p>
            <a:pPr algn="r"/>
            <a:r>
              <a:rPr lang="en-GB" sz="1100" dirty="0" smtClean="0"/>
              <a:t>99.4%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0" y="2201905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404,364</a:t>
            </a:r>
          </a:p>
          <a:p>
            <a:pPr algn="r"/>
            <a:r>
              <a:rPr lang="en-GB" sz="1100" dirty="0" smtClean="0"/>
              <a:t>5.5%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767969" y="2186773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6,893,215</a:t>
            </a:r>
          </a:p>
          <a:p>
            <a:pPr algn="r"/>
            <a:r>
              <a:rPr lang="en-GB" sz="1100" dirty="0" smtClean="0"/>
              <a:t>93.4%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080000" y="2897575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271,540</a:t>
            </a:r>
          </a:p>
          <a:p>
            <a:pPr algn="r"/>
            <a:r>
              <a:rPr lang="en-GB" sz="1100" dirty="0" smtClean="0"/>
              <a:t>3.9%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767969" y="2897575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6,621,675</a:t>
            </a:r>
          </a:p>
          <a:p>
            <a:pPr algn="r"/>
            <a:r>
              <a:rPr lang="en-GB" sz="1100" dirty="0" smtClean="0"/>
              <a:t>90.2%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350" y="2204048"/>
            <a:ext cx="32000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a HSC worker</a:t>
            </a:r>
            <a:endParaRPr lang="en-GB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67969" y="659522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7,339,110</a:t>
            </a:r>
          </a:p>
          <a:p>
            <a:pPr algn="r"/>
            <a:r>
              <a:rPr lang="en-GB" sz="1100" dirty="0" smtClean="0"/>
              <a:t>100%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82171" y="2877177"/>
            <a:ext cx="27462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a care/nursing home resident, end-of-life or housebound</a:t>
            </a:r>
            <a:endParaRPr lang="en-GB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343" y="3595219"/>
            <a:ext cx="32000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 missing </a:t>
            </a:r>
            <a:r>
              <a:rPr lang="en-GB" sz="1100" dirty="0"/>
              <a:t>demographic information</a:t>
            </a:r>
            <a:endParaRPr lang="en-GB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344" y="4975904"/>
            <a:ext cx="32000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in hospital </a:t>
            </a:r>
            <a:r>
              <a:rPr lang="en-GB" sz="1100" dirty="0" smtClean="0"/>
              <a:t>during booster vaccination</a:t>
            </a:r>
            <a:endParaRPr lang="en-GB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82171" y="5693725"/>
            <a:ext cx="27462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boosted </a:t>
            </a:r>
            <a:r>
              <a:rPr lang="en-GB" sz="1100" dirty="0"/>
              <a:t>at an unusual time given region, priority group, and second dose date</a:t>
            </a:r>
            <a:endParaRPr lang="en-GB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14476" y="7932334"/>
            <a:ext cx="24422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Matched </a:t>
            </a:r>
            <a:r>
              <a:rPr lang="en-GB" sz="1100" dirty="0"/>
              <a:t>as a control </a:t>
            </a:r>
            <a:r>
              <a:rPr lang="en-GB" sz="1100" dirty="0" smtClean="0"/>
              <a:t>prior to vaccination</a:t>
            </a:r>
            <a:endParaRPr lang="en-GB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944914" y="6635549"/>
            <a:ext cx="148347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Boosted and matched</a:t>
            </a:r>
            <a:endParaRPr lang="en-GB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67969" y="3599340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6,104,287</a:t>
            </a:r>
          </a:p>
          <a:p>
            <a:pPr algn="r"/>
            <a:r>
              <a:rPr lang="en-GB" sz="1100" dirty="0" smtClean="0"/>
              <a:t>83.2%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767969" y="4311029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5,946,510</a:t>
            </a:r>
          </a:p>
          <a:p>
            <a:pPr algn="r"/>
            <a:r>
              <a:rPr lang="en-GB" sz="1100" dirty="0" smtClean="0"/>
              <a:t>81.0%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767969" y="5022718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5,458,344</a:t>
            </a:r>
          </a:p>
          <a:p>
            <a:pPr algn="r"/>
            <a:r>
              <a:rPr lang="en-GB" sz="1100" dirty="0" smtClean="0"/>
              <a:t>74.4%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756654" y="5730220"/>
            <a:ext cx="98377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5,095,279</a:t>
            </a:r>
          </a:p>
          <a:p>
            <a:pPr algn="r"/>
            <a:r>
              <a:rPr lang="en-GB" sz="1100" dirty="0" smtClean="0"/>
              <a:t>69.4%</a:t>
            </a:r>
            <a:endParaRPr lang="en-GB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767969" y="6638021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4,352,417</a:t>
            </a:r>
          </a:p>
          <a:p>
            <a:pPr algn="r"/>
            <a:r>
              <a:rPr lang="en-GB" sz="1100" b="1" dirty="0" smtClean="0"/>
              <a:t>59.3%</a:t>
            </a:r>
            <a:endParaRPr lang="en-GB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9392" y="7949117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1,714,615</a:t>
            </a:r>
          </a:p>
          <a:p>
            <a:pPr algn="r"/>
            <a:r>
              <a:rPr lang="en-GB" sz="1100" dirty="0" smtClean="0"/>
              <a:t>39.4%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82171" y="4282421"/>
            <a:ext cx="27462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 </a:t>
            </a:r>
            <a:r>
              <a:rPr lang="en-GB" sz="1100" dirty="0"/>
              <a:t>evidence of SARS-CoV-2 infection within 90 days of </a:t>
            </a:r>
            <a:r>
              <a:rPr lang="en-GB" sz="1100" dirty="0" smtClean="0"/>
              <a:t>booster vaccination</a:t>
            </a:r>
            <a:endParaRPr lang="en-GB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080000" y="3599340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517,388</a:t>
            </a:r>
          </a:p>
          <a:p>
            <a:pPr algn="r"/>
            <a:r>
              <a:rPr lang="en-GB" sz="1100" dirty="0" smtClean="0"/>
              <a:t>7.8%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080000" y="4311029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157,777</a:t>
            </a:r>
          </a:p>
          <a:p>
            <a:pPr algn="r"/>
            <a:r>
              <a:rPr lang="en-GB" sz="1100" dirty="0" smtClean="0"/>
              <a:t>2.6%</a:t>
            </a:r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080000" y="5022718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488,166</a:t>
            </a:r>
          </a:p>
          <a:p>
            <a:pPr algn="r"/>
            <a:r>
              <a:rPr lang="en-GB" sz="1100" dirty="0" smtClean="0"/>
              <a:t>8.2%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080000" y="5698593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363,065</a:t>
            </a:r>
          </a:p>
          <a:p>
            <a:pPr algn="r"/>
            <a:r>
              <a:rPr lang="en-GB" sz="1100" dirty="0" smtClean="0"/>
              <a:t>6.7%</a:t>
            </a:r>
            <a:endParaRPr lang="en-GB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080000" y="6612136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742,862</a:t>
            </a:r>
          </a:p>
          <a:p>
            <a:pPr algn="r"/>
            <a:r>
              <a:rPr lang="en-GB" sz="1100" dirty="0" smtClean="0"/>
              <a:t>14.6%</a:t>
            </a:r>
            <a:endParaRPr lang="en-GB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740427" y="7947085"/>
            <a:ext cx="9724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2,637,802</a:t>
            </a:r>
          </a:p>
          <a:p>
            <a:pPr algn="r"/>
            <a:r>
              <a:rPr lang="en-GB" sz="1100" dirty="0" smtClean="0"/>
              <a:t>60.6%</a:t>
            </a:r>
            <a:endParaRPr lang="en-GB" sz="1100" dirty="0"/>
          </a:p>
        </p:txBody>
      </p:sp>
      <p:cxnSp>
        <p:nvCxnSpPr>
          <p:cNvPr id="50" name="Straight Arrow Connector 49"/>
          <p:cNvCxnSpPr>
            <a:stCxn id="20" idx="2"/>
            <a:endCxn id="14" idx="0"/>
          </p:cNvCxnSpPr>
          <p:nvPr/>
        </p:nvCxnSpPr>
        <p:spPr>
          <a:xfrm>
            <a:off x="4254198" y="1090409"/>
            <a:ext cx="0" cy="41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6" idx="0"/>
          </p:cNvCxnSpPr>
          <p:nvPr/>
        </p:nvCxnSpPr>
        <p:spPr>
          <a:xfrm>
            <a:off x="4254198" y="1940771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2"/>
            <a:endCxn id="18" idx="0"/>
          </p:cNvCxnSpPr>
          <p:nvPr/>
        </p:nvCxnSpPr>
        <p:spPr>
          <a:xfrm>
            <a:off x="4254198" y="2617660"/>
            <a:ext cx="0" cy="27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7" idx="0"/>
          </p:cNvCxnSpPr>
          <p:nvPr/>
        </p:nvCxnSpPr>
        <p:spPr>
          <a:xfrm>
            <a:off x="4254198" y="3328462"/>
            <a:ext cx="0" cy="2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2"/>
            <a:endCxn id="28" idx="0"/>
          </p:cNvCxnSpPr>
          <p:nvPr/>
        </p:nvCxnSpPr>
        <p:spPr>
          <a:xfrm>
            <a:off x="4254198" y="4030227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29" idx="0"/>
          </p:cNvCxnSpPr>
          <p:nvPr/>
        </p:nvCxnSpPr>
        <p:spPr>
          <a:xfrm>
            <a:off x="4254198" y="4741916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2"/>
            <a:endCxn id="30" idx="0"/>
          </p:cNvCxnSpPr>
          <p:nvPr/>
        </p:nvCxnSpPr>
        <p:spPr>
          <a:xfrm flipH="1">
            <a:off x="4248541" y="5453605"/>
            <a:ext cx="5657" cy="27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2"/>
            <a:endCxn id="31" idx="0"/>
          </p:cNvCxnSpPr>
          <p:nvPr/>
        </p:nvCxnSpPr>
        <p:spPr>
          <a:xfrm>
            <a:off x="4248541" y="6161107"/>
            <a:ext cx="5657" cy="4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2"/>
            <a:endCxn id="32" idx="0"/>
          </p:cNvCxnSpPr>
          <p:nvPr/>
        </p:nvCxnSpPr>
        <p:spPr>
          <a:xfrm flipH="1">
            <a:off x="3445621" y="7068908"/>
            <a:ext cx="808577" cy="88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1" idx="0"/>
          </p:cNvCxnSpPr>
          <p:nvPr/>
        </p:nvCxnSpPr>
        <p:spPr>
          <a:xfrm>
            <a:off x="4254198" y="1201047"/>
            <a:ext cx="1312031" cy="30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2"/>
            <a:endCxn id="15" idx="0"/>
          </p:cNvCxnSpPr>
          <p:nvPr/>
        </p:nvCxnSpPr>
        <p:spPr>
          <a:xfrm>
            <a:off x="4254198" y="1940771"/>
            <a:ext cx="1312031" cy="2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2"/>
            <a:endCxn id="17" idx="0"/>
          </p:cNvCxnSpPr>
          <p:nvPr/>
        </p:nvCxnSpPr>
        <p:spPr>
          <a:xfrm>
            <a:off x="4254198" y="2617660"/>
            <a:ext cx="1312031" cy="27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38" idx="0"/>
          </p:cNvCxnSpPr>
          <p:nvPr/>
        </p:nvCxnSpPr>
        <p:spPr>
          <a:xfrm>
            <a:off x="4254198" y="3328462"/>
            <a:ext cx="1312031" cy="2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" idx="2"/>
            <a:endCxn id="39" idx="0"/>
          </p:cNvCxnSpPr>
          <p:nvPr/>
        </p:nvCxnSpPr>
        <p:spPr>
          <a:xfrm>
            <a:off x="4254198" y="4030227"/>
            <a:ext cx="1312031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8" idx="2"/>
            <a:endCxn id="40" idx="0"/>
          </p:cNvCxnSpPr>
          <p:nvPr/>
        </p:nvCxnSpPr>
        <p:spPr>
          <a:xfrm>
            <a:off x="4254198" y="4741916"/>
            <a:ext cx="1312031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41" idx="0"/>
          </p:cNvCxnSpPr>
          <p:nvPr/>
        </p:nvCxnSpPr>
        <p:spPr>
          <a:xfrm>
            <a:off x="4254198" y="5453605"/>
            <a:ext cx="1312031" cy="24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0" idx="2"/>
            <a:endCxn id="42" idx="0"/>
          </p:cNvCxnSpPr>
          <p:nvPr/>
        </p:nvCxnSpPr>
        <p:spPr>
          <a:xfrm>
            <a:off x="4248541" y="6161107"/>
            <a:ext cx="1317688" cy="45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2"/>
            <a:endCxn id="43" idx="0"/>
          </p:cNvCxnSpPr>
          <p:nvPr/>
        </p:nvCxnSpPr>
        <p:spPr>
          <a:xfrm>
            <a:off x="4254198" y="7068908"/>
            <a:ext cx="972458" cy="87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53328" y="1040397"/>
            <a:ext cx="995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Excluded</a:t>
            </a:r>
            <a:endParaRPr lang="en-GB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059207" y="7702046"/>
            <a:ext cx="508868" cy="268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Yes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98894" y="7695314"/>
            <a:ext cx="508868" cy="268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</a:t>
            </a:r>
            <a:endParaRPr lang="en-GB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87945" y="9505211"/>
            <a:ext cx="9724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6,990,219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992926" y="9516489"/>
            <a:ext cx="16257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Total people included</a:t>
            </a:r>
            <a:endParaRPr lang="en-GB" sz="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791715" y="8737892"/>
            <a:ext cx="9724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4,352,417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010869" y="8763031"/>
            <a:ext cx="174700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err="1" smtClean="0"/>
              <a:t>Unboosted</a:t>
            </a:r>
            <a:r>
              <a:rPr lang="en-GB" sz="1100" b="1" dirty="0" smtClean="0"/>
              <a:t> and matched</a:t>
            </a:r>
            <a:endParaRPr lang="en-GB" sz="800" b="1" dirty="0"/>
          </a:p>
        </p:txBody>
      </p:sp>
      <p:cxnSp>
        <p:nvCxnSpPr>
          <p:cNvPr id="124" name="Straight Arrow Connector 123"/>
          <p:cNvCxnSpPr>
            <a:stCxn id="32" idx="2"/>
            <a:endCxn id="120" idx="1"/>
          </p:cNvCxnSpPr>
          <p:nvPr/>
        </p:nvCxnSpPr>
        <p:spPr>
          <a:xfrm>
            <a:off x="3445621" y="8380004"/>
            <a:ext cx="346094" cy="48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47" idx="1"/>
            <a:endCxn id="120" idx="3"/>
          </p:cNvCxnSpPr>
          <p:nvPr/>
        </p:nvCxnSpPr>
        <p:spPr>
          <a:xfrm flipH="1">
            <a:off x="4764173" y="8868697"/>
            <a:ext cx="510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75100" y="8653253"/>
            <a:ext cx="1455508" cy="430887"/>
          </a:xfrm>
          <a:prstGeom prst="rect">
            <a:avLst/>
          </a:prstGeom>
          <a:noFill/>
          <a:ln>
            <a:solidFill>
              <a:schemeClr val="dk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 smtClean="0"/>
              <a:t>Unboosted</a:t>
            </a:r>
            <a:r>
              <a:rPr lang="en-GB" sz="1100" dirty="0" smtClean="0"/>
              <a:t> candidates for matching</a:t>
            </a:r>
            <a:endParaRPr lang="en-GB" sz="800" dirty="0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4318560" y="7302117"/>
            <a:ext cx="4146" cy="12814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16200000">
            <a:off x="3725974" y="7885151"/>
            <a:ext cx="9652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1:1 matching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794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159</Words>
  <Application>Microsoft Office PowerPoint</Application>
  <PresentationFormat>A4 Paper (210x297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Hulme</dc:creator>
  <cp:lastModifiedBy>William Hulme</cp:lastModifiedBy>
  <cp:revision>8</cp:revision>
  <dcterms:created xsi:type="dcterms:W3CDTF">2022-05-03T13:35:45Z</dcterms:created>
  <dcterms:modified xsi:type="dcterms:W3CDTF">2022-05-03T14:51:58Z</dcterms:modified>
</cp:coreProperties>
</file>