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6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A736-8A49-4B74-85CF-8B87B612C01C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0A-80BD-4602-9D4C-61CB8E92F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9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A736-8A49-4B74-85CF-8B87B612C01C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0A-80BD-4602-9D4C-61CB8E92F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2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A736-8A49-4B74-85CF-8B87B612C01C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0A-80BD-4602-9D4C-61CB8E92F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67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A736-8A49-4B74-85CF-8B87B612C01C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0A-80BD-4602-9D4C-61CB8E92F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21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A736-8A49-4B74-85CF-8B87B612C01C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0A-80BD-4602-9D4C-61CB8E92F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49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A736-8A49-4B74-85CF-8B87B612C01C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0A-80BD-4602-9D4C-61CB8E92F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16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A736-8A49-4B74-85CF-8B87B612C01C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0A-80BD-4602-9D4C-61CB8E92F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87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A736-8A49-4B74-85CF-8B87B612C01C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0A-80BD-4602-9D4C-61CB8E92F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36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A736-8A49-4B74-85CF-8B87B612C01C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0A-80BD-4602-9D4C-61CB8E92F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9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A736-8A49-4B74-85CF-8B87B612C01C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0A-80BD-4602-9D4C-61CB8E92F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0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A736-8A49-4B74-85CF-8B87B612C01C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0A-80BD-4602-9D4C-61CB8E92F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10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BA736-8A49-4B74-85CF-8B87B612C01C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5D50A-80BD-4602-9D4C-61CB8E92F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37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/>
          <p:cNvSpPr/>
          <p:nvPr/>
        </p:nvSpPr>
        <p:spPr>
          <a:xfrm>
            <a:off x="4621386" y="1811322"/>
            <a:ext cx="2135014" cy="6005783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/>
          <p:cNvSpPr/>
          <p:nvPr/>
        </p:nvSpPr>
        <p:spPr>
          <a:xfrm>
            <a:off x="2422375" y="1811323"/>
            <a:ext cx="2135014" cy="598647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60082" y="2094622"/>
            <a:ext cx="206102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/>
              <a:t>Aged </a:t>
            </a:r>
            <a:r>
              <a:rPr lang="en-GB" sz="1100" dirty="0" smtClean="0"/>
              <a:t>50+ </a:t>
            </a:r>
            <a:r>
              <a:rPr lang="en-GB" sz="1100" dirty="0"/>
              <a:t>and received </a:t>
            </a:r>
            <a:r>
              <a:rPr lang="en-GB" sz="1100" dirty="0" smtClean="0"/>
              <a:t>a </a:t>
            </a:r>
            <a:r>
              <a:rPr lang="en-GB" sz="1100" dirty="0" smtClean="0"/>
              <a:t>COVID-19 vaccine </a:t>
            </a:r>
            <a:r>
              <a:rPr lang="en-GB" sz="1100" dirty="0"/>
              <a:t>between </a:t>
            </a:r>
            <a:r>
              <a:rPr lang="en-GB" sz="1100" dirty="0" smtClean="0"/>
              <a:t>1 April and 30 June 2023 </a:t>
            </a:r>
            <a:r>
              <a:rPr lang="en-GB" sz="1100" dirty="0" smtClean="0"/>
              <a:t>inclusive</a:t>
            </a:r>
            <a:endParaRPr lang="en-GB" sz="1100" dirty="0"/>
          </a:p>
          <a:p>
            <a:pPr algn="r"/>
            <a:endParaRPr lang="en-GB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3624728"/>
            <a:ext cx="2367646" cy="443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With </a:t>
            </a:r>
            <a:r>
              <a:rPr lang="en-GB" sz="1100" dirty="0"/>
              <a:t>homologous primary vaccination course of BNT162b2 or </a:t>
            </a:r>
            <a:r>
              <a:rPr lang="en-GB" sz="1100" dirty="0" smtClean="0"/>
              <a:t>ChAdOx1-S</a:t>
            </a:r>
            <a:endParaRPr lang="en-GB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3632200" y="2944984"/>
            <a:ext cx="833967" cy="430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192,888</a:t>
            </a:r>
          </a:p>
          <a:p>
            <a:pPr algn="r"/>
            <a:r>
              <a:rPr lang="en-GB" sz="1100" dirty="0" smtClean="0"/>
              <a:t>2.7%</a:t>
            </a:r>
            <a:endParaRPr lang="en-GB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2564647" y="2944984"/>
            <a:ext cx="85498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7,046,535</a:t>
            </a:r>
          </a:p>
          <a:p>
            <a:pPr algn="r"/>
            <a:r>
              <a:rPr lang="en-GB" sz="1100" dirty="0" smtClean="0"/>
              <a:t>97.3%</a:t>
            </a:r>
            <a:endParaRPr lang="en-GB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3632200" y="3637005"/>
            <a:ext cx="833967" cy="430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133,986</a:t>
            </a:r>
          </a:p>
          <a:p>
            <a:pPr algn="r"/>
            <a:r>
              <a:rPr lang="en-GB" sz="1100" dirty="0" smtClean="0"/>
              <a:t>1.9%</a:t>
            </a:r>
            <a:endParaRPr lang="en-GB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564647" y="3621873"/>
            <a:ext cx="85498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6,912,549</a:t>
            </a:r>
          </a:p>
          <a:p>
            <a:pPr algn="r"/>
            <a:r>
              <a:rPr lang="en-GB" sz="1100" dirty="0" smtClean="0"/>
              <a:t>95.5%</a:t>
            </a:r>
            <a:endParaRPr lang="en-GB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3632200" y="4332675"/>
            <a:ext cx="833967" cy="430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162,588</a:t>
            </a:r>
          </a:p>
          <a:p>
            <a:pPr algn="r"/>
            <a:r>
              <a:rPr lang="en-GB" sz="1100" dirty="0" smtClean="0"/>
              <a:t>2.4%</a:t>
            </a:r>
            <a:endParaRPr lang="en-GB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2564647" y="4332675"/>
            <a:ext cx="85498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6,749,961</a:t>
            </a:r>
          </a:p>
          <a:p>
            <a:pPr algn="r"/>
            <a:r>
              <a:rPr lang="en-GB" sz="1100" dirty="0" smtClean="0"/>
              <a:t>93.2%</a:t>
            </a:r>
            <a:endParaRPr lang="en-GB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203200" y="4354058"/>
            <a:ext cx="223489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Not </a:t>
            </a:r>
            <a:r>
              <a:rPr lang="en-GB" sz="1100" dirty="0"/>
              <a:t>a </a:t>
            </a:r>
            <a:r>
              <a:rPr lang="en-GB" sz="1100" dirty="0" smtClean="0"/>
              <a:t>health and social care </a:t>
            </a:r>
            <a:r>
              <a:rPr lang="en-GB" sz="1100" dirty="0"/>
              <a:t>worker</a:t>
            </a:r>
            <a:endParaRPr lang="en-GB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2564647" y="2268095"/>
            <a:ext cx="85498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7,239,423</a:t>
            </a:r>
          </a:p>
          <a:p>
            <a:pPr algn="r"/>
            <a:r>
              <a:rPr lang="en-GB" sz="1100" dirty="0" smtClean="0"/>
              <a:t>100%</a:t>
            </a:r>
            <a:endParaRPr lang="en-GB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76200" y="5034440"/>
            <a:ext cx="235887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Not </a:t>
            </a:r>
            <a:r>
              <a:rPr lang="en-GB" sz="1100" dirty="0"/>
              <a:t>a care/nursing home resident, end-of-life or housebound</a:t>
            </a:r>
            <a:endParaRPr lang="en-GB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76200" y="2948258"/>
            <a:ext cx="236189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No missing </a:t>
            </a:r>
            <a:r>
              <a:rPr lang="en-GB" sz="1100" dirty="0"/>
              <a:t>demographic information</a:t>
            </a:r>
            <a:endParaRPr lang="en-GB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203200" y="6457818"/>
            <a:ext cx="223187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Not </a:t>
            </a:r>
            <a:r>
              <a:rPr lang="en-GB" sz="1100" dirty="0"/>
              <a:t>in hospital </a:t>
            </a:r>
            <a:r>
              <a:rPr lang="en-GB" sz="1100" dirty="0" smtClean="0"/>
              <a:t>during booster vaccination</a:t>
            </a:r>
            <a:endParaRPr lang="en-GB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904907" y="7159965"/>
            <a:ext cx="148347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 smtClean="0"/>
              <a:t>Matched</a:t>
            </a:r>
            <a:endParaRPr lang="en-GB" sz="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564647" y="5034440"/>
            <a:ext cx="85498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6,571,533</a:t>
            </a:r>
          </a:p>
          <a:p>
            <a:pPr algn="r"/>
            <a:r>
              <a:rPr lang="en-GB" sz="1100" dirty="0" smtClean="0"/>
              <a:t>90.8%</a:t>
            </a:r>
            <a:endParaRPr lang="en-GB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2564647" y="5746129"/>
            <a:ext cx="85498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6,267,177</a:t>
            </a:r>
          </a:p>
          <a:p>
            <a:pPr algn="r"/>
            <a:r>
              <a:rPr lang="en-GB" sz="1100" dirty="0" smtClean="0"/>
              <a:t>86.6%</a:t>
            </a:r>
            <a:endParaRPr lang="en-GB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2564647" y="6457818"/>
            <a:ext cx="85498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6,264,525</a:t>
            </a:r>
          </a:p>
          <a:p>
            <a:pPr algn="r"/>
            <a:r>
              <a:rPr lang="en-GB" sz="1100" dirty="0" smtClean="0"/>
              <a:t>86.5%</a:t>
            </a:r>
            <a:endParaRPr lang="en-GB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2564647" y="7165320"/>
            <a:ext cx="85498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1,528,431</a:t>
            </a:r>
          </a:p>
          <a:p>
            <a:pPr algn="r"/>
            <a:r>
              <a:rPr lang="en-GB" sz="1100" dirty="0" smtClean="0"/>
              <a:t>21.1%</a:t>
            </a:r>
            <a:endParaRPr lang="en-GB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111586" y="5741151"/>
            <a:ext cx="232348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No </a:t>
            </a:r>
            <a:r>
              <a:rPr lang="en-GB" sz="1100" dirty="0"/>
              <a:t>evidence of SARS-CoV-2 infection within 90 days of </a:t>
            </a:r>
            <a:r>
              <a:rPr lang="en-GB" sz="1100" dirty="0" smtClean="0"/>
              <a:t>booster vaccination</a:t>
            </a:r>
            <a:endParaRPr lang="en-GB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3632200" y="5034440"/>
            <a:ext cx="833967" cy="430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178,428</a:t>
            </a:r>
          </a:p>
          <a:p>
            <a:pPr algn="r"/>
            <a:r>
              <a:rPr lang="en-GB" sz="1100" dirty="0" smtClean="0"/>
              <a:t>2.6%</a:t>
            </a:r>
            <a:endParaRPr lang="en-GB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3632200" y="5746129"/>
            <a:ext cx="833967" cy="430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304,356</a:t>
            </a:r>
          </a:p>
          <a:p>
            <a:pPr algn="r"/>
            <a:r>
              <a:rPr lang="en-GB" sz="1100" dirty="0" smtClean="0"/>
              <a:t>4.6%</a:t>
            </a:r>
            <a:endParaRPr lang="en-GB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3632200" y="6457818"/>
            <a:ext cx="833967" cy="430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2,652</a:t>
            </a:r>
          </a:p>
          <a:p>
            <a:pPr algn="r"/>
            <a:r>
              <a:rPr lang="en-GB" sz="1100" dirty="0" smtClean="0"/>
              <a:t>&lt;0.01%</a:t>
            </a:r>
            <a:endParaRPr lang="en-GB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3621293" y="7173400"/>
            <a:ext cx="828310" cy="430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4,736,094</a:t>
            </a:r>
          </a:p>
          <a:p>
            <a:pPr algn="r"/>
            <a:r>
              <a:rPr lang="en-GB" sz="1100" dirty="0" smtClean="0"/>
              <a:t>75.6%</a:t>
            </a:r>
            <a:endParaRPr lang="en-GB" sz="1100" dirty="0"/>
          </a:p>
        </p:txBody>
      </p:sp>
      <p:cxnSp>
        <p:nvCxnSpPr>
          <p:cNvPr id="50" name="Straight Arrow Connector 49"/>
          <p:cNvCxnSpPr>
            <a:stCxn id="20" idx="2"/>
            <a:endCxn id="14" idx="0"/>
          </p:cNvCxnSpPr>
          <p:nvPr/>
        </p:nvCxnSpPr>
        <p:spPr>
          <a:xfrm>
            <a:off x="2992137" y="2698982"/>
            <a:ext cx="0" cy="246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4" idx="2"/>
            <a:endCxn id="16" idx="0"/>
          </p:cNvCxnSpPr>
          <p:nvPr/>
        </p:nvCxnSpPr>
        <p:spPr>
          <a:xfrm>
            <a:off x="2992137" y="3375871"/>
            <a:ext cx="0" cy="246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6" idx="2"/>
            <a:endCxn id="18" idx="0"/>
          </p:cNvCxnSpPr>
          <p:nvPr/>
        </p:nvCxnSpPr>
        <p:spPr>
          <a:xfrm>
            <a:off x="2992137" y="4052760"/>
            <a:ext cx="0" cy="27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2"/>
            <a:endCxn id="27" idx="0"/>
          </p:cNvCxnSpPr>
          <p:nvPr/>
        </p:nvCxnSpPr>
        <p:spPr>
          <a:xfrm>
            <a:off x="2992137" y="4763562"/>
            <a:ext cx="0" cy="270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7" idx="2"/>
            <a:endCxn id="28" idx="0"/>
          </p:cNvCxnSpPr>
          <p:nvPr/>
        </p:nvCxnSpPr>
        <p:spPr>
          <a:xfrm>
            <a:off x="2992137" y="5465327"/>
            <a:ext cx="0" cy="28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8" idx="2"/>
            <a:endCxn id="29" idx="0"/>
          </p:cNvCxnSpPr>
          <p:nvPr/>
        </p:nvCxnSpPr>
        <p:spPr>
          <a:xfrm>
            <a:off x="2992137" y="6177016"/>
            <a:ext cx="0" cy="28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9" idx="2"/>
            <a:endCxn id="30" idx="0"/>
          </p:cNvCxnSpPr>
          <p:nvPr/>
        </p:nvCxnSpPr>
        <p:spPr>
          <a:xfrm>
            <a:off x="2992137" y="6888705"/>
            <a:ext cx="0" cy="276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0" idx="2"/>
            <a:endCxn id="11" idx="0"/>
          </p:cNvCxnSpPr>
          <p:nvPr/>
        </p:nvCxnSpPr>
        <p:spPr>
          <a:xfrm>
            <a:off x="2992137" y="2698982"/>
            <a:ext cx="1057047" cy="24600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4" idx="2"/>
            <a:endCxn id="15" idx="0"/>
          </p:cNvCxnSpPr>
          <p:nvPr/>
        </p:nvCxnSpPr>
        <p:spPr>
          <a:xfrm>
            <a:off x="2992137" y="3375871"/>
            <a:ext cx="1057047" cy="2611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6" idx="2"/>
            <a:endCxn id="17" idx="0"/>
          </p:cNvCxnSpPr>
          <p:nvPr/>
        </p:nvCxnSpPr>
        <p:spPr>
          <a:xfrm>
            <a:off x="2992137" y="4052760"/>
            <a:ext cx="1057047" cy="2799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8" idx="2"/>
            <a:endCxn id="38" idx="0"/>
          </p:cNvCxnSpPr>
          <p:nvPr/>
        </p:nvCxnSpPr>
        <p:spPr>
          <a:xfrm>
            <a:off x="2992137" y="4763562"/>
            <a:ext cx="1057047" cy="27087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7" idx="2"/>
            <a:endCxn id="39" idx="0"/>
          </p:cNvCxnSpPr>
          <p:nvPr/>
        </p:nvCxnSpPr>
        <p:spPr>
          <a:xfrm>
            <a:off x="2992137" y="5465327"/>
            <a:ext cx="1057047" cy="28080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8" idx="2"/>
            <a:endCxn id="40" idx="0"/>
          </p:cNvCxnSpPr>
          <p:nvPr/>
        </p:nvCxnSpPr>
        <p:spPr>
          <a:xfrm>
            <a:off x="2992137" y="6177016"/>
            <a:ext cx="1057047" cy="28080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9" idx="2"/>
            <a:endCxn id="41" idx="0"/>
          </p:cNvCxnSpPr>
          <p:nvPr/>
        </p:nvCxnSpPr>
        <p:spPr>
          <a:xfrm>
            <a:off x="2992137" y="6888705"/>
            <a:ext cx="1043311" cy="2846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705528" y="2475497"/>
            <a:ext cx="77114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Excluded</a:t>
            </a:r>
            <a:endParaRPr lang="en-GB" sz="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388381" y="1862738"/>
            <a:ext cx="103051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 smtClean="0"/>
              <a:t>Pfizer BA.4-5</a:t>
            </a:r>
            <a:endParaRPr lang="en-GB" sz="11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5815703" y="2944984"/>
            <a:ext cx="833967" cy="430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/>
              <a:t>86,436</a:t>
            </a:r>
          </a:p>
          <a:p>
            <a:pPr algn="r"/>
            <a:r>
              <a:rPr lang="en-GB" sz="1100" dirty="0" smtClean="0"/>
              <a:t>3.0%</a:t>
            </a:r>
            <a:endParaRPr lang="en-GB" sz="1100" dirty="0"/>
          </a:p>
        </p:txBody>
      </p:sp>
      <p:sp>
        <p:nvSpPr>
          <p:cNvPr id="126" name="TextBox 125"/>
          <p:cNvSpPr txBox="1"/>
          <p:nvPr/>
        </p:nvSpPr>
        <p:spPr>
          <a:xfrm>
            <a:off x="4748150" y="2944984"/>
            <a:ext cx="85498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/>
              <a:t>2,813,409</a:t>
            </a:r>
          </a:p>
          <a:p>
            <a:pPr algn="r"/>
            <a:r>
              <a:rPr lang="en-GB" sz="1100" dirty="0" smtClean="0"/>
              <a:t>97.0%</a:t>
            </a:r>
            <a:endParaRPr lang="en-GB" sz="1100" dirty="0"/>
          </a:p>
        </p:txBody>
      </p:sp>
      <p:sp>
        <p:nvSpPr>
          <p:cNvPr id="127" name="TextBox 126"/>
          <p:cNvSpPr txBox="1"/>
          <p:nvPr/>
        </p:nvSpPr>
        <p:spPr>
          <a:xfrm>
            <a:off x="5815703" y="3637005"/>
            <a:ext cx="833967" cy="430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/>
              <a:t>102,912</a:t>
            </a:r>
          </a:p>
          <a:p>
            <a:pPr algn="r"/>
            <a:r>
              <a:rPr lang="en-GB" sz="1100" dirty="0" smtClean="0"/>
              <a:t>3.7%</a:t>
            </a:r>
            <a:endParaRPr lang="en-GB" sz="11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748150" y="3621873"/>
            <a:ext cx="85498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/>
              <a:t>2,710,497</a:t>
            </a:r>
          </a:p>
          <a:p>
            <a:pPr algn="r"/>
            <a:r>
              <a:rPr lang="en-GB" sz="1100" dirty="0" smtClean="0"/>
              <a:t>93.5%</a:t>
            </a:r>
            <a:endParaRPr lang="en-GB" sz="11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815703" y="4332675"/>
            <a:ext cx="833967" cy="430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/>
              <a:t>30,954</a:t>
            </a:r>
          </a:p>
          <a:p>
            <a:pPr algn="r"/>
            <a:r>
              <a:rPr lang="en-GB" sz="1100" dirty="0" smtClean="0"/>
              <a:t>1.1%</a:t>
            </a:r>
            <a:endParaRPr lang="en-GB" sz="1100" dirty="0"/>
          </a:p>
        </p:txBody>
      </p:sp>
      <p:sp>
        <p:nvSpPr>
          <p:cNvPr id="131" name="TextBox 130"/>
          <p:cNvSpPr txBox="1"/>
          <p:nvPr/>
        </p:nvSpPr>
        <p:spPr>
          <a:xfrm>
            <a:off x="4748150" y="4332675"/>
            <a:ext cx="85498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/>
              <a:t>2,679,543</a:t>
            </a:r>
          </a:p>
          <a:p>
            <a:pPr algn="r"/>
            <a:r>
              <a:rPr lang="en-GB" sz="1100" dirty="0" smtClean="0"/>
              <a:t>92.4%</a:t>
            </a:r>
            <a:endParaRPr lang="en-GB" sz="1100" dirty="0"/>
          </a:p>
        </p:txBody>
      </p:sp>
      <p:sp>
        <p:nvSpPr>
          <p:cNvPr id="132" name="TextBox 131"/>
          <p:cNvSpPr txBox="1"/>
          <p:nvPr/>
        </p:nvSpPr>
        <p:spPr>
          <a:xfrm>
            <a:off x="4748150" y="2270718"/>
            <a:ext cx="85498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/>
              <a:t>2,899,845</a:t>
            </a:r>
          </a:p>
          <a:p>
            <a:pPr algn="r"/>
            <a:r>
              <a:rPr lang="en-GB" sz="1100" dirty="0" smtClean="0"/>
              <a:t>100%</a:t>
            </a:r>
            <a:endParaRPr lang="en-GB" sz="11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748150" y="5034440"/>
            <a:ext cx="85498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/>
              <a:t>2,657,889</a:t>
            </a:r>
          </a:p>
          <a:p>
            <a:pPr algn="r"/>
            <a:r>
              <a:rPr lang="en-GB" sz="1100" dirty="0" smtClean="0"/>
              <a:t>91.7%</a:t>
            </a:r>
            <a:endParaRPr lang="en-GB" sz="1100" dirty="0"/>
          </a:p>
        </p:txBody>
      </p:sp>
      <p:sp>
        <p:nvSpPr>
          <p:cNvPr id="134" name="TextBox 133"/>
          <p:cNvSpPr txBox="1"/>
          <p:nvPr/>
        </p:nvSpPr>
        <p:spPr>
          <a:xfrm>
            <a:off x="4748150" y="5746129"/>
            <a:ext cx="85498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/>
              <a:t>2,526,981</a:t>
            </a:r>
          </a:p>
          <a:p>
            <a:pPr algn="r"/>
            <a:r>
              <a:rPr lang="en-GB" sz="1100" dirty="0" smtClean="0"/>
              <a:t>87.1%</a:t>
            </a:r>
            <a:endParaRPr lang="en-GB" sz="1100" dirty="0"/>
          </a:p>
        </p:txBody>
      </p:sp>
      <p:sp>
        <p:nvSpPr>
          <p:cNvPr id="135" name="TextBox 134"/>
          <p:cNvSpPr txBox="1"/>
          <p:nvPr/>
        </p:nvSpPr>
        <p:spPr>
          <a:xfrm>
            <a:off x="4748150" y="6457818"/>
            <a:ext cx="85498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/>
              <a:t>2,526,639</a:t>
            </a:r>
          </a:p>
          <a:p>
            <a:pPr algn="r"/>
            <a:r>
              <a:rPr lang="en-GB" sz="1100" dirty="0" smtClean="0"/>
              <a:t>87.1%</a:t>
            </a:r>
            <a:endParaRPr lang="en-GB" sz="1100" dirty="0"/>
          </a:p>
        </p:txBody>
      </p:sp>
      <p:sp>
        <p:nvSpPr>
          <p:cNvPr id="136" name="TextBox 135"/>
          <p:cNvSpPr txBox="1"/>
          <p:nvPr/>
        </p:nvSpPr>
        <p:spPr>
          <a:xfrm>
            <a:off x="4748150" y="7165320"/>
            <a:ext cx="85498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/>
              <a:t>1,528,431</a:t>
            </a:r>
          </a:p>
          <a:p>
            <a:pPr algn="r"/>
            <a:r>
              <a:rPr lang="en-GB" sz="1100" dirty="0" smtClean="0"/>
              <a:t>52.7%</a:t>
            </a:r>
            <a:endParaRPr lang="en-GB" sz="1100" dirty="0"/>
          </a:p>
        </p:txBody>
      </p:sp>
      <p:sp>
        <p:nvSpPr>
          <p:cNvPr id="137" name="TextBox 136"/>
          <p:cNvSpPr txBox="1"/>
          <p:nvPr/>
        </p:nvSpPr>
        <p:spPr>
          <a:xfrm>
            <a:off x="5815703" y="5034440"/>
            <a:ext cx="833967" cy="430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/>
              <a:t>21,654</a:t>
            </a:r>
          </a:p>
          <a:p>
            <a:pPr algn="r"/>
            <a:r>
              <a:rPr lang="en-GB" sz="1100" dirty="0" smtClean="0"/>
              <a:t>0.8%</a:t>
            </a:r>
            <a:endParaRPr lang="en-GB" sz="1100" dirty="0"/>
          </a:p>
        </p:txBody>
      </p:sp>
      <p:sp>
        <p:nvSpPr>
          <p:cNvPr id="138" name="TextBox 137"/>
          <p:cNvSpPr txBox="1"/>
          <p:nvPr/>
        </p:nvSpPr>
        <p:spPr>
          <a:xfrm>
            <a:off x="5815703" y="5746129"/>
            <a:ext cx="833967" cy="430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/>
              <a:t>130,908</a:t>
            </a:r>
          </a:p>
          <a:p>
            <a:pPr algn="r"/>
            <a:r>
              <a:rPr lang="en-GB" sz="1100" dirty="0" smtClean="0"/>
              <a:t>4.9%</a:t>
            </a:r>
            <a:endParaRPr lang="en-GB" sz="1100" dirty="0"/>
          </a:p>
        </p:txBody>
      </p:sp>
      <p:sp>
        <p:nvSpPr>
          <p:cNvPr id="139" name="TextBox 138"/>
          <p:cNvSpPr txBox="1"/>
          <p:nvPr/>
        </p:nvSpPr>
        <p:spPr>
          <a:xfrm>
            <a:off x="5815703" y="6457818"/>
            <a:ext cx="833967" cy="430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/>
              <a:t>342</a:t>
            </a:r>
          </a:p>
          <a:p>
            <a:pPr algn="r"/>
            <a:r>
              <a:rPr lang="en-GB" sz="1100" dirty="0" smtClean="0"/>
              <a:t>&lt;0.01%</a:t>
            </a:r>
            <a:endParaRPr lang="en-GB" sz="1100" dirty="0"/>
          </a:p>
        </p:txBody>
      </p:sp>
      <p:sp>
        <p:nvSpPr>
          <p:cNvPr id="140" name="TextBox 139"/>
          <p:cNvSpPr txBox="1"/>
          <p:nvPr/>
        </p:nvSpPr>
        <p:spPr>
          <a:xfrm>
            <a:off x="5815703" y="7173400"/>
            <a:ext cx="828310" cy="430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/>
              <a:t>998,208</a:t>
            </a:r>
          </a:p>
          <a:p>
            <a:pPr algn="r"/>
            <a:r>
              <a:rPr lang="en-GB" sz="1100" dirty="0" smtClean="0"/>
              <a:t>39.5%</a:t>
            </a:r>
            <a:endParaRPr lang="en-GB" sz="1100" dirty="0"/>
          </a:p>
        </p:txBody>
      </p:sp>
      <p:cxnSp>
        <p:nvCxnSpPr>
          <p:cNvPr id="141" name="Straight Arrow Connector 140"/>
          <p:cNvCxnSpPr>
            <a:stCxn id="132" idx="2"/>
            <a:endCxn id="126" idx="0"/>
          </p:cNvCxnSpPr>
          <p:nvPr/>
        </p:nvCxnSpPr>
        <p:spPr>
          <a:xfrm>
            <a:off x="5175640" y="2701605"/>
            <a:ext cx="0" cy="243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26" idx="2"/>
            <a:endCxn id="128" idx="0"/>
          </p:cNvCxnSpPr>
          <p:nvPr/>
        </p:nvCxnSpPr>
        <p:spPr>
          <a:xfrm>
            <a:off x="5175640" y="3375871"/>
            <a:ext cx="0" cy="246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8" idx="2"/>
            <a:endCxn id="131" idx="0"/>
          </p:cNvCxnSpPr>
          <p:nvPr/>
        </p:nvCxnSpPr>
        <p:spPr>
          <a:xfrm>
            <a:off x="5175640" y="4052760"/>
            <a:ext cx="0" cy="27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31" idx="2"/>
            <a:endCxn id="133" idx="0"/>
          </p:cNvCxnSpPr>
          <p:nvPr/>
        </p:nvCxnSpPr>
        <p:spPr>
          <a:xfrm>
            <a:off x="5175640" y="4763562"/>
            <a:ext cx="0" cy="270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33" idx="2"/>
            <a:endCxn id="134" idx="0"/>
          </p:cNvCxnSpPr>
          <p:nvPr/>
        </p:nvCxnSpPr>
        <p:spPr>
          <a:xfrm>
            <a:off x="5175640" y="5465327"/>
            <a:ext cx="0" cy="28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34" idx="2"/>
            <a:endCxn id="135" idx="0"/>
          </p:cNvCxnSpPr>
          <p:nvPr/>
        </p:nvCxnSpPr>
        <p:spPr>
          <a:xfrm>
            <a:off x="5175640" y="6177016"/>
            <a:ext cx="0" cy="28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35" idx="2"/>
            <a:endCxn id="136" idx="0"/>
          </p:cNvCxnSpPr>
          <p:nvPr/>
        </p:nvCxnSpPr>
        <p:spPr>
          <a:xfrm>
            <a:off x="5175640" y="6888705"/>
            <a:ext cx="0" cy="276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32" idx="2"/>
            <a:endCxn id="125" idx="0"/>
          </p:cNvCxnSpPr>
          <p:nvPr/>
        </p:nvCxnSpPr>
        <p:spPr>
          <a:xfrm>
            <a:off x="5175640" y="2701605"/>
            <a:ext cx="1057047" cy="2433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26" idx="2"/>
            <a:endCxn id="127" idx="0"/>
          </p:cNvCxnSpPr>
          <p:nvPr/>
        </p:nvCxnSpPr>
        <p:spPr>
          <a:xfrm>
            <a:off x="5175640" y="3375871"/>
            <a:ext cx="1057047" cy="2611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28" idx="2"/>
            <a:endCxn id="130" idx="0"/>
          </p:cNvCxnSpPr>
          <p:nvPr/>
        </p:nvCxnSpPr>
        <p:spPr>
          <a:xfrm>
            <a:off x="5175640" y="4052760"/>
            <a:ext cx="1057047" cy="2799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31" idx="2"/>
            <a:endCxn id="137" idx="0"/>
          </p:cNvCxnSpPr>
          <p:nvPr/>
        </p:nvCxnSpPr>
        <p:spPr>
          <a:xfrm>
            <a:off x="5175640" y="4763562"/>
            <a:ext cx="1057047" cy="27087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33" idx="2"/>
            <a:endCxn id="138" idx="0"/>
          </p:cNvCxnSpPr>
          <p:nvPr/>
        </p:nvCxnSpPr>
        <p:spPr>
          <a:xfrm>
            <a:off x="5175640" y="5465327"/>
            <a:ext cx="1057047" cy="28080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34" idx="2"/>
            <a:endCxn id="139" idx="0"/>
          </p:cNvCxnSpPr>
          <p:nvPr/>
        </p:nvCxnSpPr>
        <p:spPr>
          <a:xfrm>
            <a:off x="5175640" y="6177016"/>
            <a:ext cx="1057047" cy="28080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35" idx="2"/>
            <a:endCxn id="140" idx="0"/>
          </p:cNvCxnSpPr>
          <p:nvPr/>
        </p:nvCxnSpPr>
        <p:spPr>
          <a:xfrm>
            <a:off x="5175640" y="6888705"/>
            <a:ext cx="1054218" cy="2846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5889031" y="2475497"/>
            <a:ext cx="77114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Excluded</a:t>
            </a:r>
            <a:endParaRPr lang="en-GB" sz="800" dirty="0"/>
          </a:p>
        </p:txBody>
      </p:sp>
      <p:sp>
        <p:nvSpPr>
          <p:cNvPr id="157" name="TextBox 156"/>
          <p:cNvSpPr txBox="1"/>
          <p:nvPr/>
        </p:nvSpPr>
        <p:spPr>
          <a:xfrm>
            <a:off x="4590073" y="1868707"/>
            <a:ext cx="103051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 smtClean="0"/>
              <a:t>Sanofi</a:t>
            </a:r>
            <a:endParaRPr lang="en-GB" sz="1100" b="1" dirty="0"/>
          </a:p>
        </p:txBody>
      </p:sp>
    </p:spTree>
    <p:extLst>
      <p:ext uri="{BB962C8B-B14F-4D97-AF65-F5344CB8AC3E}">
        <p14:creationId xmlns:p14="http://schemas.microsoft.com/office/powerpoint/2010/main" val="7944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</TotalTime>
  <Words>160</Words>
  <Application>Microsoft Office PowerPoint</Application>
  <PresentationFormat>A4 Paper (210x297 mm)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Hulme</dc:creator>
  <cp:lastModifiedBy>William Hulme</cp:lastModifiedBy>
  <cp:revision>18</cp:revision>
  <dcterms:created xsi:type="dcterms:W3CDTF">2022-05-03T13:35:45Z</dcterms:created>
  <dcterms:modified xsi:type="dcterms:W3CDTF">2024-01-31T18:10:21Z</dcterms:modified>
</cp:coreProperties>
</file>