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85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BA736-8A49-4B74-85CF-8B87B612C01C}" type="datetimeFigureOut">
              <a:rPr lang="en-GB" smtClean="0"/>
              <a:t>18/07/2022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D50A-80BD-4602-9D4C-61CB8E92F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499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BA736-8A49-4B74-85CF-8B87B612C01C}" type="datetimeFigureOut">
              <a:rPr lang="en-GB" smtClean="0"/>
              <a:t>18/07/2022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D50A-80BD-4602-9D4C-61CB8E92F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228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BA736-8A49-4B74-85CF-8B87B612C01C}" type="datetimeFigureOut">
              <a:rPr lang="en-GB" smtClean="0"/>
              <a:t>18/07/2022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D50A-80BD-4602-9D4C-61CB8E92F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9679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BA736-8A49-4B74-85CF-8B87B612C01C}" type="datetimeFigureOut">
              <a:rPr lang="en-GB" smtClean="0"/>
              <a:t>18/07/2022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D50A-80BD-4602-9D4C-61CB8E92F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6211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BA736-8A49-4B74-85CF-8B87B612C01C}" type="datetimeFigureOut">
              <a:rPr lang="en-GB" smtClean="0"/>
              <a:t>18/07/2022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D50A-80BD-4602-9D4C-61CB8E92F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2491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BA736-8A49-4B74-85CF-8B87B612C01C}" type="datetimeFigureOut">
              <a:rPr lang="en-GB" smtClean="0"/>
              <a:t>18/07/2022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D50A-80BD-4602-9D4C-61CB8E92F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5162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BA736-8A49-4B74-85CF-8B87B612C01C}" type="datetimeFigureOut">
              <a:rPr lang="en-GB" smtClean="0"/>
              <a:t>18/07/2022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D50A-80BD-4602-9D4C-61CB8E92F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4873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BA736-8A49-4B74-85CF-8B87B612C01C}" type="datetimeFigureOut">
              <a:rPr lang="en-GB" smtClean="0"/>
              <a:t>18/07/2022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D50A-80BD-4602-9D4C-61CB8E92F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8368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BA736-8A49-4B74-85CF-8B87B612C01C}" type="datetimeFigureOut">
              <a:rPr lang="en-GB" smtClean="0"/>
              <a:t>18/07/2022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D50A-80BD-4602-9D4C-61CB8E92F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197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BA736-8A49-4B74-85CF-8B87B612C01C}" type="datetimeFigureOut">
              <a:rPr lang="en-GB" smtClean="0"/>
              <a:t>18/07/2022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D50A-80BD-4602-9D4C-61CB8E92F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900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BA736-8A49-4B74-85CF-8B87B612C01C}" type="datetimeFigureOut">
              <a:rPr lang="en-GB" smtClean="0"/>
              <a:t>18/07/2022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D50A-80BD-4602-9D4C-61CB8E92F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5101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BA736-8A49-4B74-85CF-8B87B612C01C}" type="datetimeFigureOut">
              <a:rPr lang="en-GB" smtClean="0"/>
              <a:t>18/07/2022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5D50A-80BD-4602-9D4C-61CB8E92F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7378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Rectangle 158"/>
          <p:cNvSpPr/>
          <p:nvPr/>
        </p:nvSpPr>
        <p:spPr>
          <a:xfrm>
            <a:off x="4621386" y="1811322"/>
            <a:ext cx="2135014" cy="6005783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Rectangle 121"/>
          <p:cNvSpPr/>
          <p:nvPr/>
        </p:nvSpPr>
        <p:spPr>
          <a:xfrm>
            <a:off x="2422375" y="1811323"/>
            <a:ext cx="2135014" cy="5986476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360082" y="2094622"/>
            <a:ext cx="2061029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1100" dirty="0"/>
              <a:t>Aged 18+ and received </a:t>
            </a:r>
            <a:r>
              <a:rPr lang="en-GB" sz="1100" dirty="0" smtClean="0"/>
              <a:t>a booster </a:t>
            </a:r>
            <a:r>
              <a:rPr lang="en-GB" sz="1100" dirty="0"/>
              <a:t>dose between </a:t>
            </a:r>
            <a:r>
              <a:rPr lang="en-GB" sz="1100" dirty="0" smtClean="0"/>
              <a:t>29 October 2021 </a:t>
            </a:r>
            <a:r>
              <a:rPr lang="en-GB" sz="1100" dirty="0"/>
              <a:t>and </a:t>
            </a:r>
            <a:r>
              <a:rPr lang="en-GB" sz="1100" dirty="0" smtClean="0"/>
              <a:t>31 January 2022 inclusive</a:t>
            </a:r>
            <a:endParaRPr lang="en-GB" sz="1100" dirty="0"/>
          </a:p>
          <a:p>
            <a:pPr algn="r"/>
            <a:endParaRPr lang="en-GB" sz="11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3624728"/>
            <a:ext cx="2367646" cy="4431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1100" dirty="0" smtClean="0"/>
              <a:t>With </a:t>
            </a:r>
            <a:r>
              <a:rPr lang="en-GB" sz="1100" dirty="0"/>
              <a:t>homologous primary vaccination course of BNT162b2 or </a:t>
            </a:r>
            <a:r>
              <a:rPr lang="en-GB" sz="1100" dirty="0" smtClean="0"/>
              <a:t>ChAdOx1-S</a:t>
            </a:r>
            <a:endParaRPr lang="en-GB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3632200" y="2944984"/>
            <a:ext cx="833967" cy="43088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r"/>
            <a:r>
              <a:rPr lang="en-GB" sz="1100" dirty="0" smtClean="0"/>
              <a:t>192,888</a:t>
            </a:r>
          </a:p>
          <a:p>
            <a:pPr algn="r"/>
            <a:r>
              <a:rPr lang="en-GB" sz="1100" dirty="0" smtClean="0"/>
              <a:t>2.7%</a:t>
            </a:r>
            <a:endParaRPr lang="en-GB" sz="1100" dirty="0"/>
          </a:p>
        </p:txBody>
      </p:sp>
      <p:sp>
        <p:nvSpPr>
          <p:cNvPr id="14" name="TextBox 13"/>
          <p:cNvSpPr txBox="1"/>
          <p:nvPr/>
        </p:nvSpPr>
        <p:spPr>
          <a:xfrm>
            <a:off x="2564647" y="2944984"/>
            <a:ext cx="854980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GB" sz="1100" dirty="0" smtClean="0"/>
              <a:t>7,046,535</a:t>
            </a:r>
          </a:p>
          <a:p>
            <a:pPr algn="r"/>
            <a:r>
              <a:rPr lang="en-GB" sz="1100" dirty="0" smtClean="0"/>
              <a:t>97.3%</a:t>
            </a:r>
            <a:endParaRPr lang="en-GB" sz="1100" dirty="0"/>
          </a:p>
        </p:txBody>
      </p:sp>
      <p:sp>
        <p:nvSpPr>
          <p:cNvPr id="15" name="TextBox 14"/>
          <p:cNvSpPr txBox="1"/>
          <p:nvPr/>
        </p:nvSpPr>
        <p:spPr>
          <a:xfrm>
            <a:off x="3632200" y="3637005"/>
            <a:ext cx="833967" cy="43088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r"/>
            <a:r>
              <a:rPr lang="en-GB" sz="1100" dirty="0" smtClean="0"/>
              <a:t>133,986</a:t>
            </a:r>
          </a:p>
          <a:p>
            <a:pPr algn="r"/>
            <a:r>
              <a:rPr lang="en-GB" sz="1100" dirty="0" smtClean="0"/>
              <a:t>1.9%</a:t>
            </a:r>
            <a:endParaRPr lang="en-GB" sz="1100" dirty="0"/>
          </a:p>
        </p:txBody>
      </p:sp>
      <p:sp>
        <p:nvSpPr>
          <p:cNvPr id="16" name="TextBox 15"/>
          <p:cNvSpPr txBox="1"/>
          <p:nvPr/>
        </p:nvSpPr>
        <p:spPr>
          <a:xfrm>
            <a:off x="2564647" y="3621873"/>
            <a:ext cx="854980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GB" sz="1100" dirty="0" smtClean="0"/>
              <a:t>6,912,549</a:t>
            </a:r>
          </a:p>
          <a:p>
            <a:pPr algn="r"/>
            <a:r>
              <a:rPr lang="en-GB" sz="1100" dirty="0" smtClean="0"/>
              <a:t>95.5%</a:t>
            </a:r>
            <a:endParaRPr lang="en-GB" sz="1100" dirty="0"/>
          </a:p>
        </p:txBody>
      </p:sp>
      <p:sp>
        <p:nvSpPr>
          <p:cNvPr id="17" name="TextBox 16"/>
          <p:cNvSpPr txBox="1"/>
          <p:nvPr/>
        </p:nvSpPr>
        <p:spPr>
          <a:xfrm>
            <a:off x="3632200" y="4332675"/>
            <a:ext cx="833967" cy="43088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r"/>
            <a:r>
              <a:rPr lang="en-GB" sz="1100" dirty="0" smtClean="0"/>
              <a:t>162,588</a:t>
            </a:r>
          </a:p>
          <a:p>
            <a:pPr algn="r"/>
            <a:r>
              <a:rPr lang="en-GB" sz="1100" dirty="0" smtClean="0"/>
              <a:t>2.4%</a:t>
            </a:r>
            <a:endParaRPr lang="en-GB" sz="1100" dirty="0"/>
          </a:p>
        </p:txBody>
      </p:sp>
      <p:sp>
        <p:nvSpPr>
          <p:cNvPr id="18" name="TextBox 17"/>
          <p:cNvSpPr txBox="1"/>
          <p:nvPr/>
        </p:nvSpPr>
        <p:spPr>
          <a:xfrm>
            <a:off x="2564647" y="4332675"/>
            <a:ext cx="854980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GB" sz="1100" dirty="0" smtClean="0"/>
              <a:t>6,749,961</a:t>
            </a:r>
          </a:p>
          <a:p>
            <a:pPr algn="r"/>
            <a:r>
              <a:rPr lang="en-GB" sz="1100" dirty="0" smtClean="0"/>
              <a:t>93.2%</a:t>
            </a:r>
            <a:endParaRPr lang="en-GB" sz="1100" dirty="0"/>
          </a:p>
        </p:txBody>
      </p:sp>
      <p:sp>
        <p:nvSpPr>
          <p:cNvPr id="19" name="TextBox 18"/>
          <p:cNvSpPr txBox="1"/>
          <p:nvPr/>
        </p:nvSpPr>
        <p:spPr>
          <a:xfrm>
            <a:off x="203200" y="4354058"/>
            <a:ext cx="223489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1100" dirty="0" smtClean="0"/>
              <a:t>Not </a:t>
            </a:r>
            <a:r>
              <a:rPr lang="en-GB" sz="1100" dirty="0"/>
              <a:t>a </a:t>
            </a:r>
            <a:r>
              <a:rPr lang="en-GB" sz="1100" dirty="0" smtClean="0"/>
              <a:t>health and social care </a:t>
            </a:r>
            <a:r>
              <a:rPr lang="en-GB" sz="1100" dirty="0"/>
              <a:t>worker</a:t>
            </a:r>
            <a:endParaRPr lang="en-GB" sz="800" dirty="0"/>
          </a:p>
        </p:txBody>
      </p:sp>
      <p:sp>
        <p:nvSpPr>
          <p:cNvPr id="20" name="TextBox 19"/>
          <p:cNvSpPr txBox="1"/>
          <p:nvPr/>
        </p:nvSpPr>
        <p:spPr>
          <a:xfrm>
            <a:off x="2564647" y="2268095"/>
            <a:ext cx="854980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GB" sz="1100" dirty="0" smtClean="0"/>
              <a:t>7,239,423</a:t>
            </a:r>
          </a:p>
          <a:p>
            <a:pPr algn="r"/>
            <a:r>
              <a:rPr lang="en-GB" sz="1100" dirty="0" smtClean="0"/>
              <a:t>100%</a:t>
            </a:r>
            <a:endParaRPr lang="en-GB" sz="1100" dirty="0"/>
          </a:p>
        </p:txBody>
      </p:sp>
      <p:sp>
        <p:nvSpPr>
          <p:cNvPr id="21" name="TextBox 20"/>
          <p:cNvSpPr txBox="1"/>
          <p:nvPr/>
        </p:nvSpPr>
        <p:spPr>
          <a:xfrm>
            <a:off x="76200" y="5034440"/>
            <a:ext cx="2358874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1100" dirty="0" smtClean="0"/>
              <a:t>Not </a:t>
            </a:r>
            <a:r>
              <a:rPr lang="en-GB" sz="1100" dirty="0"/>
              <a:t>a care/nursing home resident, end-of-life or housebound</a:t>
            </a:r>
            <a:endParaRPr lang="en-GB" sz="800" dirty="0"/>
          </a:p>
        </p:txBody>
      </p:sp>
      <p:sp>
        <p:nvSpPr>
          <p:cNvPr id="22" name="TextBox 21"/>
          <p:cNvSpPr txBox="1"/>
          <p:nvPr/>
        </p:nvSpPr>
        <p:spPr>
          <a:xfrm>
            <a:off x="76200" y="2948258"/>
            <a:ext cx="2361899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1100" dirty="0" smtClean="0"/>
              <a:t>No missing </a:t>
            </a:r>
            <a:r>
              <a:rPr lang="en-GB" sz="1100" dirty="0"/>
              <a:t>demographic information</a:t>
            </a:r>
            <a:endParaRPr lang="en-GB" sz="800" dirty="0"/>
          </a:p>
        </p:txBody>
      </p:sp>
      <p:sp>
        <p:nvSpPr>
          <p:cNvPr id="23" name="TextBox 22"/>
          <p:cNvSpPr txBox="1"/>
          <p:nvPr/>
        </p:nvSpPr>
        <p:spPr>
          <a:xfrm>
            <a:off x="203200" y="6457818"/>
            <a:ext cx="2231874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1100" dirty="0" smtClean="0"/>
              <a:t>Not </a:t>
            </a:r>
            <a:r>
              <a:rPr lang="en-GB" sz="1100" dirty="0"/>
              <a:t>in hospital </a:t>
            </a:r>
            <a:r>
              <a:rPr lang="en-GB" sz="1100" dirty="0" smtClean="0"/>
              <a:t>during booster vaccination</a:t>
            </a:r>
            <a:endParaRPr lang="en-GB" sz="800" dirty="0"/>
          </a:p>
        </p:txBody>
      </p:sp>
      <p:sp>
        <p:nvSpPr>
          <p:cNvPr id="26" name="TextBox 25"/>
          <p:cNvSpPr txBox="1"/>
          <p:nvPr/>
        </p:nvSpPr>
        <p:spPr>
          <a:xfrm>
            <a:off x="904907" y="7159965"/>
            <a:ext cx="148347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1100" b="1" dirty="0" smtClean="0"/>
              <a:t>Matched</a:t>
            </a:r>
            <a:endParaRPr lang="en-GB" sz="8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2564647" y="5034440"/>
            <a:ext cx="854980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GB" sz="1100" dirty="0" smtClean="0"/>
              <a:t>6,571,533</a:t>
            </a:r>
          </a:p>
          <a:p>
            <a:pPr algn="r"/>
            <a:r>
              <a:rPr lang="en-GB" sz="1100" dirty="0" smtClean="0"/>
              <a:t>90.8%</a:t>
            </a:r>
            <a:endParaRPr lang="en-GB" sz="1100" dirty="0"/>
          </a:p>
        </p:txBody>
      </p:sp>
      <p:sp>
        <p:nvSpPr>
          <p:cNvPr id="28" name="TextBox 27"/>
          <p:cNvSpPr txBox="1"/>
          <p:nvPr/>
        </p:nvSpPr>
        <p:spPr>
          <a:xfrm>
            <a:off x="2564647" y="5746129"/>
            <a:ext cx="854980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GB" sz="1100" dirty="0" smtClean="0"/>
              <a:t>6,267,177</a:t>
            </a:r>
          </a:p>
          <a:p>
            <a:pPr algn="r"/>
            <a:r>
              <a:rPr lang="en-GB" sz="1100" dirty="0" smtClean="0"/>
              <a:t>86.6%</a:t>
            </a:r>
            <a:endParaRPr lang="en-GB" sz="1100" dirty="0"/>
          </a:p>
        </p:txBody>
      </p:sp>
      <p:sp>
        <p:nvSpPr>
          <p:cNvPr id="29" name="TextBox 28"/>
          <p:cNvSpPr txBox="1"/>
          <p:nvPr/>
        </p:nvSpPr>
        <p:spPr>
          <a:xfrm>
            <a:off x="2564647" y="6457818"/>
            <a:ext cx="854980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GB" sz="1100" dirty="0" smtClean="0"/>
              <a:t>6,264,525</a:t>
            </a:r>
          </a:p>
          <a:p>
            <a:pPr algn="r"/>
            <a:r>
              <a:rPr lang="en-GB" sz="1100" dirty="0" smtClean="0"/>
              <a:t>86.5%</a:t>
            </a:r>
            <a:endParaRPr lang="en-GB" sz="1100" dirty="0"/>
          </a:p>
        </p:txBody>
      </p:sp>
      <p:sp>
        <p:nvSpPr>
          <p:cNvPr id="30" name="TextBox 29"/>
          <p:cNvSpPr txBox="1"/>
          <p:nvPr/>
        </p:nvSpPr>
        <p:spPr>
          <a:xfrm>
            <a:off x="2564647" y="7165320"/>
            <a:ext cx="854980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GB" sz="1100" dirty="0" smtClean="0"/>
              <a:t>1,528,431</a:t>
            </a:r>
          </a:p>
          <a:p>
            <a:pPr algn="r"/>
            <a:r>
              <a:rPr lang="en-GB" sz="1100" dirty="0" smtClean="0"/>
              <a:t>21.1%</a:t>
            </a:r>
            <a:endParaRPr lang="en-GB" sz="1100" dirty="0"/>
          </a:p>
        </p:txBody>
      </p:sp>
      <p:sp>
        <p:nvSpPr>
          <p:cNvPr id="35" name="TextBox 34"/>
          <p:cNvSpPr txBox="1"/>
          <p:nvPr/>
        </p:nvSpPr>
        <p:spPr>
          <a:xfrm>
            <a:off x="111586" y="5741151"/>
            <a:ext cx="2323488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1100" dirty="0" smtClean="0"/>
              <a:t>No </a:t>
            </a:r>
            <a:r>
              <a:rPr lang="en-GB" sz="1100" dirty="0"/>
              <a:t>evidence of SARS-CoV-2 infection within 90 days of </a:t>
            </a:r>
            <a:r>
              <a:rPr lang="en-GB" sz="1100" dirty="0" smtClean="0"/>
              <a:t>booster vaccination</a:t>
            </a:r>
            <a:endParaRPr lang="en-GB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3632200" y="5034440"/>
            <a:ext cx="833967" cy="43088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r"/>
            <a:r>
              <a:rPr lang="en-GB" sz="1100" dirty="0" smtClean="0"/>
              <a:t>178,428</a:t>
            </a:r>
          </a:p>
          <a:p>
            <a:pPr algn="r"/>
            <a:r>
              <a:rPr lang="en-GB" sz="1100" dirty="0" smtClean="0"/>
              <a:t>2.6%</a:t>
            </a:r>
            <a:endParaRPr lang="en-GB" sz="1100" dirty="0"/>
          </a:p>
        </p:txBody>
      </p:sp>
      <p:sp>
        <p:nvSpPr>
          <p:cNvPr id="39" name="TextBox 38"/>
          <p:cNvSpPr txBox="1"/>
          <p:nvPr/>
        </p:nvSpPr>
        <p:spPr>
          <a:xfrm>
            <a:off x="3632200" y="5746129"/>
            <a:ext cx="833967" cy="43088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r"/>
            <a:r>
              <a:rPr lang="en-GB" sz="1100" dirty="0" smtClean="0"/>
              <a:t>304,356</a:t>
            </a:r>
          </a:p>
          <a:p>
            <a:pPr algn="r"/>
            <a:r>
              <a:rPr lang="en-GB" sz="1100" dirty="0" smtClean="0"/>
              <a:t>4.6%</a:t>
            </a:r>
            <a:endParaRPr lang="en-GB" sz="1100" dirty="0"/>
          </a:p>
        </p:txBody>
      </p:sp>
      <p:sp>
        <p:nvSpPr>
          <p:cNvPr id="40" name="TextBox 39"/>
          <p:cNvSpPr txBox="1"/>
          <p:nvPr/>
        </p:nvSpPr>
        <p:spPr>
          <a:xfrm>
            <a:off x="3632200" y="6457818"/>
            <a:ext cx="833967" cy="43088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r"/>
            <a:r>
              <a:rPr lang="en-GB" sz="1100" dirty="0" smtClean="0"/>
              <a:t>2,652</a:t>
            </a:r>
          </a:p>
          <a:p>
            <a:pPr algn="r"/>
            <a:r>
              <a:rPr lang="en-GB" sz="1100" dirty="0" smtClean="0"/>
              <a:t>&lt;0.01%</a:t>
            </a:r>
            <a:endParaRPr lang="en-GB" sz="1100" dirty="0"/>
          </a:p>
        </p:txBody>
      </p:sp>
      <p:sp>
        <p:nvSpPr>
          <p:cNvPr id="41" name="TextBox 40"/>
          <p:cNvSpPr txBox="1"/>
          <p:nvPr/>
        </p:nvSpPr>
        <p:spPr>
          <a:xfrm>
            <a:off x="3621293" y="7173400"/>
            <a:ext cx="828310" cy="43088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r"/>
            <a:r>
              <a:rPr lang="en-GB" sz="1100" dirty="0" smtClean="0"/>
              <a:t>4,736,094</a:t>
            </a:r>
            <a:endParaRPr lang="en-GB" sz="1100" dirty="0" smtClean="0"/>
          </a:p>
          <a:p>
            <a:pPr algn="r"/>
            <a:r>
              <a:rPr lang="en-GB" sz="1100" dirty="0" smtClean="0"/>
              <a:t>75.6%</a:t>
            </a:r>
            <a:endParaRPr lang="en-GB" sz="1100" dirty="0"/>
          </a:p>
        </p:txBody>
      </p:sp>
      <p:cxnSp>
        <p:nvCxnSpPr>
          <p:cNvPr id="50" name="Straight Arrow Connector 49"/>
          <p:cNvCxnSpPr>
            <a:stCxn id="20" idx="2"/>
            <a:endCxn id="14" idx="0"/>
          </p:cNvCxnSpPr>
          <p:nvPr/>
        </p:nvCxnSpPr>
        <p:spPr>
          <a:xfrm>
            <a:off x="2992137" y="2698982"/>
            <a:ext cx="0" cy="246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4" idx="2"/>
            <a:endCxn id="16" idx="0"/>
          </p:cNvCxnSpPr>
          <p:nvPr/>
        </p:nvCxnSpPr>
        <p:spPr>
          <a:xfrm>
            <a:off x="2992137" y="3375871"/>
            <a:ext cx="0" cy="246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6" idx="2"/>
            <a:endCxn id="18" idx="0"/>
          </p:cNvCxnSpPr>
          <p:nvPr/>
        </p:nvCxnSpPr>
        <p:spPr>
          <a:xfrm>
            <a:off x="2992137" y="4052760"/>
            <a:ext cx="0" cy="279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8" idx="2"/>
            <a:endCxn id="27" idx="0"/>
          </p:cNvCxnSpPr>
          <p:nvPr/>
        </p:nvCxnSpPr>
        <p:spPr>
          <a:xfrm>
            <a:off x="2992137" y="4763562"/>
            <a:ext cx="0" cy="270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27" idx="2"/>
            <a:endCxn id="28" idx="0"/>
          </p:cNvCxnSpPr>
          <p:nvPr/>
        </p:nvCxnSpPr>
        <p:spPr>
          <a:xfrm>
            <a:off x="2992137" y="5465327"/>
            <a:ext cx="0" cy="280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28" idx="2"/>
            <a:endCxn id="29" idx="0"/>
          </p:cNvCxnSpPr>
          <p:nvPr/>
        </p:nvCxnSpPr>
        <p:spPr>
          <a:xfrm>
            <a:off x="2992137" y="6177016"/>
            <a:ext cx="0" cy="280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29" idx="2"/>
            <a:endCxn id="30" idx="0"/>
          </p:cNvCxnSpPr>
          <p:nvPr/>
        </p:nvCxnSpPr>
        <p:spPr>
          <a:xfrm>
            <a:off x="2992137" y="6888705"/>
            <a:ext cx="0" cy="276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20" idx="2"/>
            <a:endCxn id="11" idx="0"/>
          </p:cNvCxnSpPr>
          <p:nvPr/>
        </p:nvCxnSpPr>
        <p:spPr>
          <a:xfrm>
            <a:off x="2992137" y="2698982"/>
            <a:ext cx="1057047" cy="24600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14" idx="2"/>
            <a:endCxn id="15" idx="0"/>
          </p:cNvCxnSpPr>
          <p:nvPr/>
        </p:nvCxnSpPr>
        <p:spPr>
          <a:xfrm>
            <a:off x="2992137" y="3375871"/>
            <a:ext cx="1057047" cy="26113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16" idx="2"/>
            <a:endCxn id="17" idx="0"/>
          </p:cNvCxnSpPr>
          <p:nvPr/>
        </p:nvCxnSpPr>
        <p:spPr>
          <a:xfrm>
            <a:off x="2992137" y="4052760"/>
            <a:ext cx="1057047" cy="27991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18" idx="2"/>
            <a:endCxn id="38" idx="0"/>
          </p:cNvCxnSpPr>
          <p:nvPr/>
        </p:nvCxnSpPr>
        <p:spPr>
          <a:xfrm>
            <a:off x="2992137" y="4763562"/>
            <a:ext cx="1057047" cy="27087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27" idx="2"/>
            <a:endCxn id="39" idx="0"/>
          </p:cNvCxnSpPr>
          <p:nvPr/>
        </p:nvCxnSpPr>
        <p:spPr>
          <a:xfrm>
            <a:off x="2992137" y="5465327"/>
            <a:ext cx="1057047" cy="28080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28" idx="2"/>
            <a:endCxn id="40" idx="0"/>
          </p:cNvCxnSpPr>
          <p:nvPr/>
        </p:nvCxnSpPr>
        <p:spPr>
          <a:xfrm>
            <a:off x="2992137" y="6177016"/>
            <a:ext cx="1057047" cy="28080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29" idx="2"/>
            <a:endCxn id="41" idx="0"/>
          </p:cNvCxnSpPr>
          <p:nvPr/>
        </p:nvCxnSpPr>
        <p:spPr>
          <a:xfrm>
            <a:off x="2992137" y="6888705"/>
            <a:ext cx="1043311" cy="28469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3705528" y="2475497"/>
            <a:ext cx="77114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1100" dirty="0" smtClean="0"/>
              <a:t>Excluded</a:t>
            </a:r>
            <a:endParaRPr lang="en-GB" sz="800" dirty="0"/>
          </a:p>
        </p:txBody>
      </p:sp>
      <p:sp>
        <p:nvSpPr>
          <p:cNvPr id="111" name="TextBox 110"/>
          <p:cNvSpPr txBox="1"/>
          <p:nvPr/>
        </p:nvSpPr>
        <p:spPr>
          <a:xfrm>
            <a:off x="2388381" y="1862738"/>
            <a:ext cx="103051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1100" b="1" dirty="0" smtClean="0"/>
              <a:t>BNT162b2</a:t>
            </a:r>
            <a:endParaRPr lang="en-GB" sz="1100" b="1" dirty="0"/>
          </a:p>
        </p:txBody>
      </p:sp>
      <p:sp>
        <p:nvSpPr>
          <p:cNvPr id="125" name="TextBox 124"/>
          <p:cNvSpPr txBox="1"/>
          <p:nvPr/>
        </p:nvSpPr>
        <p:spPr>
          <a:xfrm>
            <a:off x="5815703" y="2944984"/>
            <a:ext cx="833967" cy="43088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r"/>
            <a:r>
              <a:rPr lang="en-GB" sz="1100" dirty="0"/>
              <a:t>86,436</a:t>
            </a:r>
          </a:p>
          <a:p>
            <a:pPr algn="r"/>
            <a:r>
              <a:rPr lang="en-GB" sz="1100" dirty="0" smtClean="0"/>
              <a:t>3.0%</a:t>
            </a:r>
            <a:endParaRPr lang="en-GB" sz="1100" dirty="0"/>
          </a:p>
        </p:txBody>
      </p:sp>
      <p:sp>
        <p:nvSpPr>
          <p:cNvPr id="126" name="TextBox 125"/>
          <p:cNvSpPr txBox="1"/>
          <p:nvPr/>
        </p:nvSpPr>
        <p:spPr>
          <a:xfrm>
            <a:off x="4748150" y="2944984"/>
            <a:ext cx="854980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GB" sz="1100" dirty="0"/>
              <a:t>2,813,409</a:t>
            </a:r>
          </a:p>
          <a:p>
            <a:pPr algn="r"/>
            <a:r>
              <a:rPr lang="en-GB" sz="1100" dirty="0" smtClean="0"/>
              <a:t>97.0%</a:t>
            </a:r>
            <a:endParaRPr lang="en-GB" sz="1100" dirty="0"/>
          </a:p>
        </p:txBody>
      </p:sp>
      <p:sp>
        <p:nvSpPr>
          <p:cNvPr id="127" name="TextBox 126"/>
          <p:cNvSpPr txBox="1"/>
          <p:nvPr/>
        </p:nvSpPr>
        <p:spPr>
          <a:xfrm>
            <a:off x="5815703" y="3637005"/>
            <a:ext cx="833967" cy="43088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r"/>
            <a:r>
              <a:rPr lang="en-GB" sz="1100" dirty="0"/>
              <a:t>102,912</a:t>
            </a:r>
          </a:p>
          <a:p>
            <a:pPr algn="r"/>
            <a:r>
              <a:rPr lang="en-GB" sz="1100" dirty="0" smtClean="0"/>
              <a:t>3.7%</a:t>
            </a:r>
            <a:endParaRPr lang="en-GB" sz="1100" dirty="0"/>
          </a:p>
        </p:txBody>
      </p:sp>
      <p:sp>
        <p:nvSpPr>
          <p:cNvPr id="128" name="TextBox 127"/>
          <p:cNvSpPr txBox="1"/>
          <p:nvPr/>
        </p:nvSpPr>
        <p:spPr>
          <a:xfrm>
            <a:off x="4748150" y="3621873"/>
            <a:ext cx="854980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GB" sz="1100" dirty="0"/>
              <a:t>2,710,497</a:t>
            </a:r>
          </a:p>
          <a:p>
            <a:pPr algn="r"/>
            <a:r>
              <a:rPr lang="en-GB" sz="1100" dirty="0" smtClean="0"/>
              <a:t>93.5%</a:t>
            </a:r>
            <a:endParaRPr lang="en-GB" sz="1100" dirty="0"/>
          </a:p>
        </p:txBody>
      </p:sp>
      <p:sp>
        <p:nvSpPr>
          <p:cNvPr id="130" name="TextBox 129"/>
          <p:cNvSpPr txBox="1"/>
          <p:nvPr/>
        </p:nvSpPr>
        <p:spPr>
          <a:xfrm>
            <a:off x="5815703" y="4332675"/>
            <a:ext cx="833967" cy="43088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r"/>
            <a:r>
              <a:rPr lang="en-GB" sz="1100" dirty="0"/>
              <a:t>30,954</a:t>
            </a:r>
          </a:p>
          <a:p>
            <a:pPr algn="r"/>
            <a:r>
              <a:rPr lang="en-GB" sz="1100" dirty="0" smtClean="0"/>
              <a:t>1.1%</a:t>
            </a:r>
            <a:endParaRPr lang="en-GB" sz="1100" dirty="0"/>
          </a:p>
        </p:txBody>
      </p:sp>
      <p:sp>
        <p:nvSpPr>
          <p:cNvPr id="131" name="TextBox 130"/>
          <p:cNvSpPr txBox="1"/>
          <p:nvPr/>
        </p:nvSpPr>
        <p:spPr>
          <a:xfrm>
            <a:off x="4748150" y="4332675"/>
            <a:ext cx="854980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GB" sz="1100" dirty="0"/>
              <a:t>2,679,543</a:t>
            </a:r>
          </a:p>
          <a:p>
            <a:pPr algn="r"/>
            <a:r>
              <a:rPr lang="en-GB" sz="1100" dirty="0" smtClean="0"/>
              <a:t>92.4%</a:t>
            </a:r>
            <a:endParaRPr lang="en-GB" sz="1100" dirty="0"/>
          </a:p>
        </p:txBody>
      </p:sp>
      <p:sp>
        <p:nvSpPr>
          <p:cNvPr id="132" name="TextBox 131"/>
          <p:cNvSpPr txBox="1"/>
          <p:nvPr/>
        </p:nvSpPr>
        <p:spPr>
          <a:xfrm>
            <a:off x="4748150" y="2270718"/>
            <a:ext cx="854980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GB" sz="1100" dirty="0"/>
              <a:t>2,899,845</a:t>
            </a:r>
          </a:p>
          <a:p>
            <a:pPr algn="r"/>
            <a:r>
              <a:rPr lang="en-GB" sz="1100" dirty="0" smtClean="0"/>
              <a:t>100%</a:t>
            </a:r>
            <a:endParaRPr lang="en-GB" sz="1100" dirty="0"/>
          </a:p>
        </p:txBody>
      </p:sp>
      <p:sp>
        <p:nvSpPr>
          <p:cNvPr id="133" name="TextBox 132"/>
          <p:cNvSpPr txBox="1"/>
          <p:nvPr/>
        </p:nvSpPr>
        <p:spPr>
          <a:xfrm>
            <a:off x="4748150" y="5034440"/>
            <a:ext cx="854980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GB" sz="1100" dirty="0"/>
              <a:t>2,657,889</a:t>
            </a:r>
          </a:p>
          <a:p>
            <a:pPr algn="r"/>
            <a:r>
              <a:rPr lang="en-GB" sz="1100" dirty="0" smtClean="0"/>
              <a:t>91.7%</a:t>
            </a:r>
            <a:endParaRPr lang="en-GB" sz="1100" dirty="0"/>
          </a:p>
        </p:txBody>
      </p:sp>
      <p:sp>
        <p:nvSpPr>
          <p:cNvPr id="134" name="TextBox 133"/>
          <p:cNvSpPr txBox="1"/>
          <p:nvPr/>
        </p:nvSpPr>
        <p:spPr>
          <a:xfrm>
            <a:off x="4748150" y="5746129"/>
            <a:ext cx="854980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GB" sz="1100" dirty="0"/>
              <a:t>2,526,981</a:t>
            </a:r>
          </a:p>
          <a:p>
            <a:pPr algn="r"/>
            <a:r>
              <a:rPr lang="en-GB" sz="1100" dirty="0" smtClean="0"/>
              <a:t>87.1%</a:t>
            </a:r>
            <a:endParaRPr lang="en-GB" sz="1100" dirty="0"/>
          </a:p>
        </p:txBody>
      </p:sp>
      <p:sp>
        <p:nvSpPr>
          <p:cNvPr id="135" name="TextBox 134"/>
          <p:cNvSpPr txBox="1"/>
          <p:nvPr/>
        </p:nvSpPr>
        <p:spPr>
          <a:xfrm>
            <a:off x="4748150" y="6457818"/>
            <a:ext cx="854980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GB" sz="1100" dirty="0"/>
              <a:t>2,526,639</a:t>
            </a:r>
          </a:p>
          <a:p>
            <a:pPr algn="r"/>
            <a:r>
              <a:rPr lang="en-GB" sz="1100" dirty="0" smtClean="0"/>
              <a:t>87.1%</a:t>
            </a:r>
            <a:endParaRPr lang="en-GB" sz="1100" dirty="0"/>
          </a:p>
        </p:txBody>
      </p:sp>
      <p:sp>
        <p:nvSpPr>
          <p:cNvPr id="136" name="TextBox 135"/>
          <p:cNvSpPr txBox="1"/>
          <p:nvPr/>
        </p:nvSpPr>
        <p:spPr>
          <a:xfrm>
            <a:off x="4748150" y="7165320"/>
            <a:ext cx="854980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GB" sz="1100" dirty="0"/>
              <a:t>1,528,431</a:t>
            </a:r>
          </a:p>
          <a:p>
            <a:pPr algn="r"/>
            <a:r>
              <a:rPr lang="en-GB" sz="1100" dirty="0" smtClean="0"/>
              <a:t>52.7%</a:t>
            </a:r>
            <a:endParaRPr lang="en-GB" sz="1100" dirty="0"/>
          </a:p>
        </p:txBody>
      </p:sp>
      <p:sp>
        <p:nvSpPr>
          <p:cNvPr id="137" name="TextBox 136"/>
          <p:cNvSpPr txBox="1"/>
          <p:nvPr/>
        </p:nvSpPr>
        <p:spPr>
          <a:xfrm>
            <a:off x="5815703" y="5034440"/>
            <a:ext cx="833967" cy="43088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r"/>
            <a:r>
              <a:rPr lang="en-GB" sz="1100" dirty="0"/>
              <a:t>21,654</a:t>
            </a:r>
          </a:p>
          <a:p>
            <a:pPr algn="r"/>
            <a:r>
              <a:rPr lang="en-GB" sz="1100" dirty="0" smtClean="0"/>
              <a:t>0.8%</a:t>
            </a:r>
            <a:endParaRPr lang="en-GB" sz="1100" dirty="0"/>
          </a:p>
        </p:txBody>
      </p:sp>
      <p:sp>
        <p:nvSpPr>
          <p:cNvPr id="138" name="TextBox 137"/>
          <p:cNvSpPr txBox="1"/>
          <p:nvPr/>
        </p:nvSpPr>
        <p:spPr>
          <a:xfrm>
            <a:off x="5815703" y="5746129"/>
            <a:ext cx="833967" cy="43088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r"/>
            <a:r>
              <a:rPr lang="en-GB" sz="1100" dirty="0"/>
              <a:t>130,908</a:t>
            </a:r>
          </a:p>
          <a:p>
            <a:pPr algn="r"/>
            <a:r>
              <a:rPr lang="en-GB" sz="1100" dirty="0" smtClean="0"/>
              <a:t>4.9%</a:t>
            </a:r>
            <a:endParaRPr lang="en-GB" sz="1100" dirty="0"/>
          </a:p>
        </p:txBody>
      </p:sp>
      <p:sp>
        <p:nvSpPr>
          <p:cNvPr id="139" name="TextBox 138"/>
          <p:cNvSpPr txBox="1"/>
          <p:nvPr/>
        </p:nvSpPr>
        <p:spPr>
          <a:xfrm>
            <a:off x="5815703" y="6457818"/>
            <a:ext cx="833967" cy="43088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r"/>
            <a:r>
              <a:rPr lang="en-GB" sz="1100" dirty="0"/>
              <a:t>342</a:t>
            </a:r>
          </a:p>
          <a:p>
            <a:pPr algn="r"/>
            <a:r>
              <a:rPr lang="en-GB" sz="1100" dirty="0" smtClean="0"/>
              <a:t>&lt;0.01%</a:t>
            </a:r>
            <a:endParaRPr lang="en-GB" sz="1100" dirty="0"/>
          </a:p>
        </p:txBody>
      </p:sp>
      <p:sp>
        <p:nvSpPr>
          <p:cNvPr id="140" name="TextBox 139"/>
          <p:cNvSpPr txBox="1"/>
          <p:nvPr/>
        </p:nvSpPr>
        <p:spPr>
          <a:xfrm>
            <a:off x="5815703" y="7173400"/>
            <a:ext cx="828310" cy="43088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r"/>
            <a:r>
              <a:rPr lang="en-GB" sz="1100" dirty="0"/>
              <a:t>998,208</a:t>
            </a:r>
          </a:p>
          <a:p>
            <a:pPr algn="r"/>
            <a:r>
              <a:rPr lang="en-GB" sz="1100" dirty="0" smtClean="0"/>
              <a:t>39.5%</a:t>
            </a:r>
            <a:endParaRPr lang="en-GB" sz="1100" dirty="0"/>
          </a:p>
        </p:txBody>
      </p:sp>
      <p:cxnSp>
        <p:nvCxnSpPr>
          <p:cNvPr id="141" name="Straight Arrow Connector 140"/>
          <p:cNvCxnSpPr>
            <a:stCxn id="132" idx="2"/>
            <a:endCxn id="126" idx="0"/>
          </p:cNvCxnSpPr>
          <p:nvPr/>
        </p:nvCxnSpPr>
        <p:spPr>
          <a:xfrm>
            <a:off x="5175640" y="2701605"/>
            <a:ext cx="0" cy="243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126" idx="2"/>
            <a:endCxn id="128" idx="0"/>
          </p:cNvCxnSpPr>
          <p:nvPr/>
        </p:nvCxnSpPr>
        <p:spPr>
          <a:xfrm>
            <a:off x="5175640" y="3375871"/>
            <a:ext cx="0" cy="246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stCxn id="128" idx="2"/>
            <a:endCxn id="131" idx="0"/>
          </p:cNvCxnSpPr>
          <p:nvPr/>
        </p:nvCxnSpPr>
        <p:spPr>
          <a:xfrm>
            <a:off x="5175640" y="4052760"/>
            <a:ext cx="0" cy="279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131" idx="2"/>
            <a:endCxn id="133" idx="0"/>
          </p:cNvCxnSpPr>
          <p:nvPr/>
        </p:nvCxnSpPr>
        <p:spPr>
          <a:xfrm>
            <a:off x="5175640" y="4763562"/>
            <a:ext cx="0" cy="270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133" idx="2"/>
            <a:endCxn id="134" idx="0"/>
          </p:cNvCxnSpPr>
          <p:nvPr/>
        </p:nvCxnSpPr>
        <p:spPr>
          <a:xfrm>
            <a:off x="5175640" y="5465327"/>
            <a:ext cx="0" cy="280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>
            <a:stCxn id="134" idx="2"/>
            <a:endCxn id="135" idx="0"/>
          </p:cNvCxnSpPr>
          <p:nvPr/>
        </p:nvCxnSpPr>
        <p:spPr>
          <a:xfrm>
            <a:off x="5175640" y="6177016"/>
            <a:ext cx="0" cy="280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135" idx="2"/>
            <a:endCxn id="136" idx="0"/>
          </p:cNvCxnSpPr>
          <p:nvPr/>
        </p:nvCxnSpPr>
        <p:spPr>
          <a:xfrm>
            <a:off x="5175640" y="6888705"/>
            <a:ext cx="0" cy="276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>
            <a:stCxn id="132" idx="2"/>
            <a:endCxn id="125" idx="0"/>
          </p:cNvCxnSpPr>
          <p:nvPr/>
        </p:nvCxnSpPr>
        <p:spPr>
          <a:xfrm>
            <a:off x="5175640" y="2701605"/>
            <a:ext cx="1057047" cy="24337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126" idx="2"/>
            <a:endCxn id="127" idx="0"/>
          </p:cNvCxnSpPr>
          <p:nvPr/>
        </p:nvCxnSpPr>
        <p:spPr>
          <a:xfrm>
            <a:off x="5175640" y="3375871"/>
            <a:ext cx="1057047" cy="26113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stCxn id="128" idx="2"/>
            <a:endCxn id="130" idx="0"/>
          </p:cNvCxnSpPr>
          <p:nvPr/>
        </p:nvCxnSpPr>
        <p:spPr>
          <a:xfrm>
            <a:off x="5175640" y="4052760"/>
            <a:ext cx="1057047" cy="27991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>
            <a:stCxn id="131" idx="2"/>
            <a:endCxn id="137" idx="0"/>
          </p:cNvCxnSpPr>
          <p:nvPr/>
        </p:nvCxnSpPr>
        <p:spPr>
          <a:xfrm>
            <a:off x="5175640" y="4763562"/>
            <a:ext cx="1057047" cy="27087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stCxn id="133" idx="2"/>
            <a:endCxn id="138" idx="0"/>
          </p:cNvCxnSpPr>
          <p:nvPr/>
        </p:nvCxnSpPr>
        <p:spPr>
          <a:xfrm>
            <a:off x="5175640" y="5465327"/>
            <a:ext cx="1057047" cy="28080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stCxn id="134" idx="2"/>
            <a:endCxn id="139" idx="0"/>
          </p:cNvCxnSpPr>
          <p:nvPr/>
        </p:nvCxnSpPr>
        <p:spPr>
          <a:xfrm>
            <a:off x="5175640" y="6177016"/>
            <a:ext cx="1057047" cy="28080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>
            <a:stCxn id="135" idx="2"/>
            <a:endCxn id="140" idx="0"/>
          </p:cNvCxnSpPr>
          <p:nvPr/>
        </p:nvCxnSpPr>
        <p:spPr>
          <a:xfrm>
            <a:off x="5175640" y="6888705"/>
            <a:ext cx="1054218" cy="28469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6" name="TextBox 155"/>
          <p:cNvSpPr txBox="1"/>
          <p:nvPr/>
        </p:nvSpPr>
        <p:spPr>
          <a:xfrm>
            <a:off x="5889031" y="2475497"/>
            <a:ext cx="77114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1100" dirty="0" smtClean="0"/>
              <a:t>Excluded</a:t>
            </a:r>
            <a:endParaRPr lang="en-GB" sz="800" dirty="0"/>
          </a:p>
        </p:txBody>
      </p:sp>
      <p:sp>
        <p:nvSpPr>
          <p:cNvPr id="157" name="TextBox 156"/>
          <p:cNvSpPr txBox="1"/>
          <p:nvPr/>
        </p:nvSpPr>
        <p:spPr>
          <a:xfrm>
            <a:off x="4590073" y="1868707"/>
            <a:ext cx="103051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1100" b="1" dirty="0" smtClean="0"/>
              <a:t>mRNA-1273</a:t>
            </a:r>
            <a:endParaRPr lang="en-GB" sz="1100" b="1" dirty="0"/>
          </a:p>
        </p:txBody>
      </p:sp>
    </p:spTree>
    <p:extLst>
      <p:ext uri="{BB962C8B-B14F-4D97-AF65-F5344CB8AC3E}">
        <p14:creationId xmlns:p14="http://schemas.microsoft.com/office/powerpoint/2010/main" val="79445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123</TotalTime>
  <Words>160</Words>
  <Application>Microsoft Office PowerPoint</Application>
  <PresentationFormat>A4 Paper (210x297 mm)</PresentationFormat>
  <Paragraphs>72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Hulme</dc:creator>
  <cp:lastModifiedBy>William Hulme</cp:lastModifiedBy>
  <cp:revision>16</cp:revision>
  <dcterms:created xsi:type="dcterms:W3CDTF">2022-05-03T13:35:45Z</dcterms:created>
  <dcterms:modified xsi:type="dcterms:W3CDTF">2022-07-18T14:11:18Z</dcterms:modified>
</cp:coreProperties>
</file>