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3" r:id="rId2"/>
    <p:sldId id="316" r:id="rId3"/>
    <p:sldId id="324" r:id="rId4"/>
    <p:sldId id="323" r:id="rId5"/>
    <p:sldId id="317" r:id="rId6"/>
    <p:sldId id="319" r:id="rId7"/>
    <p:sldId id="320" r:id="rId8"/>
    <p:sldId id="321" r:id="rId9"/>
    <p:sldId id="322" r:id="rId10"/>
    <p:sldId id="31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A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7"/>
    <p:restoredTop sz="94690"/>
  </p:normalViewPr>
  <p:slideViewPr>
    <p:cSldViewPr snapToGrid="0" snapToObjects="1">
      <p:cViewPr varScale="1">
        <p:scale>
          <a:sx n="78" d="100"/>
          <a:sy n="78" d="100"/>
        </p:scale>
        <p:origin x="127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9B8F4-58FF-42FA-8638-A4B0B3080BAC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C75A9-AA76-4212-B4F8-B8667CC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59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ECE98-3B20-4F4A-9B9C-E43A6F42C30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7398D-A3C2-2D4A-BB3F-7B427B5B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12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135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35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6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135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35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1500" baseline="0">
                <a:latin typeface="Corbel" panose="020B0503020204020204" pitchFamily="34" charset="0"/>
              </a:defRPr>
            </a:lvl1pPr>
            <a:lvl2pPr>
              <a:defRPr sz="1576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marL="192933" marR="0" lvl="0" indent="-192933" algn="l" defTabSz="2572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aseline="0">
                <a:latin typeface="Corbel" panose="020B0503020204020204" pitchFamily="34" charset="0"/>
              </a:defRPr>
            </a:lvl1pPr>
            <a:lvl2pPr marL="257243" indent="0">
              <a:buNone/>
              <a:defRPr sz="675"/>
            </a:lvl2pPr>
            <a:lvl3pPr marL="514487" indent="0">
              <a:buNone/>
              <a:defRPr sz="563"/>
            </a:lvl3pPr>
            <a:lvl4pPr marL="771731" indent="0">
              <a:buNone/>
              <a:defRPr sz="506"/>
            </a:lvl4pPr>
            <a:lvl5pPr marL="1028975" indent="0">
              <a:buNone/>
              <a:defRPr sz="506"/>
            </a:lvl5pPr>
            <a:lvl6pPr marL="1286218" indent="0">
              <a:buNone/>
              <a:defRPr sz="506"/>
            </a:lvl6pPr>
            <a:lvl7pPr marL="1543462" indent="0">
              <a:buNone/>
              <a:defRPr sz="506"/>
            </a:lvl7pPr>
            <a:lvl8pPr marL="1800705" indent="0">
              <a:buNone/>
              <a:defRPr sz="506"/>
            </a:lvl8pPr>
            <a:lvl9pPr marL="2057949" indent="0">
              <a:buNone/>
              <a:defRPr sz="506"/>
            </a:lvl9pPr>
          </a:lstStyle>
          <a:p>
            <a:pPr fontAlgn="t"/>
            <a:r>
              <a:rPr lang="en-US" sz="135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35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3" y="279132"/>
            <a:ext cx="6697132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72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1500" baseline="0">
                <a:latin typeface="Corbel" panose="020B0503020204020204" pitchFamily="34" charset="0"/>
              </a:defRPr>
            </a:lvl1pPr>
            <a:lvl2pPr>
              <a:defRPr sz="1576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marL="192933" marR="0" lvl="0" indent="-192933" algn="l" defTabSz="2572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aseline="0">
                <a:latin typeface="Corbel" panose="020B0503020204020204" pitchFamily="34" charset="0"/>
              </a:defRPr>
            </a:lvl1pPr>
            <a:lvl2pPr marL="257243" indent="0">
              <a:buNone/>
              <a:defRPr sz="675"/>
            </a:lvl2pPr>
            <a:lvl3pPr marL="514487" indent="0">
              <a:buNone/>
              <a:defRPr sz="563"/>
            </a:lvl3pPr>
            <a:lvl4pPr marL="771731" indent="0">
              <a:buNone/>
              <a:defRPr sz="506"/>
            </a:lvl4pPr>
            <a:lvl5pPr marL="1028975" indent="0">
              <a:buNone/>
              <a:defRPr sz="506"/>
            </a:lvl5pPr>
            <a:lvl6pPr marL="1286218" indent="0">
              <a:buNone/>
              <a:defRPr sz="506"/>
            </a:lvl6pPr>
            <a:lvl7pPr marL="1543462" indent="0">
              <a:buNone/>
              <a:defRPr sz="506"/>
            </a:lvl7pPr>
            <a:lvl8pPr marL="1800705" indent="0">
              <a:buNone/>
              <a:defRPr sz="506"/>
            </a:lvl8pPr>
            <a:lvl9pPr marL="2057949" indent="0">
              <a:buNone/>
              <a:defRPr sz="506"/>
            </a:lvl9pPr>
          </a:lstStyle>
          <a:p>
            <a:pPr fontAlgn="t"/>
            <a:r>
              <a:rPr lang="en-US" sz="135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35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2" y="279132"/>
            <a:ext cx="6697133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8" r:id="rId2"/>
    <p:sldLayoutId id="2147483650" r:id="rId3"/>
    <p:sldLayoutId id="2147483663" r:id="rId4"/>
    <p:sldLayoutId id="2147483656" r:id="rId5"/>
    <p:sldLayoutId id="2147483665" r:id="rId6"/>
  </p:sldLayoutIdLst>
  <p:hf sldNum="0" hdr="0" ftr="0" dt="0"/>
  <p:txStyles>
    <p:titleStyle>
      <a:lvl1pPr algn="ctr" defTabSz="257243" rtl="0" eaLnBrk="1" latinLnBrk="0" hangingPunct="1">
        <a:spcBef>
          <a:spcPct val="0"/>
        </a:spcBef>
        <a:buNone/>
        <a:defRPr sz="2476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192933" indent="-192933" algn="l" defTabSz="257243" rtl="0" eaLnBrk="1" latinLnBrk="0" hangingPunct="1">
        <a:spcBef>
          <a:spcPct val="20000"/>
        </a:spcBef>
        <a:buFont typeface="Arial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18021" indent="-160778" algn="l" defTabSz="257243" rtl="0" eaLnBrk="1" latinLnBrk="0" hangingPunct="1">
        <a:spcBef>
          <a:spcPct val="20000"/>
        </a:spcBef>
        <a:buFont typeface="Arial"/>
        <a:buChar char="–"/>
        <a:defRPr sz="1576" kern="1200">
          <a:solidFill>
            <a:schemeClr val="tx1"/>
          </a:solidFill>
          <a:latin typeface="+mn-lt"/>
          <a:ea typeface="+mn-ea"/>
          <a:cs typeface="+mn-cs"/>
        </a:defRPr>
      </a:lvl2pPr>
      <a:lvl3pPr marL="643109" indent="-128622" algn="l" defTabSz="257243" rtl="0" eaLnBrk="1" latinLnBrk="0" hangingPunct="1">
        <a:spcBef>
          <a:spcPct val="20000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353" indent="-128622" algn="l" defTabSz="257243" rtl="0" eaLnBrk="1" latinLnBrk="0" hangingPunct="1">
        <a:spcBef>
          <a:spcPct val="20000"/>
        </a:spcBef>
        <a:buFont typeface="Arial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596" indent="-128622" algn="l" defTabSz="257243" rtl="0" eaLnBrk="1" latinLnBrk="0" hangingPunct="1">
        <a:spcBef>
          <a:spcPct val="20000"/>
        </a:spcBef>
        <a:buFont typeface="Arial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840" indent="-128622" algn="l" defTabSz="257243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2083" indent="-128622" algn="l" defTabSz="257243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9327" indent="-128622" algn="l" defTabSz="257243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6570" indent="-128622" algn="l" defTabSz="257243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24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243" algn="l" defTabSz="25724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487" algn="l" defTabSz="25724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731" algn="l" defTabSz="25724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975" algn="l" defTabSz="25724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6218" algn="l" defTabSz="25724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462" algn="l" defTabSz="25724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705" algn="l" defTabSz="25724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949" algn="l" defTabSz="25724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69C32E-07F1-48F9-B4B1-DB785DCAA0DD}"/>
              </a:ext>
            </a:extLst>
          </p:cNvPr>
          <p:cNvSpPr/>
          <p:nvPr/>
        </p:nvSpPr>
        <p:spPr>
          <a:xfrm>
            <a:off x="1500562" y="1788454"/>
            <a:ext cx="61428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OpenSAFELY</a:t>
            </a:r>
            <a:r>
              <a:rPr lang="en-GB" sz="2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risk of COVID-19 related mortality and hospital admissions: age risk profiles</a:t>
            </a:r>
          </a:p>
          <a:p>
            <a:pPr algn="ctr"/>
            <a:endParaRPr lang="en-GB" sz="2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2986B2-6C95-4480-8442-E05A2E5CDF36}"/>
              </a:ext>
            </a:extLst>
          </p:cNvPr>
          <p:cNvSpPr/>
          <p:nvPr/>
        </p:nvSpPr>
        <p:spPr>
          <a:xfrm>
            <a:off x="2488750" y="2700634"/>
            <a:ext cx="4166504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150"/>
              </a:spcAft>
            </a:pP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 Elizabeth Williamson and Professor Stephen Evans </a:t>
            </a:r>
          </a:p>
          <a:p>
            <a:pPr algn="ctr">
              <a:spcAft>
                <a:spcPts val="150"/>
              </a:spcAft>
            </a:pP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150"/>
              </a:spcAft>
            </a:pP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behalf of the </a:t>
            </a:r>
            <a:r>
              <a:rPr lang="en-GB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OpenSAFELY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collaborative</a:t>
            </a:r>
          </a:p>
          <a:p>
            <a:pPr algn="ctr">
              <a:spcAft>
                <a:spcPts val="150"/>
              </a:spcAft>
            </a:pP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8" descr="Home - Office for National Statistics">
            <a:extLst>
              <a:ext uri="{FF2B5EF4-FFF2-40B4-BE49-F238E27FC236}">
                <a16:creationId xmlns:a16="http://schemas.microsoft.com/office/drawing/2014/main" id="{ED11C196-9F8A-4500-B528-D7FC7A84D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59" y="5867469"/>
            <a:ext cx="1306179" cy="36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new-nhs-england-logo-nhs-blue-rgb - West of England Academic ...">
            <a:extLst>
              <a:ext uri="{FF2B5EF4-FFF2-40B4-BE49-F238E27FC236}">
                <a16:creationId xmlns:a16="http://schemas.microsoft.com/office/drawing/2014/main" id="{FE1F889F-F7B9-4E51-B485-64882B47E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91" y="5825394"/>
            <a:ext cx="657011" cy="49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The Phoenix Partnership - Wikipedia">
            <a:extLst>
              <a:ext uri="{FF2B5EF4-FFF2-40B4-BE49-F238E27FC236}">
                <a16:creationId xmlns:a16="http://schemas.microsoft.com/office/drawing/2014/main" id="{82704E8D-88E8-4A7A-8E55-2833A1414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29" y="5687388"/>
            <a:ext cx="1147944" cy="70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University of Oxford - Short Term Programs">
            <a:extLst>
              <a:ext uri="{FF2B5EF4-FFF2-40B4-BE49-F238E27FC236}">
                <a16:creationId xmlns:a16="http://schemas.microsoft.com/office/drawing/2014/main" id="{38DD8E8C-F800-463E-A397-A2BF1DDC8B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3"/>
          <a:stretch/>
        </p:blipFill>
        <p:spPr bwMode="auto">
          <a:xfrm>
            <a:off x="6655254" y="5422701"/>
            <a:ext cx="2335043" cy="93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497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F62F6-0ABD-458F-AA80-D5DFDD13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Ethnicity and grouped comorbidity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F11A86-666B-4D11-98FA-838F5A16A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80636"/>
              </p:ext>
            </p:extLst>
          </p:nvPr>
        </p:nvGraphicFramePr>
        <p:xfrm>
          <a:off x="1953846" y="1181510"/>
          <a:ext cx="4909071" cy="4194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1005">
                  <a:extLst>
                    <a:ext uri="{9D8B030D-6E8A-4147-A177-3AD203B41FA5}">
                      <a16:colId xmlns:a16="http://schemas.microsoft.com/office/drawing/2014/main" val="2536079907"/>
                    </a:ext>
                  </a:extLst>
                </a:gridCol>
                <a:gridCol w="1292684">
                  <a:extLst>
                    <a:ext uri="{9D8B030D-6E8A-4147-A177-3AD203B41FA5}">
                      <a16:colId xmlns:a16="http://schemas.microsoft.com/office/drawing/2014/main" val="57300279"/>
                    </a:ext>
                  </a:extLst>
                </a:gridCol>
                <a:gridCol w="1426168">
                  <a:extLst>
                    <a:ext uri="{9D8B030D-6E8A-4147-A177-3AD203B41FA5}">
                      <a16:colId xmlns:a16="http://schemas.microsoft.com/office/drawing/2014/main" val="2349203525"/>
                    </a:ext>
                  </a:extLst>
                </a:gridCol>
                <a:gridCol w="1189214">
                  <a:extLst>
                    <a:ext uri="{9D8B030D-6E8A-4147-A177-3AD203B41FA5}">
                      <a16:colId xmlns:a16="http://schemas.microsoft.com/office/drawing/2014/main" val="69296050"/>
                    </a:ext>
                  </a:extLst>
                </a:gridCol>
              </a:tblGrid>
              <a:tr h="475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Ethnicity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Number of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comorbidities 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Approximate age at which “age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65 risk” is attained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3140708"/>
                  </a:ext>
                </a:extLst>
              </a:tr>
              <a:tr h="420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Death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Hospital admissions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5659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White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</a:rPr>
                        <a:t>65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GB" sz="140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5941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</a:rPr>
                        <a:t>57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GB" sz="140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2620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2+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</a:rPr>
                        <a:t>50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GB" sz="140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6674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Asian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</a:rPr>
                        <a:t>60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GB" sz="140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639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</a:rPr>
                        <a:t>53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GB" sz="140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2265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2+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</a:rPr>
                        <a:t>45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GB" sz="140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543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Black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</a:rPr>
                        <a:t>60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GB" sz="140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546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</a:rPr>
                        <a:t>52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GB" sz="140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9713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2+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</a:rPr>
                        <a:t>43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GB" sz="140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6083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Mixed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</a:rPr>
                        <a:t>62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GB" sz="140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8306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</a:rPr>
                        <a:t>52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GB" sz="140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246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2+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</a:rPr>
                        <a:t>44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GB" sz="140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6774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Other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</a:rPr>
                        <a:t>62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GB" sz="140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1824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</a:rPr>
                        <a:t>54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GB" sz="140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8679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2+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</a:rPr>
                        <a:t>46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GB" sz="140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253869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17E9238E-0C99-47B3-894C-BFE128908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24495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0BCBC-8D33-48B4-9772-587A6AF0811C}"/>
              </a:ext>
            </a:extLst>
          </p:cNvPr>
          <p:cNvSpPr txBox="1"/>
          <p:nvPr/>
        </p:nvSpPr>
        <p:spPr>
          <a:xfrm>
            <a:off x="1035110" y="5655061"/>
            <a:ext cx="7073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Respiratory disease, severe asthma, chronic cardiac disease, diabetes, non-haematological cancer (diagnosed in last year), haematological cancer (diagnosed within 5 years), liver disease, stroke, dementia, poor kidney function, organ transplant, asplenia, other immunosuppression. </a:t>
            </a:r>
          </a:p>
        </p:txBody>
      </p:sp>
    </p:spTree>
    <p:extLst>
      <p:ext uri="{BB962C8B-B14F-4D97-AF65-F5344CB8AC3E}">
        <p14:creationId xmlns:p14="http://schemas.microsoft.com/office/powerpoint/2010/main" val="293967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DA828E-1EDC-1B43-B4C7-30FD3742F5C0}"/>
              </a:ext>
            </a:extLst>
          </p:cNvPr>
          <p:cNvSpPr txBox="1">
            <a:spLocks/>
          </p:cNvSpPr>
          <p:nvPr/>
        </p:nvSpPr>
        <p:spPr>
          <a:xfrm>
            <a:off x="948648" y="1862100"/>
            <a:ext cx="7246704" cy="39293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342991" rtl="0" eaLnBrk="1" latinLnBrk="0" hangingPunct="1">
              <a:spcBef>
                <a:spcPct val="20000"/>
              </a:spcBef>
              <a:buFont typeface="Arial"/>
              <a:buNone/>
              <a:defRPr sz="2000" b="0" i="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557361" indent="-214370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2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342991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933" indent="-192933">
              <a:defRPr/>
            </a:pPr>
            <a:endParaRPr lang="en-US" sz="1500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D4675129-B952-4561-9B89-F3A9F81BA82B}"/>
              </a:ext>
            </a:extLst>
          </p:cNvPr>
          <p:cNvSpPr txBox="1">
            <a:spLocks/>
          </p:cNvSpPr>
          <p:nvPr/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257243" rtl="0" eaLnBrk="1" latinLnBrk="0" hangingPunct="1">
              <a:spcBef>
                <a:spcPct val="0"/>
              </a:spcBef>
              <a:buNone/>
              <a:defRPr sz="2100" kern="1200" baseline="0">
                <a:solidFill>
                  <a:schemeClr val="bg1"/>
                </a:solidFill>
                <a:latin typeface="Constantia" panose="02030602050306030303" pitchFamily="18" charset="0"/>
                <a:ea typeface="+mj-ea"/>
                <a:cs typeface="+mj-cs"/>
              </a:defRPr>
            </a:lvl1pPr>
          </a:lstStyle>
          <a:p>
            <a:r>
              <a:rPr lang="en-GB" sz="2800"/>
              <a:t>OpenSAFELY</a:t>
            </a:r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2E11A4-EC9D-4A27-ACE8-BE2A8DFFEF97}"/>
              </a:ext>
            </a:extLst>
          </p:cNvPr>
          <p:cNvSpPr txBox="1"/>
          <p:nvPr/>
        </p:nvSpPr>
        <p:spPr>
          <a:xfrm>
            <a:off x="870155" y="1862100"/>
            <a:ext cx="70737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Sample</a:t>
            </a:r>
          </a:p>
          <a:p>
            <a:r>
              <a:rPr lang="en-GB" dirty="0"/>
              <a:t>~ 17 million adult patients in England</a:t>
            </a:r>
          </a:p>
          <a:p>
            <a:endParaRPr lang="en-GB" dirty="0"/>
          </a:p>
          <a:p>
            <a:r>
              <a:rPr lang="en-GB" dirty="0"/>
              <a:t>The timeframe </a:t>
            </a:r>
          </a:p>
          <a:p>
            <a:r>
              <a:rPr lang="en-GB" dirty="0"/>
              <a:t>1 February - 24 June 2020 for COVID-19 death (144 days)</a:t>
            </a:r>
          </a:p>
          <a:p>
            <a:r>
              <a:rPr lang="en-GB" dirty="0"/>
              <a:t>1 February - 24 May 2020 for admissions (113 days)</a:t>
            </a:r>
          </a:p>
          <a:p>
            <a:endParaRPr lang="en-GB" dirty="0"/>
          </a:p>
          <a:p>
            <a:r>
              <a:rPr lang="en-GB" dirty="0"/>
              <a:t>11,174 COVID-19 related deaths</a:t>
            </a:r>
          </a:p>
          <a:p>
            <a:r>
              <a:rPr lang="en-GB" dirty="0"/>
              <a:t>21,929 COVID-19 related admissions</a:t>
            </a:r>
          </a:p>
          <a:p>
            <a:endParaRPr lang="en-GB" dirty="0"/>
          </a:p>
          <a:p>
            <a:r>
              <a:rPr lang="en-GB" dirty="0"/>
              <a:t>Absolute risks by age by comorbidities</a:t>
            </a:r>
          </a:p>
          <a:p>
            <a:endParaRPr lang="en-GB" dirty="0"/>
          </a:p>
          <a:p>
            <a:r>
              <a:rPr lang="en-GB" dirty="0"/>
              <a:t>Notes:  </a:t>
            </a:r>
          </a:p>
          <a:p>
            <a:r>
              <a:rPr lang="en-GB" dirty="0"/>
              <a:t>- Data do not include occupation; household conditions also not incorporated. </a:t>
            </a:r>
          </a:p>
          <a:p>
            <a:r>
              <a:rPr lang="en-GB" dirty="0"/>
              <a:t>- Not causal.</a:t>
            </a:r>
          </a:p>
        </p:txBody>
      </p:sp>
    </p:spTree>
    <p:extLst>
      <p:ext uri="{BB962C8B-B14F-4D97-AF65-F5344CB8AC3E}">
        <p14:creationId xmlns:p14="http://schemas.microsoft.com/office/powerpoint/2010/main" val="169879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3FB5BE-976A-4E4C-BE56-29BB9BD0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COVID-19 related mortality</a:t>
            </a:r>
          </a:p>
        </p:txBody>
      </p:sp>
      <p:pic>
        <p:nvPicPr>
          <p:cNvPr id="5" name="Graphic 14">
            <a:extLst>
              <a:ext uri="{FF2B5EF4-FFF2-40B4-BE49-F238E27FC236}">
                <a16:creationId xmlns:a16="http://schemas.microsoft.com/office/drawing/2014/main" id="{A5475061-7A38-4768-9CCB-28EDA57715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2" y="1147650"/>
            <a:ext cx="7860542" cy="543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2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1FF7DE-EC82-4DCA-9449-801106E3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COVID-19 related hospital </a:t>
            </a:r>
            <a:r>
              <a:rPr lang="en-GB" dirty="0"/>
              <a:t>admissions</a:t>
            </a:r>
          </a:p>
        </p:txBody>
      </p:sp>
      <p:pic>
        <p:nvPicPr>
          <p:cNvPr id="5" name="Graphic 15">
            <a:extLst>
              <a:ext uri="{FF2B5EF4-FFF2-40B4-BE49-F238E27FC236}">
                <a16:creationId xmlns:a16="http://schemas.microsoft.com/office/drawing/2014/main" id="{8A33076F-5202-4681-9D28-C6CB79B121B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640" y="983227"/>
            <a:ext cx="8583560" cy="568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8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98779A-C3E1-4E34-BFEA-C04CD865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65-year old risk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910536-DF8D-48E3-B311-149FCB27E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152192"/>
              </p:ext>
            </p:extLst>
          </p:nvPr>
        </p:nvGraphicFramePr>
        <p:xfrm>
          <a:off x="1780484" y="759007"/>
          <a:ext cx="5038675" cy="59800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8629">
                  <a:extLst>
                    <a:ext uri="{9D8B030D-6E8A-4147-A177-3AD203B41FA5}">
                      <a16:colId xmlns:a16="http://schemas.microsoft.com/office/drawing/2014/main" val="714766247"/>
                    </a:ext>
                  </a:extLst>
                </a:gridCol>
                <a:gridCol w="1400023">
                  <a:extLst>
                    <a:ext uri="{9D8B030D-6E8A-4147-A177-3AD203B41FA5}">
                      <a16:colId xmlns:a16="http://schemas.microsoft.com/office/drawing/2014/main" val="4273246714"/>
                    </a:ext>
                  </a:extLst>
                </a:gridCol>
                <a:gridCol w="1400023">
                  <a:extLst>
                    <a:ext uri="{9D8B030D-6E8A-4147-A177-3AD203B41FA5}">
                      <a16:colId xmlns:a16="http://schemas.microsoft.com/office/drawing/2014/main" val="847048829"/>
                    </a:ext>
                  </a:extLst>
                </a:gridCol>
              </a:tblGrid>
              <a:tr h="6620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Comorbidity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Approximate age at which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“65-year old risk”* is attained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(</a:t>
                      </a:r>
                      <a:r>
                        <a:rPr lang="en-GB" sz="1200" dirty="0" err="1">
                          <a:effectLst/>
                        </a:rPr>
                        <a:t>OpenSAFELY</a:t>
                      </a:r>
                      <a:r>
                        <a:rPr lang="en-GB" sz="1200" dirty="0">
                          <a:effectLst/>
                        </a:rPr>
                        <a:t> data)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extLst>
                  <a:ext uri="{0D108BD9-81ED-4DB2-BD59-A6C34878D82A}">
                    <a16:rowId xmlns:a16="http://schemas.microsoft.com/office/drawing/2014/main" val="3594154971"/>
                  </a:ext>
                </a:extLst>
              </a:tr>
              <a:tr h="299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Death</a:t>
                      </a:r>
                    </a:p>
                  </a:txBody>
                  <a:tcPr marL="66706" marR="66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Hospital admissions</a:t>
                      </a:r>
                    </a:p>
                  </a:txBody>
                  <a:tcPr marL="66706" marR="66706" marT="0" marB="0"/>
                </a:tc>
                <a:extLst>
                  <a:ext uri="{0D108BD9-81ED-4DB2-BD59-A6C34878D82A}">
                    <a16:rowId xmlns:a16="http://schemas.microsoft.com/office/drawing/2014/main" val="603596303"/>
                  </a:ext>
                </a:extLst>
              </a:tr>
              <a:tr h="1667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i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Respiratory disease</a:t>
                      </a:r>
                      <a:endParaRPr lang="en-GB" sz="1400" b="1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GB" sz="140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GB" sz="140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049116"/>
                  </a:ext>
                </a:extLst>
              </a:tr>
              <a:tr h="1667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i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Asthma, mild</a:t>
                      </a:r>
                      <a:endParaRPr lang="en-GB" sz="1400" b="1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9348747"/>
                  </a:ext>
                </a:extLst>
              </a:tr>
              <a:tr h="1667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i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Asthma, severe</a:t>
                      </a:r>
                      <a:endParaRPr lang="en-GB" sz="1400" b="1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3828730"/>
                  </a:ext>
                </a:extLst>
              </a:tr>
              <a:tr h="1667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i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Hypertension/High BP</a:t>
                      </a:r>
                      <a:endParaRPr lang="en-GB" sz="1400" b="1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622810"/>
                  </a:ext>
                </a:extLst>
              </a:tr>
              <a:tr h="1667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i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Diabetes, controlled</a:t>
                      </a:r>
                      <a:endParaRPr lang="en-GB" sz="1400" b="1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1670054"/>
                  </a:ext>
                </a:extLst>
              </a:tr>
              <a:tr h="1667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i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Diabetes, uncontrolled</a:t>
                      </a:r>
                      <a:endParaRPr lang="en-GB" sz="1400" b="1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088658"/>
                  </a:ext>
                </a:extLst>
              </a:tr>
              <a:tr h="1667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i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Diabetes, unknown</a:t>
                      </a:r>
                      <a:endParaRPr lang="en-GB" sz="1400" b="1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3034092"/>
                  </a:ext>
                </a:extLst>
              </a:tr>
              <a:tr h="1667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i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Cardiac disease</a:t>
                      </a:r>
                      <a:endParaRPr lang="en-GB" sz="1400" b="1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7471411"/>
                  </a:ext>
                </a:extLst>
              </a:tr>
              <a:tr h="1667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i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Organ transplant</a:t>
                      </a:r>
                      <a:endParaRPr lang="en-GB" sz="1400" b="1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347862"/>
                  </a:ext>
                </a:extLst>
              </a:tr>
              <a:tr h="1667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i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Kidney function, reduced</a:t>
                      </a:r>
                      <a:endParaRPr lang="en-GB" sz="1400" b="1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59042"/>
                  </a:ext>
                </a:extLst>
              </a:tr>
              <a:tr h="1667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i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Kidney function, poor</a:t>
                      </a:r>
                      <a:endParaRPr lang="en-GB" sz="1400" b="1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6861388"/>
                  </a:ext>
                </a:extLst>
              </a:tr>
              <a:tr h="1667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i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Liver disease</a:t>
                      </a:r>
                      <a:endParaRPr lang="en-GB" sz="1400" b="1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5147861"/>
                  </a:ext>
                </a:extLst>
              </a:tr>
              <a:tr h="1667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i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Stroke/dementia</a:t>
                      </a:r>
                      <a:endParaRPr lang="en-GB" sz="1400" b="1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6917959"/>
                  </a:ext>
                </a:extLst>
              </a:tr>
              <a:tr h="1667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i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Other neurological condition</a:t>
                      </a:r>
                      <a:endParaRPr lang="en-GB" sz="1400" b="1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8328386"/>
                  </a:ext>
                </a:extLst>
              </a:tr>
              <a:tr h="1667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i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Cancer Haematological, &lt;1yr</a:t>
                      </a:r>
                      <a:endParaRPr lang="en-GB" sz="1400" b="1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645150"/>
                  </a:ext>
                </a:extLst>
              </a:tr>
              <a:tr h="1667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i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Cancer Haematological, 2-4yr</a:t>
                      </a:r>
                      <a:endParaRPr lang="en-GB" sz="1400" b="1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8411071"/>
                  </a:ext>
                </a:extLst>
              </a:tr>
              <a:tr h="1667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i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Cancer Haematological, &gt;5yr</a:t>
                      </a:r>
                      <a:endParaRPr lang="en-GB" sz="1400" b="1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2044906"/>
                  </a:ext>
                </a:extLst>
              </a:tr>
              <a:tr h="1667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i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Cancer Other, &lt;1yr</a:t>
                      </a:r>
                      <a:endParaRPr lang="en-GB" sz="1400" b="1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6979423"/>
                  </a:ext>
                </a:extLst>
              </a:tr>
              <a:tr h="1667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i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Cancer Other, 2-4yr</a:t>
                      </a:r>
                      <a:endParaRPr lang="en-GB" sz="1400" b="1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4724360"/>
                  </a:ext>
                </a:extLst>
              </a:tr>
              <a:tr h="1667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i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Cancer Other, &gt;5yr</a:t>
                      </a:r>
                      <a:endParaRPr lang="en-GB" sz="1400" b="1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5969697"/>
                  </a:ext>
                </a:extLst>
              </a:tr>
              <a:tr h="1667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i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Spleen</a:t>
                      </a:r>
                      <a:endParaRPr lang="en-GB" sz="1400" b="1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451198"/>
                  </a:ext>
                </a:extLst>
              </a:tr>
              <a:tr h="1667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i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RA/SLE/Psoriasis</a:t>
                      </a:r>
                      <a:endParaRPr lang="en-GB" sz="1400" b="1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0523222"/>
                  </a:ext>
                </a:extLst>
              </a:tr>
              <a:tr h="1667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i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Immunosuppression</a:t>
                      </a:r>
                      <a:endParaRPr lang="en-GB" sz="1400" b="1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614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13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B8EFB6-639F-431B-9020-170826CC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Mortality</a:t>
            </a:r>
          </a:p>
        </p:txBody>
      </p:sp>
      <p:pic>
        <p:nvPicPr>
          <p:cNvPr id="5" name="Graphic 30">
            <a:extLst>
              <a:ext uri="{FF2B5EF4-FFF2-40B4-BE49-F238E27FC236}">
                <a16:creationId xmlns:a16="http://schemas.microsoft.com/office/drawing/2014/main" id="{F2FC0FF9-66AD-452A-A56B-255582A78C4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256" y="1279094"/>
            <a:ext cx="8293488" cy="529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2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AA7459-838C-4D3B-86C6-2CE6D35D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Hospital admissions</a:t>
            </a:r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D45A7B85-BFA4-428A-BC41-4DE7C42819F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2" y="1326668"/>
            <a:ext cx="8116527" cy="525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6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9F03CA-02FA-4E28-B066-A66987A1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Black ethnicity - mortality</a:t>
            </a:r>
          </a:p>
        </p:txBody>
      </p:sp>
      <p:pic>
        <p:nvPicPr>
          <p:cNvPr id="5" name="Graphic 32">
            <a:extLst>
              <a:ext uri="{FF2B5EF4-FFF2-40B4-BE49-F238E27FC236}">
                <a16:creationId xmlns:a16="http://schemas.microsoft.com/office/drawing/2014/main" id="{A1B42535-8699-4B93-AEEB-13CB530855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73" y="1226144"/>
            <a:ext cx="8379737" cy="535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3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5E08A2-297F-4BC0-9B25-5EC44E64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Black ethnicity – hospital admissions</a:t>
            </a:r>
          </a:p>
        </p:txBody>
      </p:sp>
      <p:pic>
        <p:nvPicPr>
          <p:cNvPr id="5" name="Graphic 33">
            <a:extLst>
              <a:ext uri="{FF2B5EF4-FFF2-40B4-BE49-F238E27FC236}">
                <a16:creationId xmlns:a16="http://schemas.microsoft.com/office/drawing/2014/main" id="{82BF933A-3EF1-449F-8649-83526EEDB8B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476" y="1294970"/>
            <a:ext cx="8261750" cy="528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00500"/>
      </p:ext>
    </p:extLst>
  </p:cSld>
  <p:clrMapOvr>
    <a:masterClrMapping/>
  </p:clrMapOvr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393</Words>
  <Application>Microsoft Office PowerPoint</Application>
  <PresentationFormat>On-screen Show (4:3)</PresentationFormat>
  <Paragraphs>172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Constantia</vt:lpstr>
      <vt:lpstr>Corbel</vt:lpstr>
      <vt:lpstr>merriweather</vt:lpstr>
      <vt:lpstr>open sans</vt:lpstr>
      <vt:lpstr>Times New Roman</vt:lpstr>
      <vt:lpstr>Main_Presentation_Title_Page</vt:lpstr>
      <vt:lpstr>PowerPoint Presentation</vt:lpstr>
      <vt:lpstr>PowerPoint Presentation</vt:lpstr>
      <vt:lpstr>COVID-19 related mortality</vt:lpstr>
      <vt:lpstr>COVID-19 related hospital admissions</vt:lpstr>
      <vt:lpstr>65-year old risk</vt:lpstr>
      <vt:lpstr>Mortality</vt:lpstr>
      <vt:lpstr>Hospital admissions</vt:lpstr>
      <vt:lpstr>Black ethnicity - mortality</vt:lpstr>
      <vt:lpstr>Black ethnicity – hospital admissions</vt:lpstr>
      <vt:lpstr>Ethnicity and grouped comorbidity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Smeeth</dc:creator>
  <cp:lastModifiedBy>Elizabeth Williamson</cp:lastModifiedBy>
  <cp:revision>34</cp:revision>
  <dcterms:created xsi:type="dcterms:W3CDTF">2020-09-25T13:07:25Z</dcterms:created>
  <dcterms:modified xsi:type="dcterms:W3CDTF">2021-02-16T09:16:49Z</dcterms:modified>
</cp:coreProperties>
</file>