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302" r:id="rId2"/>
    <p:sldId id="303" r:id="rId3"/>
    <p:sldId id="304" r:id="rId4"/>
    <p:sldId id="313" r:id="rId5"/>
    <p:sldId id="315" r:id="rId6"/>
    <p:sldId id="305" r:id="rId7"/>
    <p:sldId id="314" r:id="rId8"/>
    <p:sldId id="306" r:id="rId9"/>
    <p:sldId id="307" r:id="rId10"/>
    <p:sldId id="308" r:id="rId11"/>
    <p:sldId id="309" r:id="rId12"/>
    <p:sldId id="317" r:id="rId13"/>
    <p:sldId id="316" r:id="rId14"/>
    <p:sldId id="31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Eklund Niina" initials="EN" lastIdx="12" clrIdx="0"/>
  <p:cmAuthor id="1" name="Mate, Sebastian" initials="MS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4B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687" autoAdjust="0"/>
  </p:normalViewPr>
  <p:slideViewPr>
    <p:cSldViewPr>
      <p:cViewPr varScale="1">
        <p:scale>
          <a:sx n="66" d="100"/>
          <a:sy n="66" d="100"/>
        </p:scale>
        <p:origin x="-1276" y="-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8" d="100"/>
        <a:sy n="128" d="100"/>
      </p:scale>
      <p:origin x="0" y="0"/>
    </p:cViewPr>
  </p:sorterViewPr>
  <p:notesViewPr>
    <p:cSldViewPr>
      <p:cViewPr varScale="1">
        <p:scale>
          <a:sx n="71" d="100"/>
          <a:sy n="71" d="100"/>
        </p:scale>
        <p:origin x="-270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D1DADA-EA23-4415-9FE4-A97D4211241C}" type="datetime1">
              <a:rPr lang="en-GB" smtClean="0"/>
              <a:t>09/03/2018</a:t>
            </a:fld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A848C2-8414-4CD3-A65E-2320536B7158}" type="slidenum">
              <a:rPr lang="en-GB" smtClean="0"/>
              <a:t>‹#›</a:t>
            </a:fld>
            <a:endParaRPr lang="en-GB"/>
          </a:p>
        </p:txBody>
      </p:sp>
      <p:sp>
        <p:nvSpPr>
          <p:cNvPr id="6" name="Kopfzeilenplatzhalter 5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6998284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B36DDF-B153-4F97-9E9B-8ECB5F6E7C78}" type="datetime1">
              <a:rPr lang="en-GB" smtClean="0"/>
              <a:t>09/03/2018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7A0D28-DD0C-4494-AF1F-924F4BF63C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18809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fi"/>
              <a:t>Note: in the example of database implementation a sample context is present. That is used to define the sample role (diagnostical, research etc)</a:t>
            </a:r>
            <a:endParaRPr/>
          </a:p>
          <a:p>
            <a: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fi"/>
              <a:t>Task for the hackathon: What would be a good data model for the sample and donor proposal that would be unambiguous enough to be used in different database implementations.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BMRI-ERIC-Powerpoint_cover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5879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0" y="4509121"/>
            <a:ext cx="9135879" cy="360040"/>
          </a:xfrm>
        </p:spPr>
        <p:txBody>
          <a:bodyPr/>
          <a:lstStyle>
            <a:lvl1pPr algn="ctr">
              <a:defRPr sz="2400">
                <a:solidFill>
                  <a:srgbClr val="184B8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 smtClean="0"/>
              <a:t>HEADING TITLE PAGE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-4061" y="4869160"/>
            <a:ext cx="9144000" cy="360040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None/>
              <a:defRPr sz="2000" i="0" baseline="0">
                <a:solidFill>
                  <a:srgbClr val="184B8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Jane „BBMRI-ERIC“ </a:t>
            </a:r>
            <a:r>
              <a:rPr lang="de-DE" dirty="0" err="1" smtClean="0"/>
              <a:t>Doe</a:t>
            </a:r>
            <a:r>
              <a:rPr lang="de-DE" dirty="0" smtClean="0"/>
              <a:t> 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13" hasCustomPrompt="1"/>
          </p:nvPr>
        </p:nvSpPr>
        <p:spPr>
          <a:xfrm>
            <a:off x="0" y="5229200"/>
            <a:ext cx="9139939" cy="360238"/>
          </a:xfrm>
        </p:spPr>
        <p:txBody>
          <a:bodyPr anchor="ctr"/>
          <a:lstStyle>
            <a:lvl1pPr algn="ctr">
              <a:defRPr sz="2000">
                <a:solidFill>
                  <a:srgbClr val="184B8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5pPr marL="1828800" indent="0" algn="ctr">
              <a:buNone/>
              <a:defRPr baseline="0">
                <a:solidFill>
                  <a:srgbClr val="184B8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AT" dirty="0" smtClean="0"/>
              <a:t>Graz, 1 </a:t>
            </a:r>
            <a:r>
              <a:rPr lang="de-AT" dirty="0" err="1" smtClean="0"/>
              <a:t>February</a:t>
            </a:r>
            <a:r>
              <a:rPr lang="de-AT" dirty="0" smtClean="0"/>
              <a:t>, 2014</a:t>
            </a:r>
            <a:endParaRPr lang="en-GB" dirty="0"/>
          </a:p>
        </p:txBody>
      </p:sp>
      <p:sp>
        <p:nvSpPr>
          <p:cNvPr id="18" name="Datumsplatzhalter 17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2679D294-B656-42D2-9957-0D1020DAA5A0}" type="datetime1">
              <a:rPr lang="en-GB" smtClean="0"/>
              <a:t>09/03/2018</a:t>
            </a:fld>
            <a:endParaRPr lang="en-GB" dirty="0"/>
          </a:p>
        </p:txBody>
      </p:sp>
      <p:sp>
        <p:nvSpPr>
          <p:cNvPr id="20" name="Foliennummernplatzhalter 1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2B422D9A-6D25-4ECD-B797-E24C1AB257C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1" name="Textfeld 20"/>
          <p:cNvSpPr txBox="1"/>
          <p:nvPr userDrawn="1"/>
        </p:nvSpPr>
        <p:spPr>
          <a:xfrm rot="16200000">
            <a:off x="8650615" y="6335162"/>
            <a:ext cx="66839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©BBMRI-ERIC</a:t>
            </a:r>
            <a:endParaRPr lang="en-GB" sz="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38607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de-DE" dirty="0" smtClean="0"/>
              <a:t>HEADING</a:t>
            </a:r>
            <a:br>
              <a:rPr lang="de-DE" dirty="0" smtClean="0"/>
            </a:br>
            <a:endParaRPr lang="en-GB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2pPr>
              <a:defRPr/>
            </a:lvl2pPr>
            <a:lvl3pPr>
              <a:defRPr/>
            </a:lvl3pPr>
            <a:lvl4pPr>
              <a:defRPr baseline="0"/>
            </a:lvl4pPr>
          </a:lstStyle>
          <a:p>
            <a:pPr lvl="0"/>
            <a:r>
              <a:rPr lang="de-DE" dirty="0" smtClean="0"/>
              <a:t>Text</a:t>
            </a:r>
          </a:p>
          <a:p>
            <a:pPr lvl="1"/>
            <a:r>
              <a:rPr lang="de-DE" dirty="0" smtClean="0"/>
              <a:t>Level 1</a:t>
            </a:r>
          </a:p>
          <a:p>
            <a:pPr lvl="2"/>
            <a:r>
              <a:rPr lang="de-DE" dirty="0" smtClean="0"/>
              <a:t>Level 2</a:t>
            </a:r>
          </a:p>
          <a:p>
            <a:pPr lvl="3"/>
            <a:r>
              <a:rPr lang="de-DE" dirty="0" smtClean="0"/>
              <a:t>Level 3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4C1AD-4413-4EC1-9368-879899CA18A4}" type="datetime1">
              <a:rPr lang="en-GB" smtClean="0"/>
              <a:t>09/03/2018</a:t>
            </a:fld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93866-3746-4C52-8A27-248FAA1BB8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68148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HEADING</a:t>
            </a:r>
            <a:endParaRPr lang="en-GB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593866-3746-4C52-8A27-248FAA1BB82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A08A54D-319E-49F8-88B2-F0CF16173A3B}" type="datetime1">
              <a:rPr lang="en-GB" smtClean="0"/>
              <a:t>09/03/2018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 rot="16200000">
            <a:off x="8031326" y="5114030"/>
            <a:ext cx="1893417" cy="33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AT" dirty="0" smtClean="0"/>
              <a:t>©BBMRI-ERIC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870390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232656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0151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HEADING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0" indent="0">
              <a:buFontTx/>
              <a:buNone/>
              <a:defRPr sz="30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  <a:lvl2pPr marL="742950" indent="-285750">
              <a:buClr>
                <a:srgbClr val="ED660A"/>
              </a:buClr>
              <a:buFont typeface="Wingdings" panose="05000000000000000000" pitchFamily="2" charset="2"/>
              <a:buChar char="§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2pPr>
            <a:lvl3pPr>
              <a:buClr>
                <a:srgbClr val="184B8A"/>
              </a:buCl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3pPr>
            <a:lvl4pPr>
              <a:buClr>
                <a:srgbClr val="4A4A49"/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4pPr>
          </a:lstStyle>
          <a:p>
            <a:pPr lvl="0"/>
            <a:r>
              <a:rPr lang="de-DE" dirty="0" smtClean="0"/>
              <a:t>Insert </a:t>
            </a:r>
            <a:r>
              <a:rPr lang="de-DE" dirty="0" err="1" smtClean="0"/>
              <a:t>text</a:t>
            </a:r>
            <a:endParaRPr lang="de-DE" dirty="0" smtClean="0"/>
          </a:p>
          <a:p>
            <a:pPr lvl="1"/>
            <a:r>
              <a:rPr lang="de-DE" dirty="0" smtClean="0"/>
              <a:t>Level 1</a:t>
            </a:r>
          </a:p>
          <a:p>
            <a:pPr lvl="2"/>
            <a:r>
              <a:rPr lang="de-DE" dirty="0" smtClean="0"/>
              <a:t>Level 2</a:t>
            </a:r>
          </a:p>
          <a:p>
            <a:pPr lvl="3"/>
            <a:r>
              <a:rPr lang="de-DE" dirty="0" smtClean="0"/>
              <a:t>Level 3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ACDF3-6AA7-4DC0-9E96-E748F3E2C7D4}" type="datetime1">
              <a:rPr lang="en-GB" smtClean="0"/>
              <a:t>09/03/2018</a:t>
            </a:fld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93866-3746-4C52-8A27-248FAA1BB82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 rot="16200000">
            <a:off x="8031326" y="5114030"/>
            <a:ext cx="1893417" cy="33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AT" dirty="0" smtClean="0"/>
              <a:t>©BBMRI-ERIC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67671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 smtClean="0"/>
              <a:t>HEADING</a:t>
            </a:r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 smtClean="0"/>
              <a:t>Jane „BBMRI-ERIC“ </a:t>
            </a:r>
            <a:r>
              <a:rPr lang="de-DE" dirty="0" err="1" smtClean="0"/>
              <a:t>Doe</a:t>
            </a: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0E171-3F90-4AE5-8C81-DBAB15D46D58}" type="datetime1">
              <a:rPr lang="en-GB" smtClean="0"/>
              <a:t>09/03/2018</a:t>
            </a:fld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93866-3746-4C52-8A27-248FAA1BB822}" type="slidenum">
              <a:rPr lang="en-GB" smtClean="0"/>
              <a:t>‹#›</a:t>
            </a:fld>
            <a:endParaRPr lang="en-GB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 rot="16200000">
            <a:off x="8031326" y="5114030"/>
            <a:ext cx="1893417" cy="33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AT" dirty="0" smtClean="0"/>
              <a:t>©BBMRI-ERIC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329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HEADING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Insert </a:t>
            </a:r>
            <a:r>
              <a:rPr lang="de-DE" dirty="0" err="1" smtClean="0"/>
              <a:t>text</a:t>
            </a:r>
            <a:endParaRPr lang="de-DE" dirty="0" smtClean="0"/>
          </a:p>
          <a:p>
            <a:pPr lvl="1"/>
            <a:r>
              <a:rPr lang="de-DE" dirty="0" smtClean="0"/>
              <a:t>Level 1</a:t>
            </a:r>
          </a:p>
          <a:p>
            <a:pPr lvl="2"/>
            <a:r>
              <a:rPr lang="de-DE" dirty="0" smtClean="0"/>
              <a:t>Level 2</a:t>
            </a:r>
          </a:p>
          <a:p>
            <a:pPr lvl="3"/>
            <a:r>
              <a:rPr lang="de-DE" dirty="0" smtClean="0"/>
              <a:t>Level 3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 baseline="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Insert </a:t>
            </a:r>
            <a:r>
              <a:rPr lang="de-DE" dirty="0" err="1" smtClean="0"/>
              <a:t>text</a:t>
            </a:r>
            <a:endParaRPr lang="de-DE" dirty="0" smtClean="0"/>
          </a:p>
          <a:p>
            <a:pPr lvl="1"/>
            <a:r>
              <a:rPr lang="de-DE" dirty="0" smtClean="0"/>
              <a:t>Level 1</a:t>
            </a:r>
          </a:p>
          <a:p>
            <a:pPr lvl="2"/>
            <a:r>
              <a:rPr lang="de-DE" dirty="0" smtClean="0"/>
              <a:t>Level 2</a:t>
            </a:r>
          </a:p>
          <a:p>
            <a:pPr lvl="3"/>
            <a:r>
              <a:rPr lang="de-DE" dirty="0" smtClean="0"/>
              <a:t>Level 3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333F-F318-45A0-8180-84C6C80D5CB7}" type="datetime1">
              <a:rPr lang="en-GB" smtClean="0"/>
              <a:t>09/03/2018</a:t>
            </a:fld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93866-3746-4C52-8A27-248FAA1BB822}" type="slidenum">
              <a:rPr lang="en-GB" smtClean="0"/>
              <a:t>‹#›</a:t>
            </a:fld>
            <a:endParaRPr lang="en-GB"/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3"/>
          </p:nvPr>
        </p:nvSpPr>
        <p:spPr>
          <a:xfrm rot="16200000">
            <a:off x="8031326" y="5114030"/>
            <a:ext cx="1893417" cy="33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AT" dirty="0" smtClean="0"/>
              <a:t>©BBMRI-ERIC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078680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HEADING</a:t>
            </a:r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184B8A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err="1" smtClean="0"/>
              <a:t>Heading</a:t>
            </a:r>
            <a:r>
              <a:rPr lang="de-DE" dirty="0" smtClean="0"/>
              <a:t> 2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 baseline="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Insert Text</a:t>
            </a:r>
          </a:p>
          <a:p>
            <a:pPr lvl="1"/>
            <a:r>
              <a:rPr lang="de-DE" dirty="0" smtClean="0"/>
              <a:t>Level 1</a:t>
            </a:r>
          </a:p>
          <a:p>
            <a:pPr lvl="2"/>
            <a:r>
              <a:rPr lang="de-DE" dirty="0" smtClean="0"/>
              <a:t>Level 2</a:t>
            </a:r>
          </a:p>
          <a:p>
            <a:pPr lvl="3"/>
            <a:r>
              <a:rPr lang="de-DE" dirty="0" smtClean="0"/>
              <a:t>Level 3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184B8A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err="1" smtClean="0"/>
              <a:t>Heading</a:t>
            </a:r>
            <a:r>
              <a:rPr lang="de-DE" dirty="0" smtClean="0"/>
              <a:t> 2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Insert Text</a:t>
            </a:r>
          </a:p>
          <a:p>
            <a:pPr lvl="1"/>
            <a:r>
              <a:rPr lang="de-DE" dirty="0" smtClean="0"/>
              <a:t>Level 1</a:t>
            </a:r>
          </a:p>
          <a:p>
            <a:pPr lvl="2"/>
            <a:r>
              <a:rPr lang="de-DE" dirty="0" smtClean="0"/>
              <a:t>Level 2</a:t>
            </a:r>
          </a:p>
          <a:p>
            <a:pPr lvl="3"/>
            <a:r>
              <a:rPr lang="de-DE" dirty="0" smtClean="0"/>
              <a:t>Level 3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EB8A-1165-4FF5-8899-7E54D71A9911}" type="datetime1">
              <a:rPr lang="en-GB" smtClean="0"/>
              <a:t>09/03/2018</a:t>
            </a:fld>
            <a:endParaRPr lang="en-GB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93866-3746-4C52-8A27-248FAA1BB822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13"/>
          </p:nvPr>
        </p:nvSpPr>
        <p:spPr>
          <a:xfrm rot="16200000">
            <a:off x="8031326" y="5114030"/>
            <a:ext cx="1893417" cy="33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AT" dirty="0" smtClean="0"/>
              <a:t>©BBMRI-ERIC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78201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HEADING</a:t>
            </a: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CE760-473A-4168-8C50-7B40493B4DEF}" type="datetime1">
              <a:rPr lang="en-GB" smtClean="0"/>
              <a:t>09/03/2018</a:t>
            </a:fld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93866-3746-4C52-8A27-248FAA1BB822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 rot="16200000">
            <a:off x="8031326" y="5114030"/>
            <a:ext cx="1893417" cy="33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AT" dirty="0" smtClean="0"/>
              <a:t>©BBMRI-ERIC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2090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7B11F-E67F-49F8-B5BD-AFA36991B4B0}" type="datetime1">
              <a:rPr lang="en-GB" smtClean="0"/>
              <a:t>09/03/2018</a:t>
            </a:fld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93866-3746-4C52-8A27-248FAA1BB822}" type="slidenum">
              <a:rPr lang="en-GB" smtClean="0"/>
              <a:t>‹#›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 rot="16200000">
            <a:off x="8031326" y="5114030"/>
            <a:ext cx="1893417" cy="33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AT" dirty="0" smtClean="0"/>
              <a:t>©BBMRI-ERIC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49966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dirty="0" smtClean="0"/>
              <a:t>HEADING</a:t>
            </a:r>
            <a:br>
              <a:rPr lang="de-DE" dirty="0" smtClean="0"/>
            </a:b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 smtClean="0"/>
              <a:t>Insert </a:t>
            </a:r>
            <a:r>
              <a:rPr lang="de-DE" dirty="0" err="1" smtClean="0"/>
              <a:t>text</a:t>
            </a:r>
            <a:endParaRPr lang="de-DE" dirty="0" smtClean="0"/>
          </a:p>
          <a:p>
            <a:pPr lvl="1"/>
            <a:r>
              <a:rPr lang="de-DE" dirty="0" smtClean="0"/>
              <a:t>Level 1</a:t>
            </a:r>
          </a:p>
          <a:p>
            <a:pPr lvl="2"/>
            <a:r>
              <a:rPr lang="de-DE" dirty="0" smtClean="0"/>
              <a:t>Level 2</a:t>
            </a:r>
          </a:p>
          <a:p>
            <a:pPr lvl="3"/>
            <a:r>
              <a:rPr lang="de-DE" dirty="0" smtClean="0"/>
              <a:t>Level 3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 smtClean="0"/>
              <a:t>Insert </a:t>
            </a:r>
            <a:r>
              <a:rPr lang="de-DE" dirty="0" err="1" smtClean="0"/>
              <a:t>text</a:t>
            </a:r>
            <a:endParaRPr lang="de-DE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737A0-416A-48A9-AD05-688375919E5D}" type="datetime1">
              <a:rPr lang="en-GB" smtClean="0"/>
              <a:t>09/03/2018</a:t>
            </a:fld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93866-3746-4C52-8A27-248FAA1BB822}" type="slidenum">
              <a:rPr lang="en-GB" smtClean="0"/>
              <a:t>‹#›</a:t>
            </a:fld>
            <a:endParaRPr lang="en-GB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 rot="16200000">
            <a:off x="8031326" y="5114030"/>
            <a:ext cx="1893417" cy="33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AT" dirty="0" smtClean="0"/>
              <a:t>©BBMRI-ERIC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92274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dirty="0" smtClean="0"/>
              <a:t>HEADING</a:t>
            </a:r>
            <a:endParaRPr lang="en-GB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 hasCustomPrompt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AT" dirty="0" smtClean="0"/>
              <a:t>Picture</a:t>
            </a:r>
            <a:endParaRPr lang="en-GB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 smtClean="0"/>
              <a:t>Insert </a:t>
            </a:r>
            <a:r>
              <a:rPr lang="de-DE" dirty="0" err="1" smtClean="0"/>
              <a:t>text</a:t>
            </a:r>
            <a:endParaRPr lang="de-DE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39D77-B93E-4511-AB7A-47F257C8985A}" type="datetime1">
              <a:rPr lang="en-GB" smtClean="0"/>
              <a:t>09/03/2018</a:t>
            </a:fld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93866-3746-4C52-8A27-248FAA1BB822}" type="slidenum">
              <a:rPr lang="en-GB" smtClean="0"/>
              <a:t>‹#›</a:t>
            </a:fld>
            <a:endParaRPr lang="en-GB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 rot="16200000">
            <a:off x="8031326" y="5114030"/>
            <a:ext cx="1893417" cy="33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AT" dirty="0" smtClean="0"/>
              <a:t>©BBMRI-ERIC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24886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BMRI-ERIC-Powerpoint_page.jpg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5879" cy="6858000"/>
          </a:xfrm>
          <a:prstGeom prst="rect">
            <a:avLst/>
          </a:prstGeom>
        </p:spPr>
      </p:pic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dirty="0" smtClean="0"/>
              <a:t>HEADING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48697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B422D9A-6D25-4ECD-B797-E24C1AB257C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47692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679D294-B656-42D2-9957-0D1020DAA5A0}" type="datetime1">
              <a:rPr lang="en-GB" smtClean="0"/>
              <a:t>09/03/2018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Insert </a:t>
            </a:r>
            <a:r>
              <a:rPr lang="de-DE" dirty="0" err="1" smtClean="0"/>
              <a:t>text</a:t>
            </a:r>
            <a:endParaRPr lang="de-DE" dirty="0" smtClean="0"/>
          </a:p>
          <a:p>
            <a:pPr lvl="1"/>
            <a:r>
              <a:rPr lang="de-DE" dirty="0" smtClean="0"/>
              <a:t>Level 1</a:t>
            </a:r>
          </a:p>
          <a:p>
            <a:pPr lvl="2"/>
            <a:r>
              <a:rPr lang="de-DE" dirty="0" smtClean="0"/>
              <a:t>Level 2</a:t>
            </a:r>
          </a:p>
          <a:p>
            <a:pPr lvl="3"/>
            <a:r>
              <a:rPr lang="de-DE" dirty="0" smtClean="0"/>
              <a:t>Level 3</a:t>
            </a:r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 rot="16200000">
            <a:off x="8031326" y="5114030"/>
            <a:ext cx="1893417" cy="33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AT" dirty="0" smtClean="0"/>
              <a:t>©BBMRI-ERIC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0322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4000" b="1" kern="1200">
          <a:solidFill>
            <a:schemeClr val="tx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ED660A"/>
        </a:buClr>
        <a:buFont typeface="Wingdings" panose="05000000000000000000" pitchFamily="2" charset="2"/>
        <a:buChar char="§"/>
        <a:defRPr sz="28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184B8A"/>
        </a:buClr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4A4A49"/>
        </a:buClr>
        <a:buFont typeface="Arial" panose="020B0604020202020204" pitchFamily="34" charset="0"/>
        <a:buChar char="–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ABIS/miabis/wiki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0" y="4077072"/>
            <a:ext cx="9135879" cy="136815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i" sz="3600" dirty="0">
                <a:solidFill>
                  <a:schemeClr val="tx2"/>
                </a:solidFill>
              </a:rPr>
              <a:t>MIABIS model for data describing sample and sample donor</a:t>
            </a:r>
            <a:endParaRPr sz="3600" dirty="0">
              <a:solidFill>
                <a:schemeClr val="tx2"/>
              </a:solidFill>
            </a:endParaRPr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-4061" y="5445224"/>
            <a:ext cx="9144000" cy="3600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i" dirty="0"/>
              <a:t>MIABIS Sample and Donor WG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18648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311700" y="260648"/>
            <a:ext cx="8520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i" dirty="0"/>
              <a:t>Possibilities to register events</a:t>
            </a:r>
            <a:endParaRPr dirty="0"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467544" y="1124744"/>
            <a:ext cx="8364756" cy="48245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i" sz="2800" dirty="0" smtClean="0"/>
              <a:t>Simple </a:t>
            </a:r>
            <a:r>
              <a:rPr lang="fi" sz="2800" dirty="0"/>
              <a:t>structure to describe events at different time points: event name, event ID, age at event, event date and time</a:t>
            </a:r>
            <a:endParaRPr sz="2800" dirty="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fi" sz="2800" dirty="0"/>
              <a:t>In </a:t>
            </a:r>
            <a:r>
              <a:rPr lang="fi" sz="2800" dirty="0" smtClean="0"/>
              <a:t>the current </a:t>
            </a:r>
            <a:r>
              <a:rPr lang="fi" sz="2800" dirty="0"/>
              <a:t>MIABIS proposal </a:t>
            </a:r>
            <a:r>
              <a:rPr lang="fi" sz="2800" dirty="0" smtClean="0"/>
              <a:t>the following </a:t>
            </a:r>
            <a:r>
              <a:rPr lang="fi" sz="2800" dirty="0"/>
              <a:t>events were defined:</a:t>
            </a:r>
            <a:endParaRPr sz="2800" dirty="0"/>
          </a:p>
          <a:p>
            <a:pPr marL="457200" lvl="0" indent="-342900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fi" sz="2800" dirty="0"/>
              <a:t>Sampling event</a:t>
            </a:r>
            <a:endParaRPr sz="2800"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i" sz="2800" dirty="0"/>
              <a:t>Disease diagnosis event</a:t>
            </a:r>
            <a:endParaRPr sz="2800"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i" sz="2800" dirty="0"/>
              <a:t>Death event</a:t>
            </a:r>
            <a:endParaRPr sz="2800" dirty="0"/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i" sz="2800" dirty="0"/>
              <a:t>(Data collection event - expected to be added at a later stage)</a:t>
            </a:r>
            <a:endParaRPr sz="2800" dirty="0"/>
          </a:p>
        </p:txBody>
      </p:sp>
      <p:sp>
        <p:nvSpPr>
          <p:cNvPr id="97" name="Shape 97"/>
          <p:cNvSpPr/>
          <p:nvPr/>
        </p:nvSpPr>
        <p:spPr>
          <a:xfrm>
            <a:off x="6308824" y="3212976"/>
            <a:ext cx="2081983" cy="1771108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8" name="Shape 98"/>
          <p:cNvCxnSpPr/>
          <p:nvPr/>
        </p:nvCxnSpPr>
        <p:spPr>
          <a:xfrm flipV="1">
            <a:off x="6313925" y="3840439"/>
            <a:ext cx="2076882" cy="2060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9" name="Shape 99"/>
          <p:cNvSpPr txBox="1"/>
          <p:nvPr/>
        </p:nvSpPr>
        <p:spPr>
          <a:xfrm>
            <a:off x="6318874" y="3212976"/>
            <a:ext cx="2069549" cy="627463"/>
          </a:xfrm>
          <a:prstGeom prst="rect">
            <a:avLst/>
          </a:prstGeom>
          <a:noFill/>
          <a:ln w="3175"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i" sz="2000" dirty="0"/>
              <a:t>Sampling event</a:t>
            </a:r>
            <a:endParaRPr sz="2000" dirty="0"/>
          </a:p>
        </p:txBody>
      </p:sp>
      <p:sp>
        <p:nvSpPr>
          <p:cNvPr id="100" name="Shape 100"/>
          <p:cNvSpPr txBox="1"/>
          <p:nvPr/>
        </p:nvSpPr>
        <p:spPr>
          <a:xfrm>
            <a:off x="6318874" y="3933056"/>
            <a:ext cx="2069549" cy="977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i" sz="1600" dirty="0"/>
              <a:t>Event ID</a:t>
            </a:r>
            <a:endParaRPr sz="16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i" sz="1600" dirty="0"/>
              <a:t>Age at event</a:t>
            </a:r>
            <a:endParaRPr sz="16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i" sz="1600" dirty="0"/>
              <a:t>Event date and time </a:t>
            </a:r>
            <a:endParaRPr sz="1600" dirty="0"/>
          </a:p>
        </p:txBody>
      </p:sp>
    </p:spTree>
    <p:extLst>
      <p:ext uri="{BB962C8B-B14F-4D97-AF65-F5344CB8AC3E}">
        <p14:creationId xmlns:p14="http://schemas.microsoft.com/office/powerpoint/2010/main" val="78457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311700" y="325467"/>
            <a:ext cx="8520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i" dirty="0"/>
              <a:t>Sample and donor data model </a:t>
            </a:r>
            <a:endParaRPr dirty="0"/>
          </a:p>
        </p:txBody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07" name="Shape 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0766" y="1273567"/>
            <a:ext cx="3872259" cy="4555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Shape 108"/>
          <p:cNvSpPr txBox="1"/>
          <p:nvPr/>
        </p:nvSpPr>
        <p:spPr>
          <a:xfrm>
            <a:off x="5373800" y="6024833"/>
            <a:ext cx="3719700" cy="3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i"/>
              <a:t>Example of database implementation</a:t>
            </a:r>
            <a:endParaRPr/>
          </a:p>
        </p:txBody>
      </p:sp>
      <p:pic>
        <p:nvPicPr>
          <p:cNvPr id="109" name="Shape 10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925" y="1216234"/>
            <a:ext cx="4984026" cy="4942567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Shape 110"/>
          <p:cNvSpPr txBox="1"/>
          <p:nvPr/>
        </p:nvSpPr>
        <p:spPr>
          <a:xfrm>
            <a:off x="311700" y="6024833"/>
            <a:ext cx="4510200" cy="3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i"/>
              <a:t>MIABIS data model in sample and donor proposal - (NB. data model is under revision!)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97645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8012605"/>
              </p:ext>
            </p:extLst>
          </p:nvPr>
        </p:nvGraphicFramePr>
        <p:xfrm>
          <a:off x="3275856" y="2276872"/>
          <a:ext cx="244827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8272"/>
              </a:tblGrid>
              <a:tr h="370840">
                <a:tc>
                  <a:txBody>
                    <a:bodyPr/>
                    <a:lstStyle/>
                    <a:p>
                      <a:r>
                        <a:rPr lang="fi-FI" dirty="0" err="1" smtClean="0"/>
                        <a:t>ID_mapping_table</a:t>
                      </a:r>
                      <a:endParaRPr lang="fi-FI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i-FI" dirty="0" err="1" smtClean="0"/>
                        <a:t>PersonID</a:t>
                      </a:r>
                      <a:endParaRPr lang="fi-FI" dirty="0"/>
                    </a:p>
                  </a:txBody>
                  <a:tcPr>
                    <a:lnB w="12700" cmpd="sng"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i-FI" dirty="0" err="1" smtClean="0"/>
                        <a:t>SampleDonorID</a:t>
                      </a:r>
                      <a:endParaRPr lang="fi-FI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i-FI" dirty="0" err="1" smtClean="0"/>
                        <a:t>SampleID</a:t>
                      </a:r>
                      <a:endParaRPr lang="fi-FI" dirty="0"/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i-FI" dirty="0" err="1" smtClean="0"/>
                        <a:t>EventID</a:t>
                      </a:r>
                      <a:endParaRPr lang="fi-FI" dirty="0"/>
                    </a:p>
                  </a:txBody>
                  <a:tcPr>
                    <a:lnT w="12700" cmpd="sng">
                      <a:noFill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7596648"/>
              </p:ext>
            </p:extLst>
          </p:nvPr>
        </p:nvGraphicFramePr>
        <p:xfrm>
          <a:off x="6408204" y="1632505"/>
          <a:ext cx="216024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0"/>
              </a:tblGrid>
              <a:tr h="370840">
                <a:tc>
                  <a:txBody>
                    <a:bodyPr/>
                    <a:lstStyle/>
                    <a:p>
                      <a:r>
                        <a:rPr lang="fi-FI" dirty="0" smtClean="0"/>
                        <a:t>Person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i-FI" dirty="0" err="1" smtClean="0"/>
                        <a:t>PersonID</a:t>
                      </a:r>
                      <a:endParaRPr lang="fi-FI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i-FI" dirty="0" smtClean="0"/>
                        <a:t>Sex</a:t>
                      </a:r>
                      <a:endParaRPr lang="fi-FI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i-FI" dirty="0" smtClean="0"/>
                        <a:t>…</a:t>
                      </a:r>
                      <a:endParaRPr lang="fi-FI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2615879"/>
              </p:ext>
            </p:extLst>
          </p:nvPr>
        </p:nvGraphicFramePr>
        <p:xfrm>
          <a:off x="3275857" y="4509120"/>
          <a:ext cx="244827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8271"/>
              </a:tblGrid>
              <a:tr h="370840">
                <a:tc>
                  <a:txBody>
                    <a:bodyPr/>
                    <a:lstStyle/>
                    <a:p>
                      <a:r>
                        <a:rPr lang="fi-FI" dirty="0" err="1" smtClean="0"/>
                        <a:t>Sample</a:t>
                      </a:r>
                      <a:endParaRPr lang="fi-FI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i-FI" dirty="0" err="1" smtClean="0"/>
                        <a:t>Sample</a:t>
                      </a:r>
                      <a:r>
                        <a:rPr lang="fi-FI" dirty="0" smtClean="0"/>
                        <a:t> ID</a:t>
                      </a:r>
                      <a:endParaRPr lang="fi-FI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i-FI" dirty="0" err="1" smtClean="0"/>
                        <a:t>Detailed</a:t>
                      </a:r>
                      <a:r>
                        <a:rPr lang="fi-FI" dirty="0" smtClean="0"/>
                        <a:t> </a:t>
                      </a:r>
                      <a:r>
                        <a:rPr lang="fi-FI" dirty="0" err="1" smtClean="0"/>
                        <a:t>material</a:t>
                      </a:r>
                      <a:r>
                        <a:rPr lang="fi-FI" dirty="0" smtClean="0"/>
                        <a:t> </a:t>
                      </a:r>
                      <a:r>
                        <a:rPr lang="fi-FI" dirty="0" err="1" smtClean="0"/>
                        <a:t>type</a:t>
                      </a:r>
                      <a:endParaRPr lang="fi-FI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dirty="0" smtClean="0"/>
                        <a:t>…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5902575"/>
              </p:ext>
            </p:extLst>
          </p:nvPr>
        </p:nvGraphicFramePr>
        <p:xfrm>
          <a:off x="6516216" y="3717032"/>
          <a:ext cx="216024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0"/>
              </a:tblGrid>
              <a:tr h="370840">
                <a:tc>
                  <a:txBody>
                    <a:bodyPr/>
                    <a:lstStyle/>
                    <a:p>
                      <a:r>
                        <a:rPr lang="fi-FI" dirty="0" err="1" smtClean="0"/>
                        <a:t>Sample</a:t>
                      </a:r>
                      <a:r>
                        <a:rPr lang="fi-FI" dirty="0" smtClean="0"/>
                        <a:t> </a:t>
                      </a:r>
                      <a:r>
                        <a:rPr lang="fi-FI" dirty="0" err="1" smtClean="0"/>
                        <a:t>donor</a:t>
                      </a:r>
                      <a:endParaRPr lang="fi-FI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i-FI" dirty="0" err="1" smtClean="0"/>
                        <a:t>SampleDonorID</a:t>
                      </a:r>
                      <a:endParaRPr lang="fi-FI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i-FI" dirty="0" smtClean="0"/>
                        <a:t>Data </a:t>
                      </a:r>
                      <a:r>
                        <a:rPr lang="fi-FI" dirty="0" err="1" smtClean="0"/>
                        <a:t>categories</a:t>
                      </a:r>
                      <a:endParaRPr lang="fi-FI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dirty="0" smtClean="0"/>
                        <a:t>…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7609593"/>
              </p:ext>
            </p:extLst>
          </p:nvPr>
        </p:nvGraphicFramePr>
        <p:xfrm>
          <a:off x="719572" y="2305680"/>
          <a:ext cx="216024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0"/>
              </a:tblGrid>
              <a:tr h="370840">
                <a:tc>
                  <a:txBody>
                    <a:bodyPr/>
                    <a:lstStyle/>
                    <a:p>
                      <a:r>
                        <a:rPr lang="fi-FI" baseline="0" dirty="0" err="1" smtClean="0"/>
                        <a:t>Event</a:t>
                      </a:r>
                      <a:endParaRPr lang="fi-FI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i-FI" dirty="0" err="1" smtClean="0"/>
                        <a:t>Event</a:t>
                      </a:r>
                      <a:r>
                        <a:rPr lang="fi-FI" baseline="0" dirty="0" err="1" smtClean="0"/>
                        <a:t>ID</a:t>
                      </a:r>
                      <a:endParaRPr lang="fi-FI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i-FI" dirty="0" err="1" smtClean="0"/>
                        <a:t>EventDate</a:t>
                      </a:r>
                      <a:endParaRPr lang="fi-FI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i-FI" dirty="0" smtClean="0"/>
                        <a:t>…</a:t>
                      </a:r>
                      <a:endParaRPr lang="fi-FI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4" name="Elbow Connector 33"/>
          <p:cNvCxnSpPr/>
          <p:nvPr/>
        </p:nvCxnSpPr>
        <p:spPr>
          <a:xfrm rot="16200000" flipV="1">
            <a:off x="5472101" y="3392997"/>
            <a:ext cx="1080120" cy="576062"/>
          </a:xfrm>
          <a:prstGeom prst="bentConnector3">
            <a:avLst>
              <a:gd name="adj1" fmla="val 1002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/>
          <p:nvPr/>
        </p:nvCxnSpPr>
        <p:spPr>
          <a:xfrm rot="16200000" flipH="1">
            <a:off x="5308988" y="4364014"/>
            <a:ext cx="1442347" cy="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 flipV="1">
            <a:off x="5724130" y="5085183"/>
            <a:ext cx="30603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 flipV="1">
            <a:off x="5724130" y="3642839"/>
            <a:ext cx="30603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843808" y="2888942"/>
            <a:ext cx="1440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987824" y="2888943"/>
            <a:ext cx="0" cy="11161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987824" y="4005064"/>
            <a:ext cx="288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300192" y="4221088"/>
            <a:ext cx="2160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/>
          <p:nvPr/>
        </p:nvCxnSpPr>
        <p:spPr>
          <a:xfrm rot="5400000" flipH="1" flipV="1">
            <a:off x="5562110" y="2294876"/>
            <a:ext cx="756086" cy="432046"/>
          </a:xfrm>
          <a:prstGeom prst="bentConnector3">
            <a:avLst>
              <a:gd name="adj1" fmla="val 86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156176" y="2132856"/>
            <a:ext cx="2520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hape 105"/>
          <p:cNvSpPr txBox="1">
            <a:spLocks/>
          </p:cNvSpPr>
          <p:nvPr/>
        </p:nvSpPr>
        <p:spPr>
          <a:xfrm>
            <a:off x="311700" y="188640"/>
            <a:ext cx="8520600" cy="13753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spcBef>
                <a:spcPts val="0"/>
              </a:spcBef>
            </a:pPr>
            <a:r>
              <a:rPr lang="en-US" dirty="0" smtClean="0"/>
              <a:t>The </a:t>
            </a:r>
            <a:r>
              <a:rPr lang="en-US" dirty="0"/>
              <a:t>ID mapping schema between the different </a:t>
            </a:r>
            <a:r>
              <a:rPr lang="en-US" dirty="0" smtClean="0"/>
              <a:t>components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47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z="4400" dirty="0" err="1" smtClean="0"/>
              <a:t>Implementation</a:t>
            </a:r>
            <a:r>
              <a:rPr lang="fi-FI" sz="4400" dirty="0" smtClean="0"/>
              <a:t> </a:t>
            </a:r>
            <a:r>
              <a:rPr lang="fi-FI" sz="4400" dirty="0" err="1" smtClean="0"/>
              <a:t>challenge</a:t>
            </a:r>
            <a:endParaRPr lang="fi-FI" sz="4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i-FI" sz="4000" dirty="0" smtClean="0"/>
              <a:t>The </a:t>
            </a:r>
            <a:r>
              <a:rPr lang="fi-FI" sz="4000" dirty="0" err="1" smtClean="0"/>
              <a:t>current</a:t>
            </a:r>
            <a:r>
              <a:rPr lang="fi-FI" sz="4000" dirty="0" smtClean="0"/>
              <a:t> data </a:t>
            </a:r>
            <a:r>
              <a:rPr lang="fi-FI" sz="4000" dirty="0" err="1" smtClean="0"/>
              <a:t>model</a:t>
            </a:r>
            <a:r>
              <a:rPr lang="fi-FI" sz="4000" dirty="0" smtClean="0"/>
              <a:t> is </a:t>
            </a:r>
            <a:r>
              <a:rPr lang="fi-FI" sz="4000" dirty="0" err="1" smtClean="0"/>
              <a:t>too</a:t>
            </a:r>
            <a:r>
              <a:rPr lang="fi-FI" sz="4000" dirty="0" smtClean="0"/>
              <a:t> </a:t>
            </a:r>
            <a:r>
              <a:rPr lang="fi-FI" sz="4000" dirty="0" err="1" smtClean="0"/>
              <a:t>complex</a:t>
            </a:r>
            <a:r>
              <a:rPr lang="fi-FI" sz="4000" dirty="0" smtClean="0"/>
              <a:t> and </a:t>
            </a:r>
            <a:r>
              <a:rPr lang="fi-FI" sz="4000" dirty="0" err="1" smtClean="0"/>
              <a:t>difficult</a:t>
            </a:r>
            <a:r>
              <a:rPr lang="fi-FI" sz="4000" dirty="0" smtClean="0"/>
              <a:t> to </a:t>
            </a:r>
            <a:r>
              <a:rPr lang="fi-FI" sz="4000" dirty="0" err="1" smtClean="0"/>
              <a:t>implement</a:t>
            </a:r>
            <a:r>
              <a:rPr lang="fi-FI" sz="4000" dirty="0" smtClean="0"/>
              <a:t> – </a:t>
            </a:r>
            <a:r>
              <a:rPr lang="fi-FI" sz="4000" dirty="0" err="1" smtClean="0"/>
              <a:t>how</a:t>
            </a:r>
            <a:r>
              <a:rPr lang="fi-FI" sz="4000" dirty="0" smtClean="0"/>
              <a:t> </a:t>
            </a:r>
            <a:r>
              <a:rPr lang="fi-FI" sz="4000" dirty="0" err="1" smtClean="0"/>
              <a:t>can</a:t>
            </a:r>
            <a:r>
              <a:rPr lang="fi-FI" sz="4000" dirty="0" smtClean="0"/>
              <a:t> </a:t>
            </a:r>
            <a:r>
              <a:rPr lang="fi-FI" sz="4000" dirty="0" err="1" smtClean="0"/>
              <a:t>we</a:t>
            </a:r>
            <a:r>
              <a:rPr lang="fi-FI" sz="4000" dirty="0" smtClean="0"/>
              <a:t> </a:t>
            </a:r>
            <a:r>
              <a:rPr lang="fi-FI" sz="4000" dirty="0" err="1" smtClean="0"/>
              <a:t>make</a:t>
            </a:r>
            <a:r>
              <a:rPr lang="fi-FI" sz="4000" dirty="0" smtClean="0"/>
              <a:t> </a:t>
            </a:r>
            <a:r>
              <a:rPr lang="fi-FI" sz="4000" dirty="0" err="1" smtClean="0"/>
              <a:t>it</a:t>
            </a:r>
            <a:r>
              <a:rPr lang="fi-FI" sz="4000" dirty="0" smtClean="0"/>
              <a:t> </a:t>
            </a:r>
            <a:r>
              <a:rPr lang="fi-FI" sz="4000" dirty="0" err="1" smtClean="0"/>
              <a:t>more</a:t>
            </a:r>
            <a:r>
              <a:rPr lang="fi-FI" sz="4000" dirty="0" smtClean="0"/>
              <a:t> </a:t>
            </a:r>
            <a:r>
              <a:rPr lang="fi-FI" sz="4000" dirty="0" err="1" smtClean="0"/>
              <a:t>modular</a:t>
            </a:r>
            <a:r>
              <a:rPr lang="fi-FI" sz="4000" dirty="0" smtClean="0"/>
              <a:t> and </a:t>
            </a:r>
            <a:r>
              <a:rPr lang="fi-FI" sz="4000" dirty="0" err="1" smtClean="0"/>
              <a:t>simple</a:t>
            </a:r>
            <a:r>
              <a:rPr lang="fi-FI" sz="4000" dirty="0" smtClean="0"/>
              <a:t>?</a:t>
            </a:r>
          </a:p>
          <a:p>
            <a:pPr lvl="1"/>
            <a:r>
              <a:rPr lang="fi-FI" sz="3600" dirty="0" err="1" smtClean="0"/>
              <a:t>we</a:t>
            </a:r>
            <a:r>
              <a:rPr lang="fi-FI" sz="3600" dirty="0" smtClean="0"/>
              <a:t> </a:t>
            </a:r>
            <a:r>
              <a:rPr lang="fi-FI" sz="3600" dirty="0" err="1" smtClean="0"/>
              <a:t>are</a:t>
            </a:r>
            <a:r>
              <a:rPr lang="fi-FI" sz="3600" dirty="0" smtClean="0"/>
              <a:t> </a:t>
            </a:r>
            <a:r>
              <a:rPr lang="fi-FI" sz="3600" dirty="0" err="1" smtClean="0"/>
              <a:t>happy</a:t>
            </a:r>
            <a:r>
              <a:rPr lang="fi-FI" sz="3600" dirty="0" smtClean="0"/>
              <a:t> to </a:t>
            </a:r>
            <a:r>
              <a:rPr lang="fi-FI" sz="3600" dirty="0" err="1" smtClean="0"/>
              <a:t>obtain</a:t>
            </a:r>
            <a:r>
              <a:rPr lang="fi-FI" sz="3600" dirty="0" smtClean="0"/>
              <a:t> </a:t>
            </a:r>
            <a:r>
              <a:rPr lang="fi-FI" sz="3600" dirty="0" err="1" smtClean="0"/>
              <a:t>suggestions</a:t>
            </a:r>
            <a:r>
              <a:rPr lang="fi-FI" sz="3600" dirty="0" smtClean="0"/>
              <a:t> </a:t>
            </a:r>
            <a:r>
              <a:rPr lang="fi-FI" sz="3600" dirty="0" err="1" smtClean="0"/>
              <a:t>from</a:t>
            </a:r>
            <a:r>
              <a:rPr lang="fi-FI" sz="3600" dirty="0" smtClean="0"/>
              <a:t> </a:t>
            </a:r>
            <a:r>
              <a:rPr lang="fi-FI" sz="3600" dirty="0" err="1" smtClean="0"/>
              <a:t>you</a:t>
            </a:r>
            <a:r>
              <a:rPr lang="fi-FI" sz="3600" dirty="0" smtClean="0"/>
              <a:t>…</a:t>
            </a:r>
            <a:endParaRPr lang="fi-FI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 smtClean="0"/>
              <a:t>13</a:t>
            </a:fld>
            <a:endParaRPr lang="fi"/>
          </a:p>
        </p:txBody>
      </p:sp>
    </p:spTree>
    <p:extLst>
      <p:ext uri="{BB962C8B-B14F-4D97-AF65-F5344CB8AC3E}">
        <p14:creationId xmlns:p14="http://schemas.microsoft.com/office/powerpoint/2010/main" val="3699371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311700" y="116632"/>
            <a:ext cx="8520600" cy="13954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i" dirty="0"/>
              <a:t>How BioSchemas &amp; MIABIS are linked</a:t>
            </a:r>
            <a:endParaRPr dirty="0"/>
          </a:p>
        </p:txBody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457200"/>
            <a:r>
              <a:rPr lang="fi" sz="2800" dirty="0"/>
              <a:t>Similar </a:t>
            </a:r>
            <a:r>
              <a:rPr lang="fi" sz="2800" dirty="0" smtClean="0"/>
              <a:t>aims: </a:t>
            </a:r>
          </a:p>
          <a:p>
            <a:pPr lvl="1" indent="-457200"/>
            <a:r>
              <a:rPr lang="fi" dirty="0" smtClean="0"/>
              <a:t>The </a:t>
            </a:r>
            <a:r>
              <a:rPr lang="fi" dirty="0"/>
              <a:t>findability of samples for specific research </a:t>
            </a:r>
            <a:r>
              <a:rPr lang="fi" dirty="0" smtClean="0"/>
              <a:t>questions</a:t>
            </a:r>
          </a:p>
          <a:p>
            <a:pPr lvl="1" indent="-457200"/>
            <a:r>
              <a:rPr lang="en-US" dirty="0" smtClean="0"/>
              <a:t>Defining </a:t>
            </a:r>
            <a:r>
              <a:rPr lang="en-US" dirty="0"/>
              <a:t>a minimal set of common (&amp; informative) data </a:t>
            </a:r>
            <a:r>
              <a:rPr lang="en-US" dirty="0" smtClean="0"/>
              <a:t>elements</a:t>
            </a:r>
            <a:endParaRPr sz="2800" dirty="0"/>
          </a:p>
          <a:p>
            <a:pPr indent="-457200">
              <a:spcBef>
                <a:spcPts val="1600"/>
              </a:spcBef>
            </a:pPr>
            <a:r>
              <a:rPr lang="fi" sz="2800" dirty="0"/>
              <a:t>Common use cases: BBMRI Biobank Directory, the UKCRC Tissue Directory</a:t>
            </a:r>
            <a:endParaRPr sz="2800" dirty="0"/>
          </a:p>
          <a:p>
            <a:pPr indent="-457200">
              <a:spcBef>
                <a:spcPts val="1600"/>
              </a:spcBef>
            </a:pPr>
            <a:r>
              <a:rPr lang="fi" sz="2800" dirty="0"/>
              <a:t>Focus on interoperability &amp; sharing of </a:t>
            </a:r>
            <a:r>
              <a:rPr lang="fi" sz="2800" dirty="0" smtClean="0"/>
              <a:t>data</a:t>
            </a: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356305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311700" y="188640"/>
            <a:ext cx="8520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i" dirty="0"/>
              <a:t>A short history of MIABIS</a:t>
            </a:r>
            <a:endParaRPr dirty="0"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311700" y="1124744"/>
            <a:ext cx="8520600" cy="49670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fi" sz="2000" dirty="0">
                <a:solidFill>
                  <a:schemeClr val="dk1"/>
                </a:solidFill>
              </a:rPr>
              <a:t>Stands for </a:t>
            </a:r>
            <a:r>
              <a:rPr lang="fi" sz="2000" b="1" dirty="0">
                <a:solidFill>
                  <a:srgbClr val="1155CC"/>
                </a:solidFill>
              </a:rPr>
              <a:t>M</a:t>
            </a:r>
            <a:r>
              <a:rPr lang="fi" sz="2000" dirty="0">
                <a:solidFill>
                  <a:schemeClr val="dk1"/>
                </a:solidFill>
              </a:rPr>
              <a:t>inimum </a:t>
            </a:r>
            <a:r>
              <a:rPr lang="fi" sz="2000" b="1" dirty="0">
                <a:solidFill>
                  <a:srgbClr val="1155CC"/>
                </a:solidFill>
              </a:rPr>
              <a:t>I</a:t>
            </a:r>
            <a:r>
              <a:rPr lang="fi" sz="2000" dirty="0">
                <a:solidFill>
                  <a:schemeClr val="dk1"/>
                </a:solidFill>
              </a:rPr>
              <a:t>nformation </a:t>
            </a:r>
            <a:r>
              <a:rPr lang="fi" sz="2000" b="1" dirty="0">
                <a:solidFill>
                  <a:srgbClr val="1155CC"/>
                </a:solidFill>
              </a:rPr>
              <a:t>A</a:t>
            </a:r>
            <a:r>
              <a:rPr lang="fi" sz="2000" dirty="0">
                <a:solidFill>
                  <a:schemeClr val="dk1"/>
                </a:solidFill>
              </a:rPr>
              <a:t>bout </a:t>
            </a:r>
            <a:r>
              <a:rPr lang="fi" sz="2000" b="1" dirty="0">
                <a:solidFill>
                  <a:srgbClr val="1155CC"/>
                </a:solidFill>
              </a:rPr>
              <a:t>Bi</a:t>
            </a:r>
            <a:r>
              <a:rPr lang="fi" sz="2000" dirty="0">
                <a:solidFill>
                  <a:schemeClr val="dk1"/>
                </a:solidFill>
              </a:rPr>
              <a:t>obank data </a:t>
            </a:r>
            <a:r>
              <a:rPr lang="fi" sz="2000" b="1" dirty="0">
                <a:solidFill>
                  <a:srgbClr val="1155CC"/>
                </a:solidFill>
              </a:rPr>
              <a:t>S</a:t>
            </a:r>
            <a:r>
              <a:rPr lang="fi" sz="2000" dirty="0">
                <a:solidFill>
                  <a:schemeClr val="dk1"/>
                </a:solidFill>
              </a:rPr>
              <a:t>haring</a:t>
            </a:r>
            <a:endParaRPr sz="2000" dirty="0">
              <a:solidFill>
                <a:schemeClr val="dk1"/>
              </a:solidFill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fi" sz="2000" dirty="0">
                <a:solidFill>
                  <a:schemeClr val="dk1"/>
                </a:solidFill>
              </a:rPr>
              <a:t>The MIABIS standard was created in 2012 by </a:t>
            </a:r>
            <a:r>
              <a:rPr lang="fi" sz="2000" dirty="0" smtClean="0">
                <a:solidFill>
                  <a:schemeClr val="dk1"/>
                </a:solidFill>
              </a:rPr>
              <a:t>BBMRI.se </a:t>
            </a:r>
          </a:p>
          <a:p>
            <a:pPr lvl="1">
              <a:spcBef>
                <a:spcPts val="0"/>
              </a:spcBef>
              <a:buClr>
                <a:schemeClr val="dk1"/>
              </a:buClr>
              <a:buChar char="●"/>
            </a:pPr>
            <a:r>
              <a:rPr lang="fi" sz="1600" dirty="0" smtClean="0">
                <a:solidFill>
                  <a:schemeClr val="dk1"/>
                </a:solidFill>
              </a:rPr>
              <a:t>Norlin </a:t>
            </a:r>
            <a:r>
              <a:rPr lang="fi" sz="1600" dirty="0">
                <a:solidFill>
                  <a:schemeClr val="dk1"/>
                </a:solidFill>
              </a:rPr>
              <a:t>et al., Biopreserv Biobank. </a:t>
            </a:r>
            <a:r>
              <a:rPr lang="fi" sz="1600" dirty="0" smtClean="0">
                <a:solidFill>
                  <a:schemeClr val="dk1"/>
                </a:solidFill>
              </a:rPr>
              <a:t>2012</a:t>
            </a:r>
            <a:endParaRPr sz="1600" dirty="0">
              <a:solidFill>
                <a:schemeClr val="dk1"/>
              </a:solidFill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fi" sz="2000" b="1" dirty="0">
                <a:solidFill>
                  <a:srgbClr val="1155CC"/>
                </a:solidFill>
              </a:rPr>
              <a:t>Motivation: to simplify the exchange of data between biobanks and research projects</a:t>
            </a:r>
            <a:endParaRPr sz="2000" dirty="0">
              <a:solidFill>
                <a:schemeClr val="dk1"/>
              </a:solidFill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fi" sz="2000" b="1" dirty="0">
                <a:solidFill>
                  <a:srgbClr val="1155CC"/>
                </a:solidFill>
              </a:rPr>
              <a:t>MIABIS Core </a:t>
            </a:r>
            <a:r>
              <a:rPr lang="fi" sz="2000" dirty="0">
                <a:solidFill>
                  <a:schemeClr val="dk1"/>
                </a:solidFill>
              </a:rPr>
              <a:t>contains attributes to describe biobanks, sample collections and studies</a:t>
            </a:r>
            <a:endParaRPr sz="2000" dirty="0">
              <a:solidFill>
                <a:schemeClr val="dk1"/>
              </a:solidFill>
            </a:endParaRPr>
          </a:p>
          <a:p>
            <a: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fi" sz="2000" dirty="0" smtClean="0">
                <a:solidFill>
                  <a:schemeClr val="dk1"/>
                </a:solidFill>
              </a:rPr>
              <a:t>Aggregated </a:t>
            </a:r>
            <a:r>
              <a:rPr lang="fi" sz="2000" dirty="0">
                <a:solidFill>
                  <a:schemeClr val="dk1"/>
                </a:solidFill>
              </a:rPr>
              <a:t>level of </a:t>
            </a:r>
            <a:r>
              <a:rPr lang="fi" sz="2000" dirty="0" smtClean="0">
                <a:solidFill>
                  <a:schemeClr val="dk1"/>
                </a:solidFill>
              </a:rPr>
              <a:t>information and metadata</a:t>
            </a:r>
            <a:endParaRPr sz="2000" dirty="0">
              <a:solidFill>
                <a:schemeClr val="dk1"/>
              </a:solidFill>
            </a:endParaRPr>
          </a:p>
          <a:p>
            <a: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fi" sz="2000" dirty="0" smtClean="0">
                <a:solidFill>
                  <a:schemeClr val="dk1"/>
                </a:solidFill>
              </a:rPr>
              <a:t>Updated </a:t>
            </a:r>
            <a:r>
              <a:rPr lang="fi" sz="2000" dirty="0">
                <a:solidFill>
                  <a:schemeClr val="dk1"/>
                </a:solidFill>
              </a:rPr>
              <a:t>in 2016 (current version 2)</a:t>
            </a:r>
            <a:endParaRPr sz="2000" dirty="0">
              <a:solidFill>
                <a:schemeClr val="dk1"/>
              </a:solidFill>
            </a:endParaRP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fi" sz="2000" dirty="0" smtClean="0">
                <a:solidFill>
                  <a:schemeClr val="dk1"/>
                </a:solidFill>
              </a:rPr>
              <a:t>Used </a:t>
            </a:r>
            <a:r>
              <a:rPr lang="fi" sz="2000" dirty="0">
                <a:solidFill>
                  <a:schemeClr val="dk1"/>
                </a:solidFill>
              </a:rPr>
              <a:t>by BBMRI-ERIC Biobank Directory and by other networks</a:t>
            </a:r>
            <a:endParaRPr sz="2000" dirty="0">
              <a:solidFill>
                <a:schemeClr val="dk1"/>
              </a:solidFill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fi" sz="2000" dirty="0" smtClean="0">
              <a:solidFill>
                <a:schemeClr val="dk1"/>
              </a:solidFill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i" sz="2000" dirty="0" smtClean="0">
                <a:solidFill>
                  <a:schemeClr val="dk1"/>
                </a:solidFill>
              </a:rPr>
              <a:t>MIABIS </a:t>
            </a:r>
            <a:r>
              <a:rPr lang="fi" sz="2000" dirty="0">
                <a:solidFill>
                  <a:schemeClr val="dk1"/>
                </a:solidFill>
              </a:rPr>
              <a:t>is currently being extended to different use cases: </a:t>
            </a:r>
            <a:endParaRPr lang="fi" sz="2000" dirty="0" smtClean="0">
              <a:solidFill>
                <a:schemeClr val="dk1"/>
              </a:solidFill>
            </a:endParaRPr>
          </a:p>
          <a:p>
            <a:pPr lvl="1">
              <a:spcBef>
                <a:spcPts val="0"/>
              </a:spcBef>
              <a:buClr>
                <a:schemeClr val="dk1"/>
              </a:buClr>
            </a:pPr>
            <a:r>
              <a:rPr lang="en-US" sz="2000" b="1" dirty="0">
                <a:solidFill>
                  <a:srgbClr val="1155CC"/>
                </a:solidFill>
              </a:rPr>
              <a:t>Individual </a:t>
            </a:r>
            <a:r>
              <a:rPr lang="en-US" sz="2000" b="1" dirty="0">
                <a:solidFill>
                  <a:srgbClr val="1155CC"/>
                </a:solidFill>
              </a:rPr>
              <a:t>level data about samples and sample donors</a:t>
            </a:r>
          </a:p>
          <a:p>
            <a:pPr lvl="1">
              <a:spcBef>
                <a:spcPts val="0"/>
              </a:spcBef>
              <a:buClr>
                <a:schemeClr val="dk1"/>
              </a:buClr>
            </a:pPr>
            <a:r>
              <a:rPr lang="en-US" sz="2000" dirty="0">
                <a:solidFill>
                  <a:schemeClr val="dk1"/>
                </a:solidFill>
              </a:rPr>
              <a:t>Laboratory </a:t>
            </a:r>
            <a:r>
              <a:rPr lang="en-US" sz="2000" dirty="0" smtClean="0">
                <a:solidFill>
                  <a:schemeClr val="dk1"/>
                </a:solidFill>
              </a:rPr>
              <a:t>SOPs</a:t>
            </a:r>
            <a:r>
              <a:rPr lang="fi" sz="2000" b="1" dirty="0" smtClean="0">
                <a:solidFill>
                  <a:srgbClr val="1155CC"/>
                </a:solidFill>
              </a:rPr>
              <a:t> </a:t>
            </a:r>
            <a:endParaRPr lang="fi" sz="2000" b="1" dirty="0">
              <a:solidFill>
                <a:srgbClr val="1155CC"/>
              </a:solidFill>
            </a:endParaRPr>
          </a:p>
          <a:p>
            <a:pPr marL="0" lvl="0" indent="45720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fi" sz="2000" dirty="0" smtClean="0">
                <a:solidFill>
                  <a:schemeClr val="dk1"/>
                </a:solidFill>
                <a:uFill>
                  <a:noFill/>
                </a:uFill>
                <a:hlinkClick r:id="rId3"/>
              </a:rPr>
              <a:t>Link: https</a:t>
            </a:r>
            <a:r>
              <a:rPr lang="fi" sz="2000" dirty="0">
                <a:solidFill>
                  <a:schemeClr val="dk1"/>
                </a:solidFill>
                <a:uFill>
                  <a:noFill/>
                </a:uFill>
                <a:hlinkClick r:id="rId3"/>
              </a:rPr>
              <a:t>://github.com/MIABIS/miabis/wiki</a:t>
            </a:r>
            <a:endParaRPr sz="2000" dirty="0">
              <a:solidFill>
                <a:schemeClr val="dk1"/>
              </a:solidFill>
              <a:uFill>
                <a:noFill/>
              </a:uFill>
              <a:hlinkClick r:id="rId3"/>
            </a:endParaRPr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 sz="14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2656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683568" y="260648"/>
            <a:ext cx="7200800" cy="13234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i" sz="3600" dirty="0"/>
              <a:t>Scope of the MIABIS components Sample and Donor</a:t>
            </a:r>
            <a:endParaRPr sz="3600" dirty="0"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3568" y="1484784"/>
            <a:ext cx="7920880" cy="50405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>
              <a:spcBef>
                <a:spcPts val="600"/>
              </a:spcBef>
            </a:pPr>
            <a:r>
              <a:rPr lang="fi" sz="2400" dirty="0" smtClean="0">
                <a:solidFill>
                  <a:schemeClr val="dk1"/>
                </a:solidFill>
              </a:rPr>
              <a:t>Aimed </a:t>
            </a:r>
            <a:r>
              <a:rPr lang="fi" sz="2400" dirty="0">
                <a:solidFill>
                  <a:schemeClr val="dk1"/>
                </a:solidFill>
              </a:rPr>
              <a:t>for sharing information on samples and sample donors at </a:t>
            </a:r>
            <a:r>
              <a:rPr lang="fi" sz="2400" b="1" dirty="0">
                <a:solidFill>
                  <a:srgbClr val="1155CC"/>
                </a:solidFill>
              </a:rPr>
              <a:t>individual </a:t>
            </a:r>
            <a:r>
              <a:rPr lang="fi" sz="2400" b="1" dirty="0" smtClean="0">
                <a:solidFill>
                  <a:srgbClr val="1155CC"/>
                </a:solidFill>
              </a:rPr>
              <a:t>level</a:t>
            </a:r>
            <a:endParaRPr sz="2400" dirty="0">
              <a:solidFill>
                <a:schemeClr val="dk1"/>
              </a:solidFill>
            </a:endParaRPr>
          </a:p>
          <a:p>
            <a:pPr marL="0" indent="0">
              <a:spcBef>
                <a:spcPts val="700"/>
              </a:spcBef>
              <a:buClr>
                <a:schemeClr val="dk1"/>
              </a:buClr>
              <a:buSzPts val="1100"/>
              <a:buNone/>
            </a:pPr>
            <a:r>
              <a:rPr lang="fi" sz="2800" b="1" dirty="0">
                <a:solidFill>
                  <a:srgbClr val="184B8A"/>
                </a:solidFill>
              </a:rPr>
              <a:t>Use cases for data sharing:</a:t>
            </a:r>
            <a:endParaRPr sz="2800" b="1" dirty="0">
              <a:solidFill>
                <a:srgbClr val="184B8A"/>
              </a:solidFill>
            </a:endParaRPr>
          </a:p>
          <a:p>
            <a:pPr marL="342900">
              <a:spcBef>
                <a:spcPts val="500"/>
              </a:spcBef>
              <a:buClr>
                <a:schemeClr val="dk1"/>
              </a:buClr>
              <a:buSzPts val="1100"/>
            </a:pPr>
            <a:r>
              <a:rPr lang="fi" sz="2400" b="1" dirty="0" smtClean="0">
                <a:solidFill>
                  <a:schemeClr val="dk1"/>
                </a:solidFill>
              </a:rPr>
              <a:t>BBMRI-ERIC </a:t>
            </a:r>
            <a:r>
              <a:rPr lang="fi" sz="2400" b="1" dirty="0">
                <a:solidFill>
                  <a:schemeClr val="dk1"/>
                </a:solidFill>
              </a:rPr>
              <a:t>Sample Locator service </a:t>
            </a:r>
            <a:r>
              <a:rPr lang="fi" sz="2400" dirty="0">
                <a:solidFill>
                  <a:schemeClr val="dk1"/>
                </a:solidFill>
              </a:rPr>
              <a:t>– to allow researchers to identify samples suitable for study</a:t>
            </a:r>
            <a:endParaRPr sz="2400" dirty="0">
              <a:solidFill>
                <a:schemeClr val="dk1"/>
              </a:solidFill>
            </a:endParaRPr>
          </a:p>
          <a:p>
            <a:pPr marL="342900">
              <a:spcBef>
                <a:spcPts val="500"/>
              </a:spcBef>
              <a:buClr>
                <a:schemeClr val="dk1"/>
              </a:buClr>
              <a:buSzPts val="1100"/>
            </a:pPr>
            <a:r>
              <a:rPr lang="fi" sz="2400" dirty="0" smtClean="0">
                <a:solidFill>
                  <a:schemeClr val="dk1"/>
                </a:solidFill>
              </a:rPr>
              <a:t>Transferring </a:t>
            </a:r>
            <a:r>
              <a:rPr lang="fi" sz="2400" dirty="0">
                <a:solidFill>
                  <a:schemeClr val="dk1"/>
                </a:solidFill>
              </a:rPr>
              <a:t>sample information between different software solutions - </a:t>
            </a:r>
            <a:r>
              <a:rPr lang="fi" sz="2400" b="1" dirty="0">
                <a:solidFill>
                  <a:schemeClr val="dk1"/>
                </a:solidFill>
              </a:rPr>
              <a:t>UKCRC Tissue Bank</a:t>
            </a:r>
            <a:endParaRPr sz="2400" b="1" dirty="0">
              <a:solidFill>
                <a:schemeClr val="dk1"/>
              </a:solidFill>
            </a:endParaRPr>
          </a:p>
          <a:p>
            <a:pPr marL="342900">
              <a:spcBef>
                <a:spcPts val="500"/>
              </a:spcBef>
              <a:buClr>
                <a:schemeClr val="dk1"/>
              </a:buClr>
              <a:buSzPts val="1100"/>
            </a:pPr>
            <a:r>
              <a:rPr lang="fi" sz="2400" dirty="0" smtClean="0">
                <a:solidFill>
                  <a:schemeClr val="dk1"/>
                </a:solidFill>
              </a:rPr>
              <a:t>Infrastructure </a:t>
            </a:r>
            <a:r>
              <a:rPr lang="fi" sz="2400" dirty="0">
                <a:solidFill>
                  <a:schemeClr val="dk1"/>
                </a:solidFill>
              </a:rPr>
              <a:t>projects linking samples &amp; data from different sources (biobanks, registries, databases) – </a:t>
            </a:r>
            <a:r>
              <a:rPr lang="fi" sz="2400" b="1" dirty="0">
                <a:solidFill>
                  <a:schemeClr val="dk1"/>
                </a:solidFill>
              </a:rPr>
              <a:t>RD-Connect</a:t>
            </a:r>
            <a:endParaRPr sz="2400" b="1" dirty="0">
              <a:solidFill>
                <a:schemeClr val="dk1"/>
              </a:solidFill>
            </a:endParaRPr>
          </a:p>
          <a:p>
            <a:pPr marL="342900">
              <a:spcBef>
                <a:spcPts val="500"/>
              </a:spcBef>
              <a:buClr>
                <a:schemeClr val="dk1"/>
              </a:buClr>
              <a:buSzPts val="1100"/>
            </a:pPr>
            <a:r>
              <a:rPr lang="fi" sz="2400" dirty="0" smtClean="0">
                <a:solidFill>
                  <a:schemeClr val="dk1"/>
                </a:solidFill>
              </a:rPr>
              <a:t>Sample-level </a:t>
            </a:r>
            <a:r>
              <a:rPr lang="fi" sz="2400" dirty="0">
                <a:solidFill>
                  <a:schemeClr val="dk1"/>
                </a:solidFill>
              </a:rPr>
              <a:t>catalogs to promote accessibility and findability of samples</a:t>
            </a:r>
            <a:endParaRPr sz="2400" dirty="0"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64786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2025" y="567113"/>
            <a:ext cx="609524" cy="1200000"/>
          </a:xfrm>
          <a:prstGeom prst="rect">
            <a:avLst/>
          </a:prstGeom>
        </p:spPr>
      </p:pic>
      <p:grpSp>
        <p:nvGrpSpPr>
          <p:cNvPr id="49" name="Gruppieren 48"/>
          <p:cNvGrpSpPr/>
          <p:nvPr/>
        </p:nvGrpSpPr>
        <p:grpSpPr>
          <a:xfrm>
            <a:off x="502814" y="404664"/>
            <a:ext cx="2232248" cy="1512168"/>
            <a:chOff x="971600" y="548679"/>
            <a:chExt cx="6191387" cy="5040562"/>
          </a:xfrm>
        </p:grpSpPr>
        <p:sp>
          <p:nvSpPr>
            <p:cNvPr id="50" name="Rechteck 49"/>
            <p:cNvSpPr/>
            <p:nvPr/>
          </p:nvSpPr>
          <p:spPr>
            <a:xfrm>
              <a:off x="971600" y="548679"/>
              <a:ext cx="5040558" cy="5040562"/>
            </a:xfrm>
            <a:prstGeom prst="rect">
              <a:avLst/>
            </a:prstGeom>
            <a:noFill/>
            <a:ln w="50800">
              <a:prstDash val="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51" name="Grafik 5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8988" y="1988839"/>
              <a:ext cx="1523999" cy="1504951"/>
            </a:xfrm>
            <a:prstGeom prst="rect">
              <a:avLst/>
            </a:prstGeom>
          </p:spPr>
        </p:pic>
        <p:sp>
          <p:nvSpPr>
            <p:cNvPr id="52" name="Rechteck 51"/>
            <p:cNvSpPr/>
            <p:nvPr/>
          </p:nvSpPr>
          <p:spPr>
            <a:xfrm>
              <a:off x="1259631" y="764702"/>
              <a:ext cx="4464496" cy="453650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2000" dirty="0" err="1" smtClean="0">
                  <a:solidFill>
                    <a:schemeClr val="accent6">
                      <a:lumMod val="50000"/>
                    </a:schemeClr>
                  </a:solidFill>
                </a:rPr>
                <a:t>Biobank</a:t>
              </a:r>
              <a:endParaRPr lang="de-DE" sz="20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grpSp>
          <p:nvGrpSpPr>
            <p:cNvPr id="53" name="Gruppieren 52"/>
            <p:cNvGrpSpPr/>
            <p:nvPr/>
          </p:nvGrpSpPr>
          <p:grpSpPr>
            <a:xfrm>
              <a:off x="4177328" y="3980603"/>
              <a:ext cx="1008111" cy="983227"/>
              <a:chOff x="3995936" y="3821144"/>
              <a:chExt cx="572382" cy="655872"/>
            </a:xfrm>
          </p:grpSpPr>
          <p:pic>
            <p:nvPicPr>
              <p:cNvPr id="55" name="Picture 7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95936" y="3821144"/>
                <a:ext cx="150850" cy="655872"/>
              </a:xfrm>
              <a:prstGeom prst="rect">
                <a:avLst/>
              </a:prstGeom>
            </p:spPr>
          </p:pic>
          <p:pic>
            <p:nvPicPr>
              <p:cNvPr id="56" name="Picture 9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06702" y="3821144"/>
                <a:ext cx="150850" cy="655872"/>
              </a:xfrm>
              <a:prstGeom prst="rect">
                <a:avLst/>
              </a:prstGeom>
            </p:spPr>
          </p:pic>
          <p:pic>
            <p:nvPicPr>
              <p:cNvPr id="57" name="Picture 10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17468" y="3821144"/>
                <a:ext cx="150850" cy="655872"/>
              </a:xfrm>
              <a:prstGeom prst="rect">
                <a:avLst/>
              </a:prstGeom>
            </p:spPr>
          </p:pic>
        </p:grpSp>
        <p:sp>
          <p:nvSpPr>
            <p:cNvPr id="54" name="Flussdiagramm: Magnetplattenspeicher 53"/>
            <p:cNvSpPr/>
            <p:nvPr/>
          </p:nvSpPr>
          <p:spPr>
            <a:xfrm>
              <a:off x="1627007" y="3987820"/>
              <a:ext cx="1587859" cy="976007"/>
            </a:xfrm>
            <a:prstGeom prst="flowChartMagneticDisk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39" name="Grafik 3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709" y="523289"/>
            <a:ext cx="612802" cy="1196879"/>
          </a:xfrm>
          <a:prstGeom prst="rect">
            <a:avLst/>
          </a:prstGeom>
        </p:spPr>
      </p:pic>
      <p:grpSp>
        <p:nvGrpSpPr>
          <p:cNvPr id="63" name="Gruppieren 62"/>
          <p:cNvGrpSpPr/>
          <p:nvPr/>
        </p:nvGrpSpPr>
        <p:grpSpPr>
          <a:xfrm>
            <a:off x="683568" y="971185"/>
            <a:ext cx="1442197" cy="297575"/>
            <a:chOff x="683568" y="971185"/>
            <a:chExt cx="1442197" cy="297575"/>
          </a:xfrm>
        </p:grpSpPr>
        <p:sp>
          <p:nvSpPr>
            <p:cNvPr id="48" name="Abgerundetes Rechteck 47"/>
            <p:cNvSpPr/>
            <p:nvPr/>
          </p:nvSpPr>
          <p:spPr>
            <a:xfrm>
              <a:off x="1060654" y="974667"/>
              <a:ext cx="1065111" cy="29271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Connector</a:t>
              </a:r>
              <a:endParaRPr lang="de-DE" sz="1400" dirty="0"/>
            </a:p>
          </p:txBody>
        </p:sp>
        <p:sp>
          <p:nvSpPr>
            <p:cNvPr id="58" name="Flussdiagramm: Magnetplattenspeicher 57"/>
            <p:cNvSpPr/>
            <p:nvPr/>
          </p:nvSpPr>
          <p:spPr>
            <a:xfrm>
              <a:off x="683568" y="971185"/>
              <a:ext cx="262927" cy="297575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62" name="Gerader Verbinder 61"/>
            <p:cNvCxnSpPr>
              <a:stCxn id="58" idx="4"/>
              <a:endCxn id="48" idx="1"/>
            </p:cNvCxnSpPr>
            <p:nvPr/>
          </p:nvCxnSpPr>
          <p:spPr>
            <a:xfrm>
              <a:off x="946495" y="1119973"/>
              <a:ext cx="114159" cy="1052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uppieren 2"/>
          <p:cNvGrpSpPr/>
          <p:nvPr/>
        </p:nvGrpSpPr>
        <p:grpSpPr>
          <a:xfrm>
            <a:off x="514167" y="2332065"/>
            <a:ext cx="2833697" cy="1512168"/>
            <a:chOff x="514167" y="2332065"/>
            <a:chExt cx="2833697" cy="1512168"/>
          </a:xfrm>
        </p:grpSpPr>
        <p:grpSp>
          <p:nvGrpSpPr>
            <p:cNvPr id="64" name="Gruppieren 63"/>
            <p:cNvGrpSpPr/>
            <p:nvPr/>
          </p:nvGrpSpPr>
          <p:grpSpPr>
            <a:xfrm>
              <a:off x="514167" y="2332065"/>
              <a:ext cx="2232248" cy="1512168"/>
              <a:chOff x="971600" y="548680"/>
              <a:chExt cx="6191389" cy="5040560"/>
            </a:xfrm>
          </p:grpSpPr>
          <p:sp>
            <p:nvSpPr>
              <p:cNvPr id="65" name="Rechteck 64"/>
              <p:cNvSpPr/>
              <p:nvPr/>
            </p:nvSpPr>
            <p:spPr>
              <a:xfrm>
                <a:off x="971600" y="548680"/>
                <a:ext cx="5040560" cy="5040560"/>
              </a:xfrm>
              <a:prstGeom prst="rect">
                <a:avLst/>
              </a:prstGeom>
              <a:noFill/>
              <a:ln w="50800">
                <a:prstDash val="dash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pic>
            <p:nvPicPr>
              <p:cNvPr id="66" name="Grafik 6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38989" y="1988840"/>
                <a:ext cx="1524000" cy="1504950"/>
              </a:xfrm>
              <a:prstGeom prst="rect">
                <a:avLst/>
              </a:prstGeom>
            </p:spPr>
          </p:pic>
          <p:sp>
            <p:nvSpPr>
              <p:cNvPr id="67" name="Rechteck 66"/>
              <p:cNvSpPr/>
              <p:nvPr/>
            </p:nvSpPr>
            <p:spPr>
              <a:xfrm>
                <a:off x="1259631" y="764703"/>
                <a:ext cx="4464497" cy="4536503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de-DE" sz="2000" dirty="0" err="1" smtClean="0">
                    <a:solidFill>
                      <a:schemeClr val="accent6">
                        <a:lumMod val="50000"/>
                      </a:schemeClr>
                    </a:solidFill>
                  </a:rPr>
                  <a:t>Biobank</a:t>
                </a:r>
                <a:endParaRPr lang="de-DE" sz="2000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grpSp>
            <p:nvGrpSpPr>
              <p:cNvPr id="68" name="Gruppieren 67"/>
              <p:cNvGrpSpPr/>
              <p:nvPr/>
            </p:nvGrpSpPr>
            <p:grpSpPr>
              <a:xfrm>
                <a:off x="4177329" y="3980602"/>
                <a:ext cx="1008112" cy="983226"/>
                <a:chOff x="3995936" y="3821144"/>
                <a:chExt cx="572382" cy="655872"/>
              </a:xfrm>
            </p:grpSpPr>
            <p:pic>
              <p:nvPicPr>
                <p:cNvPr id="70" name="Picture 7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995936" y="3821144"/>
                  <a:ext cx="150850" cy="655872"/>
                </a:xfrm>
                <a:prstGeom prst="rect">
                  <a:avLst/>
                </a:prstGeom>
              </p:spPr>
            </p:pic>
            <p:pic>
              <p:nvPicPr>
                <p:cNvPr id="71" name="Picture 9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206702" y="3821144"/>
                  <a:ext cx="150850" cy="655872"/>
                </a:xfrm>
                <a:prstGeom prst="rect">
                  <a:avLst/>
                </a:prstGeom>
              </p:spPr>
            </p:pic>
            <p:pic>
              <p:nvPicPr>
                <p:cNvPr id="72" name="Picture 10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17468" y="3821144"/>
                  <a:ext cx="150850" cy="655872"/>
                </a:xfrm>
                <a:prstGeom prst="rect">
                  <a:avLst/>
                </a:prstGeom>
              </p:spPr>
            </p:pic>
          </p:grpSp>
          <p:sp>
            <p:nvSpPr>
              <p:cNvPr id="69" name="Flussdiagramm: Magnetplattenspeicher 68"/>
              <p:cNvSpPr/>
              <p:nvPr/>
            </p:nvSpPr>
            <p:spPr>
              <a:xfrm>
                <a:off x="1627006" y="3987820"/>
                <a:ext cx="1587858" cy="976008"/>
              </a:xfrm>
              <a:prstGeom prst="flowChartMagneticDisk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73" name="Grafik 7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35062" y="2450690"/>
              <a:ext cx="612802" cy="1196879"/>
            </a:xfrm>
            <a:prstGeom prst="rect">
              <a:avLst/>
            </a:prstGeom>
          </p:spPr>
        </p:pic>
      </p:grpSp>
      <p:grpSp>
        <p:nvGrpSpPr>
          <p:cNvPr id="74" name="Gruppieren 73"/>
          <p:cNvGrpSpPr/>
          <p:nvPr/>
        </p:nvGrpSpPr>
        <p:grpSpPr>
          <a:xfrm>
            <a:off x="694921" y="2898586"/>
            <a:ext cx="1442197" cy="297575"/>
            <a:chOff x="683568" y="971185"/>
            <a:chExt cx="1442197" cy="297575"/>
          </a:xfrm>
        </p:grpSpPr>
        <p:sp>
          <p:nvSpPr>
            <p:cNvPr id="75" name="Abgerundetes Rechteck 74"/>
            <p:cNvSpPr/>
            <p:nvPr/>
          </p:nvSpPr>
          <p:spPr>
            <a:xfrm>
              <a:off x="1060654" y="974667"/>
              <a:ext cx="1065111" cy="29271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Connector</a:t>
              </a:r>
              <a:endParaRPr lang="de-DE" sz="1400" dirty="0"/>
            </a:p>
          </p:txBody>
        </p:sp>
        <p:sp>
          <p:nvSpPr>
            <p:cNvPr id="76" name="Flussdiagramm: Magnetplattenspeicher 75"/>
            <p:cNvSpPr/>
            <p:nvPr/>
          </p:nvSpPr>
          <p:spPr>
            <a:xfrm>
              <a:off x="683568" y="971185"/>
              <a:ext cx="262927" cy="297575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77" name="Gerader Verbinder 76"/>
            <p:cNvCxnSpPr>
              <a:stCxn id="76" idx="4"/>
              <a:endCxn id="75" idx="1"/>
            </p:cNvCxnSpPr>
            <p:nvPr/>
          </p:nvCxnSpPr>
          <p:spPr>
            <a:xfrm>
              <a:off x="946495" y="1119973"/>
              <a:ext cx="114159" cy="1052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uppieren 3"/>
          <p:cNvGrpSpPr/>
          <p:nvPr/>
        </p:nvGrpSpPr>
        <p:grpSpPr>
          <a:xfrm>
            <a:off x="506289" y="4259466"/>
            <a:ext cx="2833697" cy="1512168"/>
            <a:chOff x="506289" y="4259466"/>
            <a:chExt cx="2833697" cy="1512168"/>
          </a:xfrm>
        </p:grpSpPr>
        <p:grpSp>
          <p:nvGrpSpPr>
            <p:cNvPr id="78" name="Gruppieren 77"/>
            <p:cNvGrpSpPr/>
            <p:nvPr/>
          </p:nvGrpSpPr>
          <p:grpSpPr>
            <a:xfrm>
              <a:off x="506289" y="4259466"/>
              <a:ext cx="2232248" cy="1512168"/>
              <a:chOff x="971600" y="548679"/>
              <a:chExt cx="6191387" cy="5040562"/>
            </a:xfrm>
          </p:grpSpPr>
          <p:sp>
            <p:nvSpPr>
              <p:cNvPr id="79" name="Rechteck 78"/>
              <p:cNvSpPr/>
              <p:nvPr/>
            </p:nvSpPr>
            <p:spPr>
              <a:xfrm>
                <a:off x="971600" y="548679"/>
                <a:ext cx="5040558" cy="5040562"/>
              </a:xfrm>
              <a:prstGeom prst="rect">
                <a:avLst/>
              </a:prstGeom>
              <a:noFill/>
              <a:ln w="50800">
                <a:prstDash val="dash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pic>
            <p:nvPicPr>
              <p:cNvPr id="80" name="Grafik 79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38988" y="1988839"/>
                <a:ext cx="1523999" cy="1504951"/>
              </a:xfrm>
              <a:prstGeom prst="rect">
                <a:avLst/>
              </a:prstGeom>
            </p:spPr>
          </p:pic>
          <p:sp>
            <p:nvSpPr>
              <p:cNvPr id="81" name="Rechteck 80"/>
              <p:cNvSpPr/>
              <p:nvPr/>
            </p:nvSpPr>
            <p:spPr>
              <a:xfrm>
                <a:off x="1259631" y="764702"/>
                <a:ext cx="4464496" cy="4536505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de-DE" sz="2000" dirty="0" err="1" smtClean="0">
                    <a:solidFill>
                      <a:schemeClr val="accent6">
                        <a:lumMod val="50000"/>
                      </a:schemeClr>
                    </a:solidFill>
                  </a:rPr>
                  <a:t>Biobank</a:t>
                </a:r>
                <a:endParaRPr lang="de-DE" sz="2000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grpSp>
            <p:nvGrpSpPr>
              <p:cNvPr id="82" name="Gruppieren 81"/>
              <p:cNvGrpSpPr/>
              <p:nvPr/>
            </p:nvGrpSpPr>
            <p:grpSpPr>
              <a:xfrm>
                <a:off x="4177328" y="3980603"/>
                <a:ext cx="1008111" cy="983227"/>
                <a:chOff x="3995936" y="3821144"/>
                <a:chExt cx="572382" cy="655872"/>
              </a:xfrm>
            </p:grpSpPr>
            <p:pic>
              <p:nvPicPr>
                <p:cNvPr id="84" name="Picture 7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995936" y="3821144"/>
                  <a:ext cx="150850" cy="655872"/>
                </a:xfrm>
                <a:prstGeom prst="rect">
                  <a:avLst/>
                </a:prstGeom>
              </p:spPr>
            </p:pic>
            <p:pic>
              <p:nvPicPr>
                <p:cNvPr id="85" name="Picture 9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206702" y="3821144"/>
                  <a:ext cx="150850" cy="655872"/>
                </a:xfrm>
                <a:prstGeom prst="rect">
                  <a:avLst/>
                </a:prstGeom>
              </p:spPr>
            </p:pic>
            <p:pic>
              <p:nvPicPr>
                <p:cNvPr id="86" name="Picture 10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17468" y="3821144"/>
                  <a:ext cx="150850" cy="655872"/>
                </a:xfrm>
                <a:prstGeom prst="rect">
                  <a:avLst/>
                </a:prstGeom>
              </p:spPr>
            </p:pic>
          </p:grpSp>
          <p:sp>
            <p:nvSpPr>
              <p:cNvPr id="83" name="Flussdiagramm: Magnetplattenspeicher 82"/>
              <p:cNvSpPr/>
              <p:nvPr/>
            </p:nvSpPr>
            <p:spPr>
              <a:xfrm>
                <a:off x="1627007" y="3987820"/>
                <a:ext cx="1587859" cy="976007"/>
              </a:xfrm>
              <a:prstGeom prst="flowChartMagneticDisk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87" name="Grafik 8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7184" y="4378091"/>
              <a:ext cx="612802" cy="1196879"/>
            </a:xfrm>
            <a:prstGeom prst="rect">
              <a:avLst/>
            </a:prstGeom>
          </p:spPr>
        </p:pic>
      </p:grpSp>
      <p:grpSp>
        <p:nvGrpSpPr>
          <p:cNvPr id="88" name="Gruppieren 87"/>
          <p:cNvGrpSpPr/>
          <p:nvPr/>
        </p:nvGrpSpPr>
        <p:grpSpPr>
          <a:xfrm>
            <a:off x="687043" y="4825987"/>
            <a:ext cx="1442197" cy="297575"/>
            <a:chOff x="683568" y="971185"/>
            <a:chExt cx="1442197" cy="297575"/>
          </a:xfrm>
        </p:grpSpPr>
        <p:sp>
          <p:nvSpPr>
            <p:cNvPr id="89" name="Abgerundetes Rechteck 88"/>
            <p:cNvSpPr/>
            <p:nvPr/>
          </p:nvSpPr>
          <p:spPr>
            <a:xfrm>
              <a:off x="1060654" y="974667"/>
              <a:ext cx="1065111" cy="29271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Connector</a:t>
              </a:r>
              <a:endParaRPr lang="de-DE" sz="1400" dirty="0"/>
            </a:p>
          </p:txBody>
        </p:sp>
        <p:sp>
          <p:nvSpPr>
            <p:cNvPr id="90" name="Flussdiagramm: Magnetplattenspeicher 89"/>
            <p:cNvSpPr/>
            <p:nvPr/>
          </p:nvSpPr>
          <p:spPr>
            <a:xfrm>
              <a:off x="683568" y="971185"/>
              <a:ext cx="262927" cy="297575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91" name="Gerader Verbinder 90"/>
            <p:cNvCxnSpPr>
              <a:stCxn id="90" idx="4"/>
              <a:endCxn id="89" idx="1"/>
            </p:cNvCxnSpPr>
            <p:nvPr/>
          </p:nvCxnSpPr>
          <p:spPr>
            <a:xfrm>
              <a:off x="946495" y="1119973"/>
              <a:ext cx="114159" cy="1052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0" name="Gruppieren 139"/>
          <p:cNvGrpSpPr/>
          <p:nvPr/>
        </p:nvGrpSpPr>
        <p:grpSpPr>
          <a:xfrm>
            <a:off x="4809672" y="765754"/>
            <a:ext cx="3197977" cy="2341225"/>
            <a:chOff x="4809672" y="765754"/>
            <a:chExt cx="3197977" cy="2341225"/>
          </a:xfrm>
        </p:grpSpPr>
        <p:sp>
          <p:nvSpPr>
            <p:cNvPr id="44" name="Rechteck 43"/>
            <p:cNvSpPr/>
            <p:nvPr/>
          </p:nvSpPr>
          <p:spPr>
            <a:xfrm>
              <a:off x="4809672" y="765754"/>
              <a:ext cx="3197977" cy="234122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2400" b="1" dirty="0" smtClean="0"/>
                <a:t>Sample </a:t>
              </a:r>
              <a:r>
                <a:rPr lang="de-DE" sz="2400" b="1" dirty="0" err="1" smtClean="0"/>
                <a:t>locator</a:t>
              </a:r>
              <a:endParaRPr lang="de-DE" sz="2400" b="1" dirty="0"/>
            </a:p>
          </p:txBody>
        </p:sp>
        <p:sp>
          <p:nvSpPr>
            <p:cNvPr id="139" name="Abgerundetes Rechteck 138"/>
            <p:cNvSpPr/>
            <p:nvPr/>
          </p:nvSpPr>
          <p:spPr>
            <a:xfrm>
              <a:off x="5087495" y="1264767"/>
              <a:ext cx="2666198" cy="52636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Search </a:t>
              </a:r>
              <a:r>
                <a:rPr lang="de-DE" dirty="0" err="1" smtClean="0"/>
                <a:t>interface</a:t>
              </a:r>
              <a:endParaRPr lang="de-DE" dirty="0"/>
            </a:p>
          </p:txBody>
        </p:sp>
      </p:grpSp>
      <p:cxnSp>
        <p:nvCxnSpPr>
          <p:cNvPr id="142" name="Gerade Verbindung mit Pfeil 141"/>
          <p:cNvCxnSpPr>
            <a:stCxn id="139" idx="1"/>
            <a:endCxn id="48" idx="3"/>
          </p:cNvCxnSpPr>
          <p:nvPr/>
        </p:nvCxnSpPr>
        <p:spPr>
          <a:xfrm flipH="1" flipV="1">
            <a:off x="2125765" y="1121025"/>
            <a:ext cx="2961730" cy="406924"/>
          </a:xfrm>
          <a:prstGeom prst="straightConnector1">
            <a:avLst/>
          </a:prstGeom>
          <a:ln w="31750">
            <a:tailEnd type="triangle" w="med" len="lg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feld 142"/>
          <p:cNvSpPr txBox="1"/>
          <p:nvPr/>
        </p:nvSpPr>
        <p:spPr>
          <a:xfrm>
            <a:off x="3460015" y="930099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Q</a:t>
            </a:r>
            <a:endParaRPr lang="de-DE" dirty="0"/>
          </a:p>
        </p:txBody>
      </p:sp>
      <p:cxnSp>
        <p:nvCxnSpPr>
          <p:cNvPr id="146" name="Gerade Verbindung mit Pfeil 145"/>
          <p:cNvCxnSpPr>
            <a:stCxn id="139" idx="1"/>
            <a:endCxn id="75" idx="3"/>
          </p:cNvCxnSpPr>
          <p:nvPr/>
        </p:nvCxnSpPr>
        <p:spPr>
          <a:xfrm flipH="1">
            <a:off x="2137118" y="1527949"/>
            <a:ext cx="2950377" cy="1520477"/>
          </a:xfrm>
          <a:prstGeom prst="straightConnector1">
            <a:avLst/>
          </a:prstGeom>
          <a:ln w="31750">
            <a:tailEnd type="triangle" w="med" len="lg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feld 148"/>
          <p:cNvSpPr txBox="1"/>
          <p:nvPr/>
        </p:nvSpPr>
        <p:spPr>
          <a:xfrm>
            <a:off x="3441791" y="1873849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Q</a:t>
            </a:r>
            <a:endParaRPr lang="de-DE" dirty="0"/>
          </a:p>
        </p:txBody>
      </p:sp>
      <p:cxnSp>
        <p:nvCxnSpPr>
          <p:cNvPr id="150" name="Gerade Verbindung mit Pfeil 149"/>
          <p:cNvCxnSpPr>
            <a:stCxn id="139" idx="1"/>
            <a:endCxn id="89" idx="3"/>
          </p:cNvCxnSpPr>
          <p:nvPr/>
        </p:nvCxnSpPr>
        <p:spPr>
          <a:xfrm flipH="1">
            <a:off x="2129240" y="1527949"/>
            <a:ext cx="2958255" cy="3447878"/>
          </a:xfrm>
          <a:prstGeom prst="straightConnector1">
            <a:avLst/>
          </a:prstGeom>
          <a:ln w="31750">
            <a:tailEnd type="triangle" w="med" len="lg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feld 152"/>
          <p:cNvSpPr txBox="1"/>
          <p:nvPr/>
        </p:nvSpPr>
        <p:spPr>
          <a:xfrm>
            <a:off x="3455029" y="2825452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Q</a:t>
            </a:r>
            <a:endParaRPr lang="de-DE" dirty="0"/>
          </a:p>
        </p:txBody>
      </p:sp>
      <p:grpSp>
        <p:nvGrpSpPr>
          <p:cNvPr id="12" name="Gruppieren 11"/>
          <p:cNvGrpSpPr/>
          <p:nvPr/>
        </p:nvGrpSpPr>
        <p:grpSpPr>
          <a:xfrm>
            <a:off x="3553964" y="1343284"/>
            <a:ext cx="1533531" cy="369332"/>
            <a:chOff x="3553964" y="1343284"/>
            <a:chExt cx="1533531" cy="369332"/>
          </a:xfrm>
        </p:grpSpPr>
        <p:cxnSp>
          <p:nvCxnSpPr>
            <p:cNvPr id="61" name="Gerade Verbindung mit Pfeil 60"/>
            <p:cNvCxnSpPr>
              <a:stCxn id="139" idx="1"/>
            </p:cNvCxnSpPr>
            <p:nvPr/>
          </p:nvCxnSpPr>
          <p:spPr>
            <a:xfrm flipH="1">
              <a:off x="3795187" y="1527949"/>
              <a:ext cx="1292308" cy="0"/>
            </a:xfrm>
            <a:prstGeom prst="straightConnector1">
              <a:avLst/>
            </a:prstGeom>
            <a:ln w="31750">
              <a:tailEnd type="triangle" w="med" len="lg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feld 10"/>
            <p:cNvSpPr txBox="1"/>
            <p:nvPr/>
          </p:nvSpPr>
          <p:spPr>
            <a:xfrm>
              <a:off x="3553964" y="1343284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?</a:t>
              </a:r>
              <a:endParaRPr lang="de-DE" dirty="0"/>
            </a:p>
          </p:txBody>
        </p:sp>
      </p:grpSp>
      <p:sp>
        <p:nvSpPr>
          <p:cNvPr id="99" name="Abgerundetes Rechteck 6"/>
          <p:cNvSpPr/>
          <p:nvPr/>
        </p:nvSpPr>
        <p:spPr>
          <a:xfrm>
            <a:off x="5087495" y="2110549"/>
            <a:ext cx="2666198" cy="5263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Negotiator</a:t>
            </a:r>
            <a:endParaRPr lang="de-DE" dirty="0"/>
          </a:p>
        </p:txBody>
      </p:sp>
      <p:cxnSp>
        <p:nvCxnSpPr>
          <p:cNvPr id="100" name="Gerade Verbindung mit Pfeil 92"/>
          <p:cNvCxnSpPr>
            <a:endCxn id="99" idx="1"/>
          </p:cNvCxnSpPr>
          <p:nvPr/>
        </p:nvCxnSpPr>
        <p:spPr>
          <a:xfrm flipV="1">
            <a:off x="3339986" y="2373731"/>
            <a:ext cx="1747509" cy="2602800"/>
          </a:xfrm>
          <a:prstGeom prst="straightConnector1">
            <a:avLst/>
          </a:prstGeom>
          <a:ln w="31750">
            <a:solidFill>
              <a:schemeClr val="accent1">
                <a:lumMod val="50000"/>
              </a:schemeClr>
            </a:solidFill>
            <a:tailEnd type="triangle" w="med" len="lg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mit Pfeil 94"/>
          <p:cNvCxnSpPr>
            <a:endCxn id="99" idx="3"/>
          </p:cNvCxnSpPr>
          <p:nvPr/>
        </p:nvCxnSpPr>
        <p:spPr>
          <a:xfrm flipH="1">
            <a:off x="7753693" y="1767113"/>
            <a:ext cx="753094" cy="606618"/>
          </a:xfrm>
          <a:prstGeom prst="straightConnector1">
            <a:avLst/>
          </a:prstGeom>
          <a:ln w="31750">
            <a:solidFill>
              <a:schemeClr val="accent1">
                <a:lumMod val="50000"/>
              </a:schemeClr>
            </a:solidFill>
            <a:tailEnd type="triangle" w="med" len="lg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 Verbindung mit Pfeil 95"/>
          <p:cNvCxnSpPr>
            <a:stCxn id="99" idx="2"/>
          </p:cNvCxnSpPr>
          <p:nvPr/>
        </p:nvCxnSpPr>
        <p:spPr>
          <a:xfrm flipH="1">
            <a:off x="6407910" y="2636912"/>
            <a:ext cx="12684" cy="928557"/>
          </a:xfrm>
          <a:prstGeom prst="straightConnector1">
            <a:avLst/>
          </a:prstGeom>
          <a:ln w="31750">
            <a:solidFill>
              <a:schemeClr val="accent1">
                <a:lumMod val="50000"/>
              </a:schemeClr>
            </a:solidFill>
            <a:tailEnd type="triangle" w="med" len="lg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feld 3"/>
          <p:cNvSpPr txBox="1"/>
          <p:nvPr/>
        </p:nvSpPr>
        <p:spPr>
          <a:xfrm>
            <a:off x="4912887" y="3633342"/>
            <a:ext cx="3174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Next </a:t>
            </a:r>
            <a:r>
              <a:rPr lang="de-DE" dirty="0" err="1" smtClean="0"/>
              <a:t>steps</a:t>
            </a:r>
            <a:r>
              <a:rPr lang="de-DE" dirty="0" smtClean="0"/>
              <a:t> (e.g. </a:t>
            </a:r>
            <a:r>
              <a:rPr lang="de-DE" dirty="0" err="1" smtClean="0"/>
              <a:t>ethics</a:t>
            </a:r>
            <a:r>
              <a:rPr lang="de-DE" dirty="0" smtClean="0"/>
              <a:t> </a:t>
            </a:r>
            <a:r>
              <a:rPr lang="de-DE" dirty="0" err="1" smtClean="0"/>
              <a:t>approval</a:t>
            </a:r>
            <a:r>
              <a:rPr lang="de-DE" dirty="0" smtClean="0"/>
              <a:t>)</a:t>
            </a:r>
            <a:endParaRPr lang="de-DE" dirty="0"/>
          </a:p>
        </p:txBody>
      </p:sp>
      <p:cxnSp>
        <p:nvCxnSpPr>
          <p:cNvPr id="104" name="Gerade Verbindung mit Pfeil 59"/>
          <p:cNvCxnSpPr/>
          <p:nvPr/>
        </p:nvCxnSpPr>
        <p:spPr>
          <a:xfrm flipV="1">
            <a:off x="2129240" y="4974774"/>
            <a:ext cx="757821" cy="1053"/>
          </a:xfrm>
          <a:prstGeom prst="straightConnector1">
            <a:avLst/>
          </a:prstGeom>
          <a:ln w="31750">
            <a:solidFill>
              <a:schemeClr val="accent1">
                <a:lumMod val="50000"/>
              </a:schemeClr>
            </a:solidFill>
            <a:tailEnd type="triangle" w="med" len="lg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 Verbindung mit Pfeil 93"/>
          <p:cNvCxnSpPr/>
          <p:nvPr/>
        </p:nvCxnSpPr>
        <p:spPr>
          <a:xfrm flipH="1">
            <a:off x="7753693" y="1167113"/>
            <a:ext cx="448332" cy="360836"/>
          </a:xfrm>
          <a:prstGeom prst="straightConnector1">
            <a:avLst/>
          </a:prstGeom>
          <a:ln w="31750">
            <a:solidFill>
              <a:schemeClr val="accent1">
                <a:lumMod val="50000"/>
              </a:schemeClr>
            </a:solidFill>
            <a:tailEnd type="triangle" w="med" len="lg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441341" y="4691514"/>
            <a:ext cx="3875075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i-FI" dirty="0" smtClean="0"/>
              <a:t>(!) The </a:t>
            </a:r>
            <a:r>
              <a:rPr lang="fi-FI" dirty="0" err="1" smtClean="0"/>
              <a:t>Sample</a:t>
            </a:r>
            <a:r>
              <a:rPr lang="fi-FI" dirty="0" smtClean="0"/>
              <a:t> </a:t>
            </a:r>
            <a:r>
              <a:rPr lang="fi-FI" dirty="0" err="1" smtClean="0"/>
              <a:t>locator</a:t>
            </a:r>
            <a:r>
              <a:rPr lang="fi-FI" dirty="0" smtClean="0"/>
              <a:t> </a:t>
            </a:r>
            <a:r>
              <a:rPr lang="fi-FI" dirty="0" err="1" smtClean="0"/>
              <a:t>will</a:t>
            </a:r>
            <a:r>
              <a:rPr lang="fi-FI" dirty="0" smtClean="0"/>
              <a:t> </a:t>
            </a:r>
            <a:r>
              <a:rPr lang="fi-FI" dirty="0" err="1" smtClean="0"/>
              <a:t>be</a:t>
            </a:r>
            <a:r>
              <a:rPr lang="fi-FI" dirty="0" smtClean="0"/>
              <a:t> </a:t>
            </a:r>
            <a:r>
              <a:rPr lang="fi-FI" dirty="0" err="1" smtClean="0"/>
              <a:t>based</a:t>
            </a:r>
            <a:r>
              <a:rPr lang="fi-FI" dirty="0" smtClean="0"/>
              <a:t> on MIABIS </a:t>
            </a:r>
            <a:r>
              <a:rPr lang="fi-FI" dirty="0" err="1" smtClean="0"/>
              <a:t>sample</a:t>
            </a:r>
            <a:r>
              <a:rPr lang="fi-FI" dirty="0" smtClean="0"/>
              <a:t> and </a:t>
            </a:r>
            <a:r>
              <a:rPr lang="fi-FI" dirty="0" err="1" smtClean="0"/>
              <a:t>donor</a:t>
            </a:r>
            <a:r>
              <a:rPr lang="fi-FI" dirty="0" smtClean="0"/>
              <a:t> </a:t>
            </a:r>
            <a:r>
              <a:rPr lang="fi-FI" dirty="0" err="1" smtClean="0"/>
              <a:t>attributes</a:t>
            </a:r>
            <a:endParaRPr lang="fi-FI" dirty="0"/>
          </a:p>
        </p:txBody>
      </p:sp>
      <p:sp>
        <p:nvSpPr>
          <p:cNvPr id="6" name="TextBox 5"/>
          <p:cNvSpPr txBox="1"/>
          <p:nvPr/>
        </p:nvSpPr>
        <p:spPr>
          <a:xfrm>
            <a:off x="5220072" y="6309320"/>
            <a:ext cx="38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err="1" smtClean="0"/>
              <a:t>Slide</a:t>
            </a:r>
            <a:r>
              <a:rPr lang="fi-FI" dirty="0" smtClean="0"/>
              <a:t> </a:t>
            </a:r>
            <a:r>
              <a:rPr lang="fi-FI" dirty="0" err="1" smtClean="0"/>
              <a:t>from</a:t>
            </a:r>
            <a:r>
              <a:rPr lang="fi-FI" dirty="0" smtClean="0"/>
              <a:t> </a:t>
            </a:r>
            <a:r>
              <a:rPr lang="fi-FI" dirty="0" err="1" smtClean="0"/>
              <a:t>Rumyana</a:t>
            </a:r>
            <a:r>
              <a:rPr lang="fi-FI" dirty="0" smtClean="0"/>
              <a:t> </a:t>
            </a:r>
            <a:r>
              <a:rPr lang="fi-FI" dirty="0" err="1" smtClean="0"/>
              <a:t>Proynova</a:t>
            </a:r>
            <a:r>
              <a:rPr lang="fi-FI" dirty="0" smtClean="0"/>
              <a:t>, DKFZ</a:t>
            </a:r>
            <a:endParaRPr lang="fi-FI" dirty="0"/>
          </a:p>
        </p:txBody>
      </p:sp>
      <p:sp>
        <p:nvSpPr>
          <p:cNvPr id="7" name="TextBox 6"/>
          <p:cNvSpPr txBox="1"/>
          <p:nvPr/>
        </p:nvSpPr>
        <p:spPr>
          <a:xfrm>
            <a:off x="4774683" y="303039"/>
            <a:ext cx="3037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2400" b="1" dirty="0">
                <a:solidFill>
                  <a:schemeClr val="dk1"/>
                </a:solidFill>
              </a:rPr>
              <a:t>BBMRI-ERIC </a:t>
            </a:r>
            <a:endParaRPr lang="fi-FI" sz="2400" b="1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4659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" grpId="0"/>
      <p:bldP spid="149" grpId="0"/>
      <p:bldP spid="15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60648"/>
            <a:ext cx="8197924" cy="6094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39552" y="692696"/>
            <a:ext cx="23042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3200" dirty="0" smtClean="0"/>
              <a:t>CS-IT Architecture </a:t>
            </a:r>
            <a:r>
              <a:rPr lang="fi-FI" sz="3200" dirty="0" err="1" smtClean="0"/>
              <a:t>plan</a:t>
            </a:r>
            <a:endParaRPr lang="fi-FI" sz="3200" dirty="0"/>
          </a:p>
        </p:txBody>
      </p:sp>
    </p:spTree>
    <p:extLst>
      <p:ext uri="{BB962C8B-B14F-4D97-AF65-F5344CB8AC3E}">
        <p14:creationId xmlns:p14="http://schemas.microsoft.com/office/powerpoint/2010/main" val="106695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311700" y="260648"/>
            <a:ext cx="8520600" cy="16466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i" sz="3600" dirty="0"/>
              <a:t>Guiding principles in the terminology </a:t>
            </a:r>
            <a:r>
              <a:rPr lang="fi" sz="3600" dirty="0" smtClean="0"/>
              <a:t>work - Scope</a:t>
            </a:r>
            <a:endParaRPr sz="3600" dirty="0"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311700" y="1628800"/>
            <a:ext cx="8520600" cy="49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fi" sz="2800" dirty="0">
                <a:solidFill>
                  <a:schemeClr val="dk1"/>
                </a:solidFill>
              </a:rPr>
              <a:t>Only samples of human origin</a:t>
            </a:r>
            <a:endParaRPr sz="2800" dirty="0">
              <a:solidFill>
                <a:schemeClr val="dk1"/>
              </a:solidFill>
            </a:endParaRPr>
          </a:p>
          <a:p>
            <a:pPr marL="342900"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fi" sz="2800" dirty="0">
                <a:solidFill>
                  <a:schemeClr val="dk1"/>
                </a:solidFill>
              </a:rPr>
              <a:t>Capture information on the current status of samples stored in a given biobank</a:t>
            </a:r>
            <a:endParaRPr sz="2800" dirty="0">
              <a:solidFill>
                <a:schemeClr val="dk1"/>
              </a:solidFill>
            </a:endParaRPr>
          </a:p>
          <a:p>
            <a:pPr marL="800100" lvl="1">
              <a:spcBef>
                <a:spcPts val="500"/>
              </a:spcBef>
              <a:buClr>
                <a:schemeClr val="dk1"/>
              </a:buClr>
              <a:buSzPts val="1100"/>
            </a:pPr>
            <a:r>
              <a:rPr lang="fi" dirty="0">
                <a:solidFill>
                  <a:schemeClr val="dk1"/>
                </a:solidFill>
              </a:rPr>
              <a:t>sample handling and processing history are not included</a:t>
            </a:r>
            <a:endParaRPr dirty="0">
              <a:solidFill>
                <a:schemeClr val="dk1"/>
              </a:solidFill>
            </a:endParaRPr>
          </a:p>
          <a:p>
            <a:pPr marL="342900"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fi" sz="2800" dirty="0">
                <a:solidFill>
                  <a:schemeClr val="dk1"/>
                </a:solidFill>
              </a:rPr>
              <a:t>Applicable to all types of samples and all sample donors</a:t>
            </a:r>
            <a:endParaRPr sz="2800" dirty="0">
              <a:solidFill>
                <a:schemeClr val="dk1"/>
              </a:solidFill>
            </a:endParaRPr>
          </a:p>
          <a:p>
            <a:pPr marL="800100" lvl="1">
              <a:spcBef>
                <a:spcPts val="500"/>
              </a:spcBef>
              <a:buClr>
                <a:schemeClr val="dk1"/>
              </a:buClr>
              <a:buSzPts val="1100"/>
            </a:pPr>
            <a:r>
              <a:rPr lang="fi" dirty="0">
                <a:solidFill>
                  <a:schemeClr val="dk1"/>
                </a:solidFill>
              </a:rPr>
              <a:t>no sample type specific data </a:t>
            </a:r>
            <a:r>
              <a:rPr lang="fi" dirty="0" smtClean="0">
                <a:solidFill>
                  <a:schemeClr val="dk1"/>
                </a:solidFill>
              </a:rPr>
              <a:t>items</a:t>
            </a:r>
            <a:endParaRPr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5163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311700" y="260648"/>
            <a:ext cx="8520600" cy="16466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i" sz="3600" dirty="0"/>
              <a:t>Guiding principles in the terminology </a:t>
            </a:r>
            <a:r>
              <a:rPr lang="fi" sz="3600" dirty="0" smtClean="0"/>
              <a:t>work - implementation</a:t>
            </a:r>
            <a:endParaRPr sz="3600" dirty="0"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311700" y="1416100"/>
            <a:ext cx="8520600" cy="515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fi" sz="2400" dirty="0" smtClean="0">
                <a:solidFill>
                  <a:schemeClr val="dk1"/>
                </a:solidFill>
              </a:rPr>
              <a:t>The </a:t>
            </a:r>
            <a:r>
              <a:rPr lang="fi" sz="2400" dirty="0">
                <a:solidFill>
                  <a:schemeClr val="dk1"/>
                </a:solidFill>
              </a:rPr>
              <a:t>information provided for samples and sample donors should be searchable on its own, with no dependencies on other sources of information</a:t>
            </a:r>
            <a:endParaRPr sz="2400" dirty="0">
              <a:solidFill>
                <a:schemeClr val="dk1"/>
              </a:solidFill>
            </a:endParaRPr>
          </a:p>
          <a:p>
            <a:pPr marL="800100" lvl="1">
              <a:spcBef>
                <a:spcPts val="500"/>
              </a:spcBef>
              <a:buClr>
                <a:schemeClr val="dk1"/>
              </a:buClr>
              <a:buSzPts val="1100"/>
            </a:pPr>
            <a:r>
              <a:rPr lang="fi" sz="2000" dirty="0" smtClean="0">
                <a:solidFill>
                  <a:schemeClr val="dk1"/>
                </a:solidFill>
              </a:rPr>
              <a:t>the </a:t>
            </a:r>
            <a:r>
              <a:rPr lang="fi" sz="2000" dirty="0">
                <a:solidFill>
                  <a:schemeClr val="dk1"/>
                </a:solidFill>
              </a:rPr>
              <a:t>only dependency should be between sample and sample donor</a:t>
            </a:r>
            <a:endParaRPr sz="2000" dirty="0">
              <a:solidFill>
                <a:schemeClr val="dk1"/>
              </a:solidFill>
            </a:endParaRPr>
          </a:p>
          <a:p>
            <a:pPr marL="342900"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fi" sz="2400" dirty="0" smtClean="0">
                <a:solidFill>
                  <a:schemeClr val="dk1"/>
                </a:solidFill>
              </a:rPr>
              <a:t>No </a:t>
            </a:r>
            <a:r>
              <a:rPr lang="fi" sz="2400" dirty="0">
                <a:solidFill>
                  <a:schemeClr val="dk1"/>
                </a:solidFill>
              </a:rPr>
              <a:t>hierarchy structure between the different data items is defined, except for simple link </a:t>
            </a:r>
            <a:r>
              <a:rPr lang="fi" sz="2400" dirty="0" smtClean="0">
                <a:solidFill>
                  <a:schemeClr val="dk1"/>
                </a:solidFill>
              </a:rPr>
              <a:t>items</a:t>
            </a:r>
          </a:p>
          <a:p>
            <a:pPr marL="800100" lvl="1"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fi" sz="2000" dirty="0" smtClean="0">
                <a:solidFill>
                  <a:schemeClr val="dk1"/>
                </a:solidFill>
              </a:rPr>
              <a:t>each </a:t>
            </a:r>
            <a:r>
              <a:rPr lang="fi" sz="2000" dirty="0">
                <a:solidFill>
                  <a:schemeClr val="dk1"/>
                </a:solidFill>
              </a:rPr>
              <a:t>use case and each infrastructure can define the data structure as needed for its own purpose</a:t>
            </a:r>
            <a:endParaRPr sz="2000" dirty="0">
              <a:solidFill>
                <a:schemeClr val="dk1"/>
              </a:solidFill>
            </a:endParaRPr>
          </a:p>
          <a:p>
            <a:pPr marL="342900">
              <a:spcBef>
                <a:spcPts val="600"/>
              </a:spcBef>
            </a:pPr>
            <a:r>
              <a:rPr lang="fi" sz="2400" dirty="0">
                <a:solidFill>
                  <a:schemeClr val="dk1"/>
                </a:solidFill>
              </a:rPr>
              <a:t>Use already existing standards and best practices as much as possible</a:t>
            </a:r>
            <a:endParaRPr sz="2400" dirty="0">
              <a:solidFill>
                <a:schemeClr val="dk1"/>
              </a:solidFill>
            </a:endParaRPr>
          </a:p>
          <a:p>
            <a:pPr marL="800100" lvl="1">
              <a:spcBef>
                <a:spcPts val="500"/>
              </a:spcBef>
            </a:pPr>
            <a:r>
              <a:rPr lang="fi" sz="2000" dirty="0">
                <a:solidFill>
                  <a:schemeClr val="dk1"/>
                </a:solidFill>
              </a:rPr>
              <a:t>no </a:t>
            </a:r>
            <a:r>
              <a:rPr lang="fi" sz="2000" dirty="0">
                <a:solidFill>
                  <a:schemeClr val="dk1"/>
                </a:solidFill>
              </a:rPr>
              <a:t>need to </a:t>
            </a:r>
            <a:r>
              <a:rPr lang="fi" sz="2000" dirty="0">
                <a:solidFill>
                  <a:schemeClr val="dk1"/>
                </a:solidFill>
              </a:rPr>
              <a:t>reinvent the </a:t>
            </a:r>
            <a:r>
              <a:rPr lang="fi" sz="2000" dirty="0" smtClean="0">
                <a:solidFill>
                  <a:schemeClr val="dk1"/>
                </a:solidFill>
              </a:rPr>
              <a:t>wheel</a:t>
            </a:r>
            <a:endParaRPr sz="20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5326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311700" y="332656"/>
            <a:ext cx="8520600" cy="7920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i" sz="3600" dirty="0"/>
              <a:t>Person component: donor as a role</a:t>
            </a:r>
            <a:endParaRPr sz="3600" dirty="0"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539552" y="1052736"/>
            <a:ext cx="8292748" cy="30329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i" sz="2400" dirty="0">
                <a:solidFill>
                  <a:schemeClr val="dk1"/>
                </a:solidFill>
              </a:rPr>
              <a:t>Person component, a superclass for different roles</a:t>
            </a:r>
            <a:endParaRPr sz="2400" dirty="0">
              <a:solidFill>
                <a:schemeClr val="dk1"/>
              </a:solidFill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i" sz="2400" dirty="0">
                <a:solidFill>
                  <a:schemeClr val="dk1"/>
                </a:solidFill>
              </a:rPr>
              <a:t>Sample donor is one of the roles a person may </a:t>
            </a:r>
            <a:r>
              <a:rPr lang="fi" sz="2400" dirty="0" smtClean="0">
                <a:solidFill>
                  <a:schemeClr val="dk1"/>
                </a:solidFill>
              </a:rPr>
              <a:t>have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i" sz="2400" dirty="0" smtClean="0">
                <a:solidFill>
                  <a:schemeClr val="dk1"/>
                </a:solidFill>
              </a:rPr>
              <a:t>Others </a:t>
            </a:r>
            <a:r>
              <a:rPr lang="fi" sz="2400" dirty="0">
                <a:solidFill>
                  <a:schemeClr val="dk1"/>
                </a:solidFill>
              </a:rPr>
              <a:t>roles anticipated to be added are Patient and Study participant</a:t>
            </a:r>
            <a:endParaRPr sz="2400" dirty="0">
              <a:solidFill>
                <a:schemeClr val="dk1"/>
              </a:solidFill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i" sz="2400" dirty="0">
                <a:solidFill>
                  <a:schemeClr val="dk1"/>
                </a:solidFill>
              </a:rPr>
              <a:t>Describing new roles is out of the context of current work</a:t>
            </a:r>
            <a:endParaRPr sz="2400" dirty="0">
              <a:solidFill>
                <a:schemeClr val="dk1"/>
              </a:solidFill>
            </a:endParaRPr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fi" sz="2400" b="1" dirty="0">
                <a:solidFill>
                  <a:srgbClr val="1155CC"/>
                </a:solidFill>
              </a:rPr>
              <a:t>Person attributes: </a:t>
            </a:r>
            <a:r>
              <a:rPr lang="fi" sz="2400" dirty="0">
                <a:solidFill>
                  <a:schemeClr val="dk1"/>
                </a:solidFill>
              </a:rPr>
              <a:t>Person ID, sex, birth date&amp;time,vital status, vital status </a:t>
            </a:r>
            <a:r>
              <a:rPr lang="fi" sz="2400" dirty="0" smtClean="0">
                <a:solidFill>
                  <a:schemeClr val="dk1"/>
                </a:solidFill>
              </a:rPr>
              <a:t>date&amp;time</a:t>
            </a:r>
            <a:endParaRPr dirty="0"/>
          </a:p>
        </p:txBody>
      </p:sp>
      <p:grpSp>
        <p:nvGrpSpPr>
          <p:cNvPr id="2" name="Group 1"/>
          <p:cNvGrpSpPr/>
          <p:nvPr/>
        </p:nvGrpSpPr>
        <p:grpSpPr>
          <a:xfrm>
            <a:off x="5542105" y="4085720"/>
            <a:ext cx="3062343" cy="2223600"/>
            <a:chOff x="4822025" y="3501008"/>
            <a:chExt cx="3062343" cy="2223600"/>
          </a:xfrm>
        </p:grpSpPr>
        <p:sp>
          <p:nvSpPr>
            <p:cNvPr id="81" name="Shape 81"/>
            <p:cNvSpPr/>
            <p:nvPr/>
          </p:nvSpPr>
          <p:spPr>
            <a:xfrm>
              <a:off x="4822025" y="3501008"/>
              <a:ext cx="3023700" cy="2223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2" name="Shape 82"/>
            <p:cNvCxnSpPr/>
            <p:nvPr/>
          </p:nvCxnSpPr>
          <p:spPr>
            <a:xfrm rot="10800000" flipH="1">
              <a:off x="4822025" y="4082833"/>
              <a:ext cx="3023700" cy="13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3" name="Shape 83"/>
            <p:cNvSpPr txBox="1"/>
            <p:nvPr/>
          </p:nvSpPr>
          <p:spPr>
            <a:xfrm>
              <a:off x="4860668" y="3599833"/>
              <a:ext cx="3023700" cy="428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i" b="1" dirty="0"/>
                <a:t>Person</a:t>
              </a:r>
              <a:endParaRPr b="1" dirty="0"/>
            </a:p>
          </p:txBody>
        </p:sp>
        <p:sp>
          <p:nvSpPr>
            <p:cNvPr id="84" name="Shape 84"/>
            <p:cNvSpPr txBox="1"/>
            <p:nvPr/>
          </p:nvSpPr>
          <p:spPr>
            <a:xfrm>
              <a:off x="4860668" y="4328400"/>
              <a:ext cx="3023700" cy="105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i" dirty="0"/>
                <a:t>Patient</a:t>
              </a:r>
              <a:endParaRPr dirty="0"/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i" b="1" dirty="0"/>
                <a:t>Sample Donor</a:t>
              </a:r>
              <a:endParaRPr b="1" dirty="0"/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i" dirty="0"/>
                <a:t>Study participant</a:t>
              </a:r>
              <a:endParaRPr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683568" y="4149080"/>
            <a:ext cx="44644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dk1"/>
                </a:solidFill>
                <a:sym typeface="Wingdings" panose="05000000000000000000" pitchFamily="2" charset="2"/>
              </a:rPr>
              <a:t></a:t>
            </a:r>
            <a:r>
              <a:rPr lang="en-US" sz="2400" dirty="0" smtClean="0">
                <a:solidFill>
                  <a:schemeClr val="dk1"/>
                </a:solidFill>
              </a:rPr>
              <a:t>Person </a:t>
            </a:r>
            <a:r>
              <a:rPr lang="en-US" sz="2400" dirty="0">
                <a:solidFill>
                  <a:schemeClr val="dk1"/>
                </a:solidFill>
              </a:rPr>
              <a:t>attributes are common to all person </a:t>
            </a:r>
            <a:r>
              <a:rPr lang="en-US" sz="2400" dirty="0" smtClean="0">
                <a:solidFill>
                  <a:schemeClr val="dk1"/>
                </a:solidFill>
              </a:rPr>
              <a:t>roles</a:t>
            </a:r>
          </a:p>
          <a:p>
            <a:endParaRPr lang="en-US" sz="2400" dirty="0">
              <a:solidFill>
                <a:schemeClr val="dk1"/>
              </a:solidFill>
            </a:endParaRPr>
          </a:p>
          <a:p>
            <a:r>
              <a:rPr lang="en-US" sz="2400" b="1" dirty="0">
                <a:solidFill>
                  <a:srgbClr val="1155CC"/>
                </a:solidFill>
              </a:rPr>
              <a:t>Sample donor specific attributes: </a:t>
            </a:r>
            <a:r>
              <a:rPr lang="en-US" sz="2400" dirty="0">
                <a:solidFill>
                  <a:schemeClr val="dk1"/>
                </a:solidFill>
              </a:rPr>
              <a:t>Sample donor ID, data categories, birth year</a:t>
            </a:r>
            <a:endParaRPr lang="fi-FI" sz="24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0083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311700" y="404665"/>
            <a:ext cx="8520600" cy="7920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i" dirty="0"/>
              <a:t>Sample component</a:t>
            </a:r>
            <a:endParaRPr dirty="0"/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251520" y="1340712"/>
            <a:ext cx="4608512" cy="50406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>
              <a:spcAft>
                <a:spcPts val="1600"/>
              </a:spcAft>
            </a:pPr>
            <a:r>
              <a:rPr lang="en-US" sz="2000" dirty="0"/>
              <a:t>E</a:t>
            </a:r>
            <a:r>
              <a:rPr lang="en-US" sz="2000" dirty="0" smtClean="0"/>
              <a:t>xtended </a:t>
            </a:r>
            <a:r>
              <a:rPr lang="en-US" sz="2000" dirty="0"/>
              <a:t>the attributes describing samples in the ‘Sample collection’ –</a:t>
            </a:r>
            <a:r>
              <a:rPr lang="en-US" sz="2000" dirty="0" smtClean="0"/>
              <a:t>component</a:t>
            </a:r>
          </a:p>
          <a:p>
            <a:pPr marL="342900">
              <a:spcAft>
                <a:spcPts val="1600"/>
              </a:spcAft>
            </a:pPr>
            <a:r>
              <a:rPr lang="en-US" sz="2000" dirty="0" smtClean="0"/>
              <a:t>Added </a:t>
            </a:r>
            <a:r>
              <a:rPr lang="en-US" sz="2000" dirty="0"/>
              <a:t>attributes related to sample and its </a:t>
            </a:r>
            <a:r>
              <a:rPr lang="en-US" sz="2000" dirty="0" smtClean="0"/>
              <a:t>storage from SPREC: </a:t>
            </a:r>
            <a:r>
              <a:rPr lang="en-US" sz="2000" dirty="0"/>
              <a:t>Detailed material </a:t>
            </a:r>
            <a:r>
              <a:rPr lang="en-US" sz="2000" dirty="0" smtClean="0"/>
              <a:t>type, </a:t>
            </a:r>
            <a:r>
              <a:rPr lang="en-US" sz="2000" dirty="0"/>
              <a:t>Preservation parameters and Sample storage </a:t>
            </a:r>
            <a:r>
              <a:rPr lang="en-US" sz="2000" dirty="0" smtClean="0"/>
              <a:t>container</a:t>
            </a:r>
          </a:p>
          <a:p>
            <a:pPr marL="342900">
              <a:spcAft>
                <a:spcPts val="1600"/>
              </a:spcAft>
            </a:pPr>
            <a:r>
              <a:rPr lang="en-US" sz="2000" dirty="0" smtClean="0"/>
              <a:t>Included also Sample </a:t>
            </a:r>
            <a:r>
              <a:rPr lang="en-US" sz="2000" dirty="0"/>
              <a:t>quantity, Sample quantity unit, </a:t>
            </a:r>
            <a:r>
              <a:rPr lang="en-US" sz="2000" dirty="0" smtClean="0"/>
              <a:t>Sample </a:t>
            </a:r>
            <a:r>
              <a:rPr lang="en-US" sz="2000" dirty="0"/>
              <a:t>creation </a:t>
            </a:r>
            <a:r>
              <a:rPr lang="en-US" sz="2000" dirty="0" smtClean="0"/>
              <a:t>date, link to processing protocol and sample content diagnosis information</a:t>
            </a:r>
          </a:p>
          <a:p>
            <a:pPr marL="342900">
              <a:spcAft>
                <a:spcPts val="1600"/>
              </a:spcAft>
            </a:pPr>
            <a:r>
              <a:rPr lang="en-US" sz="2000" dirty="0" smtClean="0"/>
              <a:t>Use restriction refers to the </a:t>
            </a:r>
            <a:r>
              <a:rPr lang="en-US" sz="2000" dirty="0"/>
              <a:t>restrictions that may change the availability of the samples donated by the sample donor</a:t>
            </a:r>
            <a:endParaRPr lang="en-US" sz="2000" dirty="0" smtClean="0"/>
          </a:p>
          <a:p>
            <a:pPr marL="0" lvl="0" indent="0">
              <a:spcAft>
                <a:spcPts val="1600"/>
              </a:spcAft>
              <a:buNone/>
            </a:pPr>
            <a:endParaRPr sz="2000" dirty="0"/>
          </a:p>
        </p:txBody>
      </p:sp>
      <p:sp>
        <p:nvSpPr>
          <p:cNvPr id="5" name="Rectangle 4"/>
          <p:cNvSpPr/>
          <p:nvPr/>
        </p:nvSpPr>
        <p:spPr>
          <a:xfrm>
            <a:off x="5076056" y="1556792"/>
            <a:ext cx="3816424" cy="47525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5076056" y="2204864"/>
            <a:ext cx="38164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076056" y="1700808"/>
            <a:ext cx="3816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i-FI"/>
            </a:defPPr>
            <a:lvl1pPr algn="ctr">
              <a:defRPr sz="1200" b="1"/>
            </a:lvl1pPr>
          </a:lstStyle>
          <a:p>
            <a:r>
              <a:rPr lang="fi-FI" sz="2400" dirty="0" err="1"/>
              <a:t>Sample</a:t>
            </a:r>
            <a:endParaRPr lang="fi-FI" sz="24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5729437"/>
              </p:ext>
            </p:extLst>
          </p:nvPr>
        </p:nvGraphicFramePr>
        <p:xfrm>
          <a:off x="5580112" y="2405023"/>
          <a:ext cx="2899069" cy="368827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99069"/>
              </a:tblGrid>
              <a:tr h="218755">
                <a:tc>
                  <a:txBody>
                    <a:bodyPr/>
                    <a:lstStyle/>
                    <a:p>
                      <a:pPr algn="l" fontAlgn="b"/>
                      <a:r>
                        <a:rPr lang="fi-FI" sz="1800" b="1" u="none" strike="noStrike" dirty="0" err="1" smtClean="0">
                          <a:effectLst/>
                        </a:rPr>
                        <a:t>Attribute</a:t>
                      </a:r>
                      <a:endParaRPr lang="fi-FI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" marR="3567" marT="3567" marB="0" anchor="b"/>
                </a:tc>
              </a:tr>
              <a:tr h="229922">
                <a:tc>
                  <a:txBody>
                    <a:bodyPr/>
                    <a:lstStyle/>
                    <a:p>
                      <a:pPr algn="l" fontAlgn="b"/>
                      <a:r>
                        <a:rPr lang="fi-FI" sz="1800" u="none" strike="noStrike" dirty="0" err="1">
                          <a:effectLst/>
                        </a:rPr>
                        <a:t>Sample</a:t>
                      </a:r>
                      <a:r>
                        <a:rPr lang="fi-FI" sz="1800" u="none" strike="noStrike" dirty="0">
                          <a:effectLst/>
                        </a:rPr>
                        <a:t> ID</a:t>
                      </a:r>
                      <a:endParaRPr lang="fi-FI" sz="1800" b="0" i="0" u="none" strike="noStrike" dirty="0">
                        <a:solidFill>
                          <a:srgbClr val="24292E"/>
                        </a:solidFill>
                        <a:effectLst/>
                        <a:latin typeface="Calibri"/>
                      </a:endParaRPr>
                    </a:p>
                  </a:txBody>
                  <a:tcPr marL="3567" marR="3567" marT="3567" marB="0" anchor="b"/>
                </a:tc>
              </a:tr>
              <a:tr h="353629">
                <a:tc>
                  <a:txBody>
                    <a:bodyPr/>
                    <a:lstStyle/>
                    <a:p>
                      <a:pPr algn="l" fontAlgn="b"/>
                      <a:r>
                        <a:rPr lang="fi-FI" sz="1800" u="none" strike="noStrike" dirty="0" err="1">
                          <a:effectLst/>
                        </a:rPr>
                        <a:t>Detailed</a:t>
                      </a:r>
                      <a:r>
                        <a:rPr lang="fi-FI" sz="1800" u="none" strike="noStrike" dirty="0">
                          <a:effectLst/>
                        </a:rPr>
                        <a:t> </a:t>
                      </a:r>
                      <a:r>
                        <a:rPr lang="fi-FI" sz="1800" u="none" strike="noStrike" dirty="0" err="1">
                          <a:effectLst/>
                        </a:rPr>
                        <a:t>material</a:t>
                      </a:r>
                      <a:r>
                        <a:rPr lang="fi-FI" sz="1800" u="none" strike="noStrike" dirty="0">
                          <a:effectLst/>
                        </a:rPr>
                        <a:t> </a:t>
                      </a:r>
                      <a:r>
                        <a:rPr lang="fi-FI" sz="1800" u="none" strike="noStrike" dirty="0" err="1">
                          <a:effectLst/>
                        </a:rPr>
                        <a:t>type</a:t>
                      </a:r>
                      <a:endParaRPr lang="fi-FI" sz="1800" b="0" i="0" u="none" strike="noStrike" dirty="0">
                        <a:solidFill>
                          <a:srgbClr val="24292E"/>
                        </a:solidFill>
                        <a:effectLst/>
                        <a:latin typeface="Calibri"/>
                      </a:endParaRPr>
                    </a:p>
                  </a:txBody>
                  <a:tcPr marL="3567" marR="3567" marT="3567" marB="0" anchor="b"/>
                </a:tc>
              </a:tr>
              <a:tr h="236605">
                <a:tc>
                  <a:txBody>
                    <a:bodyPr/>
                    <a:lstStyle/>
                    <a:p>
                      <a:pPr algn="l" fontAlgn="b"/>
                      <a:r>
                        <a:rPr lang="fi-FI" sz="1800" u="none" strike="noStrike" dirty="0" err="1">
                          <a:effectLst/>
                        </a:rPr>
                        <a:t>Preservation</a:t>
                      </a:r>
                      <a:r>
                        <a:rPr lang="fi-FI" sz="1800" u="none" strike="noStrike" dirty="0">
                          <a:effectLst/>
                        </a:rPr>
                        <a:t> </a:t>
                      </a:r>
                      <a:r>
                        <a:rPr lang="fi-FI" sz="1800" u="none" strike="noStrike" dirty="0" err="1">
                          <a:effectLst/>
                        </a:rPr>
                        <a:t>parameters</a:t>
                      </a:r>
                      <a:endParaRPr lang="fi-FI" sz="1800" b="0" i="0" u="none" strike="noStrike" dirty="0">
                        <a:solidFill>
                          <a:srgbClr val="24292E"/>
                        </a:solidFill>
                        <a:effectLst/>
                        <a:latin typeface="Calibri"/>
                      </a:endParaRPr>
                    </a:p>
                  </a:txBody>
                  <a:tcPr marL="3567" marR="3567" marT="3567" marB="0" anchor="b"/>
                </a:tc>
              </a:tr>
              <a:tr h="236605">
                <a:tc>
                  <a:txBody>
                    <a:bodyPr/>
                    <a:lstStyle/>
                    <a:p>
                      <a:pPr algn="l" fontAlgn="b"/>
                      <a:r>
                        <a:rPr lang="fi-FI" sz="1800" u="none" strike="noStrike">
                          <a:effectLst/>
                        </a:rPr>
                        <a:t>Sample storage temperature</a:t>
                      </a:r>
                      <a:endParaRPr lang="fi-FI" sz="1800" b="0" i="0" u="none" strike="noStrike">
                        <a:solidFill>
                          <a:srgbClr val="24292E"/>
                        </a:solidFill>
                        <a:effectLst/>
                        <a:latin typeface="Calibri"/>
                      </a:endParaRPr>
                    </a:p>
                  </a:txBody>
                  <a:tcPr marL="3567" marR="3567" marT="3567" marB="0" anchor="b"/>
                </a:tc>
              </a:tr>
              <a:tr h="236605">
                <a:tc>
                  <a:txBody>
                    <a:bodyPr/>
                    <a:lstStyle/>
                    <a:p>
                      <a:pPr algn="l" fontAlgn="b"/>
                      <a:r>
                        <a:rPr lang="fi-FI" sz="1800" u="none" strike="noStrike">
                          <a:effectLst/>
                        </a:rPr>
                        <a:t>Sample storage container</a:t>
                      </a:r>
                      <a:endParaRPr lang="fi-FI" sz="1800" b="0" i="0" u="none" strike="noStrike">
                        <a:solidFill>
                          <a:srgbClr val="24292E"/>
                        </a:solidFill>
                        <a:effectLst/>
                        <a:latin typeface="Calibri"/>
                      </a:endParaRPr>
                    </a:p>
                  </a:txBody>
                  <a:tcPr marL="3567" marR="3567" marT="3567" marB="0" anchor="b"/>
                </a:tc>
              </a:tr>
              <a:tr h="23660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Sample creation date and time</a:t>
                      </a:r>
                      <a:endParaRPr lang="en-US" sz="1800" b="0" i="0" u="none" strike="noStrike">
                        <a:solidFill>
                          <a:srgbClr val="24292E"/>
                        </a:solidFill>
                        <a:effectLst/>
                        <a:latin typeface="Calibri"/>
                      </a:endParaRPr>
                    </a:p>
                  </a:txBody>
                  <a:tcPr marL="3567" marR="3567" marT="3567" marB="0" anchor="b"/>
                </a:tc>
              </a:tr>
              <a:tr h="236605">
                <a:tc>
                  <a:txBody>
                    <a:bodyPr/>
                    <a:lstStyle/>
                    <a:p>
                      <a:pPr algn="l" fontAlgn="b"/>
                      <a:r>
                        <a:rPr lang="fi-FI" sz="1800" u="none" strike="noStrike">
                          <a:effectLst/>
                        </a:rPr>
                        <a:t>Anatomical site</a:t>
                      </a:r>
                      <a:endParaRPr lang="fi-FI" sz="1800" b="0" i="0" u="none" strike="noStrike">
                        <a:solidFill>
                          <a:srgbClr val="24292E"/>
                        </a:solidFill>
                        <a:effectLst/>
                        <a:latin typeface="Calibri"/>
                      </a:endParaRPr>
                    </a:p>
                  </a:txBody>
                  <a:tcPr marL="3567" marR="3567" marT="3567" marB="0" anchor="b"/>
                </a:tc>
              </a:tr>
              <a:tr h="236605">
                <a:tc>
                  <a:txBody>
                    <a:bodyPr/>
                    <a:lstStyle/>
                    <a:p>
                      <a:pPr algn="l" fontAlgn="b"/>
                      <a:r>
                        <a:rPr lang="fi-FI" sz="1800" u="none" strike="noStrike">
                          <a:effectLst/>
                        </a:rPr>
                        <a:t>Sample quantity</a:t>
                      </a:r>
                      <a:endParaRPr lang="fi-FI" sz="1800" b="0" i="0" u="none" strike="noStrike">
                        <a:solidFill>
                          <a:srgbClr val="24292E"/>
                        </a:solidFill>
                        <a:effectLst/>
                        <a:latin typeface="Calibri"/>
                      </a:endParaRPr>
                    </a:p>
                  </a:txBody>
                  <a:tcPr marL="3567" marR="3567" marT="3567" marB="0" anchor="b"/>
                </a:tc>
              </a:tr>
              <a:tr h="236605">
                <a:tc>
                  <a:txBody>
                    <a:bodyPr/>
                    <a:lstStyle/>
                    <a:p>
                      <a:pPr algn="l" fontAlgn="b"/>
                      <a:r>
                        <a:rPr lang="fi-FI" sz="1800" u="none" strike="noStrike">
                          <a:effectLst/>
                        </a:rPr>
                        <a:t>Sample quantity unit</a:t>
                      </a:r>
                      <a:endParaRPr lang="fi-FI" sz="1800" b="0" i="0" u="none" strike="noStrike">
                        <a:solidFill>
                          <a:srgbClr val="24292E"/>
                        </a:solidFill>
                        <a:effectLst/>
                        <a:latin typeface="Calibri"/>
                      </a:endParaRPr>
                    </a:p>
                  </a:txBody>
                  <a:tcPr marL="3567" marR="3567" marT="3567" marB="0" anchor="b"/>
                </a:tc>
              </a:tr>
              <a:tr h="236605">
                <a:tc>
                  <a:txBody>
                    <a:bodyPr/>
                    <a:lstStyle/>
                    <a:p>
                      <a:pPr algn="l" fontAlgn="b"/>
                      <a:r>
                        <a:rPr lang="fi-FI" sz="1800" u="none" strike="noStrike">
                          <a:effectLst/>
                        </a:rPr>
                        <a:t>Processing protocol</a:t>
                      </a:r>
                      <a:endParaRPr lang="fi-FI" sz="1800" b="0" i="0" u="none" strike="noStrike">
                        <a:solidFill>
                          <a:srgbClr val="24292E"/>
                        </a:solidFill>
                        <a:effectLst/>
                        <a:latin typeface="Calibri"/>
                      </a:endParaRPr>
                    </a:p>
                  </a:txBody>
                  <a:tcPr marL="3567" marR="3567" marT="3567" marB="0" anchor="b"/>
                </a:tc>
              </a:tr>
              <a:tr h="236605">
                <a:tc>
                  <a:txBody>
                    <a:bodyPr/>
                    <a:lstStyle/>
                    <a:p>
                      <a:pPr algn="l" fontAlgn="b"/>
                      <a:r>
                        <a:rPr lang="fi-FI" sz="1800" u="none" strike="noStrike">
                          <a:effectLst/>
                        </a:rPr>
                        <a:t>Sample content diagnosis</a:t>
                      </a:r>
                      <a:endParaRPr lang="fi-FI" sz="1800" b="0" i="0" u="none" strike="noStrike">
                        <a:solidFill>
                          <a:srgbClr val="24292E"/>
                        </a:solidFill>
                        <a:effectLst/>
                        <a:latin typeface="Calibri"/>
                      </a:endParaRPr>
                    </a:p>
                  </a:txBody>
                  <a:tcPr marL="3567" marR="3567" marT="3567" marB="0" anchor="b"/>
                </a:tc>
              </a:tr>
              <a:tr h="236605">
                <a:tc>
                  <a:txBody>
                    <a:bodyPr/>
                    <a:lstStyle/>
                    <a:p>
                      <a:pPr algn="l" fontAlgn="b"/>
                      <a:r>
                        <a:rPr lang="fi-FI" sz="1800" u="none" strike="noStrike" dirty="0" err="1">
                          <a:effectLst/>
                        </a:rPr>
                        <a:t>Use</a:t>
                      </a:r>
                      <a:r>
                        <a:rPr lang="fi-FI" sz="1800" u="none" strike="noStrike" dirty="0">
                          <a:effectLst/>
                        </a:rPr>
                        <a:t> </a:t>
                      </a:r>
                      <a:r>
                        <a:rPr lang="fi-FI" sz="1800" u="none" strike="noStrike" dirty="0" err="1">
                          <a:effectLst/>
                        </a:rPr>
                        <a:t>restrictions</a:t>
                      </a:r>
                      <a:endParaRPr lang="fi-FI" sz="1800" b="0" i="0" u="none" strike="noStrike" dirty="0">
                        <a:solidFill>
                          <a:srgbClr val="24292E"/>
                        </a:solidFill>
                        <a:effectLst/>
                        <a:latin typeface="Calibri"/>
                      </a:endParaRPr>
                    </a:p>
                  </a:txBody>
                  <a:tcPr marL="3567" marR="3567" marT="3567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3646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BMRI-ERIC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4140</TotalTime>
  <Words>857</Words>
  <Application>Microsoft Office PowerPoint</Application>
  <PresentationFormat>On-screen Show (4:3)</PresentationFormat>
  <Paragraphs>134</Paragraphs>
  <Slides>14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BBMRI-ERIC</vt:lpstr>
      <vt:lpstr>MIABIS model for data describing sample and sample donor</vt:lpstr>
      <vt:lpstr>A short history of MIABIS</vt:lpstr>
      <vt:lpstr>Scope of the MIABIS components Sample and Donor</vt:lpstr>
      <vt:lpstr>PowerPoint Presentation</vt:lpstr>
      <vt:lpstr>PowerPoint Presentation</vt:lpstr>
      <vt:lpstr>Guiding principles in the terminology work - Scope</vt:lpstr>
      <vt:lpstr>Guiding principles in the terminology work - implementation</vt:lpstr>
      <vt:lpstr>Person component: donor as a role</vt:lpstr>
      <vt:lpstr>Sample component</vt:lpstr>
      <vt:lpstr>Possibilities to register events</vt:lpstr>
      <vt:lpstr>Sample and donor data model </vt:lpstr>
      <vt:lpstr>PowerPoint Presentation</vt:lpstr>
      <vt:lpstr>Implementation challenge</vt:lpstr>
      <vt:lpstr>How BioSchemas &amp; MIABIS are linked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MTM</dc:creator>
  <cp:lastModifiedBy>Silander Kaisa</cp:lastModifiedBy>
  <cp:revision>242</cp:revision>
  <dcterms:created xsi:type="dcterms:W3CDTF">2014-02-14T09:28:56Z</dcterms:created>
  <dcterms:modified xsi:type="dcterms:W3CDTF">2018-03-09T19:20:35Z</dcterms:modified>
</cp:coreProperties>
</file>