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61" r:id="rId6"/>
    <p:sldId id="389" r:id="rId7"/>
    <p:sldId id="393" r:id="rId8"/>
    <p:sldId id="390" r:id="rId9"/>
    <p:sldId id="388" r:id="rId10"/>
    <p:sldId id="453" r:id="rId11"/>
    <p:sldId id="397" r:id="rId12"/>
    <p:sldId id="345" r:id="rId13"/>
    <p:sldId id="346" r:id="rId14"/>
    <p:sldId id="398" r:id="rId15"/>
    <p:sldId id="399" r:id="rId16"/>
    <p:sldId id="401" r:id="rId17"/>
    <p:sldId id="410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305" r:id="rId26"/>
    <p:sldId id="473" r:id="rId27"/>
    <p:sldId id="474" r:id="rId28"/>
    <p:sldId id="476" r:id="rId29"/>
    <p:sldId id="477" r:id="rId30"/>
    <p:sldId id="469" r:id="rId31"/>
    <p:sldId id="470" r:id="rId32"/>
    <p:sldId id="471" r:id="rId33"/>
    <p:sldId id="472" r:id="rId34"/>
    <p:sldId id="475" r:id="rId35"/>
    <p:sldId id="467" r:id="rId36"/>
    <p:sldId id="306" r:id="rId37"/>
  </p:sldIdLst>
  <p:sldSz cx="9144000" cy="5143500" type="screen16x9"/>
  <p:notesSz cx="7315200" cy="9601200"/>
  <p:defaultTextStyle>
    <a:defPPr>
      <a:defRPr lang="en-US"/>
    </a:defPPr>
    <a:lvl1pPr marL="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D7"/>
    <a:srgbClr val="FDF0E9"/>
    <a:srgbClr val="FA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/>
    <p:restoredTop sz="94329"/>
  </p:normalViewPr>
  <p:slideViewPr>
    <p:cSldViewPr>
      <p:cViewPr varScale="1">
        <p:scale>
          <a:sx n="121" d="100"/>
          <a:sy n="121" d="100"/>
        </p:scale>
        <p:origin x="784" y="184"/>
      </p:cViewPr>
      <p:guideLst>
        <p:guide orient="horz" pos="1996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FD98-208E-E145-8F7D-F85DA493BADA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EC46-79CE-754E-8D83-A6CA77EF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3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9F17-669B-A24E-B7C4-DDEEC51361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4C74-7C8D-DB43-9D06-8B966A273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D4C74-7C8D-DB43-9D06-8B966A273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3" indent="0">
              <a:buNone/>
              <a:defRPr sz="1800"/>
            </a:lvl2pPr>
            <a:lvl3pPr marL="913906" indent="0">
              <a:buNone/>
              <a:defRPr sz="1600"/>
            </a:lvl3pPr>
            <a:lvl4pPr marL="1370860" indent="0">
              <a:buNone/>
              <a:defRPr sz="1400"/>
            </a:lvl4pPr>
            <a:lvl5pPr marL="1827814" indent="0">
              <a:buNone/>
              <a:defRPr sz="1400"/>
            </a:lvl5pPr>
            <a:lvl6pPr marL="2284767" indent="0">
              <a:buNone/>
              <a:defRPr sz="1400"/>
            </a:lvl6pPr>
            <a:lvl7pPr marL="2741720" indent="0">
              <a:buNone/>
              <a:defRPr sz="1400"/>
            </a:lvl7pPr>
            <a:lvl8pPr marL="3198674" indent="0">
              <a:buNone/>
              <a:defRPr sz="1400"/>
            </a:lvl8pPr>
            <a:lvl9pPr marL="365562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53" indent="0">
              <a:buNone/>
              <a:defRPr sz="2800"/>
            </a:lvl2pPr>
            <a:lvl3pPr marL="913906" indent="0">
              <a:buNone/>
              <a:defRPr sz="2400"/>
            </a:lvl3pPr>
            <a:lvl4pPr marL="1370860" indent="0">
              <a:buNone/>
              <a:defRPr sz="2000"/>
            </a:lvl4pPr>
            <a:lvl5pPr marL="1827814" indent="0">
              <a:buNone/>
              <a:defRPr sz="2000"/>
            </a:lvl5pPr>
            <a:lvl6pPr marL="2284767" indent="0">
              <a:buNone/>
              <a:defRPr sz="2000"/>
            </a:lvl6pPr>
            <a:lvl7pPr marL="2741720" indent="0">
              <a:buNone/>
              <a:defRPr sz="2000"/>
            </a:lvl7pPr>
            <a:lvl8pPr marL="3198674" indent="0">
              <a:buNone/>
              <a:defRPr sz="2000"/>
            </a:lvl8pPr>
            <a:lvl9pPr marL="365562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cs typeface="Arial" pitchFamily="34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>
                <a:solidFill>
                  <a:srgbClr val="FF8000"/>
                </a:solidFill>
                <a:cs typeface="+mn-cs"/>
              </a:rPr>
              <a:t>OSG Summer School 2019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6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10" tIns="45705" rIns="91410" bIns="4570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49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093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14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188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786" indent="-342786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01" indent="-285655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618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666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712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3759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0806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7853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4900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8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6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8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7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12_Appendix_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statu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ssh_to_jo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4Running_Job.html#SECTION00341200000000000000" TargetMode="External"/><Relationship Id="rId2" Type="http://schemas.openxmlformats.org/officeDocument/2006/relationships/hyperlink" Target="http://research.cs.wisc.edu/htcondor/manual/v8.5/2_4Running_Job.html#SECTION0034100000000000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8Java_Applications.html" TargetMode="External"/><Relationship Id="rId2" Type="http://schemas.openxmlformats.org/officeDocument/2006/relationships/hyperlink" Target="http://research.cs.wisc.edu/htcondor/manual/v8.5/2_4Running_Job.html#SECTION00341100000000000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://research.cs.wisc.edu/htcondor/manual/v8.5/2_4Running_Job.html#SECTION0034160000000000000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11Virtual_Machine.html" TargetMode="External"/><Relationship Id="rId2" Type="http://schemas.openxmlformats.org/officeDocument/2006/relationships/hyperlink" Target="http://research.cs.wisc.edu/htcondor/manual/v8.5/2_12Docker_Univer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research.cs.wisc.edu/htcondor/manual/v8.5/2_9Parallel_Applica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HTCondorWeek2017/tuesda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Matching, Handling, and Other HTCondor Features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Monday, Lecture 3</a:t>
            </a:r>
          </a:p>
          <a:p>
            <a:r>
              <a:rPr lang="en-US" sz="2000" dirty="0"/>
              <a:t>Lauren Michael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Priorities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cs typeface="Arial"/>
              </a:rPr>
              <a:t>User priority</a:t>
            </a:r>
          </a:p>
          <a:p>
            <a:pPr lvl="1"/>
            <a:r>
              <a:rPr lang="en-US" sz="1400" dirty="0">
                <a:cs typeface="Arial"/>
              </a:rPr>
              <a:t>Computed based on past usage</a:t>
            </a:r>
          </a:p>
          <a:p>
            <a:pPr lvl="1"/>
            <a:r>
              <a:rPr lang="en-US" sz="1400" dirty="0">
                <a:cs typeface="Arial"/>
              </a:rPr>
              <a:t>Determines user’s “fair share” percentage of slots</a:t>
            </a:r>
          </a:p>
          <a:p>
            <a:pPr lvl="1"/>
            <a:r>
              <a:rPr lang="en-US" sz="1400" dirty="0">
                <a:cs typeface="Arial"/>
              </a:rPr>
              <a:t>Lower number means run sooner (0.5 is minimum)</a:t>
            </a:r>
          </a:p>
          <a:p>
            <a:r>
              <a:rPr lang="en-US" sz="1600" b="1" dirty="0"/>
              <a:t>Job priority</a:t>
            </a:r>
          </a:p>
          <a:p>
            <a:pPr lvl="1"/>
            <a:r>
              <a:rPr lang="en-US" sz="1400" dirty="0"/>
              <a:t>Set per job by the user (owner)</a:t>
            </a:r>
          </a:p>
          <a:p>
            <a:pPr lvl="1"/>
            <a:r>
              <a:rPr lang="en-US" sz="1400" dirty="0"/>
              <a:t>Relative to that user’s other jobs</a:t>
            </a:r>
          </a:p>
          <a:p>
            <a:pPr lvl="1"/>
            <a:r>
              <a:rPr lang="en-US" sz="1400" dirty="0"/>
              <a:t>Set in submit file or changed later with </a:t>
            </a:r>
            <a:r>
              <a:rPr lang="en-US" sz="1400" dirty="0" err="1">
                <a:latin typeface="Courier"/>
                <a:cs typeface="Courier"/>
              </a:rPr>
              <a:t>condor_prio</a:t>
            </a:r>
            <a:endParaRPr lang="en-US" sz="1400" dirty="0">
              <a:latin typeface="Courier"/>
              <a:cs typeface="Courier"/>
            </a:endParaRPr>
          </a:p>
          <a:p>
            <a:pPr lvl="1"/>
            <a:r>
              <a:rPr lang="en-US" sz="1400" dirty="0">
                <a:latin typeface="Arial"/>
                <a:cs typeface="Arial"/>
              </a:rPr>
              <a:t>Higher number means run sooner</a:t>
            </a:r>
          </a:p>
          <a:p>
            <a:r>
              <a:rPr lang="en-US" sz="1600" b="1" dirty="0">
                <a:latin typeface="Arial"/>
                <a:cs typeface="Arial"/>
              </a:rPr>
              <a:t>Preemption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Low priority jobs stopped for high priority ones (stopped jobs go back into the regular queue)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Governed by fair-share algorithm and pool policy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Not enabled on all pools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1356"/>
            <a:ext cx="7920880" cy="37864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HTCondor stores a list of information about </a:t>
            </a:r>
            <a:r>
              <a:rPr lang="en-US" b="1" dirty="0"/>
              <a:t>each job </a:t>
            </a:r>
            <a:r>
              <a:rPr lang="en-US" dirty="0"/>
              <a:t>and </a:t>
            </a:r>
            <a:r>
              <a:rPr lang="en-US" b="1" dirty="0"/>
              <a:t>each machine</a:t>
            </a:r>
            <a:r>
              <a:rPr lang="en-US" dirty="0"/>
              <a:t> of potential slots. </a:t>
            </a:r>
          </a:p>
          <a:p>
            <a:r>
              <a:rPr lang="en-US" dirty="0"/>
              <a:t>This information is stored for each job and each machine as its </a:t>
            </a:r>
            <a:r>
              <a:rPr lang="en-US" b="1" dirty="0"/>
              <a:t>“Class Ad”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/>
              <a:t>							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sz="1200" dirty="0"/>
          </a:p>
          <a:p>
            <a:r>
              <a:rPr lang="en-US" dirty="0"/>
              <a:t>Class Ads have the format: </a:t>
            </a:r>
          </a:p>
          <a:p>
            <a:pPr marL="342900" lvl="1" indent="0">
              <a:buNone/>
            </a:pPr>
            <a:r>
              <a:rPr lang="en-US" dirty="0" err="1">
                <a:latin typeface="Courier"/>
                <a:cs typeface="Courier"/>
              </a:rPr>
              <a:t>AttributeName</a:t>
            </a:r>
            <a:r>
              <a:rPr lang="en-US" dirty="0">
                <a:latin typeface="Courier"/>
                <a:cs typeface="Courier"/>
              </a:rPr>
              <a:t> = value</a:t>
            </a:r>
          </a:p>
        </p:txBody>
      </p:sp>
      <p:pic>
        <p:nvPicPr>
          <p:cNvPr id="4" name="Picture 3" descr="classified_and_mo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75" y="2680933"/>
            <a:ext cx="2685800" cy="125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0188" y="4832720"/>
            <a:ext cx="4724259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HTCondor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 Manual: Appendix A: Class Ad Attributes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88875" y="4049806"/>
            <a:ext cx="2123485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can be a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(T/F), number, or string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255559" y="4392706"/>
            <a:ext cx="433316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1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en-US" dirty="0" err="1"/>
              <a:t>ClassAd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54" y="3409716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Default </a:t>
            </a:r>
            <a:r>
              <a:rPr lang="en-US" sz="2400" dirty="0" err="1">
                <a:latin typeface="Arial"/>
                <a:cs typeface="Arial"/>
              </a:rPr>
              <a:t>HTCondor</a:t>
            </a:r>
            <a:r>
              <a:rPr lang="en-US" sz="2400" dirty="0">
                <a:latin typeface="Arial"/>
                <a:cs typeface="Arial"/>
              </a:rPr>
              <a:t> configuration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241" y="1347613"/>
            <a:ext cx="2536993" cy="2062103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executable = </a:t>
            </a:r>
            <a:r>
              <a:rPr lang="en-US" sz="800" dirty="0" err="1">
                <a:latin typeface="Courier"/>
                <a:cs typeface="Courier"/>
              </a:rPr>
              <a:t>compare_states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arguments = </a:t>
            </a:r>
            <a:r>
              <a:rPr lang="en-US" sz="800" dirty="0" err="1">
                <a:latin typeface="Courier"/>
                <a:cs typeface="Courier"/>
              </a:rPr>
              <a:t>wi.dat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us.dat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wi.dat.out</a:t>
            </a:r>
            <a:endParaRPr lang="en-US" sz="800" dirty="0">
              <a:latin typeface="Courier"/>
              <a:cs typeface="Courier"/>
            </a:endParaRP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should_transfer_files</a:t>
            </a:r>
            <a:r>
              <a:rPr lang="en-US" sz="800" dirty="0">
                <a:latin typeface="Courier"/>
                <a:cs typeface="Courier"/>
              </a:rPr>
              <a:t> = YES</a:t>
            </a:r>
          </a:p>
          <a:p>
            <a:r>
              <a:rPr lang="en-US" sz="800" dirty="0" err="1">
                <a:latin typeface="Courier"/>
                <a:cs typeface="Courier"/>
              </a:rPr>
              <a:t>transfer_input_files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us.dat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wi.dat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when_to_transfer_output</a:t>
            </a:r>
            <a:r>
              <a:rPr lang="en-US" sz="800" dirty="0">
                <a:latin typeface="Courier"/>
                <a:cs typeface="Courier"/>
              </a:rPr>
              <a:t> = ON_EXIT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log = </a:t>
            </a:r>
            <a:r>
              <a:rPr lang="en-US" sz="800" dirty="0" err="1">
                <a:latin typeface="Courier"/>
                <a:cs typeface="Courier"/>
              </a:rPr>
              <a:t>job.log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output = </a:t>
            </a:r>
            <a:r>
              <a:rPr lang="en-US" sz="800" dirty="0" err="1">
                <a:latin typeface="Courier"/>
                <a:cs typeface="Courier"/>
              </a:rPr>
              <a:t>job.out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error = </a:t>
            </a:r>
            <a:r>
              <a:rPr lang="en-US" sz="800" dirty="0" err="1">
                <a:latin typeface="Courier"/>
                <a:cs typeface="Courier"/>
              </a:rPr>
              <a:t>job.err</a:t>
            </a:r>
            <a:endParaRPr lang="en-US" sz="800" dirty="0">
              <a:latin typeface="Courier"/>
              <a:cs typeface="Courier"/>
            </a:endParaRP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request_cpus</a:t>
            </a:r>
            <a:r>
              <a:rPr lang="en-US" sz="800" dirty="0">
                <a:latin typeface="Courier"/>
                <a:cs typeface="Courier"/>
              </a:rPr>
              <a:t> = 1</a:t>
            </a:r>
          </a:p>
          <a:p>
            <a:r>
              <a:rPr lang="en-US" sz="800" dirty="0" err="1">
                <a:latin typeface="Courier"/>
                <a:cs typeface="Courier"/>
              </a:rPr>
              <a:t>request_disk</a:t>
            </a:r>
            <a:r>
              <a:rPr lang="en-US" sz="800" dirty="0">
                <a:latin typeface="Courier"/>
                <a:cs typeface="Courier"/>
              </a:rPr>
              <a:t> = 20MB</a:t>
            </a:r>
          </a:p>
          <a:p>
            <a:r>
              <a:rPr lang="en-US" sz="800" dirty="0" err="1">
                <a:latin typeface="Courier"/>
                <a:cs typeface="Courier"/>
              </a:rPr>
              <a:t>request_memory</a:t>
            </a:r>
            <a:r>
              <a:rPr lang="en-US" sz="800" dirty="0">
                <a:latin typeface="Courier"/>
                <a:cs typeface="Courier"/>
              </a:rPr>
              <a:t> = 20MB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5321" y="1203598"/>
            <a:ext cx="5378679" cy="34563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/>
                <a:cs typeface="Courier"/>
              </a:rPr>
              <a:t>RequestCpus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>
                <a:latin typeface="Courier"/>
                <a:cs typeface="Courier"/>
              </a:rPr>
              <a:t>Err = "</a:t>
            </a:r>
            <a:r>
              <a:rPr lang="en-US" dirty="0" err="1">
                <a:latin typeface="Courier"/>
                <a:cs typeface="Courier"/>
              </a:rPr>
              <a:t>job.err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WhenToTransferOutput</a:t>
            </a:r>
            <a:r>
              <a:rPr lang="en-US" dirty="0">
                <a:latin typeface="Courier"/>
                <a:cs typeface="Courier"/>
              </a:rPr>
              <a:t> = "ON_EXIT"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"Machine"</a:t>
            </a:r>
          </a:p>
          <a:p>
            <a:r>
              <a:rPr lang="en-US" dirty="0" err="1">
                <a:latin typeface="Courier"/>
                <a:cs typeface="Courier"/>
              </a:rPr>
              <a:t>Cmd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JobUniverse</a:t>
            </a:r>
            <a:r>
              <a:rPr lang="en-US" dirty="0">
                <a:latin typeface="Courier"/>
                <a:cs typeface="Courier"/>
              </a:rPr>
              <a:t> = 5</a:t>
            </a:r>
          </a:p>
          <a:p>
            <a:r>
              <a:rPr lang="en-US" dirty="0" err="1">
                <a:latin typeface="Courier"/>
                <a:cs typeface="Courier"/>
              </a:rPr>
              <a:t>Iwd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”</a:t>
            </a:r>
          </a:p>
          <a:p>
            <a:r>
              <a:rPr lang="en-US" dirty="0" err="1">
                <a:latin typeface="Courier"/>
                <a:cs typeface="Courier"/>
              </a:rPr>
              <a:t>NumJobStarts</a:t>
            </a:r>
            <a:r>
              <a:rPr lang="en-US" dirty="0">
                <a:latin typeface="Courier"/>
                <a:cs typeface="Courier"/>
              </a:rPr>
              <a:t> = 0</a:t>
            </a:r>
          </a:p>
          <a:p>
            <a:r>
              <a:rPr lang="en-US" dirty="0" err="1">
                <a:latin typeface="Courier"/>
                <a:cs typeface="Courier"/>
              </a:rPr>
              <a:t>WantRemoteIO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OnExitRemove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TransferInput</a:t>
            </a:r>
            <a:r>
              <a:rPr lang="en-US" dirty="0">
                <a:latin typeface="Courier"/>
                <a:cs typeface="Courier"/>
              </a:rPr>
              <a:t> = "</a:t>
            </a:r>
            <a:r>
              <a:rPr lang="en-US" dirty="0" err="1">
                <a:latin typeface="Courier"/>
                <a:cs typeface="Courier"/>
              </a:rPr>
              <a:t>us.dat,wi.dat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MyType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>
                <a:latin typeface="Courier"/>
                <a:cs typeface="Courier"/>
              </a:rPr>
              <a:t>Out = "</a:t>
            </a:r>
            <a:r>
              <a:rPr lang="en-US" dirty="0" err="1">
                <a:latin typeface="Courier"/>
                <a:cs typeface="Courier"/>
              </a:rPr>
              <a:t>job.out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UserLog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job.log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RequestMemory</a:t>
            </a:r>
            <a:r>
              <a:rPr lang="en-US" dirty="0">
                <a:latin typeface="Courier"/>
                <a:cs typeface="Courier"/>
              </a:rPr>
              <a:t> = 20</a:t>
            </a:r>
          </a:p>
          <a:p>
            <a:r>
              <a:rPr lang="en-US" dirty="0">
                <a:latin typeface="Courier"/>
                <a:cs typeface="Courier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998" y="1851669"/>
            <a:ext cx="587169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1131589"/>
            <a:ext cx="2880320" cy="14401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Submit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16016" y="1028818"/>
            <a:ext cx="3888432" cy="39191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/>
                <a:cs typeface="Courier"/>
              </a:rPr>
              <a:t>HasFileTransfer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DynamicSlot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TotalSlotDisk</a:t>
            </a:r>
            <a:r>
              <a:rPr lang="en-US" dirty="0">
                <a:latin typeface="Courier"/>
                <a:cs typeface="Courier"/>
              </a:rPr>
              <a:t> = 4300218.0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 err="1">
                <a:latin typeface="Courier"/>
                <a:cs typeface="Courier"/>
              </a:rPr>
              <a:t>TotalSlotMemory</a:t>
            </a:r>
            <a:r>
              <a:rPr lang="en-US" dirty="0">
                <a:latin typeface="Courier"/>
                <a:cs typeface="Courier"/>
              </a:rPr>
              <a:t> = 2048</a:t>
            </a:r>
          </a:p>
          <a:p>
            <a:r>
              <a:rPr lang="en-US" dirty="0" err="1">
                <a:latin typeface="Courier"/>
                <a:cs typeface="Courier"/>
              </a:rPr>
              <a:t>Mips</a:t>
            </a:r>
            <a:r>
              <a:rPr lang="en-US" dirty="0">
                <a:latin typeface="Courier"/>
                <a:cs typeface="Courier"/>
              </a:rPr>
              <a:t> = 17902</a:t>
            </a:r>
          </a:p>
          <a:p>
            <a:r>
              <a:rPr lang="en-US" dirty="0">
                <a:latin typeface="Courier"/>
                <a:cs typeface="Courier"/>
              </a:rPr>
              <a:t>Memory = 2048</a:t>
            </a:r>
          </a:p>
          <a:p>
            <a:r>
              <a:rPr lang="en-US" dirty="0" err="1">
                <a:latin typeface="Courier"/>
                <a:cs typeface="Courier"/>
              </a:rPr>
              <a:t>UtsnameSysname</a:t>
            </a:r>
            <a:r>
              <a:rPr lang="en-US" dirty="0">
                <a:latin typeface="Courier"/>
                <a:cs typeface="Courier"/>
              </a:rPr>
              <a:t> = "Linux"</a:t>
            </a:r>
          </a:p>
          <a:p>
            <a:r>
              <a:rPr lang="en-US" dirty="0">
                <a:latin typeface="Courier"/>
                <a:cs typeface="Courier"/>
              </a:rPr>
              <a:t>MAX_PREEMPT = ( 3600 * ( 72 - 68 * ( </a:t>
            </a:r>
            <a:r>
              <a:rPr lang="en-US" dirty="0" err="1">
                <a:latin typeface="Courier"/>
                <a:cs typeface="Courier"/>
              </a:rPr>
              <a:t>WantGlidein</a:t>
            </a:r>
            <a:r>
              <a:rPr lang="en-US" dirty="0">
                <a:latin typeface="Courier"/>
                <a:cs typeface="Courier"/>
              </a:rPr>
              <a:t> =?= true ) ) )</a:t>
            </a:r>
          </a:p>
          <a:p>
            <a:r>
              <a:rPr lang="en-US" dirty="0">
                <a:latin typeface="Courier"/>
                <a:cs typeface="Courier"/>
              </a:rPr>
              <a:t>Requirements = ( START ) &amp;&amp; ( </a:t>
            </a:r>
            <a:r>
              <a:rPr lang="en-US" dirty="0" err="1">
                <a:latin typeface="Courier"/>
                <a:cs typeface="Courier"/>
              </a:rPr>
              <a:t>IsValidCheckpointPlatform</a:t>
            </a:r>
            <a:r>
              <a:rPr lang="en-US" dirty="0">
                <a:latin typeface="Courier"/>
                <a:cs typeface="Courier"/>
              </a:rPr>
              <a:t> ) &amp;&amp; ( </a:t>
            </a:r>
            <a:r>
              <a:rPr lang="en-US" dirty="0" err="1">
                <a:latin typeface="Courier"/>
                <a:cs typeface="Courier"/>
              </a:rPr>
              <a:t>WithinResourceLimits</a:t>
            </a:r>
            <a:r>
              <a:rPr lang="en-US" dirty="0">
                <a:latin typeface="Courier"/>
                <a:cs typeface="Courier"/>
              </a:rPr>
              <a:t> )</a:t>
            </a:r>
          </a:p>
          <a:p>
            <a:r>
              <a:rPr lang="en-US" dirty="0" err="1">
                <a:latin typeface="Courier"/>
                <a:cs typeface="Courier"/>
              </a:rPr>
              <a:t>OpSysMajorVer</a:t>
            </a:r>
            <a:r>
              <a:rPr lang="en-US" dirty="0">
                <a:latin typeface="Courier"/>
                <a:cs typeface="Courier"/>
              </a:rPr>
              <a:t> = 6</a:t>
            </a:r>
          </a:p>
          <a:p>
            <a:r>
              <a:rPr lang="en-US" dirty="0" err="1">
                <a:latin typeface="Courier"/>
                <a:cs typeface="Courier"/>
              </a:rPr>
              <a:t>TotalMemory</a:t>
            </a:r>
            <a:r>
              <a:rPr lang="en-US" dirty="0">
                <a:latin typeface="Courier"/>
                <a:cs typeface="Courier"/>
              </a:rPr>
              <a:t> = 9889</a:t>
            </a:r>
          </a:p>
          <a:p>
            <a:r>
              <a:rPr lang="en-US" dirty="0" err="1">
                <a:latin typeface="Courier"/>
                <a:cs typeface="Courier"/>
              </a:rPr>
              <a:t>HasGluster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OpSysName</a:t>
            </a:r>
            <a:r>
              <a:rPr lang="en-US" dirty="0">
                <a:latin typeface="Courier"/>
                <a:cs typeface="Courier"/>
              </a:rPr>
              <a:t> = "SL"</a:t>
            </a:r>
          </a:p>
          <a:p>
            <a:r>
              <a:rPr lang="en-US" dirty="0" err="1">
                <a:latin typeface="Courier"/>
                <a:cs typeface="Courier"/>
              </a:rPr>
              <a:t>HasDocker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>
                <a:latin typeface="Courier"/>
                <a:cs typeface="Courier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ClassAd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1707654"/>
            <a:ext cx="691327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=</a:t>
            </a:r>
          </a:p>
        </p:txBody>
      </p:sp>
      <p:pic>
        <p:nvPicPr>
          <p:cNvPr id="11" name="Picture 10" descr="serv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1353190" cy="20919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13" y="3230098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Default </a:t>
            </a:r>
            <a:r>
              <a:rPr lang="en-US" sz="2400" dirty="0" err="1">
                <a:latin typeface="Arial"/>
                <a:cs typeface="Arial"/>
              </a:rPr>
              <a:t>HTCondor</a:t>
            </a:r>
            <a:r>
              <a:rPr lang="en-US" sz="2400" dirty="0">
                <a:latin typeface="Arial"/>
                <a:cs typeface="Arial"/>
              </a:rPr>
              <a:t> 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a regular basis, the central manager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</a:t>
            </a:r>
            <a:r>
              <a:rPr lang="en-US" i="1" dirty="0" err="1"/>
              <a:t>ClassAds</a:t>
            </a:r>
            <a:r>
              <a:rPr lang="en-US" dirty="0"/>
              <a:t> and matches jobs to </a:t>
            </a:r>
            <a:r>
              <a:rPr lang="en-US" b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(Then the submit and execute points communicate directly.)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050" dirty="0">
                <a:latin typeface="Arial"/>
                <a:cs typeface="Arial"/>
              </a:endParaRP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13" idx="3"/>
            <a:endCxn id="22" idx="1"/>
          </p:cNvCxnSpPr>
          <p:nvPr/>
        </p:nvCxnSpPr>
        <p:spPr>
          <a:xfrm flipV="1">
            <a:off x="3379008" y="3340238"/>
            <a:ext cx="2795434" cy="495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28" idx="1"/>
          </p:cNvCxnSpPr>
          <p:nvPr/>
        </p:nvCxnSpPr>
        <p:spPr>
          <a:xfrm>
            <a:off x="3379008" y="3835733"/>
            <a:ext cx="3073418" cy="53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31" idx="1"/>
          </p:cNvCxnSpPr>
          <p:nvPr/>
        </p:nvCxnSpPr>
        <p:spPr>
          <a:xfrm>
            <a:off x="3379009" y="3835734"/>
            <a:ext cx="2711027" cy="644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34" name="Picture 33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Classads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Ads for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Ads also provide lots of useful information about jobs and computers to </a:t>
            </a:r>
            <a:r>
              <a:rPr lang="en-US" dirty="0" err="1"/>
              <a:t>HTCondor</a:t>
            </a:r>
            <a:r>
              <a:rPr lang="en-US" dirty="0"/>
              <a:t> users and administrators</a:t>
            </a:r>
          </a:p>
        </p:txBody>
      </p:sp>
      <p:pic>
        <p:nvPicPr>
          <p:cNvPr id="4" name="Picture 3" descr="open-newspaper-hed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535820"/>
            <a:ext cx="3657600" cy="20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Job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5928" y="2051554"/>
            <a:ext cx="6426926" cy="286232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12008.0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WhenToTransferOutput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"ON_EXIT"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"Machine"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JobUniverse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5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Iwd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RequestDisk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20480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NumJobStarts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WantRemoteIO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OnExitRemove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TransferInput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us.dat,wi.dat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MyType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UserLog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job.log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RequestMemory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5900" y="1200151"/>
            <a:ext cx="61722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the “long” option for </a:t>
            </a:r>
            <a:r>
              <a:rPr lang="en-US" sz="2400" dirty="0" err="1">
                <a:latin typeface="Courier"/>
                <a:cs typeface="Courier"/>
              </a:rPr>
              <a:t>condor_q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-l </a:t>
            </a:r>
            <a:r>
              <a:rPr lang="en-US" sz="1800" b="1" i="1" dirty="0" err="1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023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Job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136904" cy="36451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"/>
                <a:cs typeface="Courier"/>
              </a:rPr>
              <a:t>UserLog</a:t>
            </a:r>
            <a:r>
              <a:rPr lang="en-US" dirty="0"/>
              <a:t>: location of job log</a:t>
            </a:r>
          </a:p>
          <a:p>
            <a:r>
              <a:rPr lang="en-US" b="1" dirty="0" err="1">
                <a:latin typeface="Courier"/>
                <a:cs typeface="Courier"/>
              </a:rPr>
              <a:t>Iwd</a:t>
            </a:r>
            <a:r>
              <a:rPr lang="en-US" dirty="0"/>
              <a:t>: </a:t>
            </a:r>
            <a:r>
              <a:rPr lang="en-US" u="sng" dirty="0"/>
              <a:t>I</a:t>
            </a:r>
            <a:r>
              <a:rPr lang="en-US" dirty="0"/>
              <a:t>nitial </a:t>
            </a:r>
            <a:r>
              <a:rPr lang="en-US" u="sng" dirty="0"/>
              <a:t>W</a:t>
            </a:r>
            <a:r>
              <a:rPr lang="en-US" dirty="0"/>
              <a:t>orking </a:t>
            </a:r>
            <a:r>
              <a:rPr lang="en-US" u="sng" dirty="0"/>
              <a:t>D</a:t>
            </a:r>
            <a:r>
              <a:rPr lang="en-US" dirty="0"/>
              <a:t>irectory (i.e. submission directory) on submit node</a:t>
            </a:r>
          </a:p>
          <a:p>
            <a:r>
              <a:rPr lang="en-US" b="1" dirty="0" err="1">
                <a:latin typeface="Courier"/>
                <a:cs typeface="Courier"/>
              </a:rPr>
              <a:t>MemoryUsage</a:t>
            </a:r>
            <a:r>
              <a:rPr lang="en-US" dirty="0"/>
              <a:t>: maximum memory the job has used </a:t>
            </a:r>
          </a:p>
          <a:p>
            <a:r>
              <a:rPr lang="en-US" b="1" dirty="0" err="1">
                <a:latin typeface="Courier"/>
                <a:cs typeface="Courier"/>
              </a:rPr>
              <a:t>RemoteHost</a:t>
            </a:r>
            <a:r>
              <a:rPr lang="en-US" dirty="0"/>
              <a:t>: where the job is running</a:t>
            </a:r>
          </a:p>
          <a:p>
            <a:r>
              <a:rPr lang="en-US" b="1" dirty="0" err="1">
                <a:latin typeface="Courier"/>
                <a:cs typeface="Courier"/>
              </a:rPr>
              <a:t>JobBatchName</a:t>
            </a:r>
            <a:r>
              <a:rPr lang="en-US" dirty="0"/>
              <a:t>: user-labeled job batches</a:t>
            </a:r>
          </a:p>
          <a:p>
            <a:r>
              <a:rPr lang="en-US" dirty="0"/>
              <a:t>...and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708727" y="2235573"/>
            <a:ext cx="5215666" cy="15414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89"/>
              </a:lnSpc>
            </a:pPr>
            <a:r>
              <a:rPr lang="en-CA" sz="4800" b="1" spc="-8" dirty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5989"/>
              </a:lnSpc>
            </a:pPr>
            <a:endParaRPr lang="en-CA" sz="520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Job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34" y="2340625"/>
            <a:ext cx="6426926" cy="2031325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af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ClusterId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ProcId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RemoteHost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MemoryUsage</a:t>
            </a:r>
            <a:endParaRPr lang="en-US" b="1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116 slot1_1@e092.chtc.wisc.edu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118 slot1_2@e093.chtc.wisc.edu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137 slot1_8@e125.chtc.wisc.edu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139 slot1_7@e121.chtc.wisc.edu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18050961 0 slot1_5@c025.chtc.wisc.edu 196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18050963 0 slot1_3@atlas10.chtc.wisc.edu 269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18050964 0 slot1_25@e348.chtc.wisc.edu 245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99288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View only specific attributes (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af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/>
              <a:t>for ‘</a:t>
            </a:r>
            <a:r>
              <a:rPr lang="en-US" sz="2400" dirty="0" err="1"/>
              <a:t>autoformat</a:t>
            </a:r>
            <a:r>
              <a:rPr lang="en-US" sz="2400" dirty="0"/>
              <a:t>’)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[U/C/J] -</a:t>
            </a:r>
            <a:r>
              <a:rPr lang="en-US" sz="20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0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3964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condor_q</a:t>
            </a:r>
            <a:r>
              <a:rPr lang="en-US" dirty="0"/>
              <a:t>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615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Default output is batched jobs</a:t>
            </a:r>
          </a:p>
          <a:p>
            <a:pPr lvl="1"/>
            <a:r>
              <a:rPr lang="en-US" dirty="0"/>
              <a:t>Batches can be grouped by the user with the </a:t>
            </a:r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JobBatchName</a:t>
            </a:r>
            <a:r>
              <a:rPr lang="en-US" dirty="0"/>
              <a:t> attribute in a submit file: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Otherwise HTCondor groups jobs, automatically, by same executable</a:t>
            </a:r>
          </a:p>
          <a:p>
            <a:r>
              <a:rPr lang="en-US" dirty="0"/>
              <a:t>To see individual jobs, use: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-</a:t>
            </a:r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nobatch</a:t>
            </a:r>
            <a:endParaRPr lang="en-US" b="1" dirty="0">
              <a:solidFill>
                <a:schemeClr val="accent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499742"/>
            <a:ext cx="3149670" cy="338554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JobBatchName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CoolJobs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958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ClassAds</a:t>
            </a:r>
            <a:r>
              <a:rPr lang="en-US" dirty="0"/>
              <a:t> for Machines &amp;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13690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as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is to </a:t>
            </a:r>
            <a:r>
              <a:rPr lang="en-US" sz="1800" dirty="0"/>
              <a:t>jobs, 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</a:rPr>
              <a:t> </a:t>
            </a:r>
            <a:r>
              <a:rPr lang="en-US" sz="1800" dirty="0"/>
              <a:t>is to </a:t>
            </a:r>
            <a:r>
              <a:rPr lang="en-US" sz="1800" u="sng" dirty="0"/>
              <a:t>computers (or “machines”)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1" y="1491630"/>
            <a:ext cx="8136903" cy="230832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endParaRPr lang="en-US" sz="12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Name                  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OpSys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Arch   State     Activity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LoadAv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Mem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Actvty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FF"/>
                </a:solidFill>
                <a:latin typeface="Courier"/>
                <a:cs typeface="Courier"/>
              </a:rPr>
              <a:t>slot1@c001.chtc.wisc.edu             LINUX      X86_64 Unclaimed Idle      0.000     673 25+01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slot1_1@c001.chtc.wisc.edu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0+00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slot1_4@c001.chtc.wisc.edu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0+14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slot1_5@c001.chtc.wisc.edu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1024  0+01</a:t>
            </a:r>
          </a:p>
          <a:p>
            <a:r>
              <a:rPr lang="en-US" sz="1100" dirty="0">
                <a:solidFill>
                  <a:srgbClr val="FFFFFF"/>
                </a:solidFill>
                <a:latin typeface="Courier"/>
                <a:cs typeface="Courier"/>
              </a:rPr>
              <a:t>slot1@c002.chtc.wisc.edu             LINUX      X86_64 Unclaimed Idle      1.000    2693 19+19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slot1_1@c002.chtc.wisc.edu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0.990    2048  0+02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723878"/>
            <a:ext cx="8136902" cy="1061829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	            Total Owner Claimed Unclaimed Matched Preempting Backfill  Drain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X86_64/LINUX 10962     0   10340       613       0          0        0      9</a:t>
            </a: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X86_64/WINDOWS     2     2       0         0       0          0        0      0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       Total 10964     2   10340       613       0          0        0     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4891364"/>
            <a:ext cx="2450525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condor_status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14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5320" y="2383016"/>
            <a:ext cx="6426926" cy="249299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slot1_1@c001.chtc.wisc.edu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HasFileTransfer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COLLECTOR_HOST_STRING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cm.chtc.wisc.edu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TotalTimeClaimedBusy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43334c001.chtc.wisc.edu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UtsnameNodename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Mips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17902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MAX_PREEMPT = ( 3600 * ( 72 - 68 *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WantGlidein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=?= true ) )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Requirements = ( START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IsValidCheckpointPlatform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WithinResourceLimits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State = "Claimed"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OpSysMajorVer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6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"SL”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00151"/>
            <a:ext cx="82089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same </a:t>
            </a:r>
            <a:r>
              <a:rPr lang="en-US" sz="2400" dirty="0" err="1"/>
              <a:t>ClassAd</a:t>
            </a:r>
            <a:r>
              <a:rPr lang="en-US" sz="2400" dirty="0"/>
              <a:t> options as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	</a:t>
            </a:r>
            <a:r>
              <a:rPr lang="en-US" sz="1800" b="1" dirty="0" err="1"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-l </a:t>
            </a: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Slot/Machine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[Machine] 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099779"/>
            <a:ext cx="7848872" cy="270843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0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 -compact</a:t>
            </a:r>
          </a:p>
          <a:p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Machine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Platform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Slots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Gpus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TotalGb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FreCpu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FreeGb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CpuLoad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ST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e007.chtc.wisc.edu           x64/SL6          8    8         23.46      0     0.00    1.24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e008.chtc.wisc.edu           x64/SL6          8    8         23.46      0     0.46    0.97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e009.chtc.wisc.edu           x64/SL6         11   16         23.46      5     0.00    0.81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e010.chtc.wisc.edu           x64/SL6          8    8         23.46      0     4.46    0.76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matlab-build-1.chtc.wisc.edu x64/SL6          1   12         23.45     11    13.45    0.00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matlab-build-5.chtc.wisc.edu x64/SL6          0   24         23.45     24    23.45    0.04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Ui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mem1.chtc.wisc.edu           x64/SL6         24   80       1009.67      8     0.17    0.60 **  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Total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Owner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Unclaimed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Matched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Preempting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Backfill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Drain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x64/SL6 10416     0    9984       427       0          0        0      5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x64/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WinVista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2     2       0         0       0          0        0      0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Total 10418     2    9984       427       0          0        0      5</a:t>
            </a:r>
            <a:endParaRPr lang="en-US" sz="10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46144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summarize, use the “-compact” option: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-compact</a:t>
            </a:r>
          </a:p>
        </p:txBody>
      </p:sp>
    </p:spTree>
    <p:extLst>
      <p:ext uri="{BB962C8B-B14F-4D97-AF65-F5344CB8AC3E}">
        <p14:creationId xmlns:p14="http://schemas.microsoft.com/office/powerpoint/2010/main" val="34123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and other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/>
              <a:t>Problem: a small number of jobs fail with a known error code; if they run again, they complete successfully.</a:t>
            </a:r>
          </a:p>
          <a:p>
            <a:r>
              <a:rPr lang="en-US" sz="2800" dirty="0"/>
              <a:t>Solution: If the job exits with an error code, leave it in the queue to run again.  This is done via the automatic option </a:t>
            </a:r>
            <a:r>
              <a:rPr lang="en-US" sz="2800" dirty="0" err="1">
                <a:latin typeface="Courier"/>
                <a:cs typeface="Courier"/>
              </a:rPr>
              <a:t>max_retries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3867894"/>
            <a:ext cx="2375341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max_retries</a:t>
            </a:r>
            <a:r>
              <a:rPr lang="en-US" sz="1600" dirty="0">
                <a:latin typeface="Courier"/>
                <a:cs typeface="Courier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71156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/>
              <a:t>Check out the Intro to HTCondor talk from HTCondor Week 2017 for more on:</a:t>
            </a:r>
          </a:p>
          <a:p>
            <a:pPr lvl="1"/>
            <a:r>
              <a:rPr lang="en-US" sz="2400" dirty="0"/>
              <a:t>self-</a:t>
            </a:r>
            <a:r>
              <a:rPr lang="en-US" sz="2400" dirty="0" err="1"/>
              <a:t>checkpointing</a:t>
            </a:r>
            <a:endParaRPr lang="en-US" sz="2400" dirty="0"/>
          </a:p>
          <a:p>
            <a:pPr lvl="1"/>
            <a:r>
              <a:rPr lang="en-US" sz="2400" dirty="0"/>
              <a:t>automatic hold/release (e.g. if job running too long)</a:t>
            </a:r>
          </a:p>
          <a:p>
            <a:pPr lvl="1"/>
            <a:r>
              <a:rPr lang="en-US" sz="2400" dirty="0"/>
              <a:t>auto-increasing memory request (e.g. if memory usage varies a lot across jobs)</a:t>
            </a:r>
          </a:p>
        </p:txBody>
      </p:sp>
    </p:spTree>
    <p:extLst>
      <p:ext uri="{BB962C8B-B14F-4D97-AF65-F5344CB8AC3E}">
        <p14:creationId xmlns:p14="http://schemas.microsoft.com/office/powerpoint/2010/main" val="58577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“Live”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7920880" cy="3056539"/>
          </a:xfrm>
        </p:spPr>
        <p:txBody>
          <a:bodyPr>
            <a:normAutofit/>
          </a:bodyPr>
          <a:lstStyle/>
          <a:p>
            <a:r>
              <a:rPr lang="en-US" dirty="0"/>
              <a:t>To log in to a job where it is running, use: </a:t>
            </a:r>
          </a:p>
          <a:p>
            <a:pPr marL="342900" lvl="1" indent="0" algn="ctr">
              <a:buNone/>
            </a:pPr>
            <a:r>
              <a:rPr lang="en-US" sz="2400" b="1" dirty="0" err="1">
                <a:solidFill>
                  <a:srgbClr val="CB3A46"/>
                </a:solidFill>
                <a:latin typeface="Courier"/>
                <a:cs typeface="Courier"/>
              </a:rPr>
              <a:t>condor_ssh_to_job</a:t>
            </a:r>
            <a:r>
              <a:rPr lang="en-US" sz="24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400" i="1" dirty="0" err="1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2400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3074789"/>
            <a:ext cx="6035377" cy="83099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condor_ssh_to_job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128.0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Welcome to slot1_31@e395.chtc.wisc.edu!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Your condor job is running with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(s) 3954839.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534" y="4728002"/>
            <a:ext cx="2432030" cy="4154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condor_ssh_to_job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17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562350"/>
          </a:xfrm>
        </p:spPr>
        <p:txBody>
          <a:bodyPr>
            <a:normAutofit/>
          </a:bodyPr>
          <a:lstStyle/>
          <a:p>
            <a:r>
              <a:rPr lang="en-US" sz="2400" dirty="0"/>
              <a:t>An interactive job proceeds like a normal batch job, but opens a bash session into the job’s execution directory instead of running an executable.</a:t>
            </a:r>
          </a:p>
          <a:p>
            <a:pPr marL="342900" lvl="1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condor_submit</a:t>
            </a: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i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 err="1">
                <a:solidFill>
                  <a:srgbClr val="CB3A46"/>
                </a:solidFill>
                <a:latin typeface="Courier"/>
                <a:cs typeface="Courier"/>
              </a:rPr>
              <a:t>submit_file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  <a:p>
            <a:pPr marL="3429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Useful for testing and troubleshooting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900" y="2859782"/>
            <a:ext cx="6172200" cy="1169551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interactive.submit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 job(s) submitted to cluster 18980881.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Waiting for job to start...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Welcome to slot1_9@e184.chtc.wisc.edu!</a:t>
            </a:r>
          </a:p>
        </p:txBody>
      </p:sp>
    </p:spTree>
    <p:extLst>
      <p:ext uri="{BB962C8B-B14F-4D97-AF65-F5344CB8AC3E}">
        <p14:creationId xmlns:p14="http://schemas.microsoft.com/office/powerpoint/2010/main" val="19805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Session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4700" y="1059582"/>
            <a:ext cx="7772400" cy="3514725"/>
          </a:xfrm>
        </p:spPr>
        <p:txBody>
          <a:bodyPr/>
          <a:lstStyle/>
          <a:p>
            <a:r>
              <a:rPr lang="en-US" sz="2800" dirty="0"/>
              <a:t>Understand HTCondor mechanisms more deeply</a:t>
            </a:r>
          </a:p>
          <a:p>
            <a:r>
              <a:rPr lang="en-US" sz="2800" dirty="0"/>
              <a:t>Automation, additional use cases and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Universes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7561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HTCondor</a:t>
            </a:r>
            <a:r>
              <a:rPr lang="en-US" dirty="0">
                <a:solidFill>
                  <a:schemeClr val="tx1"/>
                </a:solidFill>
              </a:rPr>
              <a:t> has different “universes” for running specialized job types</a:t>
            </a:r>
          </a:p>
          <a:p>
            <a:pPr marL="0" indent="0">
              <a:buNone/>
            </a:pPr>
            <a:r>
              <a:rPr lang="en-US" sz="1125" dirty="0">
                <a:solidFill>
                  <a:schemeClr val="tx1"/>
                </a:solidFill>
                <a:cs typeface="Arial"/>
              </a:rPr>
              <a:t>        </a:t>
            </a:r>
            <a:r>
              <a:rPr lang="en-US" sz="1125" dirty="0">
                <a:solidFill>
                  <a:schemeClr val="tx1"/>
                </a:solidFill>
                <a:cs typeface="Arial"/>
                <a:hlinkClick r:id="rId2"/>
              </a:rPr>
              <a:t>HTCondor Manual: Choosing an HTCondor Universe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Vanilla (default)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for most software</a:t>
            </a:r>
          </a:p>
          <a:p>
            <a:pPr marL="342900" lvl="1" indent="0">
              <a:buNone/>
            </a:pPr>
            <a:r>
              <a:rPr lang="en-US" sz="1125" dirty="0">
                <a:solidFill>
                  <a:schemeClr val="tx1"/>
                </a:solidFill>
                <a:hlinkClick r:id="rId3"/>
              </a:rPr>
              <a:t>HTCondor Manual: Vanilla Universe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 in the submit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file using: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550082"/>
            <a:ext cx="2204325" cy="307777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universe = vanilla</a:t>
            </a:r>
          </a:p>
        </p:txBody>
      </p:sp>
      <p:pic>
        <p:nvPicPr>
          <p:cNvPr id="6" name="Picture 5" descr="univers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89751"/>
            <a:ext cx="2952328" cy="2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Universes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1"/>
            <a:ext cx="813690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Built for code (C, </a:t>
            </a:r>
            <a:r>
              <a:rPr lang="en-US" dirty="0" err="1"/>
              <a:t>fortran</a:t>
            </a:r>
            <a:r>
              <a:rPr lang="en-US" dirty="0"/>
              <a:t>) that can be statically compiled with </a:t>
            </a:r>
            <a:r>
              <a:rPr lang="en-US" dirty="0" err="1">
                <a:latin typeface="Courier"/>
                <a:cs typeface="Courier"/>
              </a:rPr>
              <a:t>condor_compile</a:t>
            </a:r>
            <a:endParaRPr lang="en-US" dirty="0">
              <a:latin typeface="Courier"/>
              <a:cs typeface="Courier"/>
            </a:endParaRPr>
          </a:p>
          <a:p>
            <a:pPr marL="342900" lvl="1" indent="0">
              <a:buNone/>
            </a:pPr>
            <a:r>
              <a:rPr lang="en-US" sz="1050" dirty="0" err="1">
                <a:hlinkClick r:id="rId2"/>
              </a:rPr>
              <a:t>HTCondor</a:t>
            </a:r>
            <a:r>
              <a:rPr lang="en-US" sz="1050" dirty="0">
                <a:hlinkClick r:id="rId2"/>
              </a:rPr>
              <a:t> Manual: Standard Universe</a:t>
            </a:r>
            <a:endParaRPr lang="en-US" sz="1050" dirty="0"/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Built-in Java support</a:t>
            </a:r>
          </a:p>
          <a:p>
            <a:pPr marL="342900" lvl="1" indent="0">
              <a:buNone/>
            </a:pPr>
            <a:r>
              <a:rPr lang="en-US" sz="1050" dirty="0" err="1">
                <a:hlinkClick r:id="rId3"/>
              </a:rPr>
              <a:t>HTCondor</a:t>
            </a:r>
            <a:r>
              <a:rPr lang="en-US" sz="1050" dirty="0">
                <a:hlinkClick r:id="rId3"/>
              </a:rPr>
              <a:t> Manual: Java Applications</a:t>
            </a:r>
            <a:endParaRPr lang="en-US" sz="1050" dirty="0"/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Run jobs on the submit node</a:t>
            </a:r>
          </a:p>
          <a:p>
            <a:pPr marL="342900" lvl="1" indent="0">
              <a:buNone/>
            </a:pPr>
            <a:r>
              <a:rPr lang="en-US" sz="1050" dirty="0" err="1">
                <a:hlinkClick r:id="rId4"/>
              </a:rPr>
              <a:t>HTCondor</a:t>
            </a:r>
            <a:r>
              <a:rPr lang="en-US" sz="1050" dirty="0">
                <a:hlinkClick r:id="rId4"/>
              </a:rPr>
              <a:t> Manual: Local Universe</a:t>
            </a:r>
            <a:endParaRPr lang="en-US" sz="1050" dirty="0"/>
          </a:p>
        </p:txBody>
      </p:sp>
      <p:pic>
        <p:nvPicPr>
          <p:cNvPr id="4" name="Picture 3" descr="Jav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95" y="2609582"/>
            <a:ext cx="1120343" cy="1120343"/>
          </a:xfrm>
          <a:prstGeom prst="rect">
            <a:avLst/>
          </a:prstGeom>
        </p:spPr>
      </p:pic>
      <p:pic>
        <p:nvPicPr>
          <p:cNvPr id="8" name="Picture 7" descr="galaxy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r="21420"/>
          <a:stretch/>
        </p:blipFill>
        <p:spPr>
          <a:xfrm>
            <a:off x="6796886" y="2489527"/>
            <a:ext cx="1879570" cy="22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2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Universes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5941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Docker</a:t>
            </a:r>
            <a:endParaRPr lang="en-US" dirty="0"/>
          </a:p>
          <a:p>
            <a:pPr lvl="1"/>
            <a:r>
              <a:rPr lang="en-US" dirty="0"/>
              <a:t>Run jobs inside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HTCondor</a:t>
            </a:r>
            <a:r>
              <a:rPr lang="en-US" sz="1200" dirty="0">
                <a:hlinkClick r:id="rId2"/>
              </a:rPr>
              <a:t> Manual: </a:t>
            </a:r>
            <a:r>
              <a:rPr lang="en-US" sz="1200" dirty="0" err="1">
                <a:hlinkClick r:id="rId2"/>
              </a:rPr>
              <a:t>Docker</a:t>
            </a:r>
            <a:r>
              <a:rPr lang="en-US" sz="1200" dirty="0">
                <a:hlinkClick r:id="rId2"/>
              </a:rPr>
              <a:t> Universe Applications</a:t>
            </a:r>
            <a:endParaRPr lang="en-US" sz="1200" dirty="0"/>
          </a:p>
          <a:p>
            <a:r>
              <a:rPr lang="en-US" dirty="0"/>
              <a:t>VM</a:t>
            </a:r>
          </a:p>
          <a:p>
            <a:pPr lvl="1"/>
            <a:r>
              <a:rPr lang="en-US" dirty="0"/>
              <a:t>Run jobs inside a virtual machine</a:t>
            </a:r>
          </a:p>
          <a:p>
            <a:pPr marL="342900" lvl="1" indent="0">
              <a:buNone/>
            </a:pPr>
            <a:r>
              <a:rPr lang="en-US" sz="1125" dirty="0" err="1">
                <a:hlinkClick r:id="rId3"/>
              </a:rPr>
              <a:t>HTCondor</a:t>
            </a:r>
            <a:r>
              <a:rPr lang="en-US" sz="1125" dirty="0">
                <a:hlinkClick r:id="rId3"/>
              </a:rPr>
              <a:t> Manual: Virtual Machine Applications</a:t>
            </a:r>
            <a:endParaRPr lang="en-US" sz="1125" dirty="0"/>
          </a:p>
          <a:p>
            <a:r>
              <a:rPr lang="en-US" dirty="0"/>
              <a:t>Scheduler</a:t>
            </a:r>
          </a:p>
          <a:p>
            <a:pPr lvl="1"/>
            <a:r>
              <a:rPr lang="en-US" dirty="0"/>
              <a:t>Runs DAG workflows (next session)</a:t>
            </a:r>
          </a:p>
          <a:p>
            <a:pPr marL="342900" lvl="1" indent="0">
              <a:buNone/>
            </a:pPr>
            <a:r>
              <a:rPr lang="en-US" sz="1125" dirty="0" err="1">
                <a:hlinkClick r:id="rId4"/>
              </a:rPr>
              <a:t>HTCondor</a:t>
            </a:r>
            <a:r>
              <a:rPr lang="en-US" sz="1125" dirty="0">
                <a:hlinkClick r:id="rId4"/>
              </a:rPr>
              <a:t> Manual: Parallel Applications</a:t>
            </a:r>
            <a:endParaRPr lang="en-US" sz="1125" dirty="0"/>
          </a:p>
        </p:txBody>
      </p:sp>
      <p:pic>
        <p:nvPicPr>
          <p:cNvPr id="6" name="Picture 5" descr="large_h-tran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8351" r="56327" b="13530"/>
          <a:stretch/>
        </p:blipFill>
        <p:spPr>
          <a:xfrm>
            <a:off x="6300192" y="1203598"/>
            <a:ext cx="1590602" cy="1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Multi-CPU and GPU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/>
              <a:t>Jobs that use multiple cores on a single computer can use the vanilla universe (parallel universe for multi-server MPI, where supported): </a:t>
            </a:r>
          </a:p>
          <a:p>
            <a:endParaRPr lang="en-US" sz="2400" dirty="0"/>
          </a:p>
          <a:p>
            <a:r>
              <a:rPr lang="en-US" sz="2400" dirty="0"/>
              <a:t>If there are computers with GPUs, request them with: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772" y="2427734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request_cpus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1772" y="3291830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request_gpus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0695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More HTCondor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/>
              <a:t>See the “Introduction to Using HTCondor” talk from HTCondor Week 2017!!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err="1">
                <a:hlinkClick r:id="rId2"/>
              </a:rPr>
              <a:t>research.cs.wisc.edu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htcondor</a:t>
            </a:r>
            <a:r>
              <a:rPr lang="en-US" sz="1800" dirty="0">
                <a:hlinkClick r:id="rId2"/>
              </a:rPr>
              <a:t>/HTCondorWeek2017/</a:t>
            </a:r>
            <a:r>
              <a:rPr lang="en-US" sz="1800" dirty="0" err="1">
                <a:hlinkClick r:id="rId2"/>
              </a:rPr>
              <a:t>tuesday.html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questions!</a:t>
            </a:r>
          </a:p>
          <a:p>
            <a:r>
              <a:rPr lang="en-US" dirty="0"/>
              <a:t>Lots of instructors around</a:t>
            </a:r>
          </a:p>
          <a:p>
            <a:endParaRPr lang="en-US" dirty="0"/>
          </a:p>
          <a:p>
            <a:r>
              <a:rPr lang="en-US" dirty="0"/>
              <a:t>Coming up:</a:t>
            </a:r>
          </a:p>
          <a:p>
            <a:pPr lvl="1"/>
            <a:r>
              <a:rPr lang="en-US" dirty="0"/>
              <a:t>Now-3:00 Hands-on Exercises</a:t>
            </a:r>
          </a:p>
          <a:p>
            <a:pPr lvl="1"/>
            <a:r>
              <a:rPr lang="en-US" dirty="0"/>
              <a:t>3:00 – 3:15 Break</a:t>
            </a:r>
          </a:p>
          <a:p>
            <a:pPr lvl="1"/>
            <a:r>
              <a:rPr lang="en-US" dirty="0"/>
              <a:t>3:15 – 5:00 Intro to DHTC, OSG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HTC Optimized?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System must track jobs, machines, policy, </a:t>
            </a:r>
            <a:r>
              <a:rPr lang="is-IS" sz="2800" dirty="0"/>
              <a:t>…</a:t>
            </a:r>
          </a:p>
          <a:p>
            <a:r>
              <a:rPr lang="is-IS" sz="2800" dirty="0"/>
              <a:t>System must recover gracefully from failures</a:t>
            </a:r>
          </a:p>
          <a:p>
            <a:r>
              <a:rPr lang="is-IS" sz="2800" dirty="0"/>
              <a:t>Try to use all available resources, all the time</a:t>
            </a:r>
          </a:p>
          <a:p>
            <a:r>
              <a:rPr lang="is-IS" sz="2800" dirty="0"/>
              <a:t>Lots of variety in users, machines, networks, ...</a:t>
            </a:r>
          </a:p>
          <a:p>
            <a:r>
              <a:rPr lang="is-IS" sz="2800" dirty="0"/>
              <a:t>Sharing is hard (e.g. </a:t>
            </a:r>
            <a:r>
              <a:rPr lang="en-US" sz="2800" dirty="0"/>
              <a:t>p</a:t>
            </a:r>
            <a:r>
              <a:rPr lang="is-IS" sz="2800" dirty="0"/>
              <a:t>olicy, security)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8" dirty="0">
                <a:solidFill>
                  <a:srgbClr val="011892"/>
                </a:solidFill>
                <a:latin typeface="Arial Bold"/>
                <a:cs typeface="Arial Bold"/>
              </a:rPr>
              <a:t>HTCondor matchmaking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an </a:t>
            </a:r>
            <a:r>
              <a:rPr lang="en-US" dirty="0" err="1"/>
              <a:t>HTCondor</a:t>
            </a:r>
            <a:r>
              <a:rPr lang="en-US" dirty="0"/>
              <a:t> System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933824"/>
          </a:xfrm>
        </p:spPr>
        <p:txBody>
          <a:bodyPr/>
          <a:lstStyle/>
          <a:p>
            <a:r>
              <a:rPr lang="en-US" sz="1800" b="1" dirty="0"/>
              <a:t>Users</a:t>
            </a:r>
          </a:p>
          <a:p>
            <a:pPr lvl="1"/>
            <a:r>
              <a:rPr lang="en-US" sz="1600" dirty="0"/>
              <a:t>Define jobs, their requirements, and preferences</a:t>
            </a:r>
          </a:p>
          <a:p>
            <a:pPr lvl="1"/>
            <a:r>
              <a:rPr lang="en-US" sz="1600" dirty="0"/>
              <a:t>Submit and cancel jobs</a:t>
            </a:r>
          </a:p>
          <a:p>
            <a:pPr lvl="1"/>
            <a:r>
              <a:rPr lang="en-US" sz="1600" dirty="0"/>
              <a:t>Check on the status of jobs</a:t>
            </a:r>
          </a:p>
          <a:p>
            <a:r>
              <a:rPr lang="en-US" sz="1800" b="1" dirty="0"/>
              <a:t>Administrators</a:t>
            </a:r>
          </a:p>
          <a:p>
            <a:pPr lvl="1"/>
            <a:r>
              <a:rPr lang="en-US" sz="1600" dirty="0"/>
              <a:t>Configure and control the </a:t>
            </a:r>
            <a:r>
              <a:rPr lang="en-US" sz="1600" dirty="0" err="1"/>
              <a:t>HTCondor</a:t>
            </a:r>
            <a:r>
              <a:rPr lang="en-US" sz="1600" dirty="0"/>
              <a:t> system</a:t>
            </a:r>
          </a:p>
          <a:p>
            <a:pPr lvl="1"/>
            <a:r>
              <a:rPr lang="en-US" sz="1600" dirty="0"/>
              <a:t>Implement policies</a:t>
            </a:r>
          </a:p>
          <a:p>
            <a:pPr lvl="1"/>
            <a:r>
              <a:rPr lang="en-US" sz="1600" dirty="0"/>
              <a:t>Check on the status of machines</a:t>
            </a:r>
          </a:p>
          <a:p>
            <a:r>
              <a:rPr lang="en-US" sz="1800" b="1" dirty="0" err="1"/>
              <a:t>HTCondor</a:t>
            </a:r>
            <a:r>
              <a:rPr lang="en-US" sz="1800" b="1" dirty="0"/>
              <a:t> Software</a:t>
            </a:r>
          </a:p>
          <a:p>
            <a:pPr lvl="1"/>
            <a:r>
              <a:rPr lang="en-US" sz="1600" dirty="0"/>
              <a:t>Track and manage machines</a:t>
            </a:r>
          </a:p>
          <a:p>
            <a:pPr lvl="1"/>
            <a:r>
              <a:rPr lang="en-US" sz="1600" dirty="0"/>
              <a:t>Track and run jobs</a:t>
            </a:r>
          </a:p>
          <a:p>
            <a:pPr lvl="1"/>
            <a:r>
              <a:rPr lang="en-US" sz="1600" dirty="0"/>
              <a:t>Match jobs to machines (enforcing all policies)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a regular basis, the </a:t>
            </a:r>
            <a:r>
              <a:rPr lang="en-US" b="1" dirty="0"/>
              <a:t>central manager</a:t>
            </a:r>
            <a:r>
              <a:rPr lang="en-US" dirty="0"/>
              <a:t>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attributes, and pool policies, and matches jobs to </a:t>
            </a:r>
            <a:r>
              <a:rPr lang="en-US" b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Computer</a:t>
            </a:r>
          </a:p>
        </p:txBody>
      </p:sp>
      <p:pic>
        <p:nvPicPr>
          <p:cNvPr id="10" name="Picture 9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17" y="2903342"/>
            <a:ext cx="942389" cy="22273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740985" y="3010637"/>
            <a:ext cx="1307623" cy="1073282"/>
            <a:chOff x="3086855" y="4215767"/>
            <a:chExt cx="2524144" cy="1977224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215767"/>
              <a:ext cx="2524144" cy="197722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submit +</a:t>
              </a:r>
            </a:p>
            <a:p>
              <a:pPr algn="ctr"/>
              <a:r>
                <a:rPr lang="en-US" sz="1050" b="1" dirty="0">
                  <a:latin typeface="Arial"/>
                  <a:cs typeface="Arial"/>
                </a:rPr>
                <a:t>central manager</a:t>
              </a:r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65417" y="2021186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pic>
        <p:nvPicPr>
          <p:cNvPr id="23" name="Picture 22" descr="stack-of-papers-537x3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77" y="4153286"/>
            <a:ext cx="1108859" cy="72272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65417" y="3167552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36083" y="2028325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4" name="Straight Arrow Connector 33"/>
          <p:cNvCxnSpPr>
            <a:stCxn id="23" idx="3"/>
            <a:endCxn id="13" idx="1"/>
          </p:cNvCxnSpPr>
          <p:nvPr/>
        </p:nvCxnSpPr>
        <p:spPr>
          <a:xfrm flipV="1">
            <a:off x="3968536" y="3547278"/>
            <a:ext cx="772449" cy="96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Desktop_computer_clipart_-_Yellow_theme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9" y="1832419"/>
            <a:ext cx="2488428" cy="24884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18717" y="1890749"/>
            <a:ext cx="2977619" cy="227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968536" y="1890749"/>
            <a:ext cx="650182" cy="56446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97431" y="3292676"/>
            <a:ext cx="721286" cy="869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3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Matchmaking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two-way process of finding a slot for a job</a:t>
            </a:r>
          </a:p>
          <a:p>
            <a:r>
              <a:rPr lang="en-US" sz="2400" b="1" i="1" dirty="0"/>
              <a:t>Jobs</a:t>
            </a:r>
            <a:r>
              <a:rPr lang="en-US" sz="2400" b="1" dirty="0"/>
              <a:t> have requirements and preferences</a:t>
            </a:r>
          </a:p>
          <a:p>
            <a:pPr lvl="1"/>
            <a:r>
              <a:rPr lang="en-US" sz="2000" dirty="0"/>
              <a:t>e.g.: I need one CPU core, 100 GB of disk space, and 10 GB of memory</a:t>
            </a:r>
          </a:p>
          <a:p>
            <a:r>
              <a:rPr lang="en-US" sz="2400" b="1" i="1" dirty="0"/>
              <a:t>Machines</a:t>
            </a:r>
            <a:r>
              <a:rPr lang="en-US" sz="2400" b="1" dirty="0"/>
              <a:t> have requirements and preferences</a:t>
            </a:r>
          </a:p>
          <a:p>
            <a:pPr lvl="1"/>
            <a:r>
              <a:rPr lang="en-US" sz="2000" dirty="0"/>
              <a:t>E.g.: I run jobs only from users in the Comp. Sci. dept., and prefer to run ones that ask for a lot of memory</a:t>
            </a:r>
          </a:p>
          <a:p>
            <a:r>
              <a:rPr lang="en-US" sz="2400" i="1" dirty="0"/>
              <a:t>Important jobs may run first or replace less important 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813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9805</TotalTime>
  <Words>2119</Words>
  <Application>Microsoft Macintosh PowerPoint</Application>
  <PresentationFormat>On-screen Show (16:9)</PresentationFormat>
  <Paragraphs>350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Arial Bold</vt:lpstr>
      <vt:lpstr>Calibri</vt:lpstr>
      <vt:lpstr>Courier</vt:lpstr>
      <vt:lpstr>Futura</vt:lpstr>
      <vt:lpstr>Symbol</vt:lpstr>
      <vt:lpstr>Times</vt:lpstr>
      <vt:lpstr>Wingdings</vt:lpstr>
      <vt:lpstr>OSG-Summer-School-Template</vt:lpstr>
      <vt:lpstr>Job Matching, Handling, and Other HTCondor Features</vt:lpstr>
      <vt:lpstr>PowerPoint Presentation</vt:lpstr>
      <vt:lpstr>Goals for this Session</vt:lpstr>
      <vt:lpstr>How is HTC Optimized?</vt:lpstr>
      <vt:lpstr>HTCondor matchmaking</vt:lpstr>
      <vt:lpstr>Roles in an HTCondor System</vt:lpstr>
      <vt:lpstr>Job Matching</vt:lpstr>
      <vt:lpstr>Single Computer</vt:lpstr>
      <vt:lpstr>Terminology: Matchmaking</vt:lpstr>
      <vt:lpstr>HTCondor Priorities</vt:lpstr>
      <vt:lpstr>Class Ads</vt:lpstr>
      <vt:lpstr>Job ClassAd</vt:lpstr>
      <vt:lpstr>Machine ClassAd</vt:lpstr>
      <vt:lpstr>Job Matching</vt:lpstr>
      <vt:lpstr>Job Execution</vt:lpstr>
      <vt:lpstr>Using Classads</vt:lpstr>
      <vt:lpstr>Class Ads for People</vt:lpstr>
      <vt:lpstr>Finding Job Attributes</vt:lpstr>
      <vt:lpstr>Useful Job Attributes</vt:lpstr>
      <vt:lpstr>Displaying Job Attributes</vt:lpstr>
      <vt:lpstr>condor_q Reminder</vt:lpstr>
      <vt:lpstr>ClassAds for Machines &amp; Slots</vt:lpstr>
      <vt:lpstr>Machine Attributes</vt:lpstr>
      <vt:lpstr>Machine Attributes</vt:lpstr>
      <vt:lpstr>Automation and other features</vt:lpstr>
      <vt:lpstr>Retries</vt:lpstr>
      <vt:lpstr>More automation</vt:lpstr>
      <vt:lpstr>“Live” Troubleshooting</vt:lpstr>
      <vt:lpstr>Interactive Jobs</vt:lpstr>
      <vt:lpstr>Job Universes</vt:lpstr>
      <vt:lpstr>Other Universes</vt:lpstr>
      <vt:lpstr>Other Universes (cont.)</vt:lpstr>
      <vt:lpstr>Multi-CPU and GPU Computing</vt:lpstr>
      <vt:lpstr>Want More HTCondor Features?</vt:lpstr>
      <vt:lpstr>Your Turn!</vt:lpstr>
      <vt:lpstr>Exercises!</vt:lpstr>
    </vt:vector>
  </TitlesOfParts>
  <Company>Investintech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Lauren Michael</cp:lastModifiedBy>
  <cp:revision>273</cp:revision>
  <cp:lastPrinted>2017-07-16T20:09:45Z</cp:lastPrinted>
  <dcterms:created xsi:type="dcterms:W3CDTF">2014-07-06T23:55:21Z</dcterms:created>
  <dcterms:modified xsi:type="dcterms:W3CDTF">2019-07-07T22:14:39Z</dcterms:modified>
</cp:coreProperties>
</file>