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embeddings/oleObject1.bin" ContentType="application/vnd.openxmlformats-officedocument.oleObject"/>
  <Override PartName="/ppt/notesSlides/notesSlide2.xml" ContentType="application/vnd.openxmlformats-officedocument.presentationml.notesSlide+xml"/>
  <Override PartName="/ppt/notesSlides/notesSlide3.xml" ContentType="application/vnd.openxmlformats-officedocument.presentationml.notesSlide+xml"/>
  <Override PartName="/ppt/embeddings/oleObject2.bin" ContentType="application/vnd.openxmlformats-officedocument.oleObject"/>
  <Override PartName="/ppt/embeddings/oleObject3.bin" ContentType="application/vnd.openxmlformats-officedocument.oleObject"/>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handoutMasterIdLst>
    <p:handoutMasterId r:id="rId37"/>
  </p:handout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6" r:id="rId21"/>
    <p:sldId id="277" r:id="rId22"/>
    <p:sldId id="278" r:id="rId23"/>
    <p:sldId id="279" r:id="rId24"/>
    <p:sldId id="280" r:id="rId25"/>
    <p:sldId id="281" r:id="rId26"/>
    <p:sldId id="282" r:id="rId27"/>
    <p:sldId id="283" r:id="rId28"/>
    <p:sldId id="284" r:id="rId29"/>
    <p:sldId id="286" r:id="rId30"/>
    <p:sldId id="287" r:id="rId31"/>
    <p:sldId id="285" r:id="rId32"/>
    <p:sldId id="288" r:id="rId33"/>
    <p:sldId id="289" r:id="rId34"/>
    <p:sldId id="290" r:id="rId3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6" d="100"/>
          <a:sy n="106" d="100"/>
        </p:scale>
        <p:origin x="-192" y="-112"/>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handoutMaster" Target="handoutMasters/handoutMaster1.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826EF45E-0F21-4FC2-98EC-1805FF0F44F1}" type="datetimeFigureOut">
              <a:rPr lang="en-US" smtClean="0"/>
              <a:t>11/2/14</a:t>
            </a:fld>
            <a:endParaRPr lang="en-US"/>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683F8C79-26BD-43C6-9AC9-BCC6AEAEB938}" type="slidenum">
              <a:rPr lang="en-US" smtClean="0"/>
              <a:t>‹#›</a:t>
            </a:fld>
            <a:endParaRPr lang="en-US"/>
          </a:p>
        </p:txBody>
      </p:sp>
    </p:spTree>
    <p:extLst>
      <p:ext uri="{BB962C8B-B14F-4D97-AF65-F5344CB8AC3E}">
        <p14:creationId xmlns:p14="http://schemas.microsoft.com/office/powerpoint/2010/main" val="13190824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F842FE90-7B5D-4F3F-BBEB-BE93F74B148E}" type="datetimeFigureOut">
              <a:rPr lang="en-US" smtClean="0"/>
              <a:t>11/2/14</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7B9E95FC-0D01-43A9-80D2-B39E7ECDB1E9}" type="slidenum">
              <a:rPr lang="en-US" smtClean="0"/>
              <a:t>‹#›</a:t>
            </a:fld>
            <a:endParaRPr lang="en-US"/>
          </a:p>
        </p:txBody>
      </p:sp>
    </p:spTree>
    <p:extLst>
      <p:ext uri="{BB962C8B-B14F-4D97-AF65-F5344CB8AC3E}">
        <p14:creationId xmlns:p14="http://schemas.microsoft.com/office/powerpoint/2010/main" val="3194988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Char char="•"/>
            </a:pPr>
            <a:r>
              <a:rPr lang="en-US" dirty="0" smtClean="0"/>
              <a:t>Series of products and processes</a:t>
            </a:r>
          </a:p>
          <a:p>
            <a:pPr>
              <a:buFontTx/>
              <a:buChar char="•"/>
            </a:pPr>
            <a:r>
              <a:rPr lang="en-US" dirty="0" smtClean="0"/>
              <a:t>Completion of one phase before moving on to next phase. </a:t>
            </a:r>
          </a:p>
          <a:p>
            <a:pPr>
              <a:buFontTx/>
              <a:buChar char="•"/>
            </a:pPr>
            <a:r>
              <a:rPr lang="en-US" dirty="0" smtClean="0"/>
              <a:t>Verification – building software right</a:t>
            </a:r>
          </a:p>
          <a:p>
            <a:pPr>
              <a:buFontTx/>
              <a:buChar char="•"/>
            </a:pPr>
            <a:r>
              <a:rPr lang="en-US" dirty="0" smtClean="0"/>
              <a:t>Validation – building the right software</a:t>
            </a:r>
          </a:p>
          <a:p>
            <a:pPr>
              <a:buFontTx/>
              <a:buChar char="•"/>
            </a:pPr>
            <a:r>
              <a:rPr lang="en-US" dirty="0" smtClean="0"/>
              <a:t>V&amp;V activities occur throughout the development process</a:t>
            </a:r>
          </a:p>
          <a:p>
            <a:pPr>
              <a:buFontTx/>
              <a:buChar char="•"/>
            </a:pPr>
            <a:r>
              <a:rPr lang="en-US" dirty="0" smtClean="0"/>
              <a:t>The feedback arrows show iteration where products are refined during development.</a:t>
            </a:r>
          </a:p>
          <a:p>
            <a:pPr>
              <a:buFontTx/>
              <a:buChar char="•"/>
            </a:pPr>
            <a:r>
              <a:rPr lang="en-US" dirty="0" smtClean="0"/>
              <a:t>Pros: Works best when requirements are well understood upfront and for contractual requirements – good for defense and aerospace, workforce specialization, documentation and reports</a:t>
            </a:r>
          </a:p>
          <a:p>
            <a:pPr>
              <a:buFontTx/>
              <a:buChar char="•"/>
            </a:pPr>
            <a:r>
              <a:rPr lang="en-US" dirty="0" smtClean="0"/>
              <a:t>Cons: With feedback loops, changing requirements and specifications are handled, but changing requirements are still difficult to handle.  Difficult to use with interactive end-user applications or when the requirements are not understood upfront.  No risk assessment.  Working system late in process, therefore problems found late in process</a:t>
            </a:r>
          </a:p>
          <a:p>
            <a:pPr>
              <a:buFontTx/>
              <a:buChar char="•"/>
            </a:pPr>
            <a:endParaRPr lang="en-US" dirty="0" smtClean="0"/>
          </a:p>
          <a:p>
            <a:pPr>
              <a:buFontTx/>
              <a:buChar char="•"/>
            </a:pPr>
            <a:r>
              <a:rPr lang="en-US" dirty="0" smtClean="0"/>
              <a:t>http://courses.cs.vt.edu/~csonline/SE/Lessons/Waterfall/index.html</a:t>
            </a:r>
          </a:p>
          <a:p>
            <a:pPr>
              <a:buFontTx/>
              <a:buChar char="•"/>
            </a:pPr>
            <a:r>
              <a:rPr lang="en-US" dirty="0" smtClean="0"/>
              <a:t>http://www.stsc.hill.af.mil/crosstalk/1995/01/Comparis.asp</a:t>
            </a:r>
          </a:p>
          <a:p>
            <a:pPr>
              <a:buFontTx/>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7B9E95FC-0D01-43A9-80D2-B39E7ECDB1E9}" type="slidenum">
              <a:rPr lang="en-US" smtClean="0"/>
              <a:t>7</a:t>
            </a:fld>
            <a:endParaRPr lang="en-US"/>
          </a:p>
        </p:txBody>
      </p:sp>
    </p:spTree>
    <p:extLst>
      <p:ext uri="{BB962C8B-B14F-4D97-AF65-F5344CB8AC3E}">
        <p14:creationId xmlns:p14="http://schemas.microsoft.com/office/powerpoint/2010/main" val="3754690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Barry Boehm – 1988</a:t>
            </a:r>
          </a:p>
          <a:p>
            <a:r>
              <a:rPr lang="en-US" dirty="0" smtClean="0"/>
              <a:t>The spiral model is waterfall-</a:t>
            </a:r>
            <a:r>
              <a:rPr lang="en-US" dirty="0" err="1" smtClean="0"/>
              <a:t>ish</a:t>
            </a:r>
            <a:r>
              <a:rPr lang="en-US" dirty="0" smtClean="0"/>
              <a:t> starting in the middle with requirements and each cycle moves through the next phase of development. Prototyping is done until the requirements are understood and then, follows waterfall for design, test and delivery. Maintenance becomes another spiral.</a:t>
            </a:r>
          </a:p>
          <a:p>
            <a:r>
              <a:rPr lang="en-US" dirty="0" smtClean="0"/>
              <a:t>Spiral size = system size</a:t>
            </a:r>
          </a:p>
          <a:p>
            <a:r>
              <a:rPr lang="en-US" dirty="0" smtClean="0"/>
              <a:t>Distance between coils = resources</a:t>
            </a:r>
          </a:p>
          <a:p>
            <a:r>
              <a:rPr lang="en-US" dirty="0" smtClean="0"/>
              <a:t>Size of total spirals = cost of development</a:t>
            </a:r>
          </a:p>
          <a:p>
            <a:pPr>
              <a:buFontTx/>
              <a:buChar char="•"/>
            </a:pPr>
            <a:r>
              <a:rPr lang="en-US" dirty="0" smtClean="0"/>
              <a:t>Pros: risk-driven approach, use of prototypes, customer evaluation at teach loop and risk assessment, early functionality, incomplete requirements</a:t>
            </a:r>
          </a:p>
          <a:p>
            <a:pPr>
              <a:buFontTx/>
              <a:buChar char="•"/>
            </a:pPr>
            <a:r>
              <a:rPr lang="en-US" dirty="0" smtClean="0"/>
              <a:t>Cons: customers may not believe evolutionary approach is controllable.  Considerable risk assessment, and if a risk is missed, then problems will occur, difficulty with formal review, problems pushed to future</a:t>
            </a:r>
          </a:p>
          <a:p>
            <a:pPr>
              <a:buFontTx/>
              <a:buChar char="•"/>
            </a:pPr>
            <a:endParaRPr lang="en-US" dirty="0" smtClean="0"/>
          </a:p>
          <a:p>
            <a:pPr>
              <a:buFontTx/>
              <a:buChar char="•"/>
            </a:pPr>
            <a:r>
              <a:rPr lang="en-US" dirty="0" smtClean="0"/>
              <a:t>http://courses.cs.vt.edu/~csonline/SE/Lessons/Spiral/index.html</a:t>
            </a:r>
          </a:p>
          <a:p>
            <a:pPr>
              <a:buFontTx/>
              <a:buChar char="•"/>
            </a:pPr>
            <a:r>
              <a:rPr lang="en-US" dirty="0" smtClean="0"/>
              <a:t>http://www.stsc.hill.af.mil/crosstalk/1995/01/Comparis.asp</a:t>
            </a:r>
          </a:p>
          <a:p>
            <a:endParaRPr lang="en-US" dirty="0"/>
          </a:p>
        </p:txBody>
      </p:sp>
      <p:sp>
        <p:nvSpPr>
          <p:cNvPr id="4" name="Slide Number Placeholder 3"/>
          <p:cNvSpPr>
            <a:spLocks noGrp="1"/>
          </p:cNvSpPr>
          <p:nvPr>
            <p:ph type="sldNum" sz="quarter" idx="10"/>
          </p:nvPr>
        </p:nvSpPr>
        <p:spPr/>
        <p:txBody>
          <a:bodyPr/>
          <a:lstStyle/>
          <a:p>
            <a:fld id="{7B9E95FC-0D01-43A9-80D2-B39E7ECDB1E9}" type="slidenum">
              <a:rPr lang="en-US" smtClean="0"/>
              <a:t>8</a:t>
            </a:fld>
            <a:endParaRPr lang="en-US"/>
          </a:p>
        </p:txBody>
      </p:sp>
    </p:spTree>
    <p:extLst>
      <p:ext uri="{BB962C8B-B14F-4D97-AF65-F5344CB8AC3E}">
        <p14:creationId xmlns:p14="http://schemas.microsoft.com/office/powerpoint/2010/main" val="3270203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Projects divided into small parts, and each iteration is a mini-waterfall</a:t>
            </a:r>
          </a:p>
          <a:p>
            <a:pPr>
              <a:buFontTx/>
              <a:buChar char="•"/>
            </a:pPr>
            <a:r>
              <a:rPr lang="en-US" dirty="0" smtClean="0"/>
              <a:t>Pros: feedback after each implementation, early working project</a:t>
            </a:r>
          </a:p>
          <a:p>
            <a:pPr>
              <a:buFontTx/>
              <a:buChar char="•"/>
            </a:pPr>
            <a:r>
              <a:rPr lang="en-US" dirty="0" smtClean="0"/>
              <a:t>Cons: user involved throughout project, scope creep – increased demands</a:t>
            </a:r>
          </a:p>
          <a:p>
            <a:endParaRPr lang="en-US" dirty="0" smtClean="0"/>
          </a:p>
          <a:p>
            <a:r>
              <a:rPr lang="en-US" dirty="0" smtClean="0"/>
              <a:t>http://www.ctg.albany.edu/publications/reports/survey_of_sysdev/survey_of_sysdev.pdf</a:t>
            </a:r>
          </a:p>
          <a:p>
            <a:endParaRPr lang="en-US" dirty="0"/>
          </a:p>
        </p:txBody>
      </p:sp>
      <p:sp>
        <p:nvSpPr>
          <p:cNvPr id="4" name="Slide Number Placeholder 3"/>
          <p:cNvSpPr>
            <a:spLocks noGrp="1"/>
          </p:cNvSpPr>
          <p:nvPr>
            <p:ph type="sldNum" sz="quarter" idx="10"/>
          </p:nvPr>
        </p:nvSpPr>
        <p:spPr/>
        <p:txBody>
          <a:bodyPr/>
          <a:lstStyle/>
          <a:p>
            <a:fld id="{7B9E95FC-0D01-43A9-80D2-B39E7ECDB1E9}" type="slidenum">
              <a:rPr lang="en-US" smtClean="0"/>
              <a:t>9</a:t>
            </a:fld>
            <a:endParaRPr lang="en-US"/>
          </a:p>
        </p:txBody>
      </p:sp>
    </p:spTree>
    <p:extLst>
      <p:ext uri="{BB962C8B-B14F-4D97-AF65-F5344CB8AC3E}">
        <p14:creationId xmlns:p14="http://schemas.microsoft.com/office/powerpoint/2010/main" val="4274609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Exercise 26.01</a:t>
            </a:r>
            <a:endParaRPr lang="en-US" dirty="0"/>
          </a:p>
        </p:txBody>
      </p:sp>
      <p:sp>
        <p:nvSpPr>
          <p:cNvPr id="4" name="Slide Number Placeholder 3"/>
          <p:cNvSpPr>
            <a:spLocks noGrp="1"/>
          </p:cNvSpPr>
          <p:nvPr>
            <p:ph type="sldNum" sz="quarter" idx="10"/>
          </p:nvPr>
        </p:nvSpPr>
        <p:spPr/>
        <p:txBody>
          <a:bodyPr/>
          <a:lstStyle/>
          <a:p>
            <a:fld id="{7B9E95FC-0D01-43A9-80D2-B39E7ECDB1E9}" type="slidenum">
              <a:rPr lang="en-US" smtClean="0"/>
              <a:t>25</a:t>
            </a:fld>
            <a:endParaRPr lang="en-US"/>
          </a:p>
        </p:txBody>
      </p:sp>
    </p:spTree>
    <p:extLst>
      <p:ext uri="{BB962C8B-B14F-4D97-AF65-F5344CB8AC3E}">
        <p14:creationId xmlns:p14="http://schemas.microsoft.com/office/powerpoint/2010/main" val="1242817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752600"/>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457200" y="3276600"/>
            <a:ext cx="6400800" cy="1752600"/>
          </a:xfrm>
        </p:spPr>
        <p:txBody>
          <a:bodyPr/>
          <a:lstStyle>
            <a:lvl1pPr marL="0" indent="0" algn="l">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13" name="Footer Placeholder 12"/>
          <p:cNvSpPr>
            <a:spLocks noGrp="1"/>
          </p:cNvSpPr>
          <p:nvPr>
            <p:ph type="ftr" sz="quarter" idx="10"/>
          </p:nvPr>
        </p:nvSpPr>
        <p:spPr/>
        <p:txBody>
          <a:bodyPr/>
          <a:lstStyle/>
          <a:p>
            <a:r>
              <a:rPr lang="en-US" smtClean="0"/>
              <a:t>CSC326: Software Engineering © NC State Software Engineering Faculty</a:t>
            </a:r>
            <a:endParaRPr lang="en-US"/>
          </a:p>
        </p:txBody>
      </p:sp>
      <p:sp>
        <p:nvSpPr>
          <p:cNvPr id="14" name="Slide Number Placeholder 13"/>
          <p:cNvSpPr>
            <a:spLocks noGrp="1"/>
          </p:cNvSpPr>
          <p:nvPr>
            <p:ph type="sldNum" sz="quarter" idx="11"/>
          </p:nvPr>
        </p:nvSpPr>
        <p:spPr/>
        <p:txBody>
          <a:bodyPr/>
          <a:lstStyle/>
          <a:p>
            <a:fld id="{9ECBBFBF-96D2-47F4-8D8B-C051BBBFF67A}" type="slidenum">
              <a:rPr lang="en-US" smtClean="0"/>
              <a:t>‹#›</a:t>
            </a:fld>
            <a:endParaRPr lang="en-US"/>
          </a:p>
        </p:txBody>
      </p:sp>
    </p:spTree>
    <p:extLst>
      <p:ext uri="{BB962C8B-B14F-4D97-AF65-F5344CB8AC3E}">
        <p14:creationId xmlns:p14="http://schemas.microsoft.com/office/powerpoint/2010/main" val="2986289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p>
            <a:r>
              <a:rPr lang="en-US" smtClean="0"/>
              <a:t>CSC326: Software Engineering © NC State Software Engineering Faculty</a:t>
            </a:r>
            <a:endParaRPr lang="en-US"/>
          </a:p>
        </p:txBody>
      </p:sp>
      <p:sp>
        <p:nvSpPr>
          <p:cNvPr id="8" name="Slide Number Placeholder 7"/>
          <p:cNvSpPr>
            <a:spLocks noGrp="1"/>
          </p:cNvSpPr>
          <p:nvPr>
            <p:ph type="sldNum" sz="quarter" idx="11"/>
          </p:nvPr>
        </p:nvSpPr>
        <p:spPr/>
        <p:txBody>
          <a:bodyPr/>
          <a:lstStyle/>
          <a:p>
            <a:fld id="{9ECBBFBF-96D2-47F4-8D8B-C051BBBFF67A}" type="slidenum">
              <a:rPr lang="en-US" smtClean="0"/>
              <a:t>‹#›</a:t>
            </a:fld>
            <a:endParaRPr lang="en-US"/>
          </a:p>
        </p:txBody>
      </p:sp>
    </p:spTree>
    <p:extLst>
      <p:ext uri="{BB962C8B-B14F-4D97-AF65-F5344CB8AC3E}">
        <p14:creationId xmlns:p14="http://schemas.microsoft.com/office/powerpoint/2010/main" val="839327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10400" y="609600"/>
            <a:ext cx="21336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609600"/>
            <a:ext cx="62484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p>
            <a:r>
              <a:rPr lang="en-US" smtClean="0"/>
              <a:t>CSC326: Software Engineering © NC State Software Engineering Faculty</a:t>
            </a:r>
            <a:endParaRPr lang="en-US"/>
          </a:p>
        </p:txBody>
      </p:sp>
      <p:sp>
        <p:nvSpPr>
          <p:cNvPr id="8" name="Slide Number Placeholder 7"/>
          <p:cNvSpPr>
            <a:spLocks noGrp="1"/>
          </p:cNvSpPr>
          <p:nvPr>
            <p:ph type="sldNum" sz="quarter" idx="11"/>
          </p:nvPr>
        </p:nvSpPr>
        <p:spPr/>
        <p:txBody>
          <a:bodyPr/>
          <a:lstStyle/>
          <a:p>
            <a:fld id="{9ECBBFBF-96D2-47F4-8D8B-C051BBBFF67A}" type="slidenum">
              <a:rPr lang="en-US" smtClean="0"/>
              <a:t>‹#›</a:t>
            </a:fld>
            <a:endParaRPr lang="en-US"/>
          </a:p>
        </p:txBody>
      </p:sp>
    </p:spTree>
    <p:extLst>
      <p:ext uri="{BB962C8B-B14F-4D97-AF65-F5344CB8AC3E}">
        <p14:creationId xmlns:p14="http://schemas.microsoft.com/office/powerpoint/2010/main" val="23760526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609600"/>
            <a:ext cx="85344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0"/>
          </p:nvPr>
        </p:nvSpPr>
        <p:spPr/>
        <p:txBody>
          <a:bodyPr/>
          <a:lstStyle/>
          <a:p>
            <a:r>
              <a:rPr lang="en-US" smtClean="0"/>
              <a:t>CSC326: Software Engineering © NC State Software Engineering Faculty</a:t>
            </a:r>
            <a:endParaRPr lang="en-US"/>
          </a:p>
        </p:txBody>
      </p:sp>
      <p:sp>
        <p:nvSpPr>
          <p:cNvPr id="7" name="Slide Number Placeholder 6"/>
          <p:cNvSpPr>
            <a:spLocks noGrp="1"/>
          </p:cNvSpPr>
          <p:nvPr>
            <p:ph type="sldNum" sz="quarter" idx="11"/>
          </p:nvPr>
        </p:nvSpPr>
        <p:spPr/>
        <p:txBody>
          <a:bodyPr/>
          <a:lstStyle/>
          <a:p>
            <a:fld id="{9ECBBFBF-96D2-47F4-8D8B-C051BBBFF67A}" type="slidenum">
              <a:rPr lang="en-US" smtClean="0"/>
              <a:t>‹#›</a:t>
            </a:fld>
            <a:endParaRPr lang="en-US"/>
          </a:p>
        </p:txBody>
      </p:sp>
    </p:spTree>
    <p:extLst>
      <p:ext uri="{BB962C8B-B14F-4D97-AF65-F5344CB8AC3E}">
        <p14:creationId xmlns:p14="http://schemas.microsoft.com/office/powerpoint/2010/main" val="3721714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p>
            <a:r>
              <a:rPr lang="en-US" smtClean="0"/>
              <a:t>CSC326: Software Engineering © NC State Software Engineering Faculty</a:t>
            </a:r>
            <a:endParaRPr lang="en-US"/>
          </a:p>
        </p:txBody>
      </p:sp>
      <p:sp>
        <p:nvSpPr>
          <p:cNvPr id="8" name="Slide Number Placeholder 7"/>
          <p:cNvSpPr>
            <a:spLocks noGrp="1"/>
          </p:cNvSpPr>
          <p:nvPr>
            <p:ph type="sldNum" sz="quarter" idx="11"/>
          </p:nvPr>
        </p:nvSpPr>
        <p:spPr/>
        <p:txBody>
          <a:bodyPr/>
          <a:lstStyle/>
          <a:p>
            <a:fld id="{9ECBBFBF-96D2-47F4-8D8B-C051BBBFF67A}" type="slidenum">
              <a:rPr lang="en-US" smtClean="0"/>
              <a:t>‹#›</a:t>
            </a:fld>
            <a:endParaRPr lang="en-US"/>
          </a:p>
        </p:txBody>
      </p:sp>
    </p:spTree>
    <p:extLst>
      <p:ext uri="{BB962C8B-B14F-4D97-AF65-F5344CB8AC3E}">
        <p14:creationId xmlns:p14="http://schemas.microsoft.com/office/powerpoint/2010/main" val="2631263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7" name="Footer Placeholder 6"/>
          <p:cNvSpPr>
            <a:spLocks noGrp="1"/>
          </p:cNvSpPr>
          <p:nvPr>
            <p:ph type="ftr" sz="quarter" idx="10"/>
          </p:nvPr>
        </p:nvSpPr>
        <p:spPr/>
        <p:txBody>
          <a:bodyPr/>
          <a:lstStyle/>
          <a:p>
            <a:r>
              <a:rPr lang="en-US" smtClean="0"/>
              <a:t>CSC326: Software Engineering © NC State Software Engineering Faculty</a:t>
            </a:r>
            <a:endParaRPr lang="en-US"/>
          </a:p>
        </p:txBody>
      </p:sp>
      <p:sp>
        <p:nvSpPr>
          <p:cNvPr id="8" name="Slide Number Placeholder 7"/>
          <p:cNvSpPr>
            <a:spLocks noGrp="1"/>
          </p:cNvSpPr>
          <p:nvPr>
            <p:ph type="sldNum" sz="quarter" idx="11"/>
          </p:nvPr>
        </p:nvSpPr>
        <p:spPr/>
        <p:txBody>
          <a:bodyPr/>
          <a:lstStyle/>
          <a:p>
            <a:fld id="{9ECBBFBF-96D2-47F4-8D8B-C051BBBFF67A}" type="slidenum">
              <a:rPr lang="en-US" smtClean="0"/>
              <a:t>‹#›</a:t>
            </a:fld>
            <a:endParaRPr lang="en-US"/>
          </a:p>
        </p:txBody>
      </p:sp>
    </p:spTree>
    <p:extLst>
      <p:ext uri="{BB962C8B-B14F-4D97-AF65-F5344CB8AC3E}">
        <p14:creationId xmlns:p14="http://schemas.microsoft.com/office/powerpoint/2010/main" val="286957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19200"/>
            <a:ext cx="4191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219200"/>
            <a:ext cx="43434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Footer Placeholder 9"/>
          <p:cNvSpPr>
            <a:spLocks noGrp="1"/>
          </p:cNvSpPr>
          <p:nvPr>
            <p:ph type="ftr" sz="quarter" idx="10"/>
          </p:nvPr>
        </p:nvSpPr>
        <p:spPr/>
        <p:txBody>
          <a:bodyPr/>
          <a:lstStyle/>
          <a:p>
            <a:r>
              <a:rPr lang="en-US" smtClean="0"/>
              <a:t>CSC326: Software Engineering © NC State Software Engineering Faculty</a:t>
            </a:r>
            <a:endParaRPr lang="en-US"/>
          </a:p>
        </p:txBody>
      </p:sp>
      <p:sp>
        <p:nvSpPr>
          <p:cNvPr id="11" name="Slide Number Placeholder 10"/>
          <p:cNvSpPr>
            <a:spLocks noGrp="1"/>
          </p:cNvSpPr>
          <p:nvPr>
            <p:ph type="sldNum" sz="quarter" idx="11"/>
          </p:nvPr>
        </p:nvSpPr>
        <p:spPr/>
        <p:txBody>
          <a:bodyPr/>
          <a:lstStyle/>
          <a:p>
            <a:fld id="{9ECBBFBF-96D2-47F4-8D8B-C051BBBFF67A}" type="slidenum">
              <a:rPr lang="en-US" smtClean="0"/>
              <a:t>‹#›</a:t>
            </a:fld>
            <a:endParaRPr lang="en-US"/>
          </a:p>
        </p:txBody>
      </p:sp>
    </p:spTree>
    <p:extLst>
      <p:ext uri="{BB962C8B-B14F-4D97-AF65-F5344CB8AC3E}">
        <p14:creationId xmlns:p14="http://schemas.microsoft.com/office/powerpoint/2010/main" val="1088179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686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95400"/>
            <a:ext cx="41910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981200"/>
            <a:ext cx="4191000" cy="3962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00600" y="1295400"/>
            <a:ext cx="42703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00600" y="1981200"/>
            <a:ext cx="4270375" cy="3962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Footer Placeholder 9"/>
          <p:cNvSpPr>
            <a:spLocks noGrp="1"/>
          </p:cNvSpPr>
          <p:nvPr>
            <p:ph type="ftr" sz="quarter" idx="10"/>
          </p:nvPr>
        </p:nvSpPr>
        <p:spPr/>
        <p:txBody>
          <a:bodyPr/>
          <a:lstStyle/>
          <a:p>
            <a:r>
              <a:rPr lang="en-US" smtClean="0"/>
              <a:t>CSC326: Software Engineering © NC State Software Engineering Faculty</a:t>
            </a:r>
            <a:endParaRPr lang="en-US"/>
          </a:p>
        </p:txBody>
      </p:sp>
      <p:sp>
        <p:nvSpPr>
          <p:cNvPr id="11" name="Slide Number Placeholder 10"/>
          <p:cNvSpPr>
            <a:spLocks noGrp="1"/>
          </p:cNvSpPr>
          <p:nvPr>
            <p:ph type="sldNum" sz="quarter" idx="11"/>
          </p:nvPr>
        </p:nvSpPr>
        <p:spPr/>
        <p:txBody>
          <a:bodyPr/>
          <a:lstStyle/>
          <a:p>
            <a:fld id="{9ECBBFBF-96D2-47F4-8D8B-C051BBBFF67A}" type="slidenum">
              <a:rPr lang="en-US" smtClean="0"/>
              <a:t>‹#›</a:t>
            </a:fld>
            <a:endParaRPr lang="en-US"/>
          </a:p>
        </p:txBody>
      </p:sp>
    </p:spTree>
    <p:extLst>
      <p:ext uri="{BB962C8B-B14F-4D97-AF65-F5344CB8AC3E}">
        <p14:creationId xmlns:p14="http://schemas.microsoft.com/office/powerpoint/2010/main" val="3394020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Footer Placeholder 5"/>
          <p:cNvSpPr>
            <a:spLocks noGrp="1"/>
          </p:cNvSpPr>
          <p:nvPr>
            <p:ph type="ftr" sz="quarter" idx="10"/>
          </p:nvPr>
        </p:nvSpPr>
        <p:spPr/>
        <p:txBody>
          <a:bodyPr/>
          <a:lstStyle/>
          <a:p>
            <a:r>
              <a:rPr lang="en-US" smtClean="0"/>
              <a:t>CSC326: Software Engineering © NC State Software Engineering Faculty</a:t>
            </a:r>
            <a:endParaRPr lang="en-US"/>
          </a:p>
        </p:txBody>
      </p:sp>
      <p:sp>
        <p:nvSpPr>
          <p:cNvPr id="7" name="Slide Number Placeholder 6"/>
          <p:cNvSpPr>
            <a:spLocks noGrp="1"/>
          </p:cNvSpPr>
          <p:nvPr>
            <p:ph type="sldNum" sz="quarter" idx="11"/>
          </p:nvPr>
        </p:nvSpPr>
        <p:spPr/>
        <p:txBody>
          <a:bodyPr/>
          <a:lstStyle/>
          <a:p>
            <a:fld id="{9ECBBFBF-96D2-47F4-8D8B-C051BBBFF67A}" type="slidenum">
              <a:rPr lang="en-US" smtClean="0"/>
              <a:t>‹#›</a:t>
            </a:fld>
            <a:endParaRPr lang="en-US"/>
          </a:p>
        </p:txBody>
      </p:sp>
    </p:spTree>
    <p:extLst>
      <p:ext uri="{BB962C8B-B14F-4D97-AF65-F5344CB8AC3E}">
        <p14:creationId xmlns:p14="http://schemas.microsoft.com/office/powerpoint/2010/main" val="2667754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smtClean="0"/>
              <a:t>CSC326: Software Engineering © NC State Software Engineering Faculty</a:t>
            </a:r>
            <a:endParaRPr lang="en-US"/>
          </a:p>
        </p:txBody>
      </p:sp>
      <p:sp>
        <p:nvSpPr>
          <p:cNvPr id="6" name="Slide Number Placeholder 5"/>
          <p:cNvSpPr>
            <a:spLocks noGrp="1"/>
          </p:cNvSpPr>
          <p:nvPr>
            <p:ph type="sldNum" sz="quarter" idx="11"/>
          </p:nvPr>
        </p:nvSpPr>
        <p:spPr/>
        <p:txBody>
          <a:bodyPr/>
          <a:lstStyle/>
          <a:p>
            <a:fld id="{9ECBBFBF-96D2-47F4-8D8B-C051BBBFF67A}" type="slidenum">
              <a:rPr lang="en-US" smtClean="0"/>
              <a:t>‹#›</a:t>
            </a:fld>
            <a:endParaRPr lang="en-US"/>
          </a:p>
        </p:txBody>
      </p:sp>
    </p:spTree>
    <p:extLst>
      <p:ext uri="{BB962C8B-B14F-4D97-AF65-F5344CB8AC3E}">
        <p14:creationId xmlns:p14="http://schemas.microsoft.com/office/powerpoint/2010/main" val="1262891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4165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Footer Placeholder 7"/>
          <p:cNvSpPr>
            <a:spLocks noGrp="1"/>
          </p:cNvSpPr>
          <p:nvPr>
            <p:ph type="ftr" sz="quarter" idx="10"/>
          </p:nvPr>
        </p:nvSpPr>
        <p:spPr/>
        <p:txBody>
          <a:bodyPr/>
          <a:lstStyle/>
          <a:p>
            <a:r>
              <a:rPr lang="en-US" smtClean="0"/>
              <a:t>CSC326: Software Engineering © NC State Software Engineering Faculty</a:t>
            </a:r>
            <a:endParaRPr lang="en-US"/>
          </a:p>
        </p:txBody>
      </p:sp>
      <p:sp>
        <p:nvSpPr>
          <p:cNvPr id="9" name="Slide Number Placeholder 8"/>
          <p:cNvSpPr>
            <a:spLocks noGrp="1"/>
          </p:cNvSpPr>
          <p:nvPr>
            <p:ph type="sldNum" sz="quarter" idx="11"/>
          </p:nvPr>
        </p:nvSpPr>
        <p:spPr/>
        <p:txBody>
          <a:bodyPr/>
          <a:lstStyle/>
          <a:p>
            <a:fld id="{9ECBBFBF-96D2-47F4-8D8B-C051BBBFF67A}" type="slidenum">
              <a:rPr lang="en-US" smtClean="0"/>
              <a:t>‹#›</a:t>
            </a:fld>
            <a:endParaRPr lang="en-US"/>
          </a:p>
        </p:txBody>
      </p:sp>
    </p:spTree>
    <p:extLst>
      <p:ext uri="{BB962C8B-B14F-4D97-AF65-F5344CB8AC3E}">
        <p14:creationId xmlns:p14="http://schemas.microsoft.com/office/powerpoint/2010/main" val="2429911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Footer Placeholder 7"/>
          <p:cNvSpPr>
            <a:spLocks noGrp="1"/>
          </p:cNvSpPr>
          <p:nvPr>
            <p:ph type="ftr" sz="quarter" idx="10"/>
          </p:nvPr>
        </p:nvSpPr>
        <p:spPr/>
        <p:txBody>
          <a:bodyPr/>
          <a:lstStyle/>
          <a:p>
            <a:r>
              <a:rPr lang="en-US" smtClean="0"/>
              <a:t>CSC326: Software Engineering © NC State Software Engineering Faculty</a:t>
            </a:r>
            <a:endParaRPr lang="en-US"/>
          </a:p>
        </p:txBody>
      </p:sp>
      <p:sp>
        <p:nvSpPr>
          <p:cNvPr id="9" name="Slide Number Placeholder 8"/>
          <p:cNvSpPr>
            <a:spLocks noGrp="1"/>
          </p:cNvSpPr>
          <p:nvPr>
            <p:ph type="sldNum" sz="quarter" idx="11"/>
          </p:nvPr>
        </p:nvSpPr>
        <p:spPr/>
        <p:txBody>
          <a:bodyPr/>
          <a:lstStyle/>
          <a:p>
            <a:fld id="{9ECBBFBF-96D2-47F4-8D8B-C051BBBFF67A}" type="slidenum">
              <a:rPr lang="en-US" smtClean="0"/>
              <a:t>‹#›</a:t>
            </a:fld>
            <a:endParaRPr lang="en-US"/>
          </a:p>
        </p:txBody>
      </p:sp>
    </p:spTree>
    <p:extLst>
      <p:ext uri="{BB962C8B-B14F-4D97-AF65-F5344CB8AC3E}">
        <p14:creationId xmlns:p14="http://schemas.microsoft.com/office/powerpoint/2010/main" val="60382600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89750" y="32551"/>
            <a:ext cx="86542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457200" y="1295400"/>
            <a:ext cx="86106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5" name="Rectangle 11"/>
          <p:cNvSpPr>
            <a:spLocks noChangeArrowheads="1"/>
          </p:cNvSpPr>
          <p:nvPr/>
        </p:nvSpPr>
        <p:spPr bwMode="auto">
          <a:xfrm>
            <a:off x="0" y="0"/>
            <a:ext cx="457200" cy="6858000"/>
          </a:xfrm>
          <a:prstGeom prst="rect">
            <a:avLst/>
          </a:prstGeom>
          <a:solidFill>
            <a:srgbClr val="CC0000"/>
          </a:solidFill>
          <a:ln w="9525">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036" name="Picture 12" descr="CSClogo"/>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35800" y="5791200"/>
            <a:ext cx="2108200" cy="1054100"/>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3"/>
          </p:nvPr>
        </p:nvSpPr>
        <p:spPr>
          <a:xfrm>
            <a:off x="462378" y="6427556"/>
            <a:ext cx="5024022" cy="430444"/>
          </a:xfrm>
          <a:prstGeom prst="rect">
            <a:avLst/>
          </a:prstGeom>
        </p:spPr>
        <p:txBody>
          <a:bodyPr vert="horz" lIns="91440" tIns="45720" rIns="91440" bIns="45720" rtlCol="0" anchor="ctr"/>
          <a:lstStyle>
            <a:lvl1pPr algn="l">
              <a:defRPr sz="1000" baseline="0">
                <a:solidFill>
                  <a:schemeClr val="tx1">
                    <a:tint val="75000"/>
                  </a:schemeClr>
                </a:solidFill>
                <a:latin typeface="Calibri" pitchFamily="34" charset="0"/>
              </a:defRPr>
            </a:lvl1pPr>
          </a:lstStyle>
          <a:p>
            <a:r>
              <a:rPr lang="en-US" smtClean="0"/>
              <a:t>CSC326: Software Engineering © NC State Software Engineering Faculty</a:t>
            </a:r>
            <a:endParaRPr lang="en-US"/>
          </a:p>
        </p:txBody>
      </p:sp>
      <p:sp>
        <p:nvSpPr>
          <p:cNvPr id="3" name="Slide Number Placeholder 2"/>
          <p:cNvSpPr>
            <a:spLocks noGrp="1"/>
          </p:cNvSpPr>
          <p:nvPr>
            <p:ph type="sldNum" sz="quarter" idx="4"/>
          </p:nvPr>
        </p:nvSpPr>
        <p:spPr>
          <a:xfrm>
            <a:off x="5562600" y="6463591"/>
            <a:ext cx="2133600" cy="365125"/>
          </a:xfrm>
          <a:prstGeom prst="rect">
            <a:avLst/>
          </a:prstGeom>
        </p:spPr>
        <p:txBody>
          <a:bodyPr vert="horz" lIns="91440" tIns="45720" rIns="91440" bIns="45720" rtlCol="0" anchor="ctr"/>
          <a:lstStyle>
            <a:lvl1pPr algn="r">
              <a:defRPr sz="1000">
                <a:solidFill>
                  <a:schemeClr val="tx1">
                    <a:tint val="75000"/>
                  </a:schemeClr>
                </a:solidFill>
                <a:latin typeface="+mn-lt"/>
              </a:defRPr>
            </a:lvl1pPr>
          </a:lstStyle>
          <a:p>
            <a:fld id="{9ECBBFBF-96D2-47F4-8D8B-C051BBBFF67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l" rtl="0" eaLnBrk="1" fontAlgn="base" hangingPunct="1">
        <a:spcBef>
          <a:spcPct val="0"/>
        </a:spcBef>
        <a:spcAft>
          <a:spcPct val="0"/>
        </a:spcAft>
        <a:defRPr sz="4400">
          <a:solidFill>
            <a:srgbClr val="CC0000"/>
          </a:solidFill>
          <a:latin typeface="+mj-lt"/>
          <a:ea typeface="+mj-ea"/>
          <a:cs typeface="+mj-cs"/>
        </a:defRPr>
      </a:lvl1pPr>
      <a:lvl2pPr algn="ctr" rtl="0" eaLnBrk="1" fontAlgn="base" hangingPunct="1">
        <a:spcBef>
          <a:spcPct val="0"/>
        </a:spcBef>
        <a:spcAft>
          <a:spcPct val="0"/>
        </a:spcAft>
        <a:defRPr sz="4400">
          <a:solidFill>
            <a:srgbClr val="CC0000"/>
          </a:solidFill>
          <a:latin typeface="Palatino Linotype" pitchFamily="18" charset="0"/>
        </a:defRPr>
      </a:lvl2pPr>
      <a:lvl3pPr algn="ctr" rtl="0" eaLnBrk="1" fontAlgn="base" hangingPunct="1">
        <a:spcBef>
          <a:spcPct val="0"/>
        </a:spcBef>
        <a:spcAft>
          <a:spcPct val="0"/>
        </a:spcAft>
        <a:defRPr sz="4400">
          <a:solidFill>
            <a:srgbClr val="CC0000"/>
          </a:solidFill>
          <a:latin typeface="Palatino Linotype" pitchFamily="18" charset="0"/>
        </a:defRPr>
      </a:lvl3pPr>
      <a:lvl4pPr algn="ctr" rtl="0" eaLnBrk="1" fontAlgn="base" hangingPunct="1">
        <a:spcBef>
          <a:spcPct val="0"/>
        </a:spcBef>
        <a:spcAft>
          <a:spcPct val="0"/>
        </a:spcAft>
        <a:defRPr sz="4400">
          <a:solidFill>
            <a:srgbClr val="CC0000"/>
          </a:solidFill>
          <a:latin typeface="Palatino Linotype" pitchFamily="18" charset="0"/>
        </a:defRPr>
      </a:lvl4pPr>
      <a:lvl5pPr algn="ctr" rtl="0" eaLnBrk="1" fontAlgn="base" hangingPunct="1">
        <a:spcBef>
          <a:spcPct val="0"/>
        </a:spcBef>
        <a:spcAft>
          <a:spcPct val="0"/>
        </a:spcAft>
        <a:defRPr sz="4400">
          <a:solidFill>
            <a:srgbClr val="CC0000"/>
          </a:solidFill>
          <a:latin typeface="Palatino Linotype" pitchFamily="18" charset="0"/>
        </a:defRPr>
      </a:lvl5pPr>
      <a:lvl6pPr marL="457200" algn="ctr" rtl="0" eaLnBrk="1" fontAlgn="base" hangingPunct="1">
        <a:spcBef>
          <a:spcPct val="0"/>
        </a:spcBef>
        <a:spcAft>
          <a:spcPct val="0"/>
        </a:spcAft>
        <a:defRPr sz="4400">
          <a:solidFill>
            <a:srgbClr val="CC0000"/>
          </a:solidFill>
          <a:latin typeface="Palatino Linotype" pitchFamily="18" charset="0"/>
        </a:defRPr>
      </a:lvl6pPr>
      <a:lvl7pPr marL="914400" algn="ctr" rtl="0" eaLnBrk="1" fontAlgn="base" hangingPunct="1">
        <a:spcBef>
          <a:spcPct val="0"/>
        </a:spcBef>
        <a:spcAft>
          <a:spcPct val="0"/>
        </a:spcAft>
        <a:defRPr sz="4400">
          <a:solidFill>
            <a:srgbClr val="CC0000"/>
          </a:solidFill>
          <a:latin typeface="Palatino Linotype" pitchFamily="18" charset="0"/>
        </a:defRPr>
      </a:lvl7pPr>
      <a:lvl8pPr marL="1371600" algn="ctr" rtl="0" eaLnBrk="1" fontAlgn="base" hangingPunct="1">
        <a:spcBef>
          <a:spcPct val="0"/>
        </a:spcBef>
        <a:spcAft>
          <a:spcPct val="0"/>
        </a:spcAft>
        <a:defRPr sz="4400">
          <a:solidFill>
            <a:srgbClr val="CC0000"/>
          </a:solidFill>
          <a:latin typeface="Palatino Linotype" pitchFamily="18" charset="0"/>
        </a:defRPr>
      </a:lvl8pPr>
      <a:lvl9pPr marL="1828800" algn="ctr" rtl="0" eaLnBrk="1" fontAlgn="base" hangingPunct="1">
        <a:spcBef>
          <a:spcPct val="0"/>
        </a:spcBef>
        <a:spcAft>
          <a:spcPct val="0"/>
        </a:spcAft>
        <a:defRPr sz="4400">
          <a:solidFill>
            <a:srgbClr val="CC0000"/>
          </a:solidFill>
          <a:latin typeface="Palatino Linotype" pitchFamily="18"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wmf"/><Relationship Id="rId3" Type="http://schemas.openxmlformats.org/officeDocument/2006/relationships/image" Target="../media/image9.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12.png"/><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jpeg"/><Relationship Id="rId3" Type="http://schemas.openxmlformats.org/officeDocument/2006/relationships/image" Target="../media/image17.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oleObject" Target="../embeddings/oleObject1.bin"/><Relationship Id="rId5" Type="http://schemas.openxmlformats.org/officeDocument/2006/relationships/image" Target="../media/image4.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w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oleObject" Target="../embeddings/oleObject2.bin"/><Relationship Id="rId5" Type="http://schemas.openxmlformats.org/officeDocument/2006/relationships/image" Target="../media/image6.png"/><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752600"/>
            <a:ext cx="8610600" cy="1470025"/>
          </a:xfrm>
        </p:spPr>
        <p:txBody>
          <a:bodyPr/>
          <a:lstStyle/>
          <a:p>
            <a:r>
              <a:rPr lang="en-US" dirty="0" smtClean="0"/>
              <a:t>Software Process</a:t>
            </a:r>
            <a:br>
              <a:rPr lang="en-US" dirty="0" smtClean="0"/>
            </a:br>
            <a:r>
              <a:rPr lang="en-US" dirty="0" smtClean="0"/>
              <a:t>Plan-Driven Driven Methodologies</a:t>
            </a:r>
            <a:endParaRPr lang="en-US" dirty="0"/>
          </a:p>
        </p:txBody>
      </p:sp>
      <p:sp>
        <p:nvSpPr>
          <p:cNvPr id="3" name="Subtitle 2"/>
          <p:cNvSpPr>
            <a:spLocks noGrp="1"/>
          </p:cNvSpPr>
          <p:nvPr>
            <p:ph type="subTitle" idx="1"/>
          </p:nvPr>
        </p:nvSpPr>
        <p:spPr/>
        <p:txBody>
          <a:bodyPr/>
          <a:lstStyle/>
          <a:p>
            <a:r>
              <a:rPr lang="en-US" dirty="0" smtClean="0"/>
              <a:t>CSC 326</a:t>
            </a:r>
            <a:endParaRPr lang="en-US"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9990" y="3429000"/>
            <a:ext cx="3289209"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5" name="Footer Placeholder 4"/>
          <p:cNvSpPr>
            <a:spLocks noGrp="1"/>
          </p:cNvSpPr>
          <p:nvPr>
            <p:ph type="ftr" sz="quarter" idx="10"/>
          </p:nvPr>
        </p:nvSpPr>
        <p:spPr/>
        <p:txBody>
          <a:bodyPr/>
          <a:lstStyle/>
          <a:p>
            <a:r>
              <a:rPr lang="en-US" dirty="0" smtClean="0"/>
              <a:t>CSC326: Software Engineering © </a:t>
            </a:r>
          </a:p>
          <a:p>
            <a:r>
              <a:rPr lang="en-US" dirty="0" smtClean="0"/>
              <a:t>NC State Software Engineering Faculty</a:t>
            </a:r>
            <a:endParaRPr lang="en-US" dirty="0"/>
          </a:p>
        </p:txBody>
      </p:sp>
      <p:sp>
        <p:nvSpPr>
          <p:cNvPr id="6" name="Slide Number Placeholder 5"/>
          <p:cNvSpPr>
            <a:spLocks noGrp="1"/>
          </p:cNvSpPr>
          <p:nvPr>
            <p:ph type="sldNum" sz="quarter" idx="11"/>
          </p:nvPr>
        </p:nvSpPr>
        <p:spPr/>
        <p:txBody>
          <a:bodyPr/>
          <a:lstStyle/>
          <a:p>
            <a:fld id="{9ECBBFBF-96D2-47F4-8D8B-C051BBBFF67A}" type="slidenum">
              <a:rPr lang="en-US" smtClean="0"/>
              <a:t>1</a:t>
            </a:fld>
            <a:endParaRPr lang="en-US"/>
          </a:p>
        </p:txBody>
      </p:sp>
    </p:spTree>
    <p:extLst>
      <p:ext uri="{BB962C8B-B14F-4D97-AF65-F5344CB8AC3E}">
        <p14:creationId xmlns:p14="http://schemas.microsoft.com/office/powerpoint/2010/main" val="84784529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Iterative Model</a:t>
            </a:r>
            <a:endParaRPr lang="en-US" dirty="0"/>
          </a:p>
        </p:txBody>
      </p:sp>
      <p:sp>
        <p:nvSpPr>
          <p:cNvPr id="4" name="Footer Placeholder 3"/>
          <p:cNvSpPr>
            <a:spLocks noGrp="1"/>
          </p:cNvSpPr>
          <p:nvPr>
            <p:ph type="ftr" sz="quarter" idx="10"/>
          </p:nvPr>
        </p:nvSpPr>
        <p:spPr/>
        <p:txBody>
          <a:bodyPr/>
          <a:lstStyle/>
          <a:p>
            <a:r>
              <a:rPr lang="en-US" smtClean="0"/>
              <a:t>CSC326: Software Engineering © NC State Software Engineering Faculty</a:t>
            </a:r>
            <a:endParaRPr lang="en-US"/>
          </a:p>
        </p:txBody>
      </p:sp>
      <p:sp>
        <p:nvSpPr>
          <p:cNvPr id="5" name="Slide Number Placeholder 4"/>
          <p:cNvSpPr>
            <a:spLocks noGrp="1"/>
          </p:cNvSpPr>
          <p:nvPr>
            <p:ph type="sldNum" sz="quarter" idx="11"/>
          </p:nvPr>
        </p:nvSpPr>
        <p:spPr/>
        <p:txBody>
          <a:bodyPr/>
          <a:lstStyle/>
          <a:p>
            <a:fld id="{9ECBBFBF-96D2-47F4-8D8B-C051BBBFF67A}" type="slidenum">
              <a:rPr lang="en-US" smtClean="0"/>
              <a:t>10</a:t>
            </a:fld>
            <a:endParaRPr lang="en-US"/>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219200"/>
            <a:ext cx="63881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7" name="TextBox 5"/>
          <p:cNvSpPr txBox="1">
            <a:spLocks noChangeArrowheads="1"/>
          </p:cNvSpPr>
          <p:nvPr/>
        </p:nvSpPr>
        <p:spPr bwMode="auto">
          <a:xfrm>
            <a:off x="457200" y="4114800"/>
            <a:ext cx="3429000"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Aft>
                <a:spcPts val="600"/>
              </a:spcAft>
            </a:pPr>
            <a:r>
              <a:rPr lang="en-US" sz="2400">
                <a:solidFill>
                  <a:srgbClr val="FF0000"/>
                </a:solidFill>
              </a:rPr>
              <a:t>Iterative fundamentally means “redo.”</a:t>
            </a:r>
          </a:p>
          <a:p>
            <a:r>
              <a:rPr lang="en-US" sz="2400">
                <a:solidFill>
                  <a:srgbClr val="FF0000"/>
                </a:solidFill>
              </a:rPr>
              <a:t>Output from an iteration is examined for modification.</a:t>
            </a:r>
          </a:p>
        </p:txBody>
      </p:sp>
      <p:sp>
        <p:nvSpPr>
          <p:cNvPr id="8" name="TextBox 6"/>
          <p:cNvSpPr txBox="1">
            <a:spLocks noChangeArrowheads="1"/>
          </p:cNvSpPr>
          <p:nvPr/>
        </p:nvSpPr>
        <p:spPr bwMode="auto">
          <a:xfrm>
            <a:off x="4724400" y="5410200"/>
            <a:ext cx="41910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lang="en-US"/>
              <a:t>Protoyping to incorporate changes</a:t>
            </a:r>
          </a:p>
          <a:p>
            <a:r>
              <a:rPr lang="en-US"/>
              <a:t>    Each iteration deliver sth but not necessarily to a customer</a:t>
            </a:r>
          </a:p>
        </p:txBody>
      </p:sp>
      <p:sp>
        <p:nvSpPr>
          <p:cNvPr id="9" name="Rectangle 8"/>
          <p:cNvSpPr/>
          <p:nvPr/>
        </p:nvSpPr>
        <p:spPr>
          <a:xfrm>
            <a:off x="457200" y="6400801"/>
            <a:ext cx="6629400" cy="261610"/>
          </a:xfrm>
          <a:prstGeom prst="rect">
            <a:avLst/>
          </a:prstGeom>
        </p:spPr>
        <p:txBody>
          <a:bodyPr wrap="square">
            <a:spAutoFit/>
          </a:bodyPr>
          <a:lstStyle/>
          <a:p>
            <a:r>
              <a:rPr lang="en-US" sz="1050" dirty="0" smtClean="0"/>
              <a:t>http://en.wikipedia.org/wiki/Iterative_and_incremental_development</a:t>
            </a:r>
            <a:endParaRPr lang="en-US" sz="1050" dirty="0"/>
          </a:p>
        </p:txBody>
      </p:sp>
    </p:spTree>
    <p:extLst>
      <p:ext uri="{BB962C8B-B14F-4D97-AF65-F5344CB8AC3E}">
        <p14:creationId xmlns:p14="http://schemas.microsoft.com/office/powerpoint/2010/main" val="155232397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Iterative Model II</a:t>
            </a:r>
            <a:endParaRPr lang="en-US" dirty="0"/>
          </a:p>
        </p:txBody>
      </p:sp>
      <p:sp>
        <p:nvSpPr>
          <p:cNvPr id="4" name="Footer Placeholder 3"/>
          <p:cNvSpPr>
            <a:spLocks noGrp="1"/>
          </p:cNvSpPr>
          <p:nvPr>
            <p:ph type="ftr" sz="quarter" idx="10"/>
          </p:nvPr>
        </p:nvSpPr>
        <p:spPr/>
        <p:txBody>
          <a:bodyPr/>
          <a:lstStyle/>
          <a:p>
            <a:r>
              <a:rPr lang="en-US" smtClean="0"/>
              <a:t>CSC326: Software Engineering © NC State Software Engineering Faculty</a:t>
            </a:r>
            <a:endParaRPr lang="en-US"/>
          </a:p>
        </p:txBody>
      </p:sp>
      <p:sp>
        <p:nvSpPr>
          <p:cNvPr id="5" name="Slide Number Placeholder 4"/>
          <p:cNvSpPr>
            <a:spLocks noGrp="1"/>
          </p:cNvSpPr>
          <p:nvPr>
            <p:ph type="sldNum" sz="quarter" idx="11"/>
          </p:nvPr>
        </p:nvSpPr>
        <p:spPr/>
        <p:txBody>
          <a:bodyPr/>
          <a:lstStyle/>
          <a:p>
            <a:fld id="{9ECBBFBF-96D2-47F4-8D8B-C051BBBFF67A}" type="slidenum">
              <a:rPr lang="en-US" smtClean="0"/>
              <a:t>11</a:t>
            </a:fld>
            <a:endParaRPr lang="en-US"/>
          </a:p>
        </p:txBody>
      </p:sp>
      <p:grpSp>
        <p:nvGrpSpPr>
          <p:cNvPr id="9" name="Group 6"/>
          <p:cNvGrpSpPr>
            <a:grpSpLocks/>
          </p:cNvGrpSpPr>
          <p:nvPr/>
        </p:nvGrpSpPr>
        <p:grpSpPr bwMode="auto">
          <a:xfrm>
            <a:off x="1030287" y="1295400"/>
            <a:ext cx="7466013" cy="4432300"/>
            <a:chOff x="1527" y="703"/>
            <a:chExt cx="2769" cy="1968"/>
          </a:xfrm>
        </p:grpSpPr>
        <p:sp>
          <p:nvSpPr>
            <p:cNvPr id="10" name="Rectangle 7"/>
            <p:cNvSpPr>
              <a:spLocks noChangeArrowheads="1"/>
            </p:cNvSpPr>
            <p:nvPr/>
          </p:nvSpPr>
          <p:spPr bwMode="auto">
            <a:xfrm>
              <a:off x="1562" y="738"/>
              <a:ext cx="2734" cy="1933"/>
            </a:xfrm>
            <a:prstGeom prst="rect">
              <a:avLst/>
            </a:prstGeom>
            <a:solidFill>
              <a:srgbClr val="FFFFCC"/>
            </a:solidFill>
            <a:ln w="12700">
              <a:solidFill>
                <a:schemeClr val="tx1"/>
              </a:solidFill>
              <a:miter lim="800000"/>
              <a:headEnd/>
              <a:tailEnd/>
            </a:ln>
          </p:spPr>
          <p:txBody>
            <a:bodyPr wrap="none" anchor="ctr"/>
            <a:lstStyle/>
            <a:p>
              <a:endParaRPr lang="en-US"/>
            </a:p>
          </p:txBody>
        </p:sp>
        <p:sp>
          <p:nvSpPr>
            <p:cNvPr id="11" name="Rectangle 8"/>
            <p:cNvSpPr>
              <a:spLocks noChangeArrowheads="1"/>
            </p:cNvSpPr>
            <p:nvPr/>
          </p:nvSpPr>
          <p:spPr bwMode="auto">
            <a:xfrm>
              <a:off x="1527" y="703"/>
              <a:ext cx="2734" cy="1933"/>
            </a:xfrm>
            <a:prstGeom prst="rect">
              <a:avLst/>
            </a:prstGeom>
            <a:solidFill>
              <a:srgbClr val="FFFFCC"/>
            </a:solidFill>
            <a:ln w="12700">
              <a:solidFill>
                <a:schemeClr val="tx1"/>
              </a:solidFill>
              <a:miter lim="800000"/>
              <a:headEnd/>
              <a:tailEnd/>
            </a:ln>
          </p:spPr>
          <p:txBody>
            <a:bodyPr wrap="none" anchor="ctr"/>
            <a:lstStyle/>
            <a:p>
              <a:endParaRPr lang="en-US"/>
            </a:p>
          </p:txBody>
        </p:sp>
      </p:grpSp>
      <p:pic>
        <p:nvPicPr>
          <p:cNvPr id="12" name="Picture 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68425" y="1844675"/>
            <a:ext cx="3516312" cy="240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3" name="Picture 1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37187" y="1892300"/>
            <a:ext cx="26670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4" name="Rectangle 11"/>
          <p:cNvSpPr>
            <a:spLocks noChangeArrowheads="1"/>
          </p:cNvSpPr>
          <p:nvPr/>
        </p:nvSpPr>
        <p:spPr bwMode="auto">
          <a:xfrm>
            <a:off x="2446337" y="4506913"/>
            <a:ext cx="1463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nSpc>
                <a:spcPct val="90000"/>
              </a:lnSpc>
            </a:pPr>
            <a:r>
              <a:rPr lang="en-US" sz="1800">
                <a:latin typeface="Helvetica" pitchFamily="34" charset="0"/>
              </a:rPr>
              <a:t>Prototyping</a:t>
            </a:r>
          </a:p>
        </p:txBody>
      </p:sp>
      <p:sp>
        <p:nvSpPr>
          <p:cNvPr id="15" name="Rectangle 12"/>
          <p:cNvSpPr>
            <a:spLocks noChangeArrowheads="1"/>
          </p:cNvSpPr>
          <p:nvPr/>
        </p:nvSpPr>
        <p:spPr bwMode="auto">
          <a:xfrm>
            <a:off x="4230687" y="5029200"/>
            <a:ext cx="5294313"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p>
            <a:pPr algn="ctr">
              <a:lnSpc>
                <a:spcPct val="90000"/>
              </a:lnSpc>
            </a:pPr>
            <a:r>
              <a:rPr lang="en-US" sz="1800"/>
              <a:t>Rapid application development</a:t>
            </a:r>
            <a:br>
              <a:rPr lang="en-US" sz="1800"/>
            </a:br>
            <a:r>
              <a:rPr lang="en-US" sz="1800"/>
              <a:t>(</a:t>
            </a:r>
            <a:r>
              <a:rPr lang="en-US" sz="1800">
                <a:latin typeface="Helvetica" pitchFamily="34" charset="0"/>
              </a:rPr>
              <a:t>RAD)</a:t>
            </a:r>
          </a:p>
        </p:txBody>
      </p:sp>
    </p:spTree>
    <p:extLst>
      <p:ext uri="{BB962C8B-B14F-4D97-AF65-F5344CB8AC3E}">
        <p14:creationId xmlns:p14="http://schemas.microsoft.com/office/powerpoint/2010/main" val="395240379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Planning Spectrum</a:t>
            </a:r>
            <a:endParaRPr lang="en-US" dirty="0"/>
          </a:p>
        </p:txBody>
      </p:sp>
      <p:sp>
        <p:nvSpPr>
          <p:cNvPr id="4" name="Footer Placeholder 3"/>
          <p:cNvSpPr>
            <a:spLocks noGrp="1"/>
          </p:cNvSpPr>
          <p:nvPr>
            <p:ph type="ftr" sz="quarter" idx="10"/>
          </p:nvPr>
        </p:nvSpPr>
        <p:spPr/>
        <p:txBody>
          <a:bodyPr/>
          <a:lstStyle/>
          <a:p>
            <a:r>
              <a:rPr lang="en-US" smtClean="0"/>
              <a:t>CSC326: Software Engineering © NC State Software Engineering Faculty</a:t>
            </a:r>
            <a:endParaRPr lang="en-US"/>
          </a:p>
        </p:txBody>
      </p:sp>
      <p:sp>
        <p:nvSpPr>
          <p:cNvPr id="5" name="Slide Number Placeholder 4"/>
          <p:cNvSpPr>
            <a:spLocks noGrp="1"/>
          </p:cNvSpPr>
          <p:nvPr>
            <p:ph type="sldNum" sz="quarter" idx="11"/>
          </p:nvPr>
        </p:nvSpPr>
        <p:spPr/>
        <p:txBody>
          <a:bodyPr/>
          <a:lstStyle/>
          <a:p>
            <a:fld id="{9ECBBFBF-96D2-47F4-8D8B-C051BBBFF67A}" type="slidenum">
              <a:rPr lang="en-US" smtClean="0"/>
              <a:t>12</a:t>
            </a:fld>
            <a:endParaRPr lang="en-US"/>
          </a:p>
        </p:txBody>
      </p:sp>
      <p:pic>
        <p:nvPicPr>
          <p:cNvPr id="6"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143000" y="914400"/>
            <a:ext cx="7151688" cy="4621213"/>
          </a:xfrm>
          <a:noFill/>
        </p:spPr>
      </p:pic>
      <p:sp>
        <p:nvSpPr>
          <p:cNvPr id="7" name="Text Box 4"/>
          <p:cNvSpPr txBox="1">
            <a:spLocks noChangeArrowheads="1"/>
          </p:cNvSpPr>
          <p:nvPr/>
        </p:nvSpPr>
        <p:spPr bwMode="auto">
          <a:xfrm>
            <a:off x="533400" y="5791200"/>
            <a:ext cx="838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i="1"/>
              <a:t>Source:  Barry Boehm “Get Ready For Agile Methods, With Care,” IEEE Computer, Jan 2002.</a:t>
            </a:r>
          </a:p>
        </p:txBody>
      </p:sp>
      <p:sp>
        <p:nvSpPr>
          <p:cNvPr id="8" name="Text Box 5"/>
          <p:cNvSpPr txBox="1">
            <a:spLocks noChangeArrowheads="1"/>
          </p:cNvSpPr>
          <p:nvPr/>
        </p:nvSpPr>
        <p:spPr bwMode="auto">
          <a:xfrm>
            <a:off x="3886200" y="3733800"/>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sz="1600"/>
              <a:t>I</a:t>
            </a:r>
          </a:p>
        </p:txBody>
      </p:sp>
    </p:spTree>
    <p:extLst>
      <p:ext uri="{BB962C8B-B14F-4D97-AF65-F5344CB8AC3E}">
        <p14:creationId xmlns:p14="http://schemas.microsoft.com/office/powerpoint/2010/main" val="332706423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Plan-Driven Software Development Processes</a:t>
            </a:r>
            <a:endParaRPr lang="en-US" dirty="0"/>
          </a:p>
        </p:txBody>
      </p:sp>
      <p:sp>
        <p:nvSpPr>
          <p:cNvPr id="3" name="Content Placeholder 2"/>
          <p:cNvSpPr>
            <a:spLocks noGrp="1"/>
          </p:cNvSpPr>
          <p:nvPr>
            <p:ph idx="1"/>
          </p:nvPr>
        </p:nvSpPr>
        <p:spPr/>
        <p:txBody>
          <a:bodyPr/>
          <a:lstStyle/>
          <a:p>
            <a:r>
              <a:rPr lang="en-US" altLang="zh-CN" sz="2400" dirty="0">
                <a:ea typeface="宋体" pitchFamily="2" charset="-122"/>
              </a:rPr>
              <a:t>Focus on </a:t>
            </a:r>
            <a:r>
              <a:rPr lang="en-US" altLang="zh-CN" sz="2400" u="sng" dirty="0">
                <a:ea typeface="宋体" pitchFamily="2" charset="-122"/>
              </a:rPr>
              <a:t>repeatability</a:t>
            </a:r>
            <a:r>
              <a:rPr lang="en-US" altLang="zh-CN" sz="2400" dirty="0">
                <a:ea typeface="宋体" pitchFamily="2" charset="-122"/>
              </a:rPr>
              <a:t> and </a:t>
            </a:r>
            <a:r>
              <a:rPr lang="en-US" altLang="zh-CN" sz="2400" u="sng" dirty="0">
                <a:ea typeface="宋体" pitchFamily="2" charset="-122"/>
              </a:rPr>
              <a:t>predictability</a:t>
            </a:r>
          </a:p>
          <a:p>
            <a:r>
              <a:rPr lang="en-US" altLang="zh-CN" sz="2400" dirty="0">
                <a:ea typeface="宋体" pitchFamily="2" charset="-122"/>
              </a:rPr>
              <a:t>Defined, standardized, and incrementally improving </a:t>
            </a:r>
            <a:r>
              <a:rPr lang="en-US" altLang="zh-CN" sz="2400" u="sng" dirty="0">
                <a:ea typeface="宋体" pitchFamily="2" charset="-122"/>
              </a:rPr>
              <a:t>processes</a:t>
            </a:r>
          </a:p>
          <a:p>
            <a:r>
              <a:rPr lang="en-US" altLang="zh-CN" sz="2400" dirty="0">
                <a:ea typeface="宋体" pitchFamily="2" charset="-122"/>
              </a:rPr>
              <a:t>Thorough </a:t>
            </a:r>
            <a:r>
              <a:rPr lang="en-US" altLang="zh-CN" sz="2400" u="sng" dirty="0">
                <a:ea typeface="宋体" pitchFamily="2" charset="-122"/>
              </a:rPr>
              <a:t>documentation</a:t>
            </a:r>
          </a:p>
          <a:p>
            <a:r>
              <a:rPr lang="en-US" altLang="zh-CN" sz="2400" dirty="0">
                <a:ea typeface="宋体" pitchFamily="2" charset="-122"/>
              </a:rPr>
              <a:t>A defined software system </a:t>
            </a:r>
            <a:r>
              <a:rPr lang="en-US" altLang="zh-CN" sz="2400" u="sng" dirty="0">
                <a:ea typeface="宋体" pitchFamily="2" charset="-122"/>
              </a:rPr>
              <a:t>architecture</a:t>
            </a:r>
            <a:r>
              <a:rPr lang="en-US" altLang="zh-CN" sz="2400" dirty="0">
                <a:ea typeface="宋体" pitchFamily="2" charset="-122"/>
              </a:rPr>
              <a:t> defined up-front</a:t>
            </a:r>
          </a:p>
          <a:p>
            <a:r>
              <a:rPr lang="en-US" altLang="zh-CN" sz="2400" dirty="0">
                <a:ea typeface="宋体" pitchFamily="2" charset="-122"/>
              </a:rPr>
              <a:t>Detailed </a:t>
            </a:r>
            <a:r>
              <a:rPr lang="en-US" altLang="zh-CN" sz="2400" u="sng" dirty="0">
                <a:ea typeface="宋体" pitchFamily="2" charset="-122"/>
              </a:rPr>
              <a:t>plans</a:t>
            </a:r>
            <a:r>
              <a:rPr lang="en-US" altLang="zh-CN" sz="2400" dirty="0">
                <a:ea typeface="宋体" pitchFamily="2" charset="-122"/>
              </a:rPr>
              <a:t>, </a:t>
            </a:r>
            <a:r>
              <a:rPr lang="en-US" altLang="zh-CN" sz="2400" u="sng" dirty="0">
                <a:ea typeface="宋体" pitchFamily="2" charset="-122"/>
              </a:rPr>
              <a:t>workflow</a:t>
            </a:r>
            <a:r>
              <a:rPr lang="en-US" altLang="zh-CN" sz="2400" dirty="0">
                <a:ea typeface="宋体" pitchFamily="2" charset="-122"/>
              </a:rPr>
              <a:t>, </a:t>
            </a:r>
            <a:r>
              <a:rPr lang="en-US" altLang="zh-CN" sz="2400" u="sng" dirty="0">
                <a:ea typeface="宋体" pitchFamily="2" charset="-122"/>
              </a:rPr>
              <a:t>roles</a:t>
            </a:r>
            <a:r>
              <a:rPr lang="en-US" altLang="zh-CN" sz="2400" dirty="0">
                <a:ea typeface="宋体" pitchFamily="2" charset="-122"/>
              </a:rPr>
              <a:t>, </a:t>
            </a:r>
            <a:r>
              <a:rPr lang="en-US" altLang="zh-CN" sz="2400" u="sng" dirty="0">
                <a:ea typeface="宋体" pitchFamily="2" charset="-122"/>
              </a:rPr>
              <a:t>responsibilities</a:t>
            </a:r>
            <a:r>
              <a:rPr lang="en-US" altLang="zh-CN" sz="2400" dirty="0">
                <a:ea typeface="宋体" pitchFamily="2" charset="-122"/>
              </a:rPr>
              <a:t>, and </a:t>
            </a:r>
            <a:r>
              <a:rPr lang="en-US" altLang="zh-CN" sz="2400" u="sng" dirty="0">
                <a:ea typeface="宋体" pitchFamily="2" charset="-122"/>
              </a:rPr>
              <a:t>work product descriptions</a:t>
            </a:r>
          </a:p>
          <a:p>
            <a:r>
              <a:rPr lang="en-US" altLang="zh-CN" sz="2400" u="sng" dirty="0">
                <a:ea typeface="宋体" pitchFamily="2" charset="-122"/>
              </a:rPr>
              <a:t>Process group </a:t>
            </a:r>
            <a:r>
              <a:rPr lang="en-US" altLang="zh-CN" sz="2400" dirty="0">
                <a:ea typeface="宋体" pitchFamily="2" charset="-122"/>
              </a:rPr>
              <a:t>containing resources for specialists: process monitoring, controlling, and educating</a:t>
            </a:r>
          </a:p>
          <a:p>
            <a:r>
              <a:rPr lang="en-US" altLang="zh-CN" sz="2400" dirty="0">
                <a:ea typeface="宋体" pitchFamily="2" charset="-122"/>
              </a:rPr>
              <a:t>On-going </a:t>
            </a:r>
            <a:r>
              <a:rPr lang="en-US" altLang="zh-CN" sz="2400" u="sng" dirty="0">
                <a:ea typeface="宋体" pitchFamily="2" charset="-122"/>
              </a:rPr>
              <a:t>risk management</a:t>
            </a:r>
          </a:p>
          <a:p>
            <a:r>
              <a:rPr lang="en-US" altLang="zh-CN" sz="2400" dirty="0">
                <a:ea typeface="宋体" pitchFamily="2" charset="-122"/>
              </a:rPr>
              <a:t>Focus on </a:t>
            </a:r>
            <a:r>
              <a:rPr lang="en-US" altLang="zh-CN" sz="2400" u="sng" dirty="0">
                <a:ea typeface="宋体" pitchFamily="2" charset="-122"/>
              </a:rPr>
              <a:t>verification</a:t>
            </a:r>
            <a:r>
              <a:rPr lang="en-US" altLang="zh-CN" sz="2400" dirty="0">
                <a:ea typeface="宋体" pitchFamily="2" charset="-122"/>
              </a:rPr>
              <a:t> and </a:t>
            </a:r>
            <a:r>
              <a:rPr lang="en-US" altLang="zh-CN" sz="2400" u="sng" dirty="0">
                <a:ea typeface="宋体" pitchFamily="2" charset="-122"/>
              </a:rPr>
              <a:t>validation</a:t>
            </a:r>
            <a:endParaRPr lang="en-US" sz="2400" u="sng" dirty="0"/>
          </a:p>
          <a:p>
            <a:pPr marL="0" indent="0">
              <a:buNone/>
            </a:pPr>
            <a:endParaRPr lang="en-US" sz="2400" dirty="0"/>
          </a:p>
        </p:txBody>
      </p:sp>
      <p:sp>
        <p:nvSpPr>
          <p:cNvPr id="4" name="Footer Placeholder 3"/>
          <p:cNvSpPr>
            <a:spLocks noGrp="1"/>
          </p:cNvSpPr>
          <p:nvPr>
            <p:ph type="ftr" sz="quarter" idx="10"/>
          </p:nvPr>
        </p:nvSpPr>
        <p:spPr/>
        <p:txBody>
          <a:bodyPr/>
          <a:lstStyle/>
          <a:p>
            <a:r>
              <a:rPr lang="en-US" smtClean="0"/>
              <a:t>CSC326: Software Engineering © NC State Software Engineering Faculty</a:t>
            </a:r>
            <a:endParaRPr lang="en-US"/>
          </a:p>
        </p:txBody>
      </p:sp>
      <p:sp>
        <p:nvSpPr>
          <p:cNvPr id="5" name="Slide Number Placeholder 4"/>
          <p:cNvSpPr>
            <a:spLocks noGrp="1"/>
          </p:cNvSpPr>
          <p:nvPr>
            <p:ph type="sldNum" sz="quarter" idx="11"/>
          </p:nvPr>
        </p:nvSpPr>
        <p:spPr/>
        <p:txBody>
          <a:bodyPr/>
          <a:lstStyle/>
          <a:p>
            <a:fld id="{9ECBBFBF-96D2-47F4-8D8B-C051BBBFF67A}" type="slidenum">
              <a:rPr lang="en-US" smtClean="0"/>
              <a:t>13</a:t>
            </a:fld>
            <a:endParaRPr lang="en-US"/>
          </a:p>
        </p:txBody>
      </p:sp>
    </p:spTree>
    <p:extLst>
      <p:ext uri="{BB962C8B-B14F-4D97-AF65-F5344CB8AC3E}">
        <p14:creationId xmlns:p14="http://schemas.microsoft.com/office/powerpoint/2010/main" val="200282166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Personal Software Process</a:t>
            </a:r>
            <a:endParaRPr lang="en-US" dirty="0"/>
          </a:p>
        </p:txBody>
      </p:sp>
      <p:sp>
        <p:nvSpPr>
          <p:cNvPr id="3" name="Content Placeholder 2"/>
          <p:cNvSpPr>
            <a:spLocks noGrp="1"/>
          </p:cNvSpPr>
          <p:nvPr>
            <p:ph idx="1"/>
          </p:nvPr>
        </p:nvSpPr>
        <p:spPr/>
        <p:txBody>
          <a:bodyPr/>
          <a:lstStyle/>
          <a:p>
            <a:r>
              <a:rPr lang="en-US" dirty="0" smtClean="0"/>
              <a:t>Developed by Watts Humphrey (SEI)</a:t>
            </a:r>
          </a:p>
          <a:p>
            <a:r>
              <a:rPr lang="en-US" dirty="0" smtClean="0"/>
              <a:t>Followed by a single developer</a:t>
            </a:r>
          </a:p>
          <a:p>
            <a:r>
              <a:rPr lang="en-US" dirty="0" smtClean="0"/>
              <a:t>Guides developer in using a defined, measured, planned, and quality controlled process</a:t>
            </a:r>
          </a:p>
          <a:p>
            <a:pPr lvl="1"/>
            <a:r>
              <a:rPr lang="en-US" dirty="0" smtClean="0"/>
              <a:t>Also helps developers/engineers understand their own skills to improve personal performance</a:t>
            </a:r>
          </a:p>
          <a:p>
            <a:r>
              <a:rPr lang="en-US" dirty="0" smtClean="0"/>
              <a:t>Scripts, checklists, and templates to guide developer through each level of the PSP</a:t>
            </a:r>
          </a:p>
          <a:p>
            <a:endParaRPr lang="en-US" dirty="0"/>
          </a:p>
        </p:txBody>
      </p:sp>
      <p:sp>
        <p:nvSpPr>
          <p:cNvPr id="4" name="Footer Placeholder 3"/>
          <p:cNvSpPr>
            <a:spLocks noGrp="1"/>
          </p:cNvSpPr>
          <p:nvPr>
            <p:ph type="ftr" sz="quarter" idx="10"/>
          </p:nvPr>
        </p:nvSpPr>
        <p:spPr/>
        <p:txBody>
          <a:bodyPr/>
          <a:lstStyle/>
          <a:p>
            <a:r>
              <a:rPr lang="en-US" smtClean="0"/>
              <a:t>CSC326: Software Engineering © NC State Software Engineering Faculty</a:t>
            </a:r>
            <a:endParaRPr lang="en-US"/>
          </a:p>
        </p:txBody>
      </p:sp>
      <p:sp>
        <p:nvSpPr>
          <p:cNvPr id="5" name="Slide Number Placeholder 4"/>
          <p:cNvSpPr>
            <a:spLocks noGrp="1"/>
          </p:cNvSpPr>
          <p:nvPr>
            <p:ph type="sldNum" sz="quarter" idx="11"/>
          </p:nvPr>
        </p:nvSpPr>
        <p:spPr/>
        <p:txBody>
          <a:bodyPr/>
          <a:lstStyle/>
          <a:p>
            <a:fld id="{9ECBBFBF-96D2-47F4-8D8B-C051BBBFF67A}" type="slidenum">
              <a:rPr lang="en-US" smtClean="0"/>
              <a:t>14</a:t>
            </a:fld>
            <a:endParaRPr lang="en-US"/>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7162800" y="104775"/>
            <a:ext cx="1905000" cy="1952625"/>
          </a:xfrm>
          <a:prstGeom prst="rect">
            <a:avLst/>
          </a:prstGeom>
          <a:noFill/>
        </p:spPr>
      </p:pic>
    </p:spTree>
    <p:extLst>
      <p:ext uri="{BB962C8B-B14F-4D97-AF65-F5344CB8AC3E}">
        <p14:creationId xmlns:p14="http://schemas.microsoft.com/office/powerpoint/2010/main" val="228084486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Personal Software Process Levels</a:t>
            </a:r>
            <a:endParaRPr lang="en-US" dirty="0"/>
          </a:p>
        </p:txBody>
      </p:sp>
      <p:sp>
        <p:nvSpPr>
          <p:cNvPr id="3" name="Content Placeholder 2"/>
          <p:cNvSpPr>
            <a:spLocks noGrp="1"/>
          </p:cNvSpPr>
          <p:nvPr>
            <p:ph idx="1"/>
          </p:nvPr>
        </p:nvSpPr>
        <p:spPr>
          <a:xfrm>
            <a:off x="457200" y="1295400"/>
            <a:ext cx="5105400" cy="4724400"/>
          </a:xfrm>
        </p:spPr>
        <p:txBody>
          <a:bodyPr/>
          <a:lstStyle/>
          <a:p>
            <a:r>
              <a:rPr lang="en-US" dirty="0" smtClean="0"/>
              <a:t>Philosophies</a:t>
            </a:r>
          </a:p>
          <a:p>
            <a:pPr lvl="1"/>
            <a:r>
              <a:rPr lang="en-US" dirty="0" smtClean="0"/>
              <a:t>Faults that are in the code for a long time are more costly to fix</a:t>
            </a:r>
          </a:p>
          <a:p>
            <a:pPr lvl="2"/>
            <a:r>
              <a:rPr lang="en-US" dirty="0" smtClean="0"/>
              <a:t>How do we find faults?</a:t>
            </a:r>
          </a:p>
          <a:p>
            <a:pPr lvl="1"/>
            <a:endParaRPr lang="en-US" dirty="0"/>
          </a:p>
          <a:p>
            <a:pPr lvl="1"/>
            <a:r>
              <a:rPr lang="en-US" dirty="0" smtClean="0"/>
              <a:t>Defect prevention more effective than defect removal</a:t>
            </a:r>
          </a:p>
          <a:p>
            <a:pPr lvl="2"/>
            <a:r>
              <a:rPr lang="en-US" dirty="0" smtClean="0"/>
              <a:t>How can we prevent faults?</a:t>
            </a:r>
            <a:endParaRPr lang="en-US" dirty="0"/>
          </a:p>
        </p:txBody>
      </p:sp>
      <p:sp>
        <p:nvSpPr>
          <p:cNvPr id="4" name="Footer Placeholder 3"/>
          <p:cNvSpPr>
            <a:spLocks noGrp="1"/>
          </p:cNvSpPr>
          <p:nvPr>
            <p:ph type="ftr" sz="quarter" idx="10"/>
          </p:nvPr>
        </p:nvSpPr>
        <p:spPr/>
        <p:txBody>
          <a:bodyPr/>
          <a:lstStyle/>
          <a:p>
            <a:r>
              <a:rPr lang="en-US" smtClean="0"/>
              <a:t>CSC326: Software Engineering © NC State Software Engineering Faculty</a:t>
            </a:r>
            <a:endParaRPr lang="en-US"/>
          </a:p>
        </p:txBody>
      </p:sp>
      <p:sp>
        <p:nvSpPr>
          <p:cNvPr id="5" name="Slide Number Placeholder 4"/>
          <p:cNvSpPr>
            <a:spLocks noGrp="1"/>
          </p:cNvSpPr>
          <p:nvPr>
            <p:ph type="sldNum" sz="quarter" idx="11"/>
          </p:nvPr>
        </p:nvSpPr>
        <p:spPr/>
        <p:txBody>
          <a:bodyPr/>
          <a:lstStyle/>
          <a:p>
            <a:fld id="{9ECBBFBF-96D2-47F4-8D8B-C051BBBFF67A}" type="slidenum">
              <a:rPr lang="en-US" smtClean="0"/>
              <a:t>15</a:t>
            </a:fld>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1446736149"/>
              </p:ext>
            </p:extLst>
          </p:nvPr>
        </p:nvGraphicFramePr>
        <p:xfrm>
          <a:off x="5334000" y="1371600"/>
          <a:ext cx="3962400" cy="4319588"/>
        </p:xfrm>
        <a:graphic>
          <a:graphicData uri="http://schemas.openxmlformats.org/presentationml/2006/ole">
            <mc:AlternateContent xmlns:mc="http://schemas.openxmlformats.org/markup-compatibility/2006">
              <mc:Choice xmlns:v="urn:schemas-microsoft-com:vml" Requires="v">
                <p:oleObj spid="_x0000_s4122" name="Bitmap Image" r:id="rId3" imgW="5076190" imgH="5533333" progId="PBrush">
                  <p:embed/>
                </p:oleObj>
              </mc:Choice>
              <mc:Fallback>
                <p:oleObj name="Bitmap Image" r:id="rId3" imgW="5076190" imgH="5533333" progId="PBrush">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1371600"/>
                        <a:ext cx="3962400" cy="4319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33571335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Scripts</a:t>
            </a:r>
            <a:endParaRPr lang="en-US" dirty="0"/>
          </a:p>
        </p:txBody>
      </p:sp>
      <p:sp>
        <p:nvSpPr>
          <p:cNvPr id="3" name="Content Placeholder 2"/>
          <p:cNvSpPr>
            <a:spLocks noGrp="1"/>
          </p:cNvSpPr>
          <p:nvPr>
            <p:ph idx="1"/>
          </p:nvPr>
        </p:nvSpPr>
        <p:spPr/>
        <p:txBody>
          <a:bodyPr/>
          <a:lstStyle/>
          <a:p>
            <a:r>
              <a:rPr lang="en-US" sz="2400" dirty="0" smtClean="0"/>
              <a:t>Process script – inputs and steps to complete a process</a:t>
            </a:r>
          </a:p>
          <a:p>
            <a:pPr lvl="1"/>
            <a:r>
              <a:rPr lang="en-US" sz="2000" dirty="0" smtClean="0"/>
              <a:t>Exit criteria – process completion</a:t>
            </a:r>
          </a:p>
          <a:p>
            <a:r>
              <a:rPr lang="en-US" sz="2400" dirty="0" smtClean="0"/>
              <a:t>Planning script – planning development activities</a:t>
            </a:r>
          </a:p>
          <a:p>
            <a:pPr lvl="1"/>
            <a:r>
              <a:rPr lang="en-US" sz="2000" dirty="0" smtClean="0"/>
              <a:t>Size and time estimates</a:t>
            </a:r>
          </a:p>
          <a:p>
            <a:r>
              <a:rPr lang="en-US" sz="2400" dirty="0" smtClean="0"/>
              <a:t>High-level design script – creating high-level design </a:t>
            </a:r>
          </a:p>
          <a:p>
            <a:pPr lvl="1"/>
            <a:r>
              <a:rPr lang="en-US" sz="2000" dirty="0" smtClean="0"/>
              <a:t>PSP3 only</a:t>
            </a:r>
          </a:p>
          <a:p>
            <a:r>
              <a:rPr lang="en-US" sz="2400" dirty="0" smtClean="0"/>
              <a:t>High-level design review script </a:t>
            </a:r>
            <a:r>
              <a:rPr lang="en-US" sz="2400" dirty="0"/>
              <a:t>– </a:t>
            </a:r>
            <a:r>
              <a:rPr lang="en-US" sz="2400" dirty="0" smtClean="0"/>
              <a:t>reviewing PSP3 high-level design</a:t>
            </a:r>
          </a:p>
          <a:p>
            <a:r>
              <a:rPr lang="en-US" sz="2400" dirty="0" smtClean="0"/>
              <a:t>Development script – steps for design, code, compile, and test</a:t>
            </a:r>
          </a:p>
          <a:p>
            <a:r>
              <a:rPr lang="en-US" sz="2400" dirty="0" smtClean="0"/>
              <a:t>Postmortem script – analyzing and summarizing the data collected</a:t>
            </a:r>
            <a:endParaRPr lang="en-US" sz="2400" dirty="0"/>
          </a:p>
        </p:txBody>
      </p:sp>
      <p:sp>
        <p:nvSpPr>
          <p:cNvPr id="4" name="Footer Placeholder 3"/>
          <p:cNvSpPr>
            <a:spLocks noGrp="1"/>
          </p:cNvSpPr>
          <p:nvPr>
            <p:ph type="ftr" sz="quarter" idx="10"/>
          </p:nvPr>
        </p:nvSpPr>
        <p:spPr/>
        <p:txBody>
          <a:bodyPr/>
          <a:lstStyle/>
          <a:p>
            <a:r>
              <a:rPr lang="en-US" smtClean="0"/>
              <a:t>CSC326: Software Engineering © NC State Software Engineering Faculty</a:t>
            </a:r>
            <a:endParaRPr lang="en-US"/>
          </a:p>
        </p:txBody>
      </p:sp>
      <p:sp>
        <p:nvSpPr>
          <p:cNvPr id="5" name="Slide Number Placeholder 4"/>
          <p:cNvSpPr>
            <a:spLocks noGrp="1"/>
          </p:cNvSpPr>
          <p:nvPr>
            <p:ph type="sldNum" sz="quarter" idx="11"/>
          </p:nvPr>
        </p:nvSpPr>
        <p:spPr/>
        <p:txBody>
          <a:bodyPr/>
          <a:lstStyle/>
          <a:p>
            <a:fld id="{9ECBBFBF-96D2-47F4-8D8B-C051BBBFF67A}" type="slidenum">
              <a:rPr lang="en-US" smtClean="0"/>
              <a:t>16</a:t>
            </a:fld>
            <a:endParaRPr lang="en-US"/>
          </a:p>
        </p:txBody>
      </p:sp>
    </p:spTree>
    <p:extLst>
      <p:ext uri="{BB962C8B-B14F-4D97-AF65-F5344CB8AC3E}">
        <p14:creationId xmlns:p14="http://schemas.microsoft.com/office/powerpoint/2010/main" val="32509756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br>
              <a:rPr lang="en-US" dirty="0" smtClean="0"/>
            </a:br>
            <a:r>
              <a:rPr lang="en-US" dirty="0" smtClean="0"/>
              <a:t>Process Script</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CSC326: Software Engineering © NC State Software Engineering Faculty</a:t>
            </a:r>
            <a:endParaRPr lang="en-US"/>
          </a:p>
        </p:txBody>
      </p:sp>
      <p:sp>
        <p:nvSpPr>
          <p:cNvPr id="5" name="Slide Number Placeholder 4"/>
          <p:cNvSpPr>
            <a:spLocks noGrp="1"/>
          </p:cNvSpPr>
          <p:nvPr>
            <p:ph type="sldNum" sz="quarter" idx="11"/>
          </p:nvPr>
        </p:nvSpPr>
        <p:spPr/>
        <p:txBody>
          <a:bodyPr/>
          <a:lstStyle/>
          <a:p>
            <a:fld id="{9ECBBFBF-96D2-47F4-8D8B-C051BBBFF67A}" type="slidenum">
              <a:rPr lang="en-US" smtClean="0"/>
              <a:t>17</a:t>
            </a:fld>
            <a:endParaRPr lang="en-US"/>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5912" y="0"/>
            <a:ext cx="50180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925342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Defect Forms</a:t>
            </a:r>
            <a:endParaRPr lang="en-US" dirty="0"/>
          </a:p>
        </p:txBody>
      </p:sp>
      <p:sp>
        <p:nvSpPr>
          <p:cNvPr id="4" name="Footer Placeholder 3"/>
          <p:cNvSpPr>
            <a:spLocks noGrp="1"/>
          </p:cNvSpPr>
          <p:nvPr>
            <p:ph type="ftr" sz="quarter" idx="10"/>
          </p:nvPr>
        </p:nvSpPr>
        <p:spPr/>
        <p:txBody>
          <a:bodyPr/>
          <a:lstStyle/>
          <a:p>
            <a:r>
              <a:rPr lang="en-US" smtClean="0"/>
              <a:t>CSC326: Software Engineering © NC State Software Engineering Faculty</a:t>
            </a:r>
            <a:endParaRPr lang="en-US"/>
          </a:p>
        </p:txBody>
      </p:sp>
      <p:sp>
        <p:nvSpPr>
          <p:cNvPr id="5" name="Slide Number Placeholder 4"/>
          <p:cNvSpPr>
            <a:spLocks noGrp="1"/>
          </p:cNvSpPr>
          <p:nvPr>
            <p:ph type="sldNum" sz="quarter" idx="11"/>
          </p:nvPr>
        </p:nvSpPr>
        <p:spPr/>
        <p:txBody>
          <a:bodyPr/>
          <a:lstStyle/>
          <a:p>
            <a:fld id="{9ECBBFBF-96D2-47F4-8D8B-C051BBBFF67A}" type="slidenum">
              <a:rPr lang="en-US" smtClean="0"/>
              <a:t>18</a:t>
            </a:fld>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447800"/>
            <a:ext cx="8382000" cy="4440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730182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Defect Type (ODC)</a:t>
            </a:r>
            <a:endParaRPr lang="en-US" dirty="0"/>
          </a:p>
        </p:txBody>
      </p:sp>
      <p:sp>
        <p:nvSpPr>
          <p:cNvPr id="4" name="Footer Placeholder 3"/>
          <p:cNvSpPr>
            <a:spLocks noGrp="1"/>
          </p:cNvSpPr>
          <p:nvPr>
            <p:ph type="ftr" sz="quarter" idx="10"/>
          </p:nvPr>
        </p:nvSpPr>
        <p:spPr/>
        <p:txBody>
          <a:bodyPr/>
          <a:lstStyle/>
          <a:p>
            <a:r>
              <a:rPr lang="en-US" smtClean="0"/>
              <a:t>CSC326: Software Engineering © NC State Software Engineering Faculty</a:t>
            </a:r>
            <a:endParaRPr lang="en-US"/>
          </a:p>
        </p:txBody>
      </p:sp>
      <p:sp>
        <p:nvSpPr>
          <p:cNvPr id="5" name="Slide Number Placeholder 4"/>
          <p:cNvSpPr>
            <a:spLocks noGrp="1"/>
          </p:cNvSpPr>
          <p:nvPr>
            <p:ph type="sldNum" sz="quarter" idx="11"/>
          </p:nvPr>
        </p:nvSpPr>
        <p:spPr/>
        <p:txBody>
          <a:bodyPr/>
          <a:lstStyle/>
          <a:p>
            <a:fld id="{9ECBBFBF-96D2-47F4-8D8B-C051BBBFF67A}" type="slidenum">
              <a:rPr lang="en-US" smtClean="0"/>
              <a:t>19</a:t>
            </a:fld>
            <a:endParaRPr lang="en-US"/>
          </a:p>
        </p:txBody>
      </p:sp>
      <p:pic>
        <p:nvPicPr>
          <p:cNvPr id="6" name="Picture 3" descr="C:\Documents and Settings\Administrator\My Documents\KKM_2003\HAM\CmpE 104 - Spring 2003\temp\fig3.1(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066800"/>
            <a:ext cx="71628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993037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Development Process</a:t>
            </a:r>
            <a:endParaRPr lang="en-US" dirty="0"/>
          </a:p>
        </p:txBody>
      </p:sp>
      <p:sp>
        <p:nvSpPr>
          <p:cNvPr id="3" name="Content Placeholder 2"/>
          <p:cNvSpPr>
            <a:spLocks noGrp="1"/>
          </p:cNvSpPr>
          <p:nvPr>
            <p:ph idx="1"/>
          </p:nvPr>
        </p:nvSpPr>
        <p:spPr/>
        <p:txBody>
          <a:bodyPr/>
          <a:lstStyle/>
          <a:p>
            <a:r>
              <a:rPr lang="en-US" dirty="0" smtClean="0"/>
              <a:t>Process by which user needs are translated into a software product. The process involves translating user needs into software requirements, transforming the software requirements into design, implementing the design in code, testing the code, and sometimes installing and checking out the software for operational use.  Note: these activities may overlap or be performed iteratively.</a:t>
            </a:r>
            <a:endParaRPr lang="en-US" dirty="0"/>
          </a:p>
        </p:txBody>
      </p:sp>
      <p:sp>
        <p:nvSpPr>
          <p:cNvPr id="4" name="Footer Placeholder 3"/>
          <p:cNvSpPr>
            <a:spLocks noGrp="1"/>
          </p:cNvSpPr>
          <p:nvPr>
            <p:ph type="ftr" sz="quarter" idx="10"/>
          </p:nvPr>
        </p:nvSpPr>
        <p:spPr/>
        <p:txBody>
          <a:bodyPr/>
          <a:lstStyle/>
          <a:p>
            <a:r>
              <a:rPr lang="en-US" smtClean="0"/>
              <a:t>CSC326: Software Engineering © NC State Software Engineering Faculty</a:t>
            </a:r>
            <a:endParaRPr lang="en-US"/>
          </a:p>
        </p:txBody>
      </p:sp>
      <p:sp>
        <p:nvSpPr>
          <p:cNvPr id="5" name="Slide Number Placeholder 4"/>
          <p:cNvSpPr>
            <a:spLocks noGrp="1"/>
          </p:cNvSpPr>
          <p:nvPr>
            <p:ph type="sldNum" sz="quarter" idx="11"/>
          </p:nvPr>
        </p:nvSpPr>
        <p:spPr/>
        <p:txBody>
          <a:bodyPr/>
          <a:lstStyle/>
          <a:p>
            <a:fld id="{9ECBBFBF-96D2-47F4-8D8B-C051BBBFF67A}" type="slidenum">
              <a:rPr lang="en-US" smtClean="0"/>
              <a:t>2</a:t>
            </a:fld>
            <a:endParaRPr lang="en-US"/>
          </a:p>
        </p:txBody>
      </p:sp>
    </p:spTree>
    <p:extLst>
      <p:ext uri="{BB962C8B-B14F-4D97-AF65-F5344CB8AC3E}">
        <p14:creationId xmlns:p14="http://schemas.microsoft.com/office/powerpoint/2010/main" val="167920554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750" y="32550"/>
            <a:ext cx="8654250" cy="1796249"/>
          </a:xfrm>
        </p:spPr>
        <p:txBody>
          <a:bodyPr/>
          <a:lstStyle/>
          <a:p>
            <a:r>
              <a:rPr lang="en-US" dirty="0" smtClean="0"/>
              <a:t>Defect </a:t>
            </a:r>
            <a:br>
              <a:rPr lang="en-US" dirty="0" smtClean="0"/>
            </a:br>
            <a:r>
              <a:rPr lang="en-US" dirty="0" smtClean="0"/>
              <a:t>Form </a:t>
            </a:r>
            <a:br>
              <a:rPr lang="en-US" dirty="0" smtClean="0"/>
            </a:br>
            <a:r>
              <a:rPr lang="en-US" dirty="0" smtClean="0"/>
              <a:t>Example</a:t>
            </a:r>
            <a:endParaRPr lang="en-US" dirty="0"/>
          </a:p>
        </p:txBody>
      </p:sp>
      <p:sp>
        <p:nvSpPr>
          <p:cNvPr id="4" name="Footer Placeholder 3"/>
          <p:cNvSpPr>
            <a:spLocks noGrp="1"/>
          </p:cNvSpPr>
          <p:nvPr>
            <p:ph type="ftr" sz="quarter" idx="10"/>
          </p:nvPr>
        </p:nvSpPr>
        <p:spPr/>
        <p:txBody>
          <a:bodyPr/>
          <a:lstStyle/>
          <a:p>
            <a:r>
              <a:rPr lang="en-US" smtClean="0"/>
              <a:t>CSC326: Software Engineering © NC State Software Engineering Faculty</a:t>
            </a:r>
            <a:endParaRPr lang="en-US"/>
          </a:p>
        </p:txBody>
      </p:sp>
      <p:sp>
        <p:nvSpPr>
          <p:cNvPr id="5" name="Slide Number Placeholder 4"/>
          <p:cNvSpPr>
            <a:spLocks noGrp="1"/>
          </p:cNvSpPr>
          <p:nvPr>
            <p:ph type="sldNum" sz="quarter" idx="11"/>
          </p:nvPr>
        </p:nvSpPr>
        <p:spPr/>
        <p:txBody>
          <a:bodyPr/>
          <a:lstStyle/>
          <a:p>
            <a:fld id="{9ECBBFBF-96D2-47F4-8D8B-C051BBBFF67A}" type="slidenum">
              <a:rPr lang="en-US" smtClean="0"/>
              <a:t>20</a:t>
            </a:fld>
            <a:endParaRPr lang="en-US"/>
          </a:p>
        </p:txBody>
      </p:sp>
      <p:pic>
        <p:nvPicPr>
          <p:cNvPr id="6" name="Picture 3" descr="C:\Documents and Settings\Administrator\My Documents\KKM_2003\HAM\CmpE 104 - Spring 2003\temp\fig3.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43200"/>
            <a:ext cx="27432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descr="C:\Documents and Settings\Administrator\My Documents\KKM_2003\HAM\CmpE 104 - Spring 2003\temp\fig3.1(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9237" y="79375"/>
            <a:ext cx="6354763" cy="647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629906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Recording Log</a:t>
            </a:r>
            <a:endParaRPr lang="en-US" dirty="0"/>
          </a:p>
        </p:txBody>
      </p:sp>
      <p:sp>
        <p:nvSpPr>
          <p:cNvPr id="4" name="Footer Placeholder 3"/>
          <p:cNvSpPr>
            <a:spLocks noGrp="1"/>
          </p:cNvSpPr>
          <p:nvPr>
            <p:ph type="ftr" sz="quarter" idx="10"/>
          </p:nvPr>
        </p:nvSpPr>
        <p:spPr/>
        <p:txBody>
          <a:bodyPr/>
          <a:lstStyle/>
          <a:p>
            <a:r>
              <a:rPr lang="en-US" smtClean="0"/>
              <a:t>CSC326: Software Engineering © NC State Software Engineering Faculty</a:t>
            </a:r>
            <a:endParaRPr lang="en-US"/>
          </a:p>
        </p:txBody>
      </p:sp>
      <p:sp>
        <p:nvSpPr>
          <p:cNvPr id="5" name="Slide Number Placeholder 4"/>
          <p:cNvSpPr>
            <a:spLocks noGrp="1"/>
          </p:cNvSpPr>
          <p:nvPr>
            <p:ph type="sldNum" sz="quarter" idx="11"/>
          </p:nvPr>
        </p:nvSpPr>
        <p:spPr/>
        <p:txBody>
          <a:bodyPr/>
          <a:lstStyle/>
          <a:p>
            <a:fld id="{9ECBBFBF-96D2-47F4-8D8B-C051BBBFF67A}" type="slidenum">
              <a:rPr lang="en-US" smtClean="0"/>
              <a:t>21</a:t>
            </a:fld>
            <a:endParaRPr lang="en-US"/>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066800"/>
            <a:ext cx="8001000" cy="456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4121858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750" y="32550"/>
            <a:ext cx="8654250" cy="1796250"/>
          </a:xfrm>
        </p:spPr>
        <p:txBody>
          <a:bodyPr/>
          <a:lstStyle/>
          <a:p>
            <a:r>
              <a:rPr lang="en-US" dirty="0" smtClean="0"/>
              <a:t>Time Recording </a:t>
            </a:r>
            <a:br>
              <a:rPr lang="en-US" dirty="0" smtClean="0"/>
            </a:br>
            <a:r>
              <a:rPr lang="en-US" dirty="0" smtClean="0"/>
              <a:t>Log </a:t>
            </a:r>
            <a:br>
              <a:rPr lang="en-US" dirty="0" smtClean="0"/>
            </a:br>
            <a:r>
              <a:rPr lang="en-US" dirty="0" smtClean="0"/>
              <a:t>Example</a:t>
            </a:r>
            <a:endParaRPr lang="en-US" dirty="0"/>
          </a:p>
        </p:txBody>
      </p:sp>
      <p:sp>
        <p:nvSpPr>
          <p:cNvPr id="4" name="Footer Placeholder 3"/>
          <p:cNvSpPr>
            <a:spLocks noGrp="1"/>
          </p:cNvSpPr>
          <p:nvPr>
            <p:ph type="ftr" sz="quarter" idx="10"/>
          </p:nvPr>
        </p:nvSpPr>
        <p:spPr/>
        <p:txBody>
          <a:bodyPr/>
          <a:lstStyle/>
          <a:p>
            <a:r>
              <a:rPr lang="en-US" smtClean="0"/>
              <a:t>CSC326: Software Engineering © NC State Software Engineering Faculty</a:t>
            </a:r>
            <a:endParaRPr lang="en-US"/>
          </a:p>
        </p:txBody>
      </p:sp>
      <p:sp>
        <p:nvSpPr>
          <p:cNvPr id="5" name="Slide Number Placeholder 4"/>
          <p:cNvSpPr>
            <a:spLocks noGrp="1"/>
          </p:cNvSpPr>
          <p:nvPr>
            <p:ph type="sldNum" sz="quarter" idx="11"/>
          </p:nvPr>
        </p:nvSpPr>
        <p:spPr/>
        <p:txBody>
          <a:bodyPr/>
          <a:lstStyle/>
          <a:p>
            <a:fld id="{9ECBBFBF-96D2-47F4-8D8B-C051BBBFF67A}" type="slidenum">
              <a:rPr lang="en-US" smtClean="0"/>
              <a:t>22</a:t>
            </a:fld>
            <a:endParaRPr lang="en-US"/>
          </a:p>
        </p:txBody>
      </p:sp>
      <p:pic>
        <p:nvPicPr>
          <p:cNvPr id="6" name="Picture 3" descr="C:\Documents and Settings\Administrator\My Documents\KKM_2003\HAM\CmpE 104 - Spring 2003\temp\fig2.1(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762000"/>
            <a:ext cx="6629400" cy="564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187456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Plan </a:t>
            </a:r>
            <a:br>
              <a:rPr lang="en-US" dirty="0" smtClean="0"/>
            </a:br>
            <a:r>
              <a:rPr lang="en-US" dirty="0" smtClean="0"/>
              <a:t>Summary</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CSC326: Software Engineering © NC State Software Engineering Faculty</a:t>
            </a:r>
            <a:endParaRPr lang="en-US"/>
          </a:p>
        </p:txBody>
      </p:sp>
      <p:sp>
        <p:nvSpPr>
          <p:cNvPr id="5" name="Slide Number Placeholder 4"/>
          <p:cNvSpPr>
            <a:spLocks noGrp="1"/>
          </p:cNvSpPr>
          <p:nvPr>
            <p:ph type="sldNum" sz="quarter" idx="11"/>
          </p:nvPr>
        </p:nvSpPr>
        <p:spPr/>
        <p:txBody>
          <a:bodyPr/>
          <a:lstStyle/>
          <a:p>
            <a:fld id="{9ECBBFBF-96D2-47F4-8D8B-C051BBBFF67A}" type="slidenum">
              <a:rPr lang="en-US" smtClean="0"/>
              <a:t>23</a:t>
            </a:fld>
            <a:endParaRPr lang="en-US"/>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9825" y="0"/>
            <a:ext cx="50069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04696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Plan Summary Example</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CSC326: Software Engineering © NC State Software Engineering Faculty</a:t>
            </a:r>
            <a:endParaRPr lang="en-US"/>
          </a:p>
        </p:txBody>
      </p:sp>
      <p:sp>
        <p:nvSpPr>
          <p:cNvPr id="5" name="Slide Number Placeholder 4"/>
          <p:cNvSpPr>
            <a:spLocks noGrp="1"/>
          </p:cNvSpPr>
          <p:nvPr>
            <p:ph type="sldNum" sz="quarter" idx="11"/>
          </p:nvPr>
        </p:nvSpPr>
        <p:spPr/>
        <p:txBody>
          <a:bodyPr/>
          <a:lstStyle/>
          <a:p>
            <a:fld id="{9ECBBFBF-96D2-47F4-8D8B-C051BBBFF67A}" type="slidenum">
              <a:rPr lang="en-US" smtClean="0"/>
              <a:t>24</a:t>
            </a:fld>
            <a:endParaRPr lang="en-US"/>
          </a:p>
        </p:txBody>
      </p:sp>
      <p:pic>
        <p:nvPicPr>
          <p:cNvPr id="6" name="Picture 3" descr="C:\Documents and Settings\Administrator\My Documents\KKM_2003\HAM\CmpE 104 - Spring 2003\temp\fig3.1(1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914400"/>
            <a:ext cx="6858000" cy="564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106191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PSP Discussion</a:t>
            </a:r>
            <a:endParaRPr lang="en-US" dirty="0"/>
          </a:p>
        </p:txBody>
      </p:sp>
      <p:sp>
        <p:nvSpPr>
          <p:cNvPr id="3" name="Content Placeholder 2"/>
          <p:cNvSpPr>
            <a:spLocks noGrp="1"/>
          </p:cNvSpPr>
          <p:nvPr>
            <p:ph idx="1"/>
          </p:nvPr>
        </p:nvSpPr>
        <p:spPr/>
        <p:txBody>
          <a:bodyPr/>
          <a:lstStyle/>
          <a:p>
            <a:r>
              <a:rPr lang="en-US" dirty="0" smtClean="0"/>
              <a:t>Advantages</a:t>
            </a:r>
          </a:p>
          <a:p>
            <a:pPr lvl="1"/>
            <a:r>
              <a:rPr lang="en-US" dirty="0" smtClean="0"/>
              <a:t>Improved estimation (size &amp; time)</a:t>
            </a:r>
          </a:p>
          <a:p>
            <a:pPr lvl="1"/>
            <a:r>
              <a:rPr lang="en-US" dirty="0" smtClean="0"/>
              <a:t>Improved productivity</a:t>
            </a:r>
          </a:p>
          <a:p>
            <a:pPr lvl="1"/>
            <a:r>
              <a:rPr lang="en-US" dirty="0" smtClean="0"/>
              <a:t>Reduced testing time</a:t>
            </a:r>
          </a:p>
          <a:p>
            <a:pPr lvl="1"/>
            <a:r>
              <a:rPr lang="en-US" dirty="0" smtClean="0"/>
              <a:t>Improved quality</a:t>
            </a:r>
          </a:p>
          <a:p>
            <a:r>
              <a:rPr lang="en-US" dirty="0" smtClean="0"/>
              <a:t>Drawbacks</a:t>
            </a:r>
          </a:p>
          <a:p>
            <a:pPr lvl="1"/>
            <a:r>
              <a:rPr lang="en-US" dirty="0" smtClean="0"/>
              <a:t>Some people struggle with detailed reporting</a:t>
            </a:r>
          </a:p>
          <a:p>
            <a:pPr lvl="1"/>
            <a:r>
              <a:rPr lang="en-US" dirty="0" smtClean="0"/>
              <a:t>Longevity requires discipline – many people stop using PSP after a while</a:t>
            </a:r>
          </a:p>
          <a:p>
            <a:pPr lvl="1"/>
            <a:endParaRPr lang="en-US" dirty="0"/>
          </a:p>
        </p:txBody>
      </p:sp>
      <p:sp>
        <p:nvSpPr>
          <p:cNvPr id="4" name="Footer Placeholder 3"/>
          <p:cNvSpPr>
            <a:spLocks noGrp="1"/>
          </p:cNvSpPr>
          <p:nvPr>
            <p:ph type="ftr" sz="quarter" idx="10"/>
          </p:nvPr>
        </p:nvSpPr>
        <p:spPr/>
        <p:txBody>
          <a:bodyPr/>
          <a:lstStyle/>
          <a:p>
            <a:r>
              <a:rPr lang="en-US" smtClean="0"/>
              <a:t>CSC326: Software Engineering © NC State Software Engineering Faculty</a:t>
            </a:r>
            <a:endParaRPr lang="en-US"/>
          </a:p>
        </p:txBody>
      </p:sp>
      <p:sp>
        <p:nvSpPr>
          <p:cNvPr id="5" name="Slide Number Placeholder 4"/>
          <p:cNvSpPr>
            <a:spLocks noGrp="1"/>
          </p:cNvSpPr>
          <p:nvPr>
            <p:ph type="sldNum" sz="quarter" idx="11"/>
          </p:nvPr>
        </p:nvSpPr>
        <p:spPr/>
        <p:txBody>
          <a:bodyPr/>
          <a:lstStyle/>
          <a:p>
            <a:fld id="{9ECBBFBF-96D2-47F4-8D8B-C051BBBFF67A}" type="slidenum">
              <a:rPr lang="en-US" smtClean="0"/>
              <a:t>25</a:t>
            </a:fld>
            <a:endParaRPr lang="en-US"/>
          </a:p>
        </p:txBody>
      </p:sp>
      <p:sp>
        <p:nvSpPr>
          <p:cNvPr id="6" name="Oval 5"/>
          <p:cNvSpPr/>
          <p:nvPr/>
        </p:nvSpPr>
        <p:spPr>
          <a:xfrm>
            <a:off x="8991600" y="32551"/>
            <a:ext cx="76200" cy="1198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18226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Software Process (TSP)</a:t>
            </a:r>
            <a:endParaRPr lang="en-US" dirty="0"/>
          </a:p>
        </p:txBody>
      </p:sp>
      <p:sp>
        <p:nvSpPr>
          <p:cNvPr id="3" name="Content Placeholder 2"/>
          <p:cNvSpPr>
            <a:spLocks noGrp="1"/>
          </p:cNvSpPr>
          <p:nvPr>
            <p:ph idx="1"/>
          </p:nvPr>
        </p:nvSpPr>
        <p:spPr/>
        <p:txBody>
          <a:bodyPr/>
          <a:lstStyle/>
          <a:p>
            <a:r>
              <a:rPr lang="en-US" dirty="0" smtClean="0"/>
              <a:t>Created by Watts Humphrey</a:t>
            </a:r>
            <a:endParaRPr lang="en-US" dirty="0"/>
          </a:p>
          <a:p>
            <a:r>
              <a:rPr lang="en-US" dirty="0" smtClean="0"/>
              <a:t>Structure for self-directed teams to </a:t>
            </a:r>
          </a:p>
          <a:p>
            <a:pPr lvl="1"/>
            <a:r>
              <a:rPr lang="en-US" dirty="0" smtClean="0"/>
              <a:t>plan and track their work</a:t>
            </a:r>
          </a:p>
          <a:p>
            <a:pPr lvl="1"/>
            <a:r>
              <a:rPr lang="en-US" dirty="0" smtClean="0"/>
              <a:t>Establish goals</a:t>
            </a:r>
          </a:p>
          <a:p>
            <a:pPr lvl="1"/>
            <a:r>
              <a:rPr lang="en-US" dirty="0" smtClean="0"/>
              <a:t>Create their own processes and plans</a:t>
            </a:r>
          </a:p>
          <a:p>
            <a:pPr lvl="1"/>
            <a:r>
              <a:rPr lang="en-US" dirty="0" smtClean="0"/>
              <a:t>Guidance to the individual software engineer about how to perform on a tem</a:t>
            </a:r>
          </a:p>
          <a:p>
            <a:r>
              <a:rPr lang="en-US" dirty="0" smtClean="0"/>
              <a:t>Teams of up to 150 engineers</a:t>
            </a:r>
          </a:p>
          <a:p>
            <a:r>
              <a:rPr lang="en-US" dirty="0" smtClean="0"/>
              <a:t>Large, possibly multi-year projects</a:t>
            </a:r>
          </a:p>
        </p:txBody>
      </p:sp>
      <p:sp>
        <p:nvSpPr>
          <p:cNvPr id="4" name="Footer Placeholder 3"/>
          <p:cNvSpPr>
            <a:spLocks noGrp="1"/>
          </p:cNvSpPr>
          <p:nvPr>
            <p:ph type="ftr" sz="quarter" idx="10"/>
          </p:nvPr>
        </p:nvSpPr>
        <p:spPr/>
        <p:txBody>
          <a:bodyPr/>
          <a:lstStyle/>
          <a:p>
            <a:r>
              <a:rPr lang="en-US" smtClean="0"/>
              <a:t>CSC326: Software Engineering © NC State Software Engineering Faculty</a:t>
            </a:r>
            <a:endParaRPr lang="en-US"/>
          </a:p>
        </p:txBody>
      </p:sp>
      <p:sp>
        <p:nvSpPr>
          <p:cNvPr id="5" name="Slide Number Placeholder 4"/>
          <p:cNvSpPr>
            <a:spLocks noGrp="1"/>
          </p:cNvSpPr>
          <p:nvPr>
            <p:ph type="sldNum" sz="quarter" idx="11"/>
          </p:nvPr>
        </p:nvSpPr>
        <p:spPr/>
        <p:txBody>
          <a:bodyPr/>
          <a:lstStyle/>
          <a:p>
            <a:fld id="{9ECBBFBF-96D2-47F4-8D8B-C051BBBFF67A}" type="slidenum">
              <a:rPr lang="en-US" smtClean="0"/>
              <a:t>26</a:t>
            </a:fld>
            <a:endParaRPr lang="en-US"/>
          </a:p>
        </p:txBody>
      </p:sp>
    </p:spTree>
    <p:extLst>
      <p:ext uri="{BB962C8B-B14F-4D97-AF65-F5344CB8AC3E}">
        <p14:creationId xmlns:p14="http://schemas.microsoft.com/office/powerpoint/2010/main" val="868728199"/>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TSP </a:t>
            </a:r>
            <a:endParaRPr lang="en-US" dirty="0"/>
          </a:p>
        </p:txBody>
      </p:sp>
      <p:sp>
        <p:nvSpPr>
          <p:cNvPr id="3" name="Content Placeholder 2"/>
          <p:cNvSpPr>
            <a:spLocks noGrp="1"/>
          </p:cNvSpPr>
          <p:nvPr>
            <p:ph idx="1"/>
          </p:nvPr>
        </p:nvSpPr>
        <p:spPr/>
        <p:txBody>
          <a:bodyPr/>
          <a:lstStyle/>
          <a:p>
            <a:r>
              <a:rPr lang="en-US" dirty="0" smtClean="0"/>
              <a:t>21 process scripts</a:t>
            </a:r>
          </a:p>
          <a:p>
            <a:r>
              <a:rPr lang="en-US" dirty="0" smtClean="0"/>
              <a:t>10 role scripts</a:t>
            </a:r>
          </a:p>
          <a:p>
            <a:r>
              <a:rPr lang="en-US" dirty="0" smtClean="0"/>
              <a:t>21 forms</a:t>
            </a:r>
          </a:p>
          <a:p>
            <a:r>
              <a:rPr lang="en-US" dirty="0" smtClean="0"/>
              <a:t>3 standards</a:t>
            </a:r>
            <a:endParaRPr lang="en-US" dirty="0"/>
          </a:p>
        </p:txBody>
      </p:sp>
      <p:sp>
        <p:nvSpPr>
          <p:cNvPr id="4" name="Footer Placeholder 3"/>
          <p:cNvSpPr>
            <a:spLocks noGrp="1"/>
          </p:cNvSpPr>
          <p:nvPr>
            <p:ph type="ftr" sz="quarter" idx="10"/>
          </p:nvPr>
        </p:nvSpPr>
        <p:spPr/>
        <p:txBody>
          <a:bodyPr/>
          <a:lstStyle/>
          <a:p>
            <a:r>
              <a:rPr lang="en-US" smtClean="0"/>
              <a:t>CSC326: Software Engineering © NC State Software Engineering Faculty</a:t>
            </a:r>
            <a:endParaRPr lang="en-US"/>
          </a:p>
        </p:txBody>
      </p:sp>
      <p:sp>
        <p:nvSpPr>
          <p:cNvPr id="5" name="Slide Number Placeholder 4"/>
          <p:cNvSpPr>
            <a:spLocks noGrp="1"/>
          </p:cNvSpPr>
          <p:nvPr>
            <p:ph type="sldNum" sz="quarter" idx="11"/>
          </p:nvPr>
        </p:nvSpPr>
        <p:spPr/>
        <p:txBody>
          <a:bodyPr/>
          <a:lstStyle/>
          <a:p>
            <a:fld id="{9ECBBFBF-96D2-47F4-8D8B-C051BBBFF67A}" type="slidenum">
              <a:rPr lang="en-US" smtClean="0"/>
              <a:t>27</a:t>
            </a:fld>
            <a:endParaRPr lang="en-US"/>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4333875" y="0"/>
            <a:ext cx="4810125" cy="6858000"/>
          </a:xfrm>
          <a:prstGeom prst="rect">
            <a:avLst/>
          </a:prstGeom>
          <a:noFill/>
        </p:spPr>
      </p:pic>
    </p:spTree>
    <p:extLst>
      <p:ext uri="{BB962C8B-B14F-4D97-AF65-F5344CB8AC3E}">
        <p14:creationId xmlns:p14="http://schemas.microsoft.com/office/powerpoint/2010/main" val="152231826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br>
              <a:rPr lang="en-US" dirty="0" smtClean="0"/>
            </a:br>
            <a:r>
              <a:rPr lang="en-US" dirty="0" smtClean="0"/>
              <a:t>Script</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CSC326: Software Engineering © NC State Software Engineering Faculty</a:t>
            </a:r>
            <a:endParaRPr lang="en-US"/>
          </a:p>
        </p:txBody>
      </p:sp>
      <p:sp>
        <p:nvSpPr>
          <p:cNvPr id="5" name="Slide Number Placeholder 4"/>
          <p:cNvSpPr>
            <a:spLocks noGrp="1"/>
          </p:cNvSpPr>
          <p:nvPr>
            <p:ph type="sldNum" sz="quarter" idx="11"/>
          </p:nvPr>
        </p:nvSpPr>
        <p:spPr/>
        <p:txBody>
          <a:bodyPr/>
          <a:lstStyle/>
          <a:p>
            <a:fld id="{9ECBBFBF-96D2-47F4-8D8B-C051BBBFF67A}" type="slidenum">
              <a:rPr lang="en-US" smtClean="0"/>
              <a:t>28</a:t>
            </a:fld>
            <a:endParaRPr lang="en-US"/>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0675" y="0"/>
            <a:ext cx="5292725" cy="701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68490700"/>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br>
              <a:rPr lang="en-US" dirty="0" smtClean="0"/>
            </a:br>
            <a:r>
              <a:rPr lang="en-US" dirty="0" smtClean="0"/>
              <a:t>Form</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CSC326: Software Engineering © NC State Software Engineering Faculty</a:t>
            </a:r>
            <a:endParaRPr lang="en-US"/>
          </a:p>
        </p:txBody>
      </p:sp>
      <p:sp>
        <p:nvSpPr>
          <p:cNvPr id="5" name="Slide Number Placeholder 4"/>
          <p:cNvSpPr>
            <a:spLocks noGrp="1"/>
          </p:cNvSpPr>
          <p:nvPr>
            <p:ph type="sldNum" sz="quarter" idx="11"/>
          </p:nvPr>
        </p:nvSpPr>
        <p:spPr/>
        <p:txBody>
          <a:bodyPr/>
          <a:lstStyle/>
          <a:p>
            <a:fld id="{9ECBBFBF-96D2-47F4-8D8B-C051BBBFF67A}" type="slidenum">
              <a:rPr lang="en-US" smtClean="0"/>
              <a:t>29</a:t>
            </a:fld>
            <a:endParaRPr lang="en-US"/>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0"/>
            <a:ext cx="5486400" cy="677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038481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Process Model</a:t>
            </a:r>
            <a:endParaRPr lang="en-US" dirty="0"/>
          </a:p>
        </p:txBody>
      </p:sp>
      <p:sp>
        <p:nvSpPr>
          <p:cNvPr id="3" name="Content Placeholder 2"/>
          <p:cNvSpPr>
            <a:spLocks noGrp="1"/>
          </p:cNvSpPr>
          <p:nvPr>
            <p:ph idx="1"/>
          </p:nvPr>
        </p:nvSpPr>
        <p:spPr/>
        <p:txBody>
          <a:bodyPr/>
          <a:lstStyle/>
          <a:p>
            <a:r>
              <a:rPr lang="en-US" dirty="0" smtClean="0"/>
              <a:t>A simplified, abstracted, description of a software development process</a:t>
            </a:r>
          </a:p>
          <a:p>
            <a:pPr lvl="1"/>
            <a:r>
              <a:rPr lang="en-US" dirty="0" smtClean="0"/>
              <a:t>Software methodologists create specific software development processes that </a:t>
            </a:r>
          </a:p>
          <a:p>
            <a:pPr lvl="2"/>
            <a:r>
              <a:rPr lang="en-US" dirty="0" smtClean="0"/>
              <a:t>Adhere to the spirit of the models</a:t>
            </a:r>
          </a:p>
          <a:p>
            <a:pPr lvl="2"/>
            <a:r>
              <a:rPr lang="en-US" dirty="0" smtClean="0"/>
              <a:t>Have specific software practices</a:t>
            </a:r>
          </a:p>
          <a:p>
            <a:pPr lvl="3"/>
            <a:r>
              <a:rPr lang="en-US" dirty="0" smtClean="0"/>
              <a:t>Like the ones we’ve learned this semester…</a:t>
            </a:r>
          </a:p>
          <a:p>
            <a:r>
              <a:rPr lang="en-US" dirty="0" smtClean="0"/>
              <a:t>Engineering: selecting the right model/process/practice for the job</a:t>
            </a:r>
            <a:endParaRPr lang="en-US" dirty="0"/>
          </a:p>
        </p:txBody>
      </p:sp>
      <p:sp>
        <p:nvSpPr>
          <p:cNvPr id="4" name="Footer Placeholder 3"/>
          <p:cNvSpPr>
            <a:spLocks noGrp="1"/>
          </p:cNvSpPr>
          <p:nvPr>
            <p:ph type="ftr" sz="quarter" idx="10"/>
          </p:nvPr>
        </p:nvSpPr>
        <p:spPr/>
        <p:txBody>
          <a:bodyPr/>
          <a:lstStyle/>
          <a:p>
            <a:r>
              <a:rPr lang="en-US" smtClean="0"/>
              <a:t>CSC326: Software Engineering © NC State Software Engineering Faculty</a:t>
            </a:r>
            <a:endParaRPr lang="en-US"/>
          </a:p>
        </p:txBody>
      </p:sp>
      <p:sp>
        <p:nvSpPr>
          <p:cNvPr id="5" name="Slide Number Placeholder 4"/>
          <p:cNvSpPr>
            <a:spLocks noGrp="1"/>
          </p:cNvSpPr>
          <p:nvPr>
            <p:ph type="sldNum" sz="quarter" idx="11"/>
          </p:nvPr>
        </p:nvSpPr>
        <p:spPr/>
        <p:txBody>
          <a:bodyPr/>
          <a:lstStyle/>
          <a:p>
            <a:fld id="{9ECBBFBF-96D2-47F4-8D8B-C051BBBFF67A}" type="slidenum">
              <a:rPr lang="en-US" smtClean="0"/>
              <a:t>3</a:t>
            </a:fld>
            <a:endParaRPr lang="en-US"/>
          </a:p>
        </p:txBody>
      </p:sp>
    </p:spTree>
    <p:extLst>
      <p:ext uri="{BB962C8B-B14F-4D97-AF65-F5344CB8AC3E}">
        <p14:creationId xmlns:p14="http://schemas.microsoft.com/office/powerpoint/2010/main" val="2755708925"/>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Roles</a:t>
            </a:r>
            <a:endParaRPr lang="en-US" dirty="0"/>
          </a:p>
        </p:txBody>
      </p:sp>
      <p:sp>
        <p:nvSpPr>
          <p:cNvPr id="3" name="Content Placeholder 2"/>
          <p:cNvSpPr>
            <a:spLocks noGrp="1"/>
          </p:cNvSpPr>
          <p:nvPr>
            <p:ph idx="1"/>
          </p:nvPr>
        </p:nvSpPr>
        <p:spPr/>
        <p:txBody>
          <a:bodyPr/>
          <a:lstStyle/>
          <a:p>
            <a:r>
              <a:rPr lang="en-US" dirty="0" smtClean="0"/>
              <a:t>Team Leader</a:t>
            </a:r>
          </a:p>
          <a:p>
            <a:r>
              <a:rPr lang="en-US" dirty="0" smtClean="0"/>
              <a:t>Development Manager</a:t>
            </a:r>
          </a:p>
          <a:p>
            <a:r>
              <a:rPr lang="en-US" dirty="0" smtClean="0"/>
              <a:t>Planning Manager</a:t>
            </a:r>
          </a:p>
          <a:p>
            <a:r>
              <a:rPr lang="en-US" dirty="0" smtClean="0"/>
              <a:t>Quality/Process Manager</a:t>
            </a:r>
          </a:p>
          <a:p>
            <a:r>
              <a:rPr lang="en-US" dirty="0" smtClean="0"/>
              <a:t>Support Manager</a:t>
            </a:r>
          </a:p>
          <a:p>
            <a:endParaRPr lang="en-US" dirty="0"/>
          </a:p>
          <a:p>
            <a:r>
              <a:rPr lang="en-US" dirty="0" smtClean="0"/>
              <a:t>Goals of each role outlined in team project roles deck</a:t>
            </a:r>
            <a:endParaRPr lang="en-US" dirty="0"/>
          </a:p>
        </p:txBody>
      </p:sp>
      <p:sp>
        <p:nvSpPr>
          <p:cNvPr id="4" name="Footer Placeholder 3"/>
          <p:cNvSpPr>
            <a:spLocks noGrp="1"/>
          </p:cNvSpPr>
          <p:nvPr>
            <p:ph type="ftr" sz="quarter" idx="10"/>
          </p:nvPr>
        </p:nvSpPr>
        <p:spPr/>
        <p:txBody>
          <a:bodyPr/>
          <a:lstStyle/>
          <a:p>
            <a:r>
              <a:rPr lang="en-US" smtClean="0"/>
              <a:t>CSC326: Software Engineering © NC State Software Engineering Faculty</a:t>
            </a:r>
            <a:endParaRPr lang="en-US"/>
          </a:p>
        </p:txBody>
      </p:sp>
      <p:sp>
        <p:nvSpPr>
          <p:cNvPr id="5" name="Slide Number Placeholder 4"/>
          <p:cNvSpPr>
            <a:spLocks noGrp="1"/>
          </p:cNvSpPr>
          <p:nvPr>
            <p:ph type="sldNum" sz="quarter" idx="11"/>
          </p:nvPr>
        </p:nvSpPr>
        <p:spPr/>
        <p:txBody>
          <a:bodyPr/>
          <a:lstStyle/>
          <a:p>
            <a:fld id="{9ECBBFBF-96D2-47F4-8D8B-C051BBBFF67A}" type="slidenum">
              <a:rPr lang="en-US" smtClean="0"/>
              <a:t>30</a:t>
            </a:fld>
            <a:endParaRPr lang="en-US"/>
          </a:p>
        </p:txBody>
      </p:sp>
    </p:spTree>
    <p:extLst>
      <p:ext uri="{BB962C8B-B14F-4D97-AF65-F5344CB8AC3E}">
        <p14:creationId xmlns:p14="http://schemas.microsoft.com/office/powerpoint/2010/main" val="3685802320"/>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r>
              <a:rPr lang="en-US" dirty="0" smtClean="0"/>
              <a:t>Advantage and drawbacks similar to PSP</a:t>
            </a:r>
          </a:p>
          <a:p>
            <a:endParaRPr lang="en-US" dirty="0"/>
          </a:p>
          <a:p>
            <a:r>
              <a:rPr lang="en-US" dirty="0" smtClean="0"/>
              <a:t>Principal Benefit</a:t>
            </a:r>
          </a:p>
          <a:p>
            <a:pPr lvl="1"/>
            <a:r>
              <a:rPr lang="en-US" dirty="0" smtClean="0"/>
              <a:t>Shows teams of students or engineers how to produce quality products for planned costs and on aggressive schedules by managing work and making team members owners of their plans and processes.</a:t>
            </a:r>
            <a:endParaRPr lang="en-US" dirty="0"/>
          </a:p>
        </p:txBody>
      </p:sp>
      <p:sp>
        <p:nvSpPr>
          <p:cNvPr id="4" name="Footer Placeholder 3"/>
          <p:cNvSpPr>
            <a:spLocks noGrp="1"/>
          </p:cNvSpPr>
          <p:nvPr>
            <p:ph type="ftr" sz="quarter" idx="10"/>
          </p:nvPr>
        </p:nvSpPr>
        <p:spPr/>
        <p:txBody>
          <a:bodyPr/>
          <a:lstStyle/>
          <a:p>
            <a:r>
              <a:rPr lang="en-US" smtClean="0"/>
              <a:t>CSC326: Software Engineering © NC State Software Engineering Faculty</a:t>
            </a:r>
            <a:endParaRPr lang="en-US"/>
          </a:p>
        </p:txBody>
      </p:sp>
      <p:sp>
        <p:nvSpPr>
          <p:cNvPr id="5" name="Slide Number Placeholder 4"/>
          <p:cNvSpPr>
            <a:spLocks noGrp="1"/>
          </p:cNvSpPr>
          <p:nvPr>
            <p:ph type="sldNum" sz="quarter" idx="11"/>
          </p:nvPr>
        </p:nvSpPr>
        <p:spPr/>
        <p:txBody>
          <a:bodyPr/>
          <a:lstStyle/>
          <a:p>
            <a:fld id="{9ECBBFBF-96D2-47F4-8D8B-C051BBBFF67A}" type="slidenum">
              <a:rPr lang="en-US" smtClean="0"/>
              <a:t>31</a:t>
            </a:fld>
            <a:endParaRPr lang="en-US"/>
          </a:p>
        </p:txBody>
      </p:sp>
    </p:spTree>
    <p:extLst>
      <p:ext uri="{BB962C8B-B14F-4D97-AF65-F5344CB8AC3E}">
        <p14:creationId xmlns:p14="http://schemas.microsoft.com/office/powerpoint/2010/main" val="3273723789"/>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Rational Unified Process (RUP)</a:t>
            </a:r>
            <a:endParaRPr lang="en-US" dirty="0"/>
          </a:p>
        </p:txBody>
      </p:sp>
      <p:sp>
        <p:nvSpPr>
          <p:cNvPr id="3" name="Content Placeholder 2"/>
          <p:cNvSpPr>
            <a:spLocks noGrp="1"/>
          </p:cNvSpPr>
          <p:nvPr>
            <p:ph idx="1"/>
          </p:nvPr>
        </p:nvSpPr>
        <p:spPr/>
        <p:txBody>
          <a:bodyPr/>
          <a:lstStyle/>
          <a:p>
            <a:r>
              <a:rPr lang="en-US" dirty="0" smtClean="0"/>
              <a:t>Embeds OO techniques and uses UML as principle notation</a:t>
            </a:r>
          </a:p>
          <a:p>
            <a:r>
              <a:rPr lang="en-US" dirty="0" smtClean="0"/>
              <a:t>Customizable process framework</a:t>
            </a:r>
          </a:p>
          <a:p>
            <a:pPr lvl="1"/>
            <a:r>
              <a:rPr lang="en-US" dirty="0" smtClean="0"/>
              <a:t>Tailored or extended to match the needs of an adopting organization (team size, project size, etc.)</a:t>
            </a:r>
          </a:p>
          <a:p>
            <a:pPr lvl="1"/>
            <a:endParaRPr lang="en-US" dirty="0"/>
          </a:p>
        </p:txBody>
      </p:sp>
      <p:sp>
        <p:nvSpPr>
          <p:cNvPr id="4" name="Footer Placeholder 3"/>
          <p:cNvSpPr>
            <a:spLocks noGrp="1"/>
          </p:cNvSpPr>
          <p:nvPr>
            <p:ph type="ftr" sz="quarter" idx="10"/>
          </p:nvPr>
        </p:nvSpPr>
        <p:spPr/>
        <p:txBody>
          <a:bodyPr/>
          <a:lstStyle/>
          <a:p>
            <a:r>
              <a:rPr lang="en-US" smtClean="0"/>
              <a:t>CSC326: Software Engineering © NC State Software Engineering Faculty</a:t>
            </a:r>
            <a:endParaRPr lang="en-US"/>
          </a:p>
        </p:txBody>
      </p:sp>
      <p:sp>
        <p:nvSpPr>
          <p:cNvPr id="5" name="Slide Number Placeholder 4"/>
          <p:cNvSpPr>
            <a:spLocks noGrp="1"/>
          </p:cNvSpPr>
          <p:nvPr>
            <p:ph type="sldNum" sz="quarter" idx="11"/>
          </p:nvPr>
        </p:nvSpPr>
        <p:spPr/>
        <p:txBody>
          <a:bodyPr/>
          <a:lstStyle/>
          <a:p>
            <a:fld id="{9ECBBFBF-96D2-47F4-8D8B-C051BBBFF67A}" type="slidenum">
              <a:rPr lang="en-US" smtClean="0"/>
              <a:t>32</a:t>
            </a:fld>
            <a:endParaRPr lang="en-US"/>
          </a:p>
        </p:txBody>
      </p:sp>
    </p:spTree>
    <p:extLst>
      <p:ext uri="{BB962C8B-B14F-4D97-AF65-F5344CB8AC3E}">
        <p14:creationId xmlns:p14="http://schemas.microsoft.com/office/powerpoint/2010/main" val="2341979896"/>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Structure</a:t>
            </a:r>
            <a:endParaRPr lang="en-US" dirty="0"/>
          </a:p>
        </p:txBody>
      </p:sp>
      <p:sp>
        <p:nvSpPr>
          <p:cNvPr id="4" name="Footer Placeholder 3"/>
          <p:cNvSpPr>
            <a:spLocks noGrp="1"/>
          </p:cNvSpPr>
          <p:nvPr>
            <p:ph type="ftr" sz="quarter" idx="10"/>
          </p:nvPr>
        </p:nvSpPr>
        <p:spPr/>
        <p:txBody>
          <a:bodyPr/>
          <a:lstStyle/>
          <a:p>
            <a:r>
              <a:rPr lang="en-US" smtClean="0"/>
              <a:t>CSC326: Software Engineering © NC State Software Engineering Faculty</a:t>
            </a:r>
            <a:endParaRPr lang="en-US"/>
          </a:p>
        </p:txBody>
      </p:sp>
      <p:sp>
        <p:nvSpPr>
          <p:cNvPr id="5" name="Slide Number Placeholder 4"/>
          <p:cNvSpPr>
            <a:spLocks noGrp="1"/>
          </p:cNvSpPr>
          <p:nvPr>
            <p:ph type="sldNum" sz="quarter" idx="11"/>
          </p:nvPr>
        </p:nvSpPr>
        <p:spPr/>
        <p:txBody>
          <a:bodyPr/>
          <a:lstStyle/>
          <a:p>
            <a:fld id="{9ECBBFBF-96D2-47F4-8D8B-C051BBBFF67A}" type="slidenum">
              <a:rPr lang="en-US" smtClean="0"/>
              <a:t>33</a:t>
            </a:fld>
            <a:endParaRPr lang="en-US"/>
          </a:p>
        </p:txBody>
      </p:sp>
      <p:pic>
        <p:nvPicPr>
          <p:cNvPr id="6" name="Picture 2" descr="f03-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524000"/>
            <a:ext cx="5791200" cy="357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4"/>
          <p:cNvSpPr txBox="1">
            <a:spLocks noChangeArrowheads="1"/>
          </p:cNvSpPr>
          <p:nvPr/>
        </p:nvSpPr>
        <p:spPr bwMode="auto">
          <a:xfrm>
            <a:off x="6477000" y="0"/>
            <a:ext cx="2667000" cy="569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lang="en-US" altLang="zh-CN" dirty="0">
                <a:ea typeface="宋体" pitchFamily="2" charset="-122"/>
              </a:rPr>
              <a:t>Inception. Defining the objectives of the project, including the business case. This involves risk analysis, initial project plans, and resource requirements.</a:t>
            </a:r>
          </a:p>
          <a:p>
            <a:endParaRPr lang="en-US" altLang="zh-CN" dirty="0">
              <a:ea typeface="宋体" pitchFamily="2" charset="-122"/>
            </a:endParaRPr>
          </a:p>
          <a:p>
            <a:r>
              <a:rPr lang="en-US" altLang="zh-CN" dirty="0">
                <a:ea typeface="宋体" pitchFamily="2" charset="-122"/>
              </a:rPr>
              <a:t>Elaboration. Creating and validating the architecture of the software system, capturing the most important and critical requirements, and planning and estimating the rest of the project. The use cases developed in the inception phase are done in detail.</a:t>
            </a:r>
          </a:p>
          <a:p>
            <a:endParaRPr lang="en-US" altLang="zh-CN" dirty="0">
              <a:ea typeface="宋体" pitchFamily="2" charset="-122"/>
            </a:endParaRPr>
          </a:p>
          <a:p>
            <a:r>
              <a:rPr lang="en-US" altLang="zh-CN" dirty="0">
                <a:ea typeface="宋体" pitchFamily="2" charset="-122"/>
              </a:rPr>
              <a:t>Construction. Implementing the system based on the executable architecture created in the elaboration phase.</a:t>
            </a:r>
          </a:p>
          <a:p>
            <a:endParaRPr lang="en-US" altLang="zh-CN" dirty="0">
              <a:ea typeface="宋体" pitchFamily="2" charset="-122"/>
            </a:endParaRPr>
          </a:p>
          <a:p>
            <a:r>
              <a:rPr lang="en-US" altLang="zh-CN" dirty="0">
                <a:ea typeface="宋体" pitchFamily="2" charset="-122"/>
              </a:rPr>
              <a:t>Transition. Beta testing the system with some customers and preparing release candidates. </a:t>
            </a:r>
            <a:endParaRPr lang="en-US" dirty="0"/>
          </a:p>
        </p:txBody>
      </p:sp>
      <p:sp>
        <p:nvSpPr>
          <p:cNvPr id="9" name="Rectangle 4"/>
          <p:cNvSpPr>
            <a:spLocks noChangeArrowheads="1"/>
          </p:cNvSpPr>
          <p:nvPr/>
        </p:nvSpPr>
        <p:spPr bwMode="auto">
          <a:xfrm>
            <a:off x="457200" y="5486400"/>
            <a:ext cx="1981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400">
                <a:solidFill>
                  <a:srgbClr val="FF0000"/>
                </a:solidFill>
              </a:rPr>
              <a:t>“tailor down”</a:t>
            </a:r>
          </a:p>
        </p:txBody>
      </p:sp>
    </p:spTree>
    <p:extLst>
      <p:ext uri="{BB962C8B-B14F-4D97-AF65-F5344CB8AC3E}">
        <p14:creationId xmlns:p14="http://schemas.microsoft.com/office/powerpoint/2010/main" val="3827515114"/>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r>
              <a:rPr lang="en-US" dirty="0" smtClean="0"/>
              <a:t>Advantages</a:t>
            </a:r>
          </a:p>
          <a:p>
            <a:pPr lvl="1"/>
            <a:r>
              <a:rPr lang="en-US" dirty="0" smtClean="0"/>
              <a:t>Specialized for a large class of software systems, different application areas, different types of organizations, different competence levels, and different project sizes</a:t>
            </a:r>
          </a:p>
          <a:p>
            <a:r>
              <a:rPr lang="en-US" dirty="0" smtClean="0"/>
              <a:t>Drawbacks</a:t>
            </a:r>
          </a:p>
          <a:p>
            <a:pPr lvl="1"/>
            <a:r>
              <a:rPr lang="en-US" dirty="0" smtClean="0"/>
              <a:t>Seen as impractical for small, fast-paced projects</a:t>
            </a:r>
          </a:p>
          <a:p>
            <a:pPr lvl="2"/>
            <a:r>
              <a:rPr lang="en-US" smtClean="0"/>
              <a:t>More Agile </a:t>
            </a:r>
            <a:r>
              <a:rPr lang="en-US" dirty="0" smtClean="0"/>
              <a:t>versions </a:t>
            </a:r>
            <a:r>
              <a:rPr lang="en-US" smtClean="0"/>
              <a:t>of RUP</a:t>
            </a:r>
          </a:p>
          <a:p>
            <a:pPr lvl="1"/>
            <a:endParaRPr lang="en-US" dirty="0"/>
          </a:p>
        </p:txBody>
      </p:sp>
      <p:sp>
        <p:nvSpPr>
          <p:cNvPr id="4" name="Footer Placeholder 3"/>
          <p:cNvSpPr>
            <a:spLocks noGrp="1"/>
          </p:cNvSpPr>
          <p:nvPr>
            <p:ph type="ftr" sz="quarter" idx="10"/>
          </p:nvPr>
        </p:nvSpPr>
        <p:spPr/>
        <p:txBody>
          <a:bodyPr/>
          <a:lstStyle/>
          <a:p>
            <a:r>
              <a:rPr lang="en-US" smtClean="0"/>
              <a:t>CSC326: Software Engineering © NC State Software Engineering Faculty</a:t>
            </a:r>
            <a:endParaRPr lang="en-US"/>
          </a:p>
        </p:txBody>
      </p:sp>
      <p:sp>
        <p:nvSpPr>
          <p:cNvPr id="5" name="Slide Number Placeholder 4"/>
          <p:cNvSpPr>
            <a:spLocks noGrp="1"/>
          </p:cNvSpPr>
          <p:nvPr>
            <p:ph type="sldNum" sz="quarter" idx="11"/>
          </p:nvPr>
        </p:nvSpPr>
        <p:spPr/>
        <p:txBody>
          <a:bodyPr/>
          <a:lstStyle/>
          <a:p>
            <a:fld id="{9ECBBFBF-96D2-47F4-8D8B-C051BBBFF67A}" type="slidenum">
              <a:rPr lang="en-US" smtClean="0"/>
              <a:t>34</a:t>
            </a:fld>
            <a:endParaRPr lang="en-US"/>
          </a:p>
        </p:txBody>
      </p:sp>
    </p:spTree>
    <p:extLst>
      <p:ext uri="{BB962C8B-B14F-4D97-AF65-F5344CB8AC3E}">
        <p14:creationId xmlns:p14="http://schemas.microsoft.com/office/powerpoint/2010/main" val="261199070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Plan-Driven Process Models</a:t>
            </a:r>
            <a:endParaRPr lang="en-US" dirty="0"/>
          </a:p>
        </p:txBody>
      </p:sp>
      <p:sp>
        <p:nvSpPr>
          <p:cNvPr id="3" name="Content Placeholder 2"/>
          <p:cNvSpPr>
            <a:spLocks noGrp="1"/>
          </p:cNvSpPr>
          <p:nvPr>
            <p:ph idx="1"/>
          </p:nvPr>
        </p:nvSpPr>
        <p:spPr/>
        <p:txBody>
          <a:bodyPr/>
          <a:lstStyle/>
          <a:p>
            <a:r>
              <a:rPr lang="en-US" dirty="0" smtClean="0"/>
              <a:t>Up front requirements</a:t>
            </a:r>
          </a:p>
          <a:p>
            <a:r>
              <a:rPr lang="en-US" dirty="0" smtClean="0"/>
              <a:t>Stable requirements </a:t>
            </a:r>
          </a:p>
          <a:p>
            <a:r>
              <a:rPr lang="en-US" dirty="0" smtClean="0"/>
              <a:t>Cost of development minimized by up front planning</a:t>
            </a:r>
          </a:p>
          <a:p>
            <a:pPr lvl="1"/>
            <a:r>
              <a:rPr lang="en-US" dirty="0" smtClean="0"/>
              <a:t>Architecture and design documented and inspected</a:t>
            </a:r>
          </a:p>
          <a:p>
            <a:r>
              <a:rPr lang="en-US" dirty="0" smtClean="0"/>
              <a:t>“Do it right the first time”</a:t>
            </a:r>
          </a:p>
          <a:p>
            <a:r>
              <a:rPr lang="en-US" dirty="0" smtClean="0"/>
              <a:t>Safety- and mission-critical systems</a:t>
            </a:r>
          </a:p>
        </p:txBody>
      </p:sp>
      <p:sp>
        <p:nvSpPr>
          <p:cNvPr id="4" name="Footer Placeholder 3"/>
          <p:cNvSpPr>
            <a:spLocks noGrp="1"/>
          </p:cNvSpPr>
          <p:nvPr>
            <p:ph type="ftr" sz="quarter" idx="10"/>
          </p:nvPr>
        </p:nvSpPr>
        <p:spPr/>
        <p:txBody>
          <a:bodyPr/>
          <a:lstStyle/>
          <a:p>
            <a:r>
              <a:rPr lang="en-US" smtClean="0"/>
              <a:t>CSC326: Software Engineering © NC State Software Engineering Faculty</a:t>
            </a:r>
            <a:endParaRPr lang="en-US"/>
          </a:p>
        </p:txBody>
      </p:sp>
      <p:sp>
        <p:nvSpPr>
          <p:cNvPr id="5" name="Slide Number Placeholder 4"/>
          <p:cNvSpPr>
            <a:spLocks noGrp="1"/>
          </p:cNvSpPr>
          <p:nvPr>
            <p:ph type="sldNum" sz="quarter" idx="11"/>
          </p:nvPr>
        </p:nvSpPr>
        <p:spPr/>
        <p:txBody>
          <a:bodyPr/>
          <a:lstStyle/>
          <a:p>
            <a:fld id="{9ECBBFBF-96D2-47F4-8D8B-C051BBBFF67A}" type="slidenum">
              <a:rPr lang="en-US" smtClean="0"/>
              <a:t>4</a:t>
            </a:fld>
            <a:endParaRPr lang="en-US"/>
          </a:p>
        </p:txBody>
      </p:sp>
    </p:spTree>
    <p:extLst>
      <p:ext uri="{BB962C8B-B14F-4D97-AF65-F5344CB8AC3E}">
        <p14:creationId xmlns:p14="http://schemas.microsoft.com/office/powerpoint/2010/main" val="35499792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Process Models</a:t>
            </a:r>
            <a:endParaRPr lang="en-US" dirty="0"/>
          </a:p>
        </p:txBody>
      </p:sp>
      <p:sp>
        <p:nvSpPr>
          <p:cNvPr id="3" name="Content Placeholder 2"/>
          <p:cNvSpPr>
            <a:spLocks noGrp="1"/>
          </p:cNvSpPr>
          <p:nvPr>
            <p:ph idx="1"/>
          </p:nvPr>
        </p:nvSpPr>
        <p:spPr/>
        <p:txBody>
          <a:bodyPr/>
          <a:lstStyle/>
          <a:p>
            <a:r>
              <a:rPr lang="en-US" dirty="0" smtClean="0"/>
              <a:t>Anticipation of change</a:t>
            </a:r>
          </a:p>
          <a:p>
            <a:r>
              <a:rPr lang="en-US" dirty="0" smtClean="0"/>
              <a:t>Planning done in small iterations</a:t>
            </a:r>
          </a:p>
          <a:p>
            <a:pPr lvl="1"/>
            <a:r>
              <a:rPr lang="en-US" dirty="0" smtClean="0"/>
              <a:t>Gather requirements and plan for small chunks of functionality</a:t>
            </a:r>
          </a:p>
          <a:p>
            <a:endParaRPr lang="en-US" dirty="0"/>
          </a:p>
          <a:p>
            <a:r>
              <a:rPr lang="en-US" dirty="0" smtClean="0"/>
              <a:t>We’ll discuss Agile Models next class</a:t>
            </a:r>
          </a:p>
          <a:p>
            <a:endParaRPr lang="en-US" dirty="0"/>
          </a:p>
        </p:txBody>
      </p:sp>
      <p:sp>
        <p:nvSpPr>
          <p:cNvPr id="4" name="Footer Placeholder 3"/>
          <p:cNvSpPr>
            <a:spLocks noGrp="1"/>
          </p:cNvSpPr>
          <p:nvPr>
            <p:ph type="ftr" sz="quarter" idx="10"/>
          </p:nvPr>
        </p:nvSpPr>
        <p:spPr/>
        <p:txBody>
          <a:bodyPr/>
          <a:lstStyle/>
          <a:p>
            <a:r>
              <a:rPr lang="en-US" smtClean="0"/>
              <a:t>CSC326: Software Engineering © NC State Software Engineering Faculty</a:t>
            </a:r>
            <a:endParaRPr lang="en-US"/>
          </a:p>
        </p:txBody>
      </p:sp>
      <p:sp>
        <p:nvSpPr>
          <p:cNvPr id="5" name="Slide Number Placeholder 4"/>
          <p:cNvSpPr>
            <a:spLocks noGrp="1"/>
          </p:cNvSpPr>
          <p:nvPr>
            <p:ph type="sldNum" sz="quarter" idx="11"/>
          </p:nvPr>
        </p:nvSpPr>
        <p:spPr/>
        <p:txBody>
          <a:bodyPr/>
          <a:lstStyle/>
          <a:p>
            <a:fld id="{9ECBBFBF-96D2-47F4-8D8B-C051BBBFF67A}" type="slidenum">
              <a:rPr lang="en-US" smtClean="0"/>
              <a:t>5</a:t>
            </a:fld>
            <a:endParaRPr lang="en-US"/>
          </a:p>
        </p:txBody>
      </p:sp>
    </p:spTree>
    <p:extLst>
      <p:ext uri="{BB962C8B-B14F-4D97-AF65-F5344CB8AC3E}">
        <p14:creationId xmlns:p14="http://schemas.microsoft.com/office/powerpoint/2010/main" val="147215545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 and Processes</a:t>
            </a:r>
            <a:endParaRPr lang="en-US" dirty="0"/>
          </a:p>
        </p:txBody>
      </p:sp>
      <p:sp>
        <p:nvSpPr>
          <p:cNvPr id="4" name="Footer Placeholder 3"/>
          <p:cNvSpPr>
            <a:spLocks noGrp="1"/>
          </p:cNvSpPr>
          <p:nvPr>
            <p:ph type="ftr" sz="quarter" idx="10"/>
          </p:nvPr>
        </p:nvSpPr>
        <p:spPr/>
        <p:txBody>
          <a:bodyPr/>
          <a:lstStyle/>
          <a:p>
            <a:r>
              <a:rPr lang="en-US" smtClean="0"/>
              <a:t>CSC326: Software Engineering © NC State Software Engineering Faculty</a:t>
            </a:r>
            <a:endParaRPr lang="en-US"/>
          </a:p>
        </p:txBody>
      </p:sp>
      <p:sp>
        <p:nvSpPr>
          <p:cNvPr id="5" name="Slide Number Placeholder 4"/>
          <p:cNvSpPr>
            <a:spLocks noGrp="1"/>
          </p:cNvSpPr>
          <p:nvPr>
            <p:ph type="sldNum" sz="quarter" idx="11"/>
          </p:nvPr>
        </p:nvSpPr>
        <p:spPr/>
        <p:txBody>
          <a:bodyPr/>
          <a:lstStyle/>
          <a:p>
            <a:fld id="{9ECBBFBF-96D2-47F4-8D8B-C051BBBFF67A}" type="slidenum">
              <a:rPr lang="en-US" smtClean="0"/>
              <a:t>6</a:t>
            </a:fld>
            <a:endParaRPr lang="en-US"/>
          </a:p>
        </p:txBody>
      </p:sp>
      <p:pic>
        <p:nvPicPr>
          <p:cNvPr id="1027" name="Picture 3" descr="C:\Users\SarahHeckman\Teaching\326_CSC\2011_Spring\lectures\Models.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219200"/>
            <a:ext cx="7162800" cy="4636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160254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Waterfall Model</a:t>
            </a:r>
            <a:endParaRPr lang="en-US" dirty="0"/>
          </a:p>
        </p:txBody>
      </p:sp>
      <p:sp>
        <p:nvSpPr>
          <p:cNvPr id="4" name="Footer Placeholder 3"/>
          <p:cNvSpPr>
            <a:spLocks noGrp="1"/>
          </p:cNvSpPr>
          <p:nvPr>
            <p:ph type="ftr" sz="quarter" idx="10"/>
          </p:nvPr>
        </p:nvSpPr>
        <p:spPr/>
        <p:txBody>
          <a:bodyPr/>
          <a:lstStyle/>
          <a:p>
            <a:r>
              <a:rPr lang="en-US" smtClean="0"/>
              <a:t>CSC326: Software Engineering © NC State Software Engineering Faculty</a:t>
            </a:r>
            <a:endParaRPr lang="en-US"/>
          </a:p>
        </p:txBody>
      </p:sp>
      <p:sp>
        <p:nvSpPr>
          <p:cNvPr id="5" name="Slide Number Placeholder 4"/>
          <p:cNvSpPr>
            <a:spLocks noGrp="1"/>
          </p:cNvSpPr>
          <p:nvPr>
            <p:ph type="sldNum" sz="quarter" idx="11"/>
          </p:nvPr>
        </p:nvSpPr>
        <p:spPr/>
        <p:txBody>
          <a:bodyPr/>
          <a:lstStyle/>
          <a:p>
            <a:fld id="{9ECBBFBF-96D2-47F4-8D8B-C051BBBFF67A}" type="slidenum">
              <a:rPr lang="en-US" smtClean="0"/>
              <a:t>7</a:t>
            </a:fld>
            <a:endParaRPr lang="en-US"/>
          </a:p>
        </p:txBody>
      </p:sp>
      <p:graphicFrame>
        <p:nvGraphicFramePr>
          <p:cNvPr id="6" name="Object 11"/>
          <p:cNvGraphicFramePr>
            <a:graphicFrameLocks noChangeAspect="1"/>
          </p:cNvGraphicFramePr>
          <p:nvPr>
            <p:extLst>
              <p:ext uri="{D42A27DB-BD31-4B8C-83A1-F6EECF244321}">
                <p14:modId xmlns:p14="http://schemas.microsoft.com/office/powerpoint/2010/main" val="3098108835"/>
              </p:ext>
            </p:extLst>
          </p:nvPr>
        </p:nvGraphicFramePr>
        <p:xfrm>
          <a:off x="2590800" y="914400"/>
          <a:ext cx="5943600" cy="4962525"/>
        </p:xfrm>
        <a:graphic>
          <a:graphicData uri="http://schemas.openxmlformats.org/presentationml/2006/ole">
            <mc:AlternateContent xmlns:mc="http://schemas.openxmlformats.org/markup-compatibility/2006">
              <mc:Choice xmlns:v="urn:schemas-microsoft-com:vml" Requires="v">
                <p:oleObj spid="_x0000_s2077" name="Bitmap Image" r:id="rId4" imgW="4619048" imgH="3858164" progId="Paint.Picture">
                  <p:embed/>
                </p:oleObj>
              </mc:Choice>
              <mc:Fallback>
                <p:oleObj name="Bitmap Image" r:id="rId4" imgW="4619048" imgH="3858164"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0" y="914400"/>
                        <a:ext cx="5943600" cy="496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Box 10"/>
          <p:cNvSpPr txBox="1">
            <a:spLocks noChangeArrowheads="1"/>
          </p:cNvSpPr>
          <p:nvPr/>
        </p:nvSpPr>
        <p:spPr bwMode="auto">
          <a:xfrm>
            <a:off x="914400" y="3886200"/>
            <a:ext cx="3429000"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Aft>
                <a:spcPts val="600"/>
              </a:spcAft>
            </a:pPr>
            <a:r>
              <a:rPr lang="en-US" sz="2400" dirty="0">
                <a:solidFill>
                  <a:srgbClr val="FF0000"/>
                </a:solidFill>
              </a:rPr>
              <a:t>Notice back/</a:t>
            </a:r>
          </a:p>
          <a:p>
            <a:pPr>
              <a:spcAft>
                <a:spcPts val="600"/>
              </a:spcAft>
            </a:pPr>
            <a:r>
              <a:rPr lang="en-US" sz="2400" dirty="0">
                <a:solidFill>
                  <a:srgbClr val="FF0000"/>
                </a:solidFill>
              </a:rPr>
              <a:t>feedback arrows.</a:t>
            </a:r>
          </a:p>
        </p:txBody>
      </p:sp>
      <p:sp>
        <p:nvSpPr>
          <p:cNvPr id="8" name="TextBox 12"/>
          <p:cNvSpPr txBox="1">
            <a:spLocks noChangeArrowheads="1"/>
          </p:cNvSpPr>
          <p:nvPr/>
        </p:nvSpPr>
        <p:spPr bwMode="auto">
          <a:xfrm>
            <a:off x="6400800" y="1828800"/>
            <a:ext cx="3276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lang="en-US" sz="1800" dirty="0"/>
              <a:t>Predictable  but risky</a:t>
            </a:r>
          </a:p>
        </p:txBody>
      </p:sp>
    </p:spTree>
    <p:extLst>
      <p:ext uri="{BB962C8B-B14F-4D97-AF65-F5344CB8AC3E}">
        <p14:creationId xmlns:p14="http://schemas.microsoft.com/office/powerpoint/2010/main" val="197328884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Spiral Model</a:t>
            </a:r>
            <a:endParaRPr lang="en-US" dirty="0"/>
          </a:p>
        </p:txBody>
      </p:sp>
      <p:sp>
        <p:nvSpPr>
          <p:cNvPr id="4" name="Footer Placeholder 3"/>
          <p:cNvSpPr>
            <a:spLocks noGrp="1"/>
          </p:cNvSpPr>
          <p:nvPr>
            <p:ph type="ftr" sz="quarter" idx="10"/>
          </p:nvPr>
        </p:nvSpPr>
        <p:spPr/>
        <p:txBody>
          <a:bodyPr/>
          <a:lstStyle/>
          <a:p>
            <a:r>
              <a:rPr lang="en-US" smtClean="0"/>
              <a:t>CSC326: Software Engineering © NC State Software Engineering Faculty</a:t>
            </a:r>
            <a:endParaRPr lang="en-US"/>
          </a:p>
        </p:txBody>
      </p:sp>
      <p:sp>
        <p:nvSpPr>
          <p:cNvPr id="5" name="Slide Number Placeholder 4"/>
          <p:cNvSpPr>
            <a:spLocks noGrp="1"/>
          </p:cNvSpPr>
          <p:nvPr>
            <p:ph type="sldNum" sz="quarter" idx="11"/>
          </p:nvPr>
        </p:nvSpPr>
        <p:spPr/>
        <p:txBody>
          <a:bodyPr/>
          <a:lstStyle/>
          <a:p>
            <a:fld id="{9ECBBFBF-96D2-47F4-8D8B-C051BBBFF67A}" type="slidenum">
              <a:rPr lang="en-US" smtClean="0"/>
              <a:t>8</a:t>
            </a:fld>
            <a:endParaRPr lang="en-US"/>
          </a:p>
        </p:txBody>
      </p:sp>
      <p:grpSp>
        <p:nvGrpSpPr>
          <p:cNvPr id="6" name="Group 3"/>
          <p:cNvGrpSpPr>
            <a:grpSpLocks/>
          </p:cNvGrpSpPr>
          <p:nvPr/>
        </p:nvGrpSpPr>
        <p:grpSpPr bwMode="auto">
          <a:xfrm>
            <a:off x="2971800" y="1219200"/>
            <a:ext cx="6096000" cy="4038600"/>
            <a:chOff x="363" y="32"/>
            <a:chExt cx="5034" cy="3449"/>
          </a:xfrm>
        </p:grpSpPr>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 y="120"/>
              <a:ext cx="5034" cy="3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8" name="Line 5"/>
            <p:cNvSpPr>
              <a:spLocks noChangeShapeType="1"/>
            </p:cNvSpPr>
            <p:nvPr/>
          </p:nvSpPr>
          <p:spPr bwMode="auto">
            <a:xfrm flipV="1">
              <a:off x="2600" y="32"/>
              <a:ext cx="0" cy="344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 name="Line 6"/>
            <p:cNvSpPr>
              <a:spLocks noChangeShapeType="1"/>
            </p:cNvSpPr>
            <p:nvPr/>
          </p:nvSpPr>
          <p:spPr bwMode="auto">
            <a:xfrm flipV="1">
              <a:off x="363" y="1712"/>
              <a:ext cx="478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0" name="TextBox 7"/>
          <p:cNvSpPr txBox="1">
            <a:spLocks noChangeArrowheads="1"/>
          </p:cNvSpPr>
          <p:nvPr/>
        </p:nvSpPr>
        <p:spPr bwMode="auto">
          <a:xfrm>
            <a:off x="457200" y="3581400"/>
            <a:ext cx="3352800" cy="275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Aft>
                <a:spcPts val="600"/>
              </a:spcAft>
            </a:pPr>
            <a:r>
              <a:rPr lang="en-US" sz="2400" dirty="0">
                <a:solidFill>
                  <a:srgbClr val="FF0000"/>
                </a:solidFill>
              </a:rPr>
              <a:t>A prototype is released each “circuit.”  Some prototypes are specifications.</a:t>
            </a:r>
          </a:p>
          <a:p>
            <a:pPr>
              <a:spcAft>
                <a:spcPts val="600"/>
              </a:spcAft>
            </a:pPr>
            <a:r>
              <a:rPr lang="en-US" sz="2400" dirty="0">
                <a:solidFill>
                  <a:srgbClr val="FF0000"/>
                </a:solidFill>
              </a:rPr>
              <a:t>Part of circuit n is evaluating circuit n-1.  </a:t>
            </a:r>
          </a:p>
        </p:txBody>
      </p:sp>
      <p:sp>
        <p:nvSpPr>
          <p:cNvPr id="11" name="TextBox 8"/>
          <p:cNvSpPr txBox="1">
            <a:spLocks noChangeArrowheads="1"/>
          </p:cNvSpPr>
          <p:nvPr/>
        </p:nvSpPr>
        <p:spPr bwMode="auto">
          <a:xfrm>
            <a:off x="4724400" y="5715000"/>
            <a:ext cx="2362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lang="en-US" sz="1800" dirty="0" smtClean="0"/>
              <a:t>Considers </a:t>
            </a:r>
            <a:r>
              <a:rPr lang="en-US" sz="1800" dirty="0"/>
              <a:t>risk</a:t>
            </a:r>
          </a:p>
        </p:txBody>
      </p:sp>
    </p:spTree>
    <p:extLst>
      <p:ext uri="{BB962C8B-B14F-4D97-AF65-F5344CB8AC3E}">
        <p14:creationId xmlns:p14="http://schemas.microsoft.com/office/powerpoint/2010/main" val="233644508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Incremental Model</a:t>
            </a:r>
            <a:endParaRPr lang="en-US" dirty="0"/>
          </a:p>
        </p:txBody>
      </p:sp>
      <p:sp>
        <p:nvSpPr>
          <p:cNvPr id="4" name="Footer Placeholder 3"/>
          <p:cNvSpPr>
            <a:spLocks noGrp="1"/>
          </p:cNvSpPr>
          <p:nvPr>
            <p:ph type="ftr" sz="quarter" idx="10"/>
          </p:nvPr>
        </p:nvSpPr>
        <p:spPr/>
        <p:txBody>
          <a:bodyPr/>
          <a:lstStyle/>
          <a:p>
            <a:r>
              <a:rPr lang="en-US" smtClean="0"/>
              <a:t>CSC326: Software Engineering © NC State Software Engineering Faculty</a:t>
            </a:r>
            <a:endParaRPr lang="en-US"/>
          </a:p>
        </p:txBody>
      </p:sp>
      <p:sp>
        <p:nvSpPr>
          <p:cNvPr id="5" name="Slide Number Placeholder 4"/>
          <p:cNvSpPr>
            <a:spLocks noGrp="1"/>
          </p:cNvSpPr>
          <p:nvPr>
            <p:ph type="sldNum" sz="quarter" idx="11"/>
          </p:nvPr>
        </p:nvSpPr>
        <p:spPr/>
        <p:txBody>
          <a:bodyPr/>
          <a:lstStyle/>
          <a:p>
            <a:fld id="{9ECBBFBF-96D2-47F4-8D8B-C051BBBFF67A}" type="slidenum">
              <a:rPr lang="en-US" smtClean="0"/>
              <a:t>9</a:t>
            </a:fld>
            <a:endParaRPr lang="en-US"/>
          </a:p>
        </p:txBody>
      </p:sp>
      <p:graphicFrame>
        <p:nvGraphicFramePr>
          <p:cNvPr id="6" name="Object 6"/>
          <p:cNvGraphicFramePr>
            <a:graphicFrameLocks noChangeAspect="1"/>
          </p:cNvGraphicFramePr>
          <p:nvPr>
            <p:extLst>
              <p:ext uri="{D42A27DB-BD31-4B8C-83A1-F6EECF244321}">
                <p14:modId xmlns:p14="http://schemas.microsoft.com/office/powerpoint/2010/main" val="1489101242"/>
              </p:ext>
            </p:extLst>
          </p:nvPr>
        </p:nvGraphicFramePr>
        <p:xfrm>
          <a:off x="1143000" y="862012"/>
          <a:ext cx="7391400" cy="5081588"/>
        </p:xfrm>
        <a:graphic>
          <a:graphicData uri="http://schemas.openxmlformats.org/presentationml/2006/ole">
            <mc:AlternateContent xmlns:mc="http://schemas.openxmlformats.org/markup-compatibility/2006">
              <mc:Choice xmlns:v="urn:schemas-microsoft-com:vml" Requires="v">
                <p:oleObj spid="_x0000_s3100" name="Bitmap Image" r:id="rId4" imgW="5210902" imgH="3580952" progId="Paint.Picture">
                  <p:embed/>
                </p:oleObj>
              </mc:Choice>
              <mc:Fallback>
                <p:oleObj name="Bitmap Image" r:id="rId4" imgW="5210902" imgH="3580952"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862012"/>
                        <a:ext cx="7391400" cy="5081588"/>
                      </a:xfrm>
                      <a:prstGeom prst="rect">
                        <a:avLst/>
                      </a:prstGeom>
                      <a:noFill/>
                      <a:ln>
                        <a:noFill/>
                      </a:ln>
                      <a:effectLst/>
                    </p:spPr>
                  </p:pic>
                </p:oleObj>
              </mc:Fallback>
            </mc:AlternateContent>
          </a:graphicData>
        </a:graphic>
      </p:graphicFrame>
      <p:sp>
        <p:nvSpPr>
          <p:cNvPr id="7" name="TextBox 4"/>
          <p:cNvSpPr txBox="1">
            <a:spLocks noChangeArrowheads="1"/>
          </p:cNvSpPr>
          <p:nvPr/>
        </p:nvSpPr>
        <p:spPr bwMode="auto">
          <a:xfrm>
            <a:off x="457200" y="3886200"/>
            <a:ext cx="3429000" cy="238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Aft>
                <a:spcPts val="600"/>
              </a:spcAft>
            </a:pPr>
            <a:r>
              <a:rPr lang="en-US" sz="2400">
                <a:solidFill>
                  <a:srgbClr val="FF0000"/>
                </a:solidFill>
              </a:rPr>
              <a:t>Incremental fundamentally means “add onto.”</a:t>
            </a:r>
          </a:p>
          <a:p>
            <a:r>
              <a:rPr lang="en-US" sz="2400">
                <a:solidFill>
                  <a:srgbClr val="FF0000"/>
                </a:solidFill>
              </a:rPr>
              <a:t>Output from an increment is released to customers.</a:t>
            </a:r>
          </a:p>
        </p:txBody>
      </p:sp>
      <p:sp>
        <p:nvSpPr>
          <p:cNvPr id="8" name="TextBox 6"/>
          <p:cNvSpPr txBox="1">
            <a:spLocks noChangeArrowheads="1"/>
          </p:cNvSpPr>
          <p:nvPr/>
        </p:nvSpPr>
        <p:spPr bwMode="auto">
          <a:xfrm>
            <a:off x="5029200" y="1143000"/>
            <a:ext cx="4191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lang="en-US" sz="1800"/>
              <a:t>Incorporate customer feedback  </a:t>
            </a:r>
          </a:p>
          <a:p>
            <a:r>
              <a:rPr lang="en-US" sz="1800"/>
              <a:t>   Each iteration delivers to customer</a:t>
            </a:r>
          </a:p>
        </p:txBody>
      </p:sp>
    </p:spTree>
    <p:extLst>
      <p:ext uri="{BB962C8B-B14F-4D97-AF65-F5344CB8AC3E}">
        <p14:creationId xmlns:p14="http://schemas.microsoft.com/office/powerpoint/2010/main" val="136449502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SimpleCSCTemplate">
  <a:themeElements>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SimpleCSCTemplate</Template>
  <TotalTime>215</TotalTime>
  <Words>1700</Words>
  <Application>Microsoft Macintosh PowerPoint</Application>
  <PresentationFormat>On-screen Show (4:3)</PresentationFormat>
  <Paragraphs>247</Paragraphs>
  <Slides>34</Slides>
  <Notes>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36" baseType="lpstr">
      <vt:lpstr>SimpleCSCTemplate</vt:lpstr>
      <vt:lpstr>Bitmap Image</vt:lpstr>
      <vt:lpstr>Software Process Plan-Driven Driven Methodologies</vt:lpstr>
      <vt:lpstr>Software Development Process</vt:lpstr>
      <vt:lpstr>Software Process Model</vt:lpstr>
      <vt:lpstr>Plan-Driven Process Models</vt:lpstr>
      <vt:lpstr>Agile Process Models</vt:lpstr>
      <vt:lpstr>Models and Processes</vt:lpstr>
      <vt:lpstr>Waterfall Model</vt:lpstr>
      <vt:lpstr>Spiral Model</vt:lpstr>
      <vt:lpstr>Incremental Model</vt:lpstr>
      <vt:lpstr>Iterative Model</vt:lpstr>
      <vt:lpstr>Iterative Model II</vt:lpstr>
      <vt:lpstr>The Planning Spectrum</vt:lpstr>
      <vt:lpstr>Plan-Driven Software Development Processes</vt:lpstr>
      <vt:lpstr>Personal Software Process</vt:lpstr>
      <vt:lpstr>Personal Software Process Levels</vt:lpstr>
      <vt:lpstr>Process Scripts</vt:lpstr>
      <vt:lpstr>Example Process Script</vt:lpstr>
      <vt:lpstr>Defect Forms</vt:lpstr>
      <vt:lpstr>Defect Type (ODC)</vt:lpstr>
      <vt:lpstr>Defect  Form  Example</vt:lpstr>
      <vt:lpstr>Time Recording Log</vt:lpstr>
      <vt:lpstr>Time Recording  Log  Example</vt:lpstr>
      <vt:lpstr>Project Plan  Summary</vt:lpstr>
      <vt:lpstr>Project Plan Summary Example</vt:lpstr>
      <vt:lpstr>PSP Discussion</vt:lpstr>
      <vt:lpstr>Team Software Process (TSP)</vt:lpstr>
      <vt:lpstr>TSP </vt:lpstr>
      <vt:lpstr>Example Script</vt:lpstr>
      <vt:lpstr>Example  Form</vt:lpstr>
      <vt:lpstr>Roles</vt:lpstr>
      <vt:lpstr>Discussion</vt:lpstr>
      <vt:lpstr>Rational Unified Process (RUP)</vt:lpstr>
      <vt:lpstr>Process Structure</vt:lpstr>
      <vt:lpstr>Discussion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Process Plan-Driven Driven Methodologies</dc:title>
  <dc:creator>Sarah Heckman</dc:creator>
  <cp:lastModifiedBy>Tim Menzies</cp:lastModifiedBy>
  <cp:revision>30</cp:revision>
  <cp:lastPrinted>2013-10-30T13:44:20Z</cp:lastPrinted>
  <dcterms:created xsi:type="dcterms:W3CDTF">2011-04-03T19:03:23Z</dcterms:created>
  <dcterms:modified xsi:type="dcterms:W3CDTF">2014-11-02T22:03:01Z</dcterms:modified>
</cp:coreProperties>
</file>