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62" r:id="rId3"/>
    <p:sldId id="265" r:id="rId4"/>
    <p:sldId id="266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88EC-6840-42F9-988B-C5C2C163AC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E822-16E3-45BE-BF6C-4C46B46F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2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EE822-16E3-45BE-BF6C-4C46B46F90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EE822-16E3-45BE-BF6C-4C46B46F90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7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EE822-16E3-45BE-BF6C-4C46B46F90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EE822-16E3-45BE-BF6C-4C46B46F90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EE822-16E3-45BE-BF6C-4C46B46F90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9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6814-A5BE-4929-B187-3C162A57AD7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Containerized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OSC Differentiators</a:t>
            </a:r>
          </a:p>
          <a:p>
            <a:pPr lvl="1"/>
            <a:r>
              <a:rPr lang="en-US" dirty="0" smtClean="0"/>
              <a:t>Vendor agnostic solution</a:t>
            </a:r>
          </a:p>
          <a:p>
            <a:pPr lvl="1"/>
            <a:r>
              <a:rPr lang="en-US" dirty="0" smtClean="0"/>
              <a:t>Centralized protection across data centers</a:t>
            </a:r>
          </a:p>
          <a:p>
            <a:pPr lvl="1"/>
            <a:r>
              <a:rPr lang="en-US" dirty="0" smtClean="0"/>
              <a:t>Virtualization platform </a:t>
            </a:r>
            <a:r>
              <a:rPr lang="en-US" dirty="0" smtClean="0"/>
              <a:t>aware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Containers Space</a:t>
            </a:r>
          </a:p>
          <a:p>
            <a:pPr lvl="1"/>
            <a:r>
              <a:rPr lang="en-US" dirty="0" smtClean="0"/>
              <a:t>Security flaws</a:t>
            </a:r>
          </a:p>
          <a:p>
            <a:pPr lvl="1"/>
            <a:r>
              <a:rPr lang="en-US" dirty="0" smtClean="0"/>
              <a:t>Security VNF on </a:t>
            </a:r>
            <a:r>
              <a:rPr lang="en-US" dirty="0" smtClean="0"/>
              <a:t>containers</a:t>
            </a:r>
            <a:endParaRPr lang="en-US" dirty="0" smtClean="0"/>
          </a:p>
          <a:p>
            <a:pPr lvl="2"/>
            <a:r>
              <a:rPr lang="en-US" dirty="0" smtClean="0"/>
              <a:t>Runtime defense</a:t>
            </a:r>
          </a:p>
          <a:p>
            <a:pPr lvl="2"/>
            <a:r>
              <a:rPr lang="en-US" dirty="0" smtClean="0"/>
              <a:t>Network application</a:t>
            </a:r>
          </a:p>
          <a:p>
            <a:pPr lvl="2"/>
            <a:r>
              <a:rPr lang="en-US" dirty="0" smtClean="0"/>
              <a:t>Dynamic workloads</a:t>
            </a:r>
          </a:p>
          <a:p>
            <a:pPr lvl="2"/>
            <a:r>
              <a:rPr lang="en-US" dirty="0" smtClean="0"/>
              <a:t>Segmentation (east-west traffic)</a:t>
            </a:r>
          </a:p>
          <a:p>
            <a:pPr lvl="2"/>
            <a:r>
              <a:rPr lang="en-US" dirty="0" smtClean="0"/>
              <a:t>Zero configuration  </a:t>
            </a:r>
          </a:p>
          <a:p>
            <a:pPr lvl="1"/>
            <a:r>
              <a:rPr lang="en-US" dirty="0" smtClean="0"/>
              <a:t>Container adoption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Workload discovery</a:t>
            </a:r>
          </a:p>
          <a:p>
            <a:r>
              <a:rPr lang="en-US" dirty="0" smtClean="0"/>
              <a:t>Traffic redirection</a:t>
            </a:r>
          </a:p>
        </p:txBody>
      </p:sp>
    </p:spTree>
    <p:extLst>
      <p:ext uri="{BB962C8B-B14F-4D97-AF65-F5344CB8AC3E}">
        <p14:creationId xmlns:p14="http://schemas.microsoft.com/office/powerpoint/2010/main" val="253306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80626" y="2421038"/>
            <a:ext cx="3547373" cy="4936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K8s API Server/</a:t>
            </a:r>
          </a:p>
          <a:p>
            <a:pPr algn="ctr"/>
            <a:r>
              <a:rPr lang="en-US" sz="1400" dirty="0" smtClean="0"/>
              <a:t>K8S Controller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60320" y="616788"/>
            <a:ext cx="1846053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6931" y="1362229"/>
            <a:ext cx="1388393" cy="19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SDN SDK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591736" y="1902545"/>
            <a:ext cx="1958781" cy="26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Nuage</a:t>
            </a:r>
            <a:r>
              <a:rPr lang="en-US" sz="1200" dirty="0" smtClean="0"/>
              <a:t>/Sample SDN Plugin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217025" y="3473585"/>
            <a:ext cx="2922371" cy="9634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8986" y="3464084"/>
            <a:ext cx="2889458" cy="10265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Minion2</a:t>
            </a:r>
          </a:p>
        </p:txBody>
      </p:sp>
      <p:cxnSp>
        <p:nvCxnSpPr>
          <p:cNvPr id="27" name="Elbow Connector 26"/>
          <p:cNvCxnSpPr>
            <a:stCxn id="8" idx="2"/>
            <a:endCxn id="15" idx="0"/>
          </p:cNvCxnSpPr>
          <p:nvPr/>
        </p:nvCxnSpPr>
        <p:spPr>
          <a:xfrm rot="5400000">
            <a:off x="5236791" y="2356062"/>
            <a:ext cx="558943" cy="1676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22" idx="0"/>
          </p:cNvCxnSpPr>
          <p:nvPr/>
        </p:nvCxnSpPr>
        <p:spPr>
          <a:xfrm rot="16200000" flipH="1">
            <a:off x="6864293" y="2404662"/>
            <a:ext cx="549442" cy="15694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6587" y="2766980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3. traffic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steering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64904" y="2222306"/>
            <a:ext cx="759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  <a:r>
              <a:rPr lang="en-US" dirty="0" smtClean="0"/>
              <a:t>. deploy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473217" y="2492935"/>
            <a:ext cx="1546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workload discovery</a:t>
            </a:r>
          </a:p>
        </p:txBody>
      </p:sp>
      <p:sp>
        <p:nvSpPr>
          <p:cNvPr id="113" name="Flowchart: Multidocument 112"/>
          <p:cNvSpPr/>
          <p:nvPr/>
        </p:nvSpPr>
        <p:spPr>
          <a:xfrm>
            <a:off x="4942918" y="3765295"/>
            <a:ext cx="1060704" cy="595224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Workload pods</a:t>
            </a:r>
          </a:p>
        </p:txBody>
      </p:sp>
      <p:sp>
        <p:nvSpPr>
          <p:cNvPr id="114" name="Flowchart: Multidocument 113"/>
          <p:cNvSpPr/>
          <p:nvPr/>
        </p:nvSpPr>
        <p:spPr>
          <a:xfrm>
            <a:off x="8211126" y="3840539"/>
            <a:ext cx="1060704" cy="595224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Workload pods</a:t>
            </a:r>
          </a:p>
        </p:txBody>
      </p:sp>
      <p:sp>
        <p:nvSpPr>
          <p:cNvPr id="50" name="Flowchart: Multidocument 49"/>
          <p:cNvSpPr/>
          <p:nvPr/>
        </p:nvSpPr>
        <p:spPr>
          <a:xfrm>
            <a:off x="3450548" y="3752588"/>
            <a:ext cx="1060704" cy="595224"/>
          </a:xfrm>
          <a:prstGeom prst="flowChartMulti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security VNF pods</a:t>
            </a:r>
          </a:p>
        </p:txBody>
      </p:sp>
      <p:sp>
        <p:nvSpPr>
          <p:cNvPr id="51" name="Flowchart: Multidocument 50"/>
          <p:cNvSpPr/>
          <p:nvPr/>
        </p:nvSpPr>
        <p:spPr>
          <a:xfrm>
            <a:off x="6669124" y="3811148"/>
            <a:ext cx="1060704" cy="595224"/>
          </a:xfrm>
          <a:prstGeom prst="flowChartMulti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security VNF pods</a:t>
            </a:r>
          </a:p>
        </p:txBody>
      </p:sp>
      <p:cxnSp>
        <p:nvCxnSpPr>
          <p:cNvPr id="32" name="Elbow Connector 31"/>
          <p:cNvCxnSpPr>
            <a:stCxn id="4" idx="1"/>
            <a:endCxn id="8" idx="1"/>
          </p:cNvCxnSpPr>
          <p:nvPr/>
        </p:nvCxnSpPr>
        <p:spPr>
          <a:xfrm rot="10800000" flipH="1" flipV="1">
            <a:off x="3860320" y="1125746"/>
            <a:ext cx="720306" cy="1542093"/>
          </a:xfrm>
          <a:prstGeom prst="bentConnector3">
            <a:avLst>
              <a:gd name="adj1" fmla="val -3173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" idx="3"/>
            <a:endCxn id="5" idx="0"/>
          </p:cNvCxnSpPr>
          <p:nvPr/>
        </p:nvCxnSpPr>
        <p:spPr>
          <a:xfrm>
            <a:off x="5706373" y="1125747"/>
            <a:ext cx="864755" cy="23648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845834" y="1359599"/>
            <a:ext cx="1591781" cy="19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 MGR SDK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7631226" y="1902545"/>
            <a:ext cx="2028164" cy="2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Security </a:t>
            </a:r>
            <a:r>
              <a:rPr lang="en-US" sz="1200" dirty="0" err="1" smtClean="0"/>
              <a:t>Mgr</a:t>
            </a:r>
            <a:r>
              <a:rPr lang="en-US" sz="1200" dirty="0" smtClean="0"/>
              <a:t> Plugin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62" idx="2"/>
            <a:endCxn id="68" idx="0"/>
          </p:cNvCxnSpPr>
          <p:nvPr/>
        </p:nvCxnSpPr>
        <p:spPr>
          <a:xfrm rot="16200000" flipH="1">
            <a:off x="8469984" y="1727221"/>
            <a:ext cx="347064" cy="35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>
            <a:off x="5706373" y="974527"/>
            <a:ext cx="2935352" cy="385070"/>
          </a:xfrm>
          <a:prstGeom prst="bentConnector3">
            <a:avLst>
              <a:gd name="adj1" fmla="val 100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" idx="2"/>
            <a:endCxn id="6" idx="0"/>
          </p:cNvCxnSpPr>
          <p:nvPr/>
        </p:nvCxnSpPr>
        <p:spPr>
          <a:xfrm rot="5400000">
            <a:off x="6398912" y="1730328"/>
            <a:ext cx="34443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>
            <a:off x="1402304" y="458790"/>
            <a:ext cx="2107605" cy="1333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Plugins, Docker </a:t>
            </a:r>
            <a:r>
              <a:rPr lang="en-US" sz="1000" dirty="0" smtClean="0"/>
              <a:t>image (</a:t>
            </a:r>
            <a:r>
              <a:rPr lang="en-US" sz="1000" dirty="0" err="1" smtClean="0"/>
              <a:t>corfr</a:t>
            </a:r>
            <a:r>
              <a:rPr lang="en-US" sz="1000" dirty="0" smtClean="0"/>
              <a:t>/</a:t>
            </a:r>
            <a:r>
              <a:rPr lang="en-US" sz="1000" dirty="0" err="1" smtClean="0"/>
              <a:t>tcpdump</a:t>
            </a:r>
            <a:r>
              <a:rPr lang="en-US" sz="1000" dirty="0" smtClean="0"/>
              <a:t>),</a:t>
            </a:r>
            <a:endParaRPr lang="en-US" sz="1000" dirty="0" smtClean="0"/>
          </a:p>
          <a:p>
            <a:pPr algn="ctr"/>
            <a:r>
              <a:rPr lang="en-US" sz="1000" dirty="0" smtClean="0"/>
              <a:t>Virtualization Connector, Security </a:t>
            </a:r>
            <a:r>
              <a:rPr lang="en-US" sz="1000" dirty="0" smtClean="0"/>
              <a:t>Manager </a:t>
            </a:r>
            <a:r>
              <a:rPr lang="en-US" sz="1000" dirty="0" smtClean="0"/>
              <a:t>Connector,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96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80626" y="2421038"/>
            <a:ext cx="3547373" cy="4936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K8s API Server/</a:t>
            </a:r>
          </a:p>
          <a:p>
            <a:pPr algn="ctr"/>
            <a:r>
              <a:rPr lang="en-US" sz="1400" dirty="0" smtClean="0"/>
              <a:t>K8S Controller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60320" y="616788"/>
            <a:ext cx="1846053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6931" y="1362229"/>
            <a:ext cx="1388393" cy="19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SDN SDK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591736" y="1902545"/>
            <a:ext cx="1958781" cy="26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Nuage</a:t>
            </a:r>
            <a:r>
              <a:rPr lang="en-US" sz="1200" dirty="0" smtClean="0"/>
              <a:t>/Sample SDN Plugin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217025" y="3473585"/>
            <a:ext cx="2922371" cy="9634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8986" y="3464084"/>
            <a:ext cx="2889458" cy="10265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Minion2</a:t>
            </a:r>
          </a:p>
        </p:txBody>
      </p:sp>
      <p:cxnSp>
        <p:nvCxnSpPr>
          <p:cNvPr id="27" name="Elbow Connector 26"/>
          <p:cNvCxnSpPr>
            <a:stCxn id="8" idx="2"/>
            <a:endCxn id="15" idx="0"/>
          </p:cNvCxnSpPr>
          <p:nvPr/>
        </p:nvCxnSpPr>
        <p:spPr>
          <a:xfrm rot="5400000">
            <a:off x="5236791" y="2356062"/>
            <a:ext cx="558943" cy="1676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22" idx="0"/>
          </p:cNvCxnSpPr>
          <p:nvPr/>
        </p:nvCxnSpPr>
        <p:spPr>
          <a:xfrm rot="16200000" flipH="1">
            <a:off x="6864293" y="2404662"/>
            <a:ext cx="549442" cy="15694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6587" y="2766980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3. traffic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steering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64904" y="2222306"/>
            <a:ext cx="7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b="1" dirty="0"/>
              <a:t>1</a:t>
            </a:r>
            <a:r>
              <a:rPr lang="en-US" b="1" dirty="0" smtClean="0"/>
              <a:t>. deploy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473217" y="2492935"/>
            <a:ext cx="1546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workload discovery</a:t>
            </a:r>
          </a:p>
        </p:txBody>
      </p:sp>
      <p:cxnSp>
        <p:nvCxnSpPr>
          <p:cNvPr id="32" name="Elbow Connector 31"/>
          <p:cNvCxnSpPr>
            <a:stCxn id="4" idx="1"/>
            <a:endCxn id="8" idx="1"/>
          </p:cNvCxnSpPr>
          <p:nvPr/>
        </p:nvCxnSpPr>
        <p:spPr>
          <a:xfrm rot="10800000" flipH="1" flipV="1">
            <a:off x="3860320" y="1125746"/>
            <a:ext cx="720306" cy="1542093"/>
          </a:xfrm>
          <a:prstGeom prst="bentConnector3">
            <a:avLst>
              <a:gd name="adj1" fmla="val -3173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" idx="3"/>
            <a:endCxn id="5" idx="0"/>
          </p:cNvCxnSpPr>
          <p:nvPr/>
        </p:nvCxnSpPr>
        <p:spPr>
          <a:xfrm>
            <a:off x="5706373" y="1125747"/>
            <a:ext cx="864755" cy="23648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845834" y="1359599"/>
            <a:ext cx="1591781" cy="19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 MGR SDK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7631226" y="1902545"/>
            <a:ext cx="2028164" cy="2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Security </a:t>
            </a:r>
            <a:r>
              <a:rPr lang="en-US" sz="1200" dirty="0" err="1" smtClean="0"/>
              <a:t>Mgr</a:t>
            </a:r>
            <a:r>
              <a:rPr lang="en-US" sz="1200" dirty="0" smtClean="0"/>
              <a:t> Plugin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62" idx="2"/>
            <a:endCxn id="68" idx="0"/>
          </p:cNvCxnSpPr>
          <p:nvPr/>
        </p:nvCxnSpPr>
        <p:spPr>
          <a:xfrm rot="16200000" flipH="1">
            <a:off x="8469984" y="1727221"/>
            <a:ext cx="347064" cy="35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>
            <a:off x="5706373" y="974527"/>
            <a:ext cx="2935352" cy="385070"/>
          </a:xfrm>
          <a:prstGeom prst="bentConnector3">
            <a:avLst>
              <a:gd name="adj1" fmla="val 100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" idx="2"/>
            <a:endCxn id="6" idx="0"/>
          </p:cNvCxnSpPr>
          <p:nvPr/>
        </p:nvCxnSpPr>
        <p:spPr>
          <a:xfrm rot="5400000">
            <a:off x="6398912" y="1730328"/>
            <a:ext cx="34443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>
            <a:off x="1402304" y="458790"/>
            <a:ext cx="2107605" cy="1333911"/>
          </a:xfrm>
          <a:prstGeom prst="rightArrow">
            <a:avLst>
              <a:gd name="adj1" fmla="val 57478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Deployment spec:</a:t>
            </a:r>
          </a:p>
          <a:p>
            <a:pPr algn="ctr"/>
            <a:r>
              <a:rPr lang="en-US" sz="1000" dirty="0" err="1" smtClean="0"/>
              <a:t>name:testds</a:t>
            </a:r>
            <a:endParaRPr lang="en-US" sz="1000" dirty="0" smtClean="0"/>
          </a:p>
          <a:p>
            <a:pPr algn="ctr"/>
            <a:r>
              <a:rPr lang="en-US" sz="1000" dirty="0" smtClean="0"/>
              <a:t>appliance: </a:t>
            </a:r>
            <a:r>
              <a:rPr lang="en-US" sz="1000" dirty="0" err="1" smtClean="0"/>
              <a:t>testda</a:t>
            </a:r>
            <a:endParaRPr lang="en-US" sz="1000" dirty="0" smtClean="0"/>
          </a:p>
          <a:p>
            <a:pPr algn="ctr"/>
            <a:r>
              <a:rPr lang="en-US" sz="1000" dirty="0" smtClean="0"/>
              <a:t>namespace: default</a:t>
            </a:r>
          </a:p>
          <a:p>
            <a:pPr algn="ctr"/>
            <a:r>
              <a:rPr lang="en-US" sz="1000" dirty="0" smtClean="0"/>
              <a:t>count: 2</a:t>
            </a:r>
            <a:endParaRPr lang="en-US" sz="1000" dirty="0"/>
          </a:p>
        </p:txBody>
      </p:sp>
      <p:sp>
        <p:nvSpPr>
          <p:cNvPr id="9" name="Rectangular Callout 8"/>
          <p:cNvSpPr/>
          <p:nvPr/>
        </p:nvSpPr>
        <p:spPr>
          <a:xfrm>
            <a:off x="2799327" y="1823673"/>
            <a:ext cx="1781299" cy="675632"/>
          </a:xfrm>
          <a:prstGeom prst="wedgeRectCallout">
            <a:avLst>
              <a:gd name="adj1" fmla="val 57892"/>
              <a:gd name="adj2" fmla="val -8264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testds-xx-1, testds-xx-2: namespace, </a:t>
            </a:r>
            <a:r>
              <a:rPr lang="en-US" sz="1200" dirty="0"/>
              <a:t>id, </a:t>
            </a:r>
            <a:r>
              <a:rPr lang="en-US" sz="1200" dirty="0" err="1"/>
              <a:t>ip</a:t>
            </a:r>
            <a:r>
              <a:rPr lang="en-US" sz="1200" dirty="0"/>
              <a:t>, </a:t>
            </a:r>
            <a:r>
              <a:rPr lang="en-US" sz="1200" dirty="0" smtClean="0"/>
              <a:t>mac, port id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0" name="Rectangular Callout 29"/>
          <p:cNvSpPr/>
          <p:nvPr/>
        </p:nvSpPr>
        <p:spPr>
          <a:xfrm>
            <a:off x="8768740" y="2423072"/>
            <a:ext cx="1781299" cy="561805"/>
          </a:xfrm>
          <a:prstGeom prst="wedgeRectCallout">
            <a:avLst>
              <a:gd name="adj1" fmla="val -131108"/>
              <a:gd name="adj2" fmla="val -92403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nspection ports: testds-xx-1-port id, testds-xx-2-port id</a:t>
            </a:r>
            <a:endParaRPr lang="en-US" sz="1200" dirty="0"/>
          </a:p>
        </p:txBody>
      </p:sp>
      <p:sp>
        <p:nvSpPr>
          <p:cNvPr id="11" name="Flowchart: Document 10"/>
          <p:cNvSpPr/>
          <p:nvPr/>
        </p:nvSpPr>
        <p:spPr>
          <a:xfrm>
            <a:off x="3317886" y="3815659"/>
            <a:ext cx="968488" cy="469907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testds-xx-1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6552568" y="3840538"/>
            <a:ext cx="968488" cy="469907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testds-xx-2</a:t>
            </a:r>
            <a:endParaRPr lang="en-US" sz="1100" dirty="0"/>
          </a:p>
        </p:txBody>
      </p:sp>
      <p:sp>
        <p:nvSpPr>
          <p:cNvPr id="35" name="Rectangular Callout 34"/>
          <p:cNvSpPr/>
          <p:nvPr/>
        </p:nvSpPr>
        <p:spPr>
          <a:xfrm>
            <a:off x="9821671" y="1473527"/>
            <a:ext cx="1781299" cy="561805"/>
          </a:xfrm>
          <a:prstGeom prst="wedgeRectCallout">
            <a:avLst>
              <a:gd name="adj1" fmla="val -61108"/>
              <a:gd name="adj2" fmla="val 57041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device members: testds-xx-1, </a:t>
            </a:r>
            <a:r>
              <a:rPr lang="en-US" sz="1200" dirty="0" err="1" smtClean="0"/>
              <a:t>testds</a:t>
            </a:r>
            <a:r>
              <a:rPr lang="en-US" sz="1200" dirty="0" smtClean="0"/>
              <a:t>-xx.</a:t>
            </a:r>
          </a:p>
          <a:p>
            <a:pPr algn="ctr"/>
            <a:r>
              <a:rPr lang="en-US" sz="1200" dirty="0" smtClean="0"/>
              <a:t>name, net 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1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80626" y="2421038"/>
            <a:ext cx="3547373" cy="4936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K8s API Server/</a:t>
            </a:r>
          </a:p>
          <a:p>
            <a:pPr algn="ctr"/>
            <a:r>
              <a:rPr lang="en-US" sz="1400" dirty="0" smtClean="0"/>
              <a:t>K8S Controller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60320" y="616788"/>
            <a:ext cx="1846053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6931" y="1362229"/>
            <a:ext cx="1388393" cy="19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SDN SDK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591736" y="1902545"/>
            <a:ext cx="1958781" cy="26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Nuage</a:t>
            </a:r>
            <a:r>
              <a:rPr lang="en-US" sz="1200" dirty="0" smtClean="0"/>
              <a:t>/Sample SDN Plugin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369127" y="3473585"/>
            <a:ext cx="3770269" cy="1115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Minion1</a:t>
            </a:r>
          </a:p>
        </p:txBody>
      </p:sp>
      <p:cxnSp>
        <p:nvCxnSpPr>
          <p:cNvPr id="27" name="Elbow Connector 26"/>
          <p:cNvCxnSpPr>
            <a:stCxn id="8" idx="2"/>
            <a:endCxn id="15" idx="0"/>
          </p:cNvCxnSpPr>
          <p:nvPr/>
        </p:nvCxnSpPr>
        <p:spPr>
          <a:xfrm rot="5400000">
            <a:off x="5024817" y="2144088"/>
            <a:ext cx="558943" cy="2100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</p:cNvCxnSpPr>
          <p:nvPr/>
        </p:nvCxnSpPr>
        <p:spPr>
          <a:xfrm rot="16200000" flipH="1">
            <a:off x="6864293" y="2404662"/>
            <a:ext cx="549442" cy="15694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6587" y="2766980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3. traffic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steering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64904" y="2222306"/>
            <a:ext cx="7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  <a:r>
              <a:rPr lang="en-US" dirty="0" smtClean="0"/>
              <a:t>. deploy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473217" y="249293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. workload discovery</a:t>
            </a:r>
          </a:p>
        </p:txBody>
      </p:sp>
      <p:cxnSp>
        <p:nvCxnSpPr>
          <p:cNvPr id="32" name="Elbow Connector 31"/>
          <p:cNvCxnSpPr>
            <a:stCxn id="4" idx="1"/>
            <a:endCxn id="8" idx="1"/>
          </p:cNvCxnSpPr>
          <p:nvPr/>
        </p:nvCxnSpPr>
        <p:spPr>
          <a:xfrm rot="10800000" flipH="1" flipV="1">
            <a:off x="3860320" y="1125746"/>
            <a:ext cx="720306" cy="1542093"/>
          </a:xfrm>
          <a:prstGeom prst="bentConnector3">
            <a:avLst>
              <a:gd name="adj1" fmla="val -3173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" idx="3"/>
            <a:endCxn id="5" idx="0"/>
          </p:cNvCxnSpPr>
          <p:nvPr/>
        </p:nvCxnSpPr>
        <p:spPr>
          <a:xfrm>
            <a:off x="5706373" y="1125747"/>
            <a:ext cx="864755" cy="23648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845834" y="1359599"/>
            <a:ext cx="1591781" cy="19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 MGR SDK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7631226" y="1902545"/>
            <a:ext cx="2028164" cy="2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Security </a:t>
            </a:r>
            <a:r>
              <a:rPr lang="en-US" sz="1200" dirty="0" err="1" smtClean="0"/>
              <a:t>Mgr</a:t>
            </a:r>
            <a:r>
              <a:rPr lang="en-US" sz="1200" dirty="0" smtClean="0"/>
              <a:t> Plugin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62" idx="2"/>
            <a:endCxn id="68" idx="0"/>
          </p:cNvCxnSpPr>
          <p:nvPr/>
        </p:nvCxnSpPr>
        <p:spPr>
          <a:xfrm rot="16200000" flipH="1">
            <a:off x="8469984" y="1727221"/>
            <a:ext cx="347064" cy="35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>
            <a:off x="5706373" y="974527"/>
            <a:ext cx="2935352" cy="385070"/>
          </a:xfrm>
          <a:prstGeom prst="bentConnector3">
            <a:avLst>
              <a:gd name="adj1" fmla="val 100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" idx="2"/>
            <a:endCxn id="6" idx="0"/>
          </p:cNvCxnSpPr>
          <p:nvPr/>
        </p:nvCxnSpPr>
        <p:spPr>
          <a:xfrm rot="5400000">
            <a:off x="6398912" y="1730328"/>
            <a:ext cx="34443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>
            <a:off x="1402304" y="458790"/>
            <a:ext cx="2107605" cy="133391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security group:</a:t>
            </a:r>
          </a:p>
          <a:p>
            <a:pPr algn="ctr"/>
            <a:r>
              <a:rPr lang="en-US" sz="1000" dirty="0"/>
              <a:t>n</a:t>
            </a:r>
            <a:r>
              <a:rPr lang="en-US" sz="1000" dirty="0" smtClean="0"/>
              <a:t>ame: </a:t>
            </a:r>
            <a:r>
              <a:rPr lang="en-US" sz="1000" dirty="0" err="1" smtClean="0"/>
              <a:t>testsg</a:t>
            </a:r>
            <a:r>
              <a:rPr lang="en-US" sz="1000" dirty="0" smtClean="0"/>
              <a:t>, </a:t>
            </a:r>
          </a:p>
          <a:p>
            <a:pPr algn="ctr"/>
            <a:r>
              <a:rPr lang="en-US" sz="1000" dirty="0" smtClean="0"/>
              <a:t>members : [</a:t>
            </a:r>
            <a:r>
              <a:rPr lang="en-US" sz="1000" dirty="0" err="1" smtClean="0"/>
              <a:t>env</a:t>
            </a:r>
            <a:r>
              <a:rPr lang="en-US" sz="1000" dirty="0" smtClean="0"/>
              <a:t>=production, sec=webserver]</a:t>
            </a:r>
            <a:endParaRPr lang="en-US" sz="1000" dirty="0"/>
          </a:p>
        </p:txBody>
      </p:sp>
      <p:sp>
        <p:nvSpPr>
          <p:cNvPr id="9" name="Rectangular Callout 8"/>
          <p:cNvSpPr/>
          <p:nvPr/>
        </p:nvSpPr>
        <p:spPr>
          <a:xfrm>
            <a:off x="2775139" y="1823673"/>
            <a:ext cx="2274270" cy="616778"/>
          </a:xfrm>
          <a:prstGeom prst="wedgeRectCallout">
            <a:avLst>
              <a:gd name="adj1" fmla="val 57892"/>
              <a:gd name="adj2" fmla="val -8264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testsg</a:t>
            </a:r>
            <a:r>
              <a:rPr lang="en-US" sz="1200" dirty="0" smtClean="0"/>
              <a:t>: pod1, pod2, pod4, pod5.</a:t>
            </a:r>
          </a:p>
          <a:p>
            <a:pPr algn="ctr"/>
            <a:r>
              <a:rPr lang="en-US" sz="1200" dirty="0" smtClean="0"/>
              <a:t>namespace, </a:t>
            </a:r>
            <a:r>
              <a:rPr lang="en-US" sz="1200" dirty="0"/>
              <a:t>id, </a:t>
            </a:r>
            <a:r>
              <a:rPr lang="en-US" sz="1200" dirty="0" err="1"/>
              <a:t>ip</a:t>
            </a:r>
            <a:r>
              <a:rPr lang="en-US" sz="1200" dirty="0"/>
              <a:t>, </a:t>
            </a:r>
            <a:r>
              <a:rPr lang="en-US" sz="1200" dirty="0" smtClean="0"/>
              <a:t>mac, port id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0" name="Rectangular Callout 29"/>
          <p:cNvSpPr/>
          <p:nvPr/>
        </p:nvSpPr>
        <p:spPr>
          <a:xfrm>
            <a:off x="8768740" y="2422463"/>
            <a:ext cx="1781299" cy="561805"/>
          </a:xfrm>
          <a:prstGeom prst="wedgeRectCallout">
            <a:avLst>
              <a:gd name="adj1" fmla="val -131108"/>
              <a:gd name="adj2" fmla="val -92403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 group: pg1: pod1, pod2, pod4, pod5.</a:t>
            </a:r>
          </a:p>
          <a:p>
            <a:pPr algn="ctr"/>
            <a:r>
              <a:rPr lang="en-US" sz="1200" dirty="0" err="1" smtClean="0"/>
              <a:t>portid</a:t>
            </a:r>
            <a:endParaRPr lang="en-US" sz="1200" dirty="0"/>
          </a:p>
        </p:txBody>
      </p:sp>
      <p:sp>
        <p:nvSpPr>
          <p:cNvPr id="11" name="Flowchart: Document 10"/>
          <p:cNvSpPr/>
          <p:nvPr/>
        </p:nvSpPr>
        <p:spPr>
          <a:xfrm>
            <a:off x="2471452" y="3818669"/>
            <a:ext cx="1096172" cy="61833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pod1</a:t>
            </a:r>
          </a:p>
          <a:p>
            <a:pPr algn="ctr"/>
            <a:r>
              <a:rPr lang="en-US" sz="1100" dirty="0" err="1" smtClean="0"/>
              <a:t>env</a:t>
            </a:r>
            <a:r>
              <a:rPr lang="en-US" sz="1100" dirty="0" smtClean="0"/>
              <a:t>=production</a:t>
            </a:r>
            <a:endParaRPr lang="en-US" sz="1100" dirty="0"/>
          </a:p>
        </p:txBody>
      </p:sp>
      <p:sp>
        <p:nvSpPr>
          <p:cNvPr id="26" name="Flowchart: Document 25"/>
          <p:cNvSpPr/>
          <p:nvPr/>
        </p:nvSpPr>
        <p:spPr>
          <a:xfrm>
            <a:off x="3647983" y="3826981"/>
            <a:ext cx="1198497" cy="618339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pod2</a:t>
            </a:r>
          </a:p>
          <a:p>
            <a:pPr algn="ctr"/>
            <a:r>
              <a:rPr lang="en-US" sz="1100" dirty="0" err="1" smtClean="0"/>
              <a:t>env</a:t>
            </a:r>
            <a:r>
              <a:rPr lang="en-US" sz="1100" dirty="0" smtClean="0"/>
              <a:t>=production,</a:t>
            </a:r>
          </a:p>
          <a:p>
            <a:pPr algn="ctr"/>
            <a:r>
              <a:rPr lang="en-US" sz="1100" dirty="0" smtClean="0"/>
              <a:t>sec=webserver</a:t>
            </a:r>
            <a:endParaRPr lang="en-US" sz="1100" dirty="0"/>
          </a:p>
        </p:txBody>
      </p:sp>
      <p:sp>
        <p:nvSpPr>
          <p:cNvPr id="33" name="Flowchart: Document 32"/>
          <p:cNvSpPr/>
          <p:nvPr/>
        </p:nvSpPr>
        <p:spPr>
          <a:xfrm>
            <a:off x="4929441" y="3818547"/>
            <a:ext cx="1096172" cy="61846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pod3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77947" y="3473585"/>
            <a:ext cx="3770269" cy="1115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</a:t>
            </a:r>
            <a:r>
              <a:rPr lang="en-US" sz="1400" dirty="0" smtClean="0"/>
              <a:t>Minion2</a:t>
            </a:r>
            <a:endParaRPr lang="en-US" sz="1400" dirty="0"/>
          </a:p>
        </p:txBody>
      </p:sp>
      <p:sp>
        <p:nvSpPr>
          <p:cNvPr id="40" name="Flowchart: Document 39"/>
          <p:cNvSpPr/>
          <p:nvPr/>
        </p:nvSpPr>
        <p:spPr>
          <a:xfrm>
            <a:off x="6380272" y="3818669"/>
            <a:ext cx="1096172" cy="61833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pod4</a:t>
            </a:r>
          </a:p>
          <a:p>
            <a:pPr algn="ctr"/>
            <a:r>
              <a:rPr lang="en-US" sz="1100" dirty="0" smtClean="0"/>
              <a:t>sec=webserver</a:t>
            </a:r>
            <a:endParaRPr lang="en-US" sz="1100" dirty="0"/>
          </a:p>
        </p:txBody>
      </p:sp>
      <p:sp>
        <p:nvSpPr>
          <p:cNvPr id="41" name="Flowchart: Document 40"/>
          <p:cNvSpPr/>
          <p:nvPr/>
        </p:nvSpPr>
        <p:spPr>
          <a:xfrm>
            <a:off x="7614995" y="3818668"/>
            <a:ext cx="1096172" cy="618339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pod5</a:t>
            </a:r>
          </a:p>
          <a:p>
            <a:pPr algn="ctr"/>
            <a:r>
              <a:rPr lang="en-US" sz="1100" dirty="0" smtClean="0"/>
              <a:t>sec=database,</a:t>
            </a:r>
          </a:p>
          <a:p>
            <a:pPr algn="ctr"/>
            <a:r>
              <a:rPr lang="en-US" sz="1100" dirty="0" err="1" smtClean="0"/>
              <a:t>env</a:t>
            </a:r>
            <a:r>
              <a:rPr lang="en-US" sz="1100" dirty="0" smtClean="0"/>
              <a:t>=production</a:t>
            </a:r>
            <a:endParaRPr lang="en-US" sz="1100" dirty="0"/>
          </a:p>
        </p:txBody>
      </p:sp>
      <p:sp>
        <p:nvSpPr>
          <p:cNvPr id="42" name="Flowchart: Document 41"/>
          <p:cNvSpPr/>
          <p:nvPr/>
        </p:nvSpPr>
        <p:spPr>
          <a:xfrm>
            <a:off x="8849718" y="3818547"/>
            <a:ext cx="1096172" cy="61846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pod6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env</a:t>
            </a:r>
            <a:r>
              <a:rPr lang="en-US" sz="1100" dirty="0" smtClean="0">
                <a:solidFill>
                  <a:schemeClr val="tx1"/>
                </a:solidFill>
              </a:rPr>
              <a:t>=staging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80626" y="2421038"/>
            <a:ext cx="3547373" cy="4936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K8s API Server/</a:t>
            </a:r>
          </a:p>
          <a:p>
            <a:pPr algn="ctr"/>
            <a:r>
              <a:rPr lang="en-US" sz="1400" dirty="0" smtClean="0"/>
              <a:t>K8S Controller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60320" y="616788"/>
            <a:ext cx="1846053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6931" y="1362229"/>
            <a:ext cx="1388393" cy="19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SDN SDK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591736" y="1902545"/>
            <a:ext cx="1958781" cy="26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Nuage</a:t>
            </a:r>
            <a:r>
              <a:rPr lang="en-US" sz="1200" dirty="0" smtClean="0"/>
              <a:t>/Sample SDN Plugin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8" idx="2"/>
          </p:cNvCxnSpPr>
          <p:nvPr/>
        </p:nvCxnSpPr>
        <p:spPr>
          <a:xfrm rot="5400000">
            <a:off x="5024817" y="2144088"/>
            <a:ext cx="558943" cy="2100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</p:cNvCxnSpPr>
          <p:nvPr/>
        </p:nvCxnSpPr>
        <p:spPr>
          <a:xfrm rot="16200000" flipH="1">
            <a:off x="6864293" y="2404662"/>
            <a:ext cx="549442" cy="15694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6587" y="2766980"/>
            <a:ext cx="12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3. traffic</a:t>
            </a:r>
            <a:r>
              <a:rPr lang="en-US" b="1" dirty="0" smtClean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steering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64904" y="2222306"/>
            <a:ext cx="7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  <a:r>
              <a:rPr lang="en-US" dirty="0" smtClean="0"/>
              <a:t>. deploy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473217" y="249293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workload discovery</a:t>
            </a:r>
          </a:p>
        </p:txBody>
      </p:sp>
      <p:cxnSp>
        <p:nvCxnSpPr>
          <p:cNvPr id="32" name="Elbow Connector 31"/>
          <p:cNvCxnSpPr>
            <a:stCxn id="4" idx="1"/>
            <a:endCxn id="8" idx="1"/>
          </p:cNvCxnSpPr>
          <p:nvPr/>
        </p:nvCxnSpPr>
        <p:spPr>
          <a:xfrm rot="10800000" flipH="1" flipV="1">
            <a:off x="3860320" y="1125746"/>
            <a:ext cx="720306" cy="1542093"/>
          </a:xfrm>
          <a:prstGeom prst="bentConnector3">
            <a:avLst>
              <a:gd name="adj1" fmla="val -3173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" idx="3"/>
            <a:endCxn id="5" idx="0"/>
          </p:cNvCxnSpPr>
          <p:nvPr/>
        </p:nvCxnSpPr>
        <p:spPr>
          <a:xfrm>
            <a:off x="5706373" y="1125747"/>
            <a:ext cx="864755" cy="23648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845834" y="1359599"/>
            <a:ext cx="1591781" cy="19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 MGR SDK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7631226" y="1902545"/>
            <a:ext cx="2028164" cy="2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Security </a:t>
            </a:r>
            <a:r>
              <a:rPr lang="en-US" sz="1200" dirty="0" err="1" smtClean="0"/>
              <a:t>Mgr</a:t>
            </a:r>
            <a:r>
              <a:rPr lang="en-US" sz="1200" dirty="0" smtClean="0"/>
              <a:t> Plugin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62" idx="2"/>
            <a:endCxn id="68" idx="0"/>
          </p:cNvCxnSpPr>
          <p:nvPr/>
        </p:nvCxnSpPr>
        <p:spPr>
          <a:xfrm rot="16200000" flipH="1">
            <a:off x="8469984" y="1727221"/>
            <a:ext cx="347064" cy="35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>
            <a:off x="5706373" y="974527"/>
            <a:ext cx="2935352" cy="385070"/>
          </a:xfrm>
          <a:prstGeom prst="bentConnector3">
            <a:avLst>
              <a:gd name="adj1" fmla="val 100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" idx="2"/>
            <a:endCxn id="6" idx="0"/>
          </p:cNvCxnSpPr>
          <p:nvPr/>
        </p:nvCxnSpPr>
        <p:spPr>
          <a:xfrm rot="5400000">
            <a:off x="6398912" y="1730328"/>
            <a:ext cx="34443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>
            <a:off x="1402304" y="458790"/>
            <a:ext cx="2107605" cy="133391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binding:</a:t>
            </a:r>
          </a:p>
          <a:p>
            <a:pPr algn="ctr"/>
            <a:r>
              <a:rPr lang="en-US" sz="1000" dirty="0" err="1" smtClean="0"/>
              <a:t>testsg</a:t>
            </a:r>
            <a:r>
              <a:rPr lang="en-US" sz="1000" dirty="0" smtClean="0"/>
              <a:t>, </a:t>
            </a:r>
            <a:r>
              <a:rPr lang="en-US" sz="1000" dirty="0" err="1" smtClean="0"/>
              <a:t>testda</a:t>
            </a:r>
            <a:endParaRPr lang="en-US" sz="1000" dirty="0"/>
          </a:p>
        </p:txBody>
      </p:sp>
      <p:sp>
        <p:nvSpPr>
          <p:cNvPr id="9" name="Rectangular Callout 8"/>
          <p:cNvSpPr/>
          <p:nvPr/>
        </p:nvSpPr>
        <p:spPr>
          <a:xfrm>
            <a:off x="2775139" y="1823673"/>
            <a:ext cx="2274270" cy="323320"/>
          </a:xfrm>
          <a:prstGeom prst="wedgeRectCallout">
            <a:avLst>
              <a:gd name="adj1" fmla="val 57892"/>
              <a:gd name="adj2" fmla="val -8264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binding: </a:t>
            </a:r>
            <a:r>
              <a:rPr lang="en-US" sz="1200" dirty="0" err="1" smtClean="0"/>
              <a:t>testsg-testda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0" name="Rectangular Callout 29"/>
          <p:cNvSpPr/>
          <p:nvPr/>
        </p:nvSpPr>
        <p:spPr>
          <a:xfrm>
            <a:off x="8768740" y="2421038"/>
            <a:ext cx="1781299" cy="561805"/>
          </a:xfrm>
          <a:prstGeom prst="wedgeRectCallout">
            <a:avLst>
              <a:gd name="adj1" fmla="val -131108"/>
              <a:gd name="adj2" fmla="val -92403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inspection hook: pg1, testds-xx-1-insp-port 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2793077" y="3494372"/>
            <a:ext cx="2922371" cy="9634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Minion1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4518970" y="3786082"/>
            <a:ext cx="1060704" cy="595224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Workload pods</a:t>
            </a:r>
          </a:p>
        </p:txBody>
      </p:sp>
      <p:sp>
        <p:nvSpPr>
          <p:cNvPr id="43" name="Flowchart: Multidocument 42"/>
          <p:cNvSpPr/>
          <p:nvPr/>
        </p:nvSpPr>
        <p:spPr>
          <a:xfrm>
            <a:off x="3026600" y="3773375"/>
            <a:ext cx="1060704" cy="595224"/>
          </a:xfrm>
          <a:prstGeom prst="flowChartMulti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security VNF pods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10773" y="3498163"/>
            <a:ext cx="2922371" cy="9634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</a:t>
            </a:r>
            <a:r>
              <a:rPr lang="en-US" sz="1400" dirty="0" smtClean="0"/>
              <a:t>Minion2</a:t>
            </a:r>
            <a:endParaRPr lang="en-US" sz="1400" dirty="0"/>
          </a:p>
        </p:txBody>
      </p:sp>
      <p:sp>
        <p:nvSpPr>
          <p:cNvPr id="50" name="Flowchart: Multidocument 49"/>
          <p:cNvSpPr/>
          <p:nvPr/>
        </p:nvSpPr>
        <p:spPr>
          <a:xfrm>
            <a:off x="8236666" y="3789873"/>
            <a:ext cx="1060704" cy="595224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Workload pods</a:t>
            </a:r>
          </a:p>
        </p:txBody>
      </p:sp>
      <p:sp>
        <p:nvSpPr>
          <p:cNvPr id="51" name="Flowchart: Multidocument 50"/>
          <p:cNvSpPr/>
          <p:nvPr/>
        </p:nvSpPr>
        <p:spPr>
          <a:xfrm>
            <a:off x="6744296" y="3777166"/>
            <a:ext cx="1060704" cy="595224"/>
          </a:xfrm>
          <a:prstGeom prst="flowChartMulti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security VNF pods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9892031" y="1176637"/>
            <a:ext cx="1781299" cy="561805"/>
          </a:xfrm>
          <a:prstGeom prst="wedgeRectCallout">
            <a:avLst>
              <a:gd name="adj1" fmla="val -62042"/>
              <a:gd name="adj2" fmla="val 108829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 group interface: </a:t>
            </a:r>
            <a:r>
              <a:rPr lang="en-US" sz="1200" dirty="0" err="1" smtClean="0"/>
              <a:t>testsg</a:t>
            </a:r>
            <a:r>
              <a:rPr lang="en-US" sz="1200" dirty="0" smtClean="0"/>
              <a:t> members, policies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4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80626" y="3485072"/>
            <a:ext cx="3547373" cy="13629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K8S Controller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60320" y="616788"/>
            <a:ext cx="1846053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OSC</a:t>
            </a:r>
          </a:p>
        </p:txBody>
      </p:sp>
      <p:sp>
        <p:nvSpPr>
          <p:cNvPr id="5" name="Rectangle 4"/>
          <p:cNvSpPr/>
          <p:nvPr/>
        </p:nvSpPr>
        <p:spPr>
          <a:xfrm>
            <a:off x="5706373" y="2040147"/>
            <a:ext cx="1785668" cy="3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SFC SDK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710687" y="2605177"/>
            <a:ext cx="1802921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SFC OVN Plugin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3275" y="3545458"/>
            <a:ext cx="957532" cy="477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OVN NB DB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569518" y="5302389"/>
            <a:ext cx="1569878" cy="10265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8986" y="5276264"/>
            <a:ext cx="1651623" cy="10265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Minion2</a:t>
            </a:r>
          </a:p>
        </p:txBody>
      </p:sp>
      <p:cxnSp>
        <p:nvCxnSpPr>
          <p:cNvPr id="27" name="Elbow Connector 26"/>
          <p:cNvCxnSpPr>
            <a:stCxn id="8" idx="2"/>
            <a:endCxn id="15" idx="0"/>
          </p:cNvCxnSpPr>
          <p:nvPr/>
        </p:nvCxnSpPr>
        <p:spPr>
          <a:xfrm rot="5400000">
            <a:off x="5627214" y="4575289"/>
            <a:ext cx="454343" cy="9998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22" idx="0"/>
          </p:cNvCxnSpPr>
          <p:nvPr/>
        </p:nvCxnSpPr>
        <p:spPr>
          <a:xfrm rot="16200000" flipH="1">
            <a:off x="6615446" y="4586912"/>
            <a:ext cx="428218" cy="950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5" idx="0"/>
          </p:cNvCxnSpPr>
          <p:nvPr/>
        </p:nvCxnSpPr>
        <p:spPr>
          <a:xfrm rot="16200000" flipH="1">
            <a:off x="5488556" y="929496"/>
            <a:ext cx="405442" cy="1815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6" idx="0"/>
          </p:cNvCxnSpPr>
          <p:nvPr/>
        </p:nvCxnSpPr>
        <p:spPr>
          <a:xfrm rot="16200000" flipH="1">
            <a:off x="6512943" y="2505972"/>
            <a:ext cx="185468" cy="129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Diagonal Corner Rectangle 33"/>
          <p:cNvSpPr/>
          <p:nvPr/>
        </p:nvSpPr>
        <p:spPr>
          <a:xfrm>
            <a:off x="2342073" y="871267"/>
            <a:ext cx="992036" cy="508958"/>
          </a:xfrm>
          <a:prstGeom prst="snip2Diag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Appliance VM Image</a:t>
            </a:r>
          </a:p>
        </p:txBody>
      </p:sp>
      <p:cxnSp>
        <p:nvCxnSpPr>
          <p:cNvPr id="38" name="Elbow Connector 37"/>
          <p:cNvCxnSpPr>
            <a:stCxn id="34" idx="0"/>
            <a:endCxn id="4" idx="1"/>
          </p:cNvCxnSpPr>
          <p:nvPr/>
        </p:nvCxnSpPr>
        <p:spPr>
          <a:xfrm>
            <a:off x="3334109" y="1125746"/>
            <a:ext cx="526211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1"/>
          </p:cNvCxnSpPr>
          <p:nvPr/>
        </p:nvCxnSpPr>
        <p:spPr>
          <a:xfrm rot="10800000">
            <a:off x="4373598" y="1634713"/>
            <a:ext cx="207028" cy="2531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3"/>
            <a:endCxn id="7" idx="3"/>
          </p:cNvCxnSpPr>
          <p:nvPr/>
        </p:nvCxnSpPr>
        <p:spPr>
          <a:xfrm>
            <a:off x="7513608" y="2915728"/>
            <a:ext cx="457199" cy="868587"/>
          </a:xfrm>
          <a:prstGeom prst="bentConnector3">
            <a:avLst>
              <a:gd name="adj1" fmla="val 1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18246" y="1495321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3. traffic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steering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3404" y="1878576"/>
            <a:ext cx="1546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2. workload </a:t>
            </a:r>
            <a:r>
              <a:rPr lang="en-US" dirty="0"/>
              <a:t>discovery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830414" y="3930542"/>
            <a:ext cx="1117121" cy="6069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VirtLet</a:t>
            </a:r>
            <a:r>
              <a:rPr lang="en-US" sz="1000" dirty="0"/>
              <a:t>/</a:t>
            </a:r>
            <a:r>
              <a:rPr lang="en-US" sz="1000" dirty="0" err="1"/>
              <a:t>KubeVirt</a:t>
            </a:r>
            <a:endParaRPr lang="en-US" sz="1000" dirty="0"/>
          </a:p>
        </p:txBody>
      </p:sp>
      <p:cxnSp>
        <p:nvCxnSpPr>
          <p:cNvPr id="79" name="Elbow Connector 78"/>
          <p:cNvCxnSpPr/>
          <p:nvPr/>
        </p:nvCxnSpPr>
        <p:spPr>
          <a:xfrm rot="16200000" flipH="1">
            <a:off x="4218254" y="2222983"/>
            <a:ext cx="1827853" cy="6821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46682" y="2110839"/>
            <a:ext cx="794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1. deploy 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731779" y="3300312"/>
            <a:ext cx="1323964" cy="1318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Multidocument 112"/>
          <p:cNvSpPr/>
          <p:nvPr/>
        </p:nvSpPr>
        <p:spPr>
          <a:xfrm>
            <a:off x="4824105" y="5673324"/>
            <a:ext cx="1060704" cy="59522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Workload pods</a:t>
            </a:r>
            <a:endParaRPr lang="en-US" sz="1100" dirty="0"/>
          </a:p>
        </p:txBody>
      </p:sp>
      <p:sp>
        <p:nvSpPr>
          <p:cNvPr id="114" name="Flowchart: Multidocument 113"/>
          <p:cNvSpPr/>
          <p:nvPr/>
        </p:nvSpPr>
        <p:spPr>
          <a:xfrm>
            <a:off x="6774445" y="5615796"/>
            <a:ext cx="1060704" cy="59522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Workload pods</a:t>
            </a:r>
            <a:endParaRPr lang="en-US" sz="1100" dirty="0"/>
          </a:p>
        </p:txBody>
      </p:sp>
      <p:sp>
        <p:nvSpPr>
          <p:cNvPr id="116" name="Oval Callout 115"/>
          <p:cNvSpPr/>
          <p:nvPr/>
        </p:nvSpPr>
        <p:spPr>
          <a:xfrm>
            <a:off x="8477227" y="3069771"/>
            <a:ext cx="839302" cy="408229"/>
          </a:xfrm>
          <a:prstGeom prst="wedgeEllipseCallout">
            <a:avLst>
              <a:gd name="adj1" fmla="val -77488"/>
              <a:gd name="adj2" fmla="val 4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</a:t>
            </a:r>
            <a:endParaRPr lang="en-US" sz="1100" dirty="0"/>
          </a:p>
        </p:txBody>
      </p:sp>
      <p:sp>
        <p:nvSpPr>
          <p:cNvPr id="120" name="Oval Callout 119"/>
          <p:cNvSpPr/>
          <p:nvPr/>
        </p:nvSpPr>
        <p:spPr>
          <a:xfrm>
            <a:off x="7531955" y="1112603"/>
            <a:ext cx="1380226" cy="855454"/>
          </a:xfrm>
          <a:prstGeom prst="wedgeEllipseCallout">
            <a:avLst>
              <a:gd name="adj1" fmla="val -104795"/>
              <a:gd name="adj2" fmla="val 45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k8s-minon1,  clientp1, </a:t>
            </a:r>
          </a:p>
          <a:p>
            <a:pPr algn="ctr"/>
            <a:r>
              <a:rPr lang="en-US" sz="800" dirty="0"/>
              <a:t>v</a:t>
            </a:r>
            <a:r>
              <a:rPr lang="en-US" sz="800" dirty="0" smtClean="0"/>
              <a:t>nfp1,</a:t>
            </a:r>
          </a:p>
          <a:p>
            <a:pPr algn="ctr"/>
            <a:r>
              <a:rPr lang="en-US" sz="800" dirty="0" smtClean="0"/>
              <a:t>vnfp2,</a:t>
            </a:r>
          </a:p>
          <a:p>
            <a:pPr algn="ctr"/>
            <a:r>
              <a:rPr lang="en-US" sz="800" dirty="0"/>
              <a:t>e</a:t>
            </a:r>
            <a:r>
              <a:rPr lang="en-US" sz="800" dirty="0" smtClean="0"/>
              <a:t>xit-</a:t>
            </a:r>
            <a:r>
              <a:rPr lang="en-US" sz="800" dirty="0" err="1" smtClean="0"/>
              <a:t>lport</a:t>
            </a:r>
            <a:r>
              <a:rPr lang="en-US" sz="800" dirty="0" smtClean="0"/>
              <a:t>,</a:t>
            </a:r>
          </a:p>
          <a:p>
            <a:pPr algn="ctr"/>
            <a:r>
              <a:rPr lang="en-US" sz="800" dirty="0" smtClean="0"/>
              <a:t>bi-directional </a:t>
            </a:r>
            <a:endParaRPr 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821400" y="1192061"/>
            <a:ext cx="2203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Traffic steering for a pod on minion1</a:t>
            </a:r>
            <a:endParaRPr lang="en-US" sz="1000" dirty="0"/>
          </a:p>
        </p:txBody>
      </p:sp>
      <p:sp>
        <p:nvSpPr>
          <p:cNvPr id="35" name="Quad Arrow 34"/>
          <p:cNvSpPr/>
          <p:nvPr/>
        </p:nvSpPr>
        <p:spPr>
          <a:xfrm>
            <a:off x="6215334" y="4108322"/>
            <a:ext cx="867506" cy="694427"/>
          </a:xfrm>
          <a:prstGeom prst="quad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</a:t>
            </a:r>
            <a:r>
              <a:rPr lang="en-US" sz="800" dirty="0" smtClean="0"/>
              <a:t>8s-minion1</a:t>
            </a:r>
            <a:endParaRPr lang="en-US" sz="800" dirty="0"/>
          </a:p>
        </p:txBody>
      </p:sp>
      <p:sp>
        <p:nvSpPr>
          <p:cNvPr id="47" name="Quad Arrow 46"/>
          <p:cNvSpPr/>
          <p:nvPr/>
        </p:nvSpPr>
        <p:spPr>
          <a:xfrm>
            <a:off x="7175857" y="4104175"/>
            <a:ext cx="867506" cy="694427"/>
          </a:xfrm>
          <a:prstGeom prst="quad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k8s-minion2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158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9562</TotalTime>
  <Words>407</Words>
  <Application>Microsoft Office PowerPoint</Application>
  <PresentationFormat>Widescreen</PresentationFormat>
  <Paragraphs>142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Protecting Containerized Workloads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Emanoel</dc:creator>
  <cp:keywords>CTPClassification=CTP_IC:VisualMarkings=</cp:keywords>
  <cp:lastModifiedBy>Xavier, Emanoel</cp:lastModifiedBy>
  <cp:revision>90</cp:revision>
  <dcterms:created xsi:type="dcterms:W3CDTF">2017-06-27T01:27:05Z</dcterms:created>
  <dcterms:modified xsi:type="dcterms:W3CDTF">2017-11-09T23:18:04Z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d2e5453f-a74c-4ec3-9850-f84ba4f63a74</vt:lpwstr>
  </property>
  <property fmtid="{D5CDD505-2E9C-101B-9397-08002B2CF9AE}" pid="3" name="CTP_BU">
    <vt:lpwstr>HARDWARE SECURITY GROUP</vt:lpwstr>
  </property>
  <property fmtid="{D5CDD505-2E9C-101B-9397-08002B2CF9AE}" pid="4" name="CTP_TimeStamp">
    <vt:lpwstr>2017-11-09 23:17:54Z</vt:lpwstr>
  </property>
  <property fmtid="{D5CDD505-2E9C-101B-9397-08002B2CF9AE}" pid="5" name="CTPClassification">
    <vt:lpwstr>CTP_IC</vt:lpwstr>
  </property>
</Properties>
</file>