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99" r:id="rId3"/>
    <p:sldId id="422" r:id="rId4"/>
    <p:sldId id="275" r:id="rId5"/>
    <p:sldId id="258" r:id="rId6"/>
    <p:sldId id="385" r:id="rId7"/>
    <p:sldId id="313" r:id="rId8"/>
    <p:sldId id="305" r:id="rId9"/>
    <p:sldId id="384" r:id="rId10"/>
    <p:sldId id="316" r:id="rId11"/>
    <p:sldId id="315" r:id="rId12"/>
    <p:sldId id="386" r:id="rId13"/>
    <p:sldId id="302" r:id="rId14"/>
    <p:sldId id="264" r:id="rId15"/>
    <p:sldId id="421" r:id="rId16"/>
    <p:sldId id="308" r:id="rId17"/>
    <p:sldId id="278" r:id="rId18"/>
    <p:sldId id="301" r:id="rId19"/>
    <p:sldId id="418" r:id="rId20"/>
    <p:sldId id="423" r:id="rId21"/>
    <p:sldId id="322" r:id="rId22"/>
    <p:sldId id="387" r:id="rId23"/>
    <p:sldId id="390" r:id="rId24"/>
    <p:sldId id="392" r:id="rId25"/>
    <p:sldId id="317" r:id="rId26"/>
    <p:sldId id="321" r:id="rId27"/>
    <p:sldId id="417" r:id="rId28"/>
    <p:sldId id="388" r:id="rId29"/>
    <p:sldId id="394" r:id="rId30"/>
    <p:sldId id="419" r:id="rId31"/>
    <p:sldId id="410" r:id="rId32"/>
    <p:sldId id="415" r:id="rId33"/>
    <p:sldId id="412" r:id="rId34"/>
    <p:sldId id="420" r:id="rId35"/>
    <p:sldId id="389" r:id="rId36"/>
    <p:sldId id="310" r:id="rId37"/>
    <p:sldId id="281" r:id="rId38"/>
    <p:sldId id="393" r:id="rId39"/>
    <p:sldId id="28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538" autoAdjust="0"/>
  </p:normalViewPr>
  <p:slideViewPr>
    <p:cSldViewPr snapToGrid="0">
      <p:cViewPr varScale="1">
        <p:scale>
          <a:sx n="67" d="100"/>
          <a:sy n="67" d="100"/>
        </p:scale>
        <p:origin x="8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77729-9304-45D0-BC57-41D07D1B1F80}"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9C98-70B1-4C5A-A3DD-83E2313D7E47}" type="slidenum">
              <a:rPr lang="en-US" smtClean="0"/>
              <a:t>‹#›</a:t>
            </a:fld>
            <a:endParaRPr lang="en-US"/>
          </a:p>
        </p:txBody>
      </p:sp>
    </p:spTree>
    <p:extLst>
      <p:ext uri="{BB962C8B-B14F-4D97-AF65-F5344CB8AC3E}">
        <p14:creationId xmlns:p14="http://schemas.microsoft.com/office/powerpoint/2010/main" val="298691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3e13d9a7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3e13d9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highlight>
                  <a:srgbClr val="FFFFFF"/>
                </a:highlight>
                <a:latin typeface="Arial"/>
                <a:ea typeface="Arial"/>
                <a:cs typeface="Arial"/>
                <a:sym typeface="Arial"/>
              </a:rPr>
              <a:t>By default, all is blocked. To access anything, you need to request approval.</a:t>
            </a:r>
          </a:p>
          <a:p>
            <a:pPr marL="158750" indent="0">
              <a:buNone/>
            </a:pPr>
            <a:r>
              <a:rPr lang="en-US" sz="1100" b="0" i="0" u="none" strike="noStrike" cap="none" dirty="0">
                <a:solidFill>
                  <a:srgbClr val="000000"/>
                </a:solidFill>
                <a:effectLst/>
                <a:highlight>
                  <a:srgbClr val="FFFFFF"/>
                </a:highlight>
                <a:latin typeface="Arial"/>
                <a:ea typeface="Arial"/>
                <a:cs typeface="Arial"/>
                <a:sym typeface="Arial"/>
              </a:rPr>
              <a:t>So what do we do when we cannot approve a URL? Either mirroring the registry or offline downloads and move it to our environment.</a:t>
            </a:r>
          </a:p>
          <a:p>
            <a:pPr marL="158750" indent="0">
              <a:buNone/>
            </a:pPr>
            <a:r>
              <a:rPr lang="en-US" sz="1100" b="0" i="0" u="none" strike="noStrike" cap="none" dirty="0">
                <a:solidFill>
                  <a:srgbClr val="000000"/>
                </a:solidFill>
                <a:effectLst/>
                <a:highlight>
                  <a:srgbClr val="FFFFFF"/>
                </a:highlight>
                <a:latin typeface="Arial"/>
                <a:ea typeface="Arial"/>
                <a:cs typeface="Arial"/>
                <a:sym typeface="Arial"/>
              </a:rPr>
              <a:t>when images get updated. We have to keep an eye on the updates and repeat the process. </a:t>
            </a:r>
          </a:p>
          <a:p>
            <a:pPr marL="158750" indent="0">
              <a:buNone/>
            </a:pPr>
            <a:r>
              <a:rPr lang="en-US" sz="1100" b="0" i="0" u="none" strike="noStrike" cap="none" dirty="0">
                <a:solidFill>
                  <a:srgbClr val="000000"/>
                </a:solidFill>
                <a:effectLst/>
                <a:highlight>
                  <a:srgbClr val="FFFFFF"/>
                </a:highlight>
                <a:latin typeface="Arial"/>
                <a:ea typeface="Arial"/>
                <a:cs typeface="Arial"/>
                <a:sym typeface="Arial"/>
              </a:rPr>
              <a:t>To put an icing on the cake, network is controlled by another group which made it even more difficult. </a:t>
            </a:r>
          </a:p>
          <a:p>
            <a:pPr marL="158750" lvl="0" indent="0">
              <a:buNone/>
            </a:pPr>
            <a:r>
              <a:rPr lang="en-US" sz="1100" b="0" i="0" u="none" strike="noStrike" cap="none" dirty="0">
                <a:solidFill>
                  <a:srgbClr val="000000"/>
                </a:solidFill>
                <a:effectLst/>
                <a:highlight>
                  <a:srgbClr val="FFFFFF"/>
                </a:highlight>
                <a:latin typeface="Arial"/>
                <a:ea typeface="Arial"/>
                <a:cs typeface="Arial"/>
                <a:sym typeface="Arial"/>
              </a:rPr>
              <a:t>Because of this and other security restrictions that we have in our environment, some vendors or their consultants have difficulty solving issues within the deadlines given. </a:t>
            </a:r>
          </a:p>
          <a:p>
            <a:pPr marL="158750" lvl="0" indent="0">
              <a:buNone/>
            </a:pPr>
            <a:r>
              <a:rPr lang="en-US" sz="1100" b="0" i="0" u="none" strike="noStrike" cap="none" dirty="0">
                <a:solidFill>
                  <a:srgbClr val="000000"/>
                </a:solidFill>
                <a:effectLst/>
                <a:highlight>
                  <a:srgbClr val="FFFFFF"/>
                </a:highlight>
                <a:latin typeface="Arial"/>
                <a:ea typeface="Arial"/>
                <a:cs typeface="Arial"/>
                <a:sym typeface="Arial"/>
              </a:rPr>
              <a:t>consultant can deploy in 10 mins to 4 months. </a:t>
            </a:r>
          </a:p>
        </p:txBody>
      </p:sp>
    </p:spTree>
    <p:extLst>
      <p:ext uri="{BB962C8B-B14F-4D97-AF65-F5344CB8AC3E}">
        <p14:creationId xmlns:p14="http://schemas.microsoft.com/office/powerpoint/2010/main" val="3169727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3e13d9a7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3e13d9a7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e.g. network requirements were easy met.</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So int the time period 2019-presnet we are in a  Pilot stage with OpenShift, hosting a few production applications,  rethinking architecture and expansions.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solutions showed a potential for more than what</a:t>
            </a:r>
            <a:r>
              <a:rPr lang="en-US" baseline="0" dirty="0"/>
              <a:t> was initially planned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Many IR4.0 projects and technologies benefit tremendously from the capabilities of platform as a service</a:t>
            </a:r>
          </a:p>
        </p:txBody>
      </p:sp>
    </p:spTree>
    <p:extLst>
      <p:ext uri="{BB962C8B-B14F-4D97-AF65-F5344CB8AC3E}">
        <p14:creationId xmlns:p14="http://schemas.microsoft.com/office/powerpoint/2010/main" val="2009746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C4043"/>
              </a:solidFill>
              <a:highlight>
                <a:srgbClr val="FFFFFF"/>
              </a:highlight>
            </a:endParaRPr>
          </a:p>
        </p:txBody>
      </p:sp>
    </p:spTree>
    <p:extLst>
      <p:ext uri="{BB962C8B-B14F-4D97-AF65-F5344CB8AC3E}">
        <p14:creationId xmlns:p14="http://schemas.microsoft.com/office/powerpoint/2010/main" val="426173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513408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58d5a3e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58d5a3e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58d5a3e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58d5a3e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5705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58d5a3e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58d5a3e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Having this document, agreed on and signed by every project owner save us time an effort by avoiding many calls and emails between us and the developers. </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263512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58d5a3ec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158d5a3e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ease the communication among us and </a:t>
            </a:r>
            <a:r>
              <a:rPr lang="en-US" sz="1800" dirty="0">
                <a:solidFill>
                  <a:srgbClr val="1F497D"/>
                </a:solidFill>
                <a:effectLst/>
                <a:latin typeface="Calibri" panose="020F0502020204030204" pitchFamily="34" charset="0"/>
                <a:ea typeface="Calibri" panose="020F0502020204030204" pitchFamily="34" charset="0"/>
              </a:rPr>
              <a:t>We try not to cross teams if possible.</a:t>
            </a:r>
            <a:r>
              <a:rPr lang="en-US" dirty="0"/>
              <a:t> At the time of the </a:t>
            </a:r>
            <a:r>
              <a:rPr lang="en-US" dirty="0" err="1"/>
              <a:t>openshift</a:t>
            </a:r>
            <a:r>
              <a:rPr lang="en-US" dirty="0"/>
              <a:t> adoption, we had VMWare as our private cloud in production that I will go over in the next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groups =&gt; inconvenience and delays as different groups led by different people with different priorities.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Merge =&gt;unified the efforts in supporting </a:t>
            </a:r>
            <a:r>
              <a:rPr lang="en-US" dirty="0" err="1"/>
              <a:t>openshift</a:t>
            </a:r>
            <a:r>
              <a:rPr lang="en-US" dirty="0"/>
              <a:t> layer along with its underlying network and storage. Things became so much easier going forward as we minimized the had-offs between different teams.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have a Platform teams that are required enough expertise in storage, network.</a:t>
            </a:r>
          </a:p>
        </p:txBody>
      </p:sp>
    </p:spTree>
    <p:extLst>
      <p:ext uri="{BB962C8B-B14F-4D97-AF65-F5344CB8AC3E}">
        <p14:creationId xmlns:p14="http://schemas.microsoft.com/office/powerpoint/2010/main" val="142884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Vmware</a:t>
            </a:r>
            <a:r>
              <a:rPr lang="en-US" dirty="0"/>
              <a:t> Cloud Foundation (VCF) as our private cloud with the </a:t>
            </a:r>
            <a:r>
              <a:rPr lang="en-US" b="0" i="0" dirty="0">
                <a:solidFill>
                  <a:srgbClr val="565656"/>
                </a:solidFill>
                <a:effectLst/>
                <a:latin typeface="metropolislight"/>
              </a:rPr>
              <a:t>full stack (HCI) technology.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The deployment of PaaS on top of VCF included integrations with multiple layers and great advantages where we have vSphere for hosting infrastructure,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1F497D"/>
                </a:solidFill>
                <a:effectLst/>
                <a:latin typeface="Calibri" panose="020F0502020204030204" pitchFamily="34" charset="0"/>
                <a:ea typeface="Calibri" panose="020F0502020204030204" pitchFamily="34" charset="0"/>
              </a:rPr>
              <a:t>VMware CSI  from VMWare HCI  </a:t>
            </a:r>
            <a:r>
              <a:rPr lang="en-US" sz="1100" dirty="0" err="1">
                <a:solidFill>
                  <a:srgbClr val="1F497D"/>
                </a:solidFill>
                <a:effectLst/>
                <a:latin typeface="Calibri" panose="020F0502020204030204" pitchFamily="34" charset="0"/>
                <a:ea typeface="Calibri" panose="020F0502020204030204" pitchFamily="34" charset="0"/>
              </a:rPr>
              <a:t>vSAN</a:t>
            </a:r>
            <a:r>
              <a:rPr lang="en-US" sz="1100" dirty="0">
                <a:solidFill>
                  <a:srgbClr val="1F497D"/>
                </a:solidFill>
                <a:effectLst/>
                <a:latin typeface="Calibri" panose="020F0502020204030204" pitchFamily="34" charset="0"/>
                <a:ea typeface="Calibri" panose="020F0502020204030204" pitchFamily="34" charset="0"/>
              </a:rPr>
              <a:t> as our storage</a:t>
            </a: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rgbClr val="1F497D"/>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NSX-T for network load balancing and security where the </a:t>
            </a:r>
            <a:r>
              <a:rPr lang="en-US" sz="1100" b="0" i="0" u="none" strike="noStrike" cap="none" dirty="0">
                <a:solidFill>
                  <a:srgbClr val="000000"/>
                </a:solidFill>
                <a:effectLst/>
                <a:latin typeface="Arial"/>
                <a:ea typeface="Arial"/>
                <a:cs typeface="Arial"/>
                <a:sym typeface="Arial"/>
              </a:rPr>
              <a:t>new Load Balancer AVI  can provide  global load balancing functionality between clusters making applications highly resilient across clusters so we can achieve application mobility and migration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Disadvantages: It is more expensive than public cloud, we have finite resources that is limited to what we have and based on capacity planning, and last but not least, it adds an extra layer and complex infrastructure to manage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(Install on VMWare vs bare-metal (Document)?)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6560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Now that we manage all layers such as  storage, network, servers. Things get complex. So on one day, let’s call it the day all the images disappeared, a cluster in VMWare was shut down ungracefully due to a network change, </a:t>
            </a:r>
            <a:r>
              <a:rPr lang="en-US" dirty="0" err="1"/>
              <a:t>luckly</a:t>
            </a:r>
            <a:r>
              <a:rPr lang="en-US" dirty="0"/>
              <a:t> it was not a production cluster. The team spent some time to have </a:t>
            </a:r>
            <a:r>
              <a:rPr lang="en-US" dirty="0" err="1"/>
              <a:t>openshift</a:t>
            </a:r>
            <a:r>
              <a:rPr lang="en-US" dirty="0"/>
              <a:t> VMs back and running. But remember here, the worker nodes have CoreOS that is immutable, so what happened is the worker nodes noticed a data glitch and then it deleted all the images. </a:t>
            </a:r>
            <a:r>
              <a:rPr lang="en-US" dirty="0" err="1"/>
              <a:t>Kubelet</a:t>
            </a:r>
            <a:r>
              <a:rPr lang="en-US" dirty="0"/>
              <a:t> then kept trying to fetch the images but again this is a restricted environment. So how can we get the images? Through a proxy node that had the </a:t>
            </a:r>
            <a:r>
              <a:rPr lang="en-US" dirty="0" err="1"/>
              <a:t>HAProxy</a:t>
            </a:r>
            <a:r>
              <a:rPr lang="en-US" dirty="0"/>
              <a:t> down. So you see all the complication that need to be delt with by a single team.</a:t>
            </a:r>
          </a:p>
        </p:txBody>
      </p:sp>
    </p:spTree>
    <p:extLst>
      <p:ext uri="{BB962C8B-B14F-4D97-AF65-F5344CB8AC3E}">
        <p14:creationId xmlns:p14="http://schemas.microsoft.com/office/powerpoint/2010/main" val="2914146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158d5a3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158d5a3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Tree>
    <p:extLst>
      <p:ext uri="{BB962C8B-B14F-4D97-AF65-F5344CB8AC3E}">
        <p14:creationId xmlns:p14="http://schemas.microsoft.com/office/powerpoint/2010/main" val="3171837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Establish and update container registries images close to the cluster (</a:t>
            </a:r>
            <a:r>
              <a:rPr lang="en-US" dirty="0" err="1"/>
              <a:t>e.g</a:t>
            </a:r>
            <a:r>
              <a:rPr lang="en-US" dirty="0"/>
              <a:t> bastion nodes)</a:t>
            </a:r>
          </a:p>
          <a:p>
            <a:pPr marL="158750" indent="0">
              <a:buNone/>
            </a:pPr>
            <a:r>
              <a:rPr lang="en-US" dirty="0"/>
              <a:t>Take ETCD backup before you shut down cluster gracefully</a:t>
            </a:r>
          </a:p>
        </p:txBody>
      </p:sp>
    </p:spTree>
    <p:extLst>
      <p:ext uri="{BB962C8B-B14F-4D97-AF65-F5344CB8AC3E}">
        <p14:creationId xmlns:p14="http://schemas.microsoft.com/office/powerpoint/2010/main" val="4131753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369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C4043"/>
              </a:solidFill>
              <a:highlight>
                <a:srgbClr val="FFFFFF"/>
              </a:highlight>
            </a:endParaRPr>
          </a:p>
        </p:txBody>
      </p:sp>
    </p:spTree>
    <p:extLst>
      <p:ext uri="{BB962C8B-B14F-4D97-AF65-F5344CB8AC3E}">
        <p14:creationId xmlns:p14="http://schemas.microsoft.com/office/powerpoint/2010/main" val="307661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15950" lvl="1" indent="0">
              <a:buNone/>
            </a:pPr>
            <a:endParaRPr lang="en-US" dirty="0"/>
          </a:p>
        </p:txBody>
      </p:sp>
    </p:spTree>
    <p:extLst>
      <p:ext uri="{BB962C8B-B14F-4D97-AF65-F5344CB8AC3E}">
        <p14:creationId xmlns:p14="http://schemas.microsoft.com/office/powerpoint/2010/main" val="389240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nSpc>
                <a:spcPct val="200000"/>
              </a:lnSpc>
              <a:spcAft>
                <a:spcPts val="600"/>
              </a:spcAft>
              <a:buFont typeface="Arial" panose="020B0604020202020204" pitchFamily="34" charset="0"/>
              <a:buNone/>
            </a:pPr>
            <a:r>
              <a:rPr lang="en-US" dirty="0"/>
              <a:t>disable self provisioning projects for now </a:t>
            </a:r>
            <a:r>
              <a:rPr lang="en-US" sz="1100" dirty="0">
                <a:solidFill>
                  <a:srgbClr val="000000"/>
                </a:solidFill>
                <a:effectLst/>
                <a:latin typeface="Tahoma" panose="020B0604030504040204" pitchFamily="34" charset="0"/>
                <a:ea typeface="Times New Roman" panose="02020603050405020304" pitchFamily="18" charset="0"/>
              </a:rPr>
              <a:t>expect for terminal/code ready workspace</a:t>
            </a:r>
            <a:endParaRPr lang="en-US" sz="1100" dirty="0">
              <a:effectLst/>
              <a:latin typeface="Calibri" panose="020F0502020204030204" pitchFamily="34" charset="0"/>
              <a:ea typeface="Calibri" panose="020F0502020204030204" pitchFamily="34" charset="0"/>
            </a:endParaRPr>
          </a:p>
          <a:p>
            <a:pPr marL="285750" indent="-285750">
              <a:lnSpc>
                <a:spcPct val="200000"/>
              </a:lnSpc>
              <a:spcAft>
                <a:spcPts val="600"/>
              </a:spcAft>
              <a:buFont typeface="Arial" panose="020B0604020202020204" pitchFamily="34" charset="0"/>
              <a:buChar char="•"/>
            </a:pPr>
            <a:endParaRPr lang="en-US" dirty="0"/>
          </a:p>
          <a:p>
            <a:endParaRPr lang="en-US" dirty="0">
              <a:effectLst/>
            </a:endParaRPr>
          </a:p>
        </p:txBody>
      </p:sp>
    </p:spTree>
    <p:extLst>
      <p:ext uri="{BB962C8B-B14F-4D97-AF65-F5344CB8AC3E}">
        <p14:creationId xmlns:p14="http://schemas.microsoft.com/office/powerpoint/2010/main" val="56452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377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60734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Worker node did not update due to networking issues</a:t>
            </a:r>
          </a:p>
          <a:p>
            <a:pPr marL="158750" marR="0" lvl="0" indent="0" algn="l" defTabSz="914400" rtl="0" eaLnBrk="1" fontAlgn="auto" latinLnBrk="0" hangingPunct="1">
              <a:lnSpc>
                <a:spcPct val="100000"/>
              </a:lnSpc>
              <a:spcBef>
                <a:spcPts val="0"/>
              </a:spcBef>
              <a:spcAft>
                <a:spcPts val="0"/>
              </a:spcAft>
              <a:buClrTx/>
              <a:buSzTx/>
              <a:buFontTx/>
              <a:buNone/>
              <a:tabLst/>
              <a:defRPr/>
            </a:pPr>
            <a:r>
              <a:rPr lang="en-US" dirty="0"/>
              <a:t>. we saw bugs </a:t>
            </a:r>
            <a:r>
              <a:rPr lang="en-US" dirty="0" err="1"/>
              <a:t>redhat</a:t>
            </a:r>
            <a:r>
              <a:rPr lang="en-US" dirty="0"/>
              <a:t> did not see (twice). When update, we broke the cluster</a:t>
            </a:r>
          </a:p>
          <a:p>
            <a:pPr marL="158750" indent="0">
              <a:buNone/>
            </a:pPr>
            <a:r>
              <a:rPr lang="en-US" dirty="0"/>
              <a:t>Captured by </a:t>
            </a:r>
            <a:r>
              <a:rPr lang="en-US" dirty="0" err="1"/>
              <a:t>redhat</a:t>
            </a:r>
            <a:r>
              <a:rPr lang="en-US" dirty="0"/>
              <a:t> insight team That is why they are testing on VMWare hardware versions</a:t>
            </a:r>
          </a:p>
          <a:p>
            <a:endParaRPr lang="en-US" dirty="0"/>
          </a:p>
        </p:txBody>
      </p:sp>
    </p:spTree>
    <p:extLst>
      <p:ext uri="{BB962C8B-B14F-4D97-AF65-F5344CB8AC3E}">
        <p14:creationId xmlns:p14="http://schemas.microsoft.com/office/powerpoint/2010/main" val="3856563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journey is Challenging, being on-prem with new data governance, residency, and many security constraints is a bit hard. But we are doing our best to resolve the challenges faced by both ops and </a:t>
            </a:r>
            <a:r>
              <a:rPr lang="en-US" sz="1100" b="0" i="0" u="none" strike="noStrike" cap="none" dirty="0" err="1">
                <a:solidFill>
                  <a:srgbClr val="000000"/>
                </a:solidFill>
                <a:effectLst/>
                <a:latin typeface="Arial"/>
                <a:ea typeface="Arial"/>
                <a:cs typeface="Arial"/>
                <a:sym typeface="Arial"/>
              </a:rPr>
              <a:t>devs</a:t>
            </a:r>
            <a:r>
              <a:rPr lang="en-US" sz="1100" b="0" i="0" u="none" strike="noStrike" cap="none" dirty="0">
                <a:solidFill>
                  <a:srgbClr val="000000"/>
                </a:solidFill>
                <a:effectLst/>
                <a:latin typeface="Arial"/>
                <a:ea typeface="Arial"/>
                <a:cs typeface="Arial"/>
                <a:sym typeface="Arial"/>
              </a:rPr>
              <a:t>. I will share with you some of the challenges we faces and how we resolved them.</a:t>
            </a:r>
          </a:p>
        </p:txBody>
      </p:sp>
    </p:spTree>
    <p:extLst>
      <p:ext uri="{BB962C8B-B14F-4D97-AF65-F5344CB8AC3E}">
        <p14:creationId xmlns:p14="http://schemas.microsoft.com/office/powerpoint/2010/main" val="1837089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Different operational model which means, issues</a:t>
            </a:r>
            <a:r>
              <a:rPr kumimoji="0" lang="en-US" sz="1100" b="0" i="0" u="none" strike="noStrike" kern="1200" cap="none" spc="0" normalizeH="0" baseline="0" noProof="0" dirty="0">
                <a:ln>
                  <a:noFill/>
                </a:ln>
                <a:solidFill>
                  <a:prstClr val="black"/>
                </a:solidFill>
                <a:effectLst/>
                <a:uLnTx/>
                <a:uFillTx/>
                <a:latin typeface="Trebuchet MS" panose="020B0703020202090204" pitchFamily="34" charset="0"/>
                <a:ea typeface="Arial"/>
                <a:cs typeface="Arial"/>
                <a:sym typeface="Arial"/>
              </a:rPr>
              <a:t> are most likely new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and a steep learning curve, </a:t>
            </a:r>
            <a:r>
              <a:rPr kumimoji="0" lang="en-US" sz="1100" b="0" i="0" u="none" strike="noStrike" kern="1200" cap="none" spc="0" normalizeH="0" baseline="0" noProof="0" dirty="0">
                <a:ln>
                  <a:noFill/>
                </a:ln>
                <a:solidFill>
                  <a:prstClr val="black"/>
                </a:solidFill>
                <a:effectLst/>
                <a:uLnTx/>
                <a:uFillTx/>
                <a:latin typeface="Trebuchet MS" panose="020B0703020202090204" pitchFamily="34" charset="0"/>
                <a:ea typeface="Arial"/>
                <a:cs typeface="Arial"/>
                <a:sym typeface="Arial"/>
              </a:rPr>
              <a:t>it requires a culture change. </a:t>
            </a:r>
            <a:endParaRPr dirty="0"/>
          </a:p>
        </p:txBody>
      </p:sp>
    </p:spTree>
    <p:extLst>
      <p:ext uri="{BB962C8B-B14F-4D97-AF65-F5344CB8AC3E}">
        <p14:creationId xmlns:p14="http://schemas.microsoft.com/office/powerpoint/2010/main" val="279729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158d5a3e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158d5a3e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567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73150" lvl="2" indent="0">
              <a:buNone/>
            </a:pPr>
            <a:r>
              <a:rPr lang="en-US" sz="1800" b="0" i="0" u="none" strike="noStrike" dirty="0">
                <a:solidFill>
                  <a:srgbClr val="000000"/>
                </a:solidFill>
                <a:effectLst/>
                <a:latin typeface="Arial" panose="020B0604020202020204" pitchFamily="34" charset="0"/>
              </a:rPr>
              <a:t>some metrics that can determine the project is actively serving</a:t>
            </a:r>
            <a:endParaRPr lang="en-US" sz="1100" b="0" i="0" u="none" strike="noStrike" cap="none" dirty="0">
              <a:solidFill>
                <a:srgbClr val="000000"/>
              </a:solidFill>
              <a:effectLst/>
              <a:latin typeface="Arial"/>
              <a:ea typeface="+mn-ea"/>
              <a:cs typeface="Arial"/>
              <a:sym typeface="Arial"/>
            </a:endParaRPr>
          </a:p>
          <a:p>
            <a:pPr marL="1073150" lvl="2" indent="0">
              <a:buNone/>
            </a:pPr>
            <a:r>
              <a:rPr lang="en-US" sz="1100" b="0" i="0" u="none" strike="noStrike" cap="none" dirty="0">
                <a:solidFill>
                  <a:srgbClr val="000000"/>
                </a:solidFill>
                <a:effectLst/>
                <a:latin typeface="Arial"/>
                <a:ea typeface="Arial"/>
                <a:cs typeface="Arial"/>
                <a:sym typeface="Arial"/>
              </a:rPr>
              <a:t>Encourage having an SRE role, where we can have </a:t>
            </a:r>
            <a:r>
              <a:rPr lang="en-US" sz="1100" b="0" i="0" u="none" strike="noStrike" cap="none" dirty="0" err="1">
                <a:solidFill>
                  <a:srgbClr val="000000"/>
                </a:solidFill>
                <a:effectLst/>
                <a:latin typeface="Arial"/>
                <a:ea typeface="Arial"/>
                <a:cs typeface="Arial"/>
                <a:sym typeface="Arial"/>
              </a:rPr>
              <a:t>sli</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err="1">
                <a:solidFill>
                  <a:srgbClr val="000000"/>
                </a:solidFill>
                <a:effectLst/>
                <a:latin typeface="Arial"/>
                <a:ea typeface="Arial"/>
                <a:cs typeface="Arial"/>
                <a:sym typeface="Arial"/>
              </a:rPr>
              <a:t>slo</a:t>
            </a:r>
            <a:r>
              <a:rPr lang="en-US" sz="1100" b="0" i="0" u="none" strike="noStrike" cap="none" dirty="0">
                <a:solidFill>
                  <a:srgbClr val="000000"/>
                </a:solidFill>
                <a:effectLst/>
                <a:latin typeface="Arial"/>
                <a:ea typeface="Arial"/>
                <a:cs typeface="Arial"/>
                <a:sym typeface="Arial"/>
              </a:rPr>
              <a:t> for monitoring</a:t>
            </a:r>
          </a:p>
        </p:txBody>
      </p:sp>
    </p:spTree>
    <p:extLst>
      <p:ext uri="{BB962C8B-B14F-4D97-AF65-F5344CB8AC3E}">
        <p14:creationId xmlns:p14="http://schemas.microsoft.com/office/powerpoint/2010/main" val="3499521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we have plans to test again the Quay bridge operator and how we can use Quay organizations and decentralize the governance to the users responsibilities</a:t>
            </a:r>
            <a:endParaRPr dirty="0"/>
          </a:p>
        </p:txBody>
      </p:sp>
    </p:spTree>
    <p:extLst>
      <p:ext uri="{BB962C8B-B14F-4D97-AF65-F5344CB8AC3E}">
        <p14:creationId xmlns:p14="http://schemas.microsoft.com/office/powerpoint/2010/main" val="1981872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latin typeface="Catamaran Light" panose="020B0604020202020204" charset="0"/>
                <a:cs typeface="Catamaran Light" panose="020B0604020202020204" charset="0"/>
              </a:rPr>
              <a:t>and since you have OpenShift they assume you have the entitlement. </a:t>
            </a:r>
            <a:endParaRPr lang="en-US" dirty="0"/>
          </a:p>
          <a:p>
            <a:pPr marL="0" lvl="0" indent="0" algn="l" rtl="0">
              <a:spcBef>
                <a:spcPts val="0"/>
              </a:spcBef>
              <a:spcAft>
                <a:spcPts val="0"/>
              </a:spcAft>
              <a:buNone/>
            </a:pPr>
            <a:r>
              <a:rPr lang="en-US" dirty="0"/>
              <a:t>Thanks to the OpenShift Driver Toolkit, there is a container image built with all the packages required to build kernel drivers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we've been able to remove the need for accessing the Red Hat RHEL repository servers to deploy the NVIDIA GPU Operator. The dependency on a valid RHEL subscription certificate, plus the need to access packages from Red Hat servers, were major burdens for the NVIDIA GPU Operator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new release, the operator now relies on an OpenShift core image to build the GPU driver. The removal of the access to the package servers also simplifies the accelerator-enablement in disconnected environments (proxy, disconnected, and air-gapped), as customers will not have to configure the access to the package server mirrors anymore.</a:t>
            </a:r>
            <a:endParaRPr dirty="0"/>
          </a:p>
        </p:txBody>
      </p:sp>
    </p:spTree>
    <p:extLst>
      <p:ext uri="{BB962C8B-B14F-4D97-AF65-F5344CB8AC3E}">
        <p14:creationId xmlns:p14="http://schemas.microsoft.com/office/powerpoint/2010/main" val="103123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6217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Challenge: developers want something more they can control, on their desktop</a:t>
            </a:r>
          </a:p>
          <a:p>
            <a:pPr lvl="0"/>
            <a:r>
              <a:rPr lang="en-US" sz="1100" b="0" i="0" u="none" strike="noStrike" cap="none" dirty="0" err="1">
                <a:solidFill>
                  <a:srgbClr val="000000"/>
                </a:solidFill>
                <a:effectLst/>
                <a:latin typeface="Arial"/>
                <a:ea typeface="Arial"/>
                <a:cs typeface="Arial"/>
                <a:sym typeface="Arial"/>
              </a:rPr>
              <a:t>CodeReady</a:t>
            </a:r>
            <a:endParaRPr lang="en-US" sz="1100" b="0" i="0" u="none" strike="noStrike" cap="none" dirty="0">
              <a:solidFill>
                <a:srgbClr val="000000"/>
              </a:solidFill>
              <a:effectLst/>
              <a:latin typeface="Arial"/>
              <a:ea typeface="Arial"/>
              <a:cs typeface="Arial"/>
              <a:sym typeface="Arial"/>
            </a:endParaRPr>
          </a:p>
          <a:p>
            <a:pPr lvl="0"/>
            <a:endParaRPr lang="en-US" sz="1100" b="0" i="0" u="none" strike="noStrike" cap="none" dirty="0">
              <a:solidFill>
                <a:srgbClr val="000000"/>
              </a:solidFill>
              <a:effectLst/>
              <a:latin typeface="Arial"/>
              <a:ea typeface="Arial"/>
              <a:cs typeface="Arial"/>
              <a:sym typeface="Arial"/>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More empowerment and support for the </a:t>
            </a:r>
            <a:r>
              <a:rPr lang="en-US" sz="1800" b="0" i="0" u="none" strike="noStrike" dirty="0" err="1">
                <a:solidFill>
                  <a:srgbClr val="000000"/>
                </a:solidFill>
                <a:effectLst/>
                <a:latin typeface="Arial" panose="020B0604020202020204" pitchFamily="34" charset="0"/>
              </a:rPr>
              <a:t>CodReady</a:t>
            </a:r>
            <a:r>
              <a:rPr lang="en-US" sz="1800" b="0" i="0" u="none" strike="noStrike" dirty="0">
                <a:solidFill>
                  <a:srgbClr val="000000"/>
                </a:solidFill>
                <a:effectLst/>
                <a:latin typeface="Arial" panose="020B0604020202020204" pitchFamily="34" charset="0"/>
              </a:rPr>
              <a:t> project, something similar to </a:t>
            </a:r>
            <a:r>
              <a:rPr lang="en-US" sz="1800" b="0" i="0" u="none" strike="noStrike" dirty="0" err="1">
                <a:solidFill>
                  <a:srgbClr val="000000"/>
                </a:solidFill>
                <a:effectLst/>
                <a:latin typeface="Arial" panose="020B0604020202020204" pitchFamily="34" charset="0"/>
              </a:rPr>
              <a:t>gitpod</a:t>
            </a:r>
            <a:r>
              <a:rPr lang="en-US" sz="1800" b="0" i="0" u="none" strike="noStrike" dirty="0">
                <a:solidFill>
                  <a:srgbClr val="000000"/>
                </a:solidFill>
                <a:effectLst/>
                <a:latin typeface="Arial" panose="020B0604020202020204" pitchFamily="34" charset="0"/>
              </a:rPr>
              <a:t>/Coder, not sure what is the future direction of RedHat on this by moving it to the community</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https://developers.redhat.com/articles/2022/04/18/announcement-red-hat-codeready-studio-reaches-end-life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Red Hat </a:t>
            </a:r>
            <a:r>
              <a:rPr lang="en-US" sz="1800" b="0" i="0" u="none" strike="noStrike" dirty="0" err="1">
                <a:solidFill>
                  <a:srgbClr val="000000"/>
                </a:solidFill>
                <a:effectLst/>
                <a:latin typeface="Arial" panose="020B0604020202020204" pitchFamily="34" charset="0"/>
              </a:rPr>
              <a:t>CodeReady</a:t>
            </a:r>
            <a:r>
              <a:rPr lang="en-US" sz="1800" b="0" i="0" u="none" strike="noStrike" dirty="0">
                <a:solidFill>
                  <a:srgbClr val="000000"/>
                </a:solidFill>
                <a:effectLst/>
                <a:latin typeface="Arial" panose="020B0604020202020204" pitchFamily="34" charset="0"/>
              </a:rPr>
              <a:t> Studio will reach the end of life on April 19, 2022. The project is transitioning to community development and support as part of the JBoss Tools project.</a:t>
            </a:r>
            <a:endParaRPr lang="en-US" b="0" dirty="0">
              <a:effectLst/>
            </a:endParaRPr>
          </a:p>
          <a:p>
            <a:br>
              <a:rPr lang="en-US" dirty="0"/>
            </a:b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15794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C4043"/>
              </a:solidFill>
              <a:highlight>
                <a:srgbClr val="FFFFFF"/>
              </a:highlight>
            </a:endParaRPr>
          </a:p>
        </p:txBody>
      </p:sp>
    </p:spTree>
    <p:extLst>
      <p:ext uri="{BB962C8B-B14F-4D97-AF65-F5344CB8AC3E}">
        <p14:creationId xmlns:p14="http://schemas.microsoft.com/office/powerpoint/2010/main" val="253271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0" i="0" u="none" strike="noStrike" cap="none" dirty="0">
                <a:solidFill>
                  <a:srgbClr val="000000"/>
                </a:solidFill>
                <a:effectLst/>
                <a:latin typeface="Arial"/>
                <a:ea typeface="Arial"/>
                <a:cs typeface="Arial"/>
                <a:sym typeface="Arial"/>
              </a:rPr>
              <a:t>Timed evaluation projects to </a:t>
            </a:r>
            <a:r>
              <a:rPr lang="en-US" sz="1100" b="0" i="0" u="none" strike="noStrike" cap="none" dirty="0" err="1">
                <a:solidFill>
                  <a:srgbClr val="000000"/>
                </a:solidFill>
                <a:effectLst/>
                <a:latin typeface="Arial"/>
                <a:ea typeface="Arial"/>
                <a:cs typeface="Arial"/>
                <a:sym typeface="Arial"/>
              </a:rPr>
              <a:t>seperate</a:t>
            </a:r>
            <a:r>
              <a:rPr lang="en-US" sz="1100" b="0" i="0" u="none" strike="noStrike" cap="none" dirty="0">
                <a:solidFill>
                  <a:srgbClr val="000000"/>
                </a:solidFill>
                <a:effectLst/>
                <a:latin typeface="Arial"/>
                <a:ea typeface="Arial"/>
                <a:cs typeface="Arial"/>
                <a:sym typeface="Arial"/>
              </a:rPr>
              <a:t> </a:t>
            </a:r>
            <a:r>
              <a:rPr lang="en-US" sz="1800" dirty="0">
                <a:effectLst/>
                <a:latin typeface="Calibri" panose="020F0502020204030204" pitchFamily="34" charset="0"/>
                <a:ea typeface="Calibri" panose="020F0502020204030204" pitchFamily="34" charset="0"/>
              </a:rPr>
              <a:t>Planned vs. non-planned deployment. Non-planned </a:t>
            </a:r>
            <a:r>
              <a:rPr lang="en-US" sz="1100" b="0" i="0" u="none" strike="noStrike" cap="none" dirty="0">
                <a:solidFill>
                  <a:srgbClr val="000000"/>
                </a:solidFill>
                <a:effectLst/>
                <a:latin typeface="Arial"/>
                <a:ea typeface="Arial"/>
                <a:cs typeface="Arial"/>
                <a:sym typeface="Arial"/>
              </a:rPr>
              <a:t>that can be created automatically without approvals with standard resources. And planned </a:t>
            </a:r>
            <a:r>
              <a:rPr lang="en-US" sz="1800" dirty="0" err="1">
                <a:effectLst/>
                <a:latin typeface="Calibri" panose="020F0502020204030204" pitchFamily="34" charset="0"/>
                <a:ea typeface="Calibri" panose="020F0502020204030204" pitchFamily="34" charset="0"/>
              </a:rPr>
              <a:t>Planned</a:t>
            </a:r>
            <a:r>
              <a:rPr lang="en-US" sz="1800" dirty="0">
                <a:effectLst/>
                <a:latin typeface="Calibri" panose="020F0502020204030204" pitchFamily="34" charset="0"/>
                <a:ea typeface="Calibri" panose="020F0502020204030204" pitchFamily="34" charset="0"/>
              </a:rPr>
              <a:t> have a better SLA and guaranteed resources (minimum requests)</a:t>
            </a:r>
            <a:r>
              <a:rPr lang="en-US" sz="1100" b="0" i="0" u="none" strike="noStrike" cap="none" dirty="0">
                <a:solidFill>
                  <a:srgbClr val="000000"/>
                </a:solidFill>
                <a:effectLst/>
                <a:latin typeface="Arial"/>
                <a:ea typeface="Arial"/>
                <a:cs typeface="Arial"/>
                <a:sym typeface="Arial"/>
              </a:rPr>
              <a:t>   operator for creating workspace  but we need more than that to capture projects’ metadata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0" i="0" u="none" strike="noStrike" cap="none" dirty="0">
                <a:solidFill>
                  <a:srgbClr val="000000"/>
                </a:solidFill>
                <a:effectLst/>
                <a:latin typeface="Arial"/>
                <a:ea typeface="Arial"/>
                <a:cs typeface="Arial"/>
                <a:sym typeface="Arial"/>
              </a:rPr>
              <a:t>Priority: control the scheduling of pods. Evict it higher priory request.  Priority Class name. platinum/gold/silver/</a:t>
            </a:r>
            <a:r>
              <a:rPr lang="en-US" sz="1100" b="0" i="0" u="none" strike="noStrike" cap="none" dirty="0" err="1">
                <a:solidFill>
                  <a:srgbClr val="000000"/>
                </a:solidFill>
                <a:effectLst/>
                <a:latin typeface="Arial"/>
                <a:ea typeface="Arial"/>
                <a:cs typeface="Arial"/>
                <a:sym typeface="Arial"/>
              </a:rPr>
              <a:t>etc</a:t>
            </a:r>
            <a:r>
              <a:rPr lang="en-US" sz="1100" b="0" i="0" u="none" strike="noStrike" cap="none" dirty="0">
                <a:solidFill>
                  <a:srgbClr val="000000"/>
                </a:solidFill>
                <a:effectLst/>
                <a:latin typeface="Arial"/>
                <a:ea typeface="Arial"/>
                <a:cs typeface="Arial"/>
                <a:sym typeface="Arial"/>
              </a:rPr>
              <a:t> SLAs enforce priority class name.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0" i="0" u="none" strike="noStrike" cap="none" dirty="0">
                <a:solidFill>
                  <a:srgbClr val="000000"/>
                </a:solidFill>
                <a:effectLst/>
                <a:latin typeface="Arial"/>
                <a:ea typeface="Arial"/>
                <a:cs typeface="Arial"/>
                <a:sym typeface="Arial"/>
              </a:rPr>
              <a:t>Auto scalar because developers overestimate the resources or don’t know how to set them to begin with. </a:t>
            </a:r>
            <a:r>
              <a:rPr lang="en-US" sz="1800" dirty="0">
                <a:solidFill>
                  <a:srgbClr val="FF0000"/>
                </a:solidFill>
                <a:effectLst/>
                <a:latin typeface="Calibri" panose="020F0502020204030204" pitchFamily="34" charset="0"/>
                <a:ea typeface="Times New Roman" panose="02020603050405020304" pitchFamily="18" charset="0"/>
              </a:rPr>
              <a:t>VPA (vertical pod </a:t>
            </a:r>
            <a:r>
              <a:rPr lang="en-US" sz="1800" dirty="0" err="1">
                <a:solidFill>
                  <a:srgbClr val="FF0000"/>
                </a:solidFill>
                <a:effectLst/>
                <a:latin typeface="Calibri" panose="020F0502020204030204" pitchFamily="34" charset="0"/>
                <a:ea typeface="Times New Roman" panose="02020603050405020304" pitchFamily="18" charset="0"/>
              </a:rPr>
              <a:t>autoscaler</a:t>
            </a:r>
            <a:r>
              <a:rPr lang="en-US" sz="1800" dirty="0">
                <a:solidFill>
                  <a:srgbClr val="FF0000"/>
                </a:solidFill>
                <a:effectLst/>
                <a:latin typeface="Calibri" panose="020F0502020204030204" pitchFamily="34" charset="0"/>
                <a:ea typeface="Times New Roman" panose="02020603050405020304" pitchFamily="18" charset="0"/>
              </a:rPr>
              <a:t>) and </a:t>
            </a:r>
            <a:r>
              <a:rPr lang="en-US" sz="1800" dirty="0" err="1">
                <a:solidFill>
                  <a:srgbClr val="FF0000"/>
                </a:solidFill>
                <a:effectLst/>
                <a:latin typeface="Calibri" panose="020F0502020204030204" pitchFamily="34" charset="0"/>
                <a:ea typeface="Times New Roman" panose="02020603050405020304" pitchFamily="18" charset="0"/>
              </a:rPr>
              <a:t>Goldilock</a:t>
            </a:r>
            <a:endParaRPr lang="en-US" sz="1100" b="0" i="0" u="none" strike="noStrike" cap="none" dirty="0">
              <a:solidFill>
                <a:srgbClr val="000000"/>
              </a:solidFill>
              <a:effectLst/>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Monitoring: SCC, Node ports by creating policies by using </a:t>
            </a:r>
            <a:r>
              <a:rPr lang="en-US" sz="1800" dirty="0">
                <a:effectLst/>
                <a:latin typeface="Calibri" panose="020F0502020204030204" pitchFamily="34" charset="0"/>
                <a:ea typeface="Calibri" panose="020F0502020204030204" pitchFamily="34" charset="0"/>
              </a:rPr>
              <a:t>Utilize Policy engine such as OPA, </a:t>
            </a:r>
            <a:r>
              <a:rPr lang="en-US" dirty="0"/>
              <a:t>or </a:t>
            </a:r>
            <a:r>
              <a:rPr lang="en-US" sz="1100" b="0" i="0" u="none" strike="noStrike" cap="none" dirty="0">
                <a:solidFill>
                  <a:srgbClr val="000000"/>
                </a:solidFill>
                <a:effectLst/>
                <a:latin typeface="Arial"/>
                <a:ea typeface="Arial"/>
                <a:cs typeface="Arial"/>
                <a:sym typeface="Arial"/>
              </a:rPr>
              <a:t>maybe run a cronjob or something that collects non restricted </a:t>
            </a:r>
            <a:r>
              <a:rPr lang="en-US" sz="1100" b="0" i="0" u="none" strike="noStrike" cap="none" dirty="0" err="1">
                <a:solidFill>
                  <a:srgbClr val="000000"/>
                </a:solidFill>
                <a:effectLst/>
                <a:latin typeface="Arial"/>
                <a:ea typeface="Arial"/>
                <a:cs typeface="Arial"/>
                <a:sym typeface="Arial"/>
              </a:rPr>
              <a:t>scc</a:t>
            </a:r>
            <a:r>
              <a:rPr lang="en-US" sz="1100" b="0" i="0" u="none" strike="noStrike" cap="none" dirty="0">
                <a:solidFill>
                  <a:srgbClr val="000000"/>
                </a:solidFill>
                <a:effectLst/>
                <a:latin typeface="Arial"/>
                <a:ea typeface="Arial"/>
                <a:cs typeface="Arial"/>
                <a:sym typeface="Arial"/>
              </a:rPr>
              <a:t> and watch for privileged or custom ones, any other </a:t>
            </a:r>
            <a:r>
              <a:rPr lang="en-US" sz="1100" b="0" i="0" u="none" strike="noStrike" cap="none" dirty="0" err="1">
                <a:solidFill>
                  <a:srgbClr val="000000"/>
                </a:solidFill>
                <a:effectLst/>
                <a:latin typeface="Arial"/>
                <a:ea typeface="Arial"/>
                <a:cs typeface="Arial"/>
                <a:sym typeface="Arial"/>
              </a:rPr>
              <a:t>scc</a:t>
            </a:r>
            <a:r>
              <a:rPr lang="en-US" sz="1100" b="0" i="0" u="none" strike="noStrike" cap="none" dirty="0">
                <a:solidFill>
                  <a:srgbClr val="000000"/>
                </a:solidFill>
                <a:effectLst/>
                <a:latin typeface="Arial"/>
                <a:ea typeface="Arial"/>
                <a:cs typeface="Arial"/>
                <a:sym typeface="Arial"/>
              </a:rPr>
              <a:t> that is used other than restricted is not default, </a:t>
            </a:r>
            <a:r>
              <a:rPr lang="en-US" sz="1800" dirty="0">
                <a:effectLst/>
                <a:latin typeface="Calibri" panose="020F0502020204030204" pitchFamily="34" charset="0"/>
                <a:ea typeface="Calibri" panose="020F0502020204030204" pitchFamily="34" charset="0"/>
              </a:rPr>
              <a:t>Utilize Policy engine: Open Policy Agent OPA/</a:t>
            </a:r>
            <a:r>
              <a:rPr lang="en-US" sz="1800" dirty="0" err="1">
                <a:effectLst/>
                <a:latin typeface="Calibri" panose="020F0502020204030204" pitchFamily="34" charset="0"/>
                <a:ea typeface="Calibri" panose="020F0502020204030204" pitchFamily="34" charset="0"/>
              </a:rPr>
              <a:t>Keyverno</a:t>
            </a:r>
            <a:r>
              <a:rPr lang="en-US" sz="1800" dirty="0">
                <a:effectLst/>
                <a:latin typeface="Calibri" panose="020F0502020204030204" pitchFamily="34" charset="0"/>
                <a:ea typeface="Calibri" panose="020F0502020204030204" pitchFamily="34" charset="0"/>
              </a:rPr>
              <a:t>. (vendor RBAC requesting read to secret objects   (All projects)               # could be caught by a policy engine)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rPr>
              <a:t>GitLab</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dirty="0">
                <a:effectLst/>
                <a:latin typeface="Calibri" panose="020F0502020204030204" pitchFamily="34" charset="0"/>
                <a:ea typeface="Calibri" panose="020F0502020204030204" pitchFamily="34" charset="0"/>
              </a:rPr>
              <a:t>Standard subscriptions where you do not need premium support. subscription, or OKD for longer duration environments Use OCE </a:t>
            </a:r>
            <a:r>
              <a:rPr lang="en-US" sz="1100" dirty="0" err="1">
                <a:effectLst/>
                <a:latin typeface="Calibri" panose="020F0502020204030204" pitchFamily="34" charset="0"/>
                <a:ea typeface="Calibri" panose="020F0502020204030204" pitchFamily="34" charset="0"/>
              </a:rPr>
              <a:t>Openshift</a:t>
            </a:r>
            <a:r>
              <a:rPr lang="en-US" sz="1100" dirty="0">
                <a:effectLst/>
                <a:latin typeface="Calibri" panose="020F0502020204030204" pitchFamily="34" charset="0"/>
                <a:ea typeface="Calibri" panose="020F0502020204030204" pitchFamily="34" charset="0"/>
              </a:rPr>
              <a:t> container Platform engine where PaaS is not needed e.g. hosting applications SO  Tiers of clusters for cost optimization: . </a:t>
            </a:r>
            <a:r>
              <a:rPr lang="en-US" sz="1800" dirty="0">
                <a:effectLst/>
                <a:latin typeface="Calibri" panose="020F0502020204030204" pitchFamily="34" charset="0"/>
                <a:ea typeface="Calibri" panose="020F0502020204030204" pitchFamily="34" charset="0"/>
              </a:rPr>
              <a:t>OKD opensource sister project. Issues sometime advances, sometimes it is behind </a:t>
            </a:r>
            <a:endParaRPr lang="en-US" sz="1100" b="0" i="0" u="none" strike="noStrike" cap="none" dirty="0">
              <a:solidFill>
                <a:schemeClr val="tx1"/>
              </a:solidFill>
              <a:effectLst/>
              <a:latin typeface="Calibri" panose="020F0502020204030204" pitchFamily="34" charset="0"/>
              <a:ea typeface="Calibri" panose="020F0502020204030204" pitchFamily="34" charset="0"/>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0" i="0" u="none" strike="noStrike" cap="none" dirty="0">
                <a:solidFill>
                  <a:srgbClr val="000000"/>
                </a:solidFill>
                <a:effectLst/>
                <a:latin typeface="Arial"/>
                <a:ea typeface="Arial"/>
                <a:cs typeface="Arial"/>
                <a:sym typeface="Arial"/>
              </a:rPr>
              <a:t>Non-</a:t>
            </a:r>
            <a:r>
              <a:rPr lang="en-US" sz="1100" b="0" i="0" u="none" strike="noStrike" cap="none" dirty="0" err="1">
                <a:solidFill>
                  <a:srgbClr val="000000"/>
                </a:solidFill>
                <a:effectLst/>
                <a:latin typeface="Arial"/>
                <a:ea typeface="Arial"/>
                <a:cs typeface="Arial"/>
                <a:sym typeface="Arial"/>
              </a:rPr>
              <a:t>Openshift</a:t>
            </a:r>
            <a:r>
              <a:rPr lang="en-US" sz="1100" b="0" i="0" u="none" strike="noStrike" cap="none" dirty="0">
                <a:solidFill>
                  <a:srgbClr val="000000"/>
                </a:solidFill>
                <a:effectLst/>
                <a:latin typeface="Arial"/>
                <a:ea typeface="Arial"/>
                <a:cs typeface="Arial"/>
                <a:sym typeface="Arial"/>
              </a:rPr>
              <a:t> clusters workflow  e.g. TANZU in conjunction with </a:t>
            </a:r>
            <a:r>
              <a:rPr lang="en-US" sz="1100" b="0" i="0" u="none" strike="noStrike" cap="none" dirty="0" err="1">
                <a:solidFill>
                  <a:srgbClr val="000000"/>
                </a:solidFill>
                <a:effectLst/>
                <a:latin typeface="Arial"/>
                <a:ea typeface="Arial"/>
                <a:cs typeface="Arial"/>
                <a:sym typeface="Arial"/>
              </a:rPr>
              <a:t>openshift</a:t>
            </a:r>
            <a:r>
              <a:rPr lang="en-US" sz="1100" b="0" i="0" u="none" strike="noStrike" cap="none" dirty="0">
                <a:solidFill>
                  <a:srgbClr val="000000"/>
                </a:solidFill>
                <a:effectLst/>
                <a:latin typeface="Arial"/>
                <a:ea typeface="Arial"/>
                <a:cs typeface="Arial"/>
                <a:sym typeface="Arial"/>
              </a:rPr>
              <a:t> for cost-saving and good Cluster Life Cycle Management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0" i="0" u="none" strike="noStrike" cap="none" dirty="0">
                <a:solidFill>
                  <a:srgbClr val="000000"/>
                </a:solidFill>
                <a:effectLst/>
                <a:latin typeface="Arial"/>
                <a:ea typeface="Arial"/>
                <a:cs typeface="Arial"/>
                <a:sym typeface="Arial"/>
              </a:rPr>
              <a:t>Separate </a:t>
            </a:r>
            <a:r>
              <a:rPr lang="en-US" sz="1100" b="0" i="0" u="none" strike="noStrike" cap="none" dirty="0" err="1">
                <a:solidFill>
                  <a:srgbClr val="000000"/>
                </a:solidFill>
                <a:effectLst/>
                <a:latin typeface="Arial"/>
                <a:ea typeface="Arial"/>
                <a:cs typeface="Arial"/>
                <a:sym typeface="Arial"/>
              </a:rPr>
              <a:t>openshift</a:t>
            </a:r>
            <a:r>
              <a:rPr lang="en-US" sz="1100" b="0" i="0" u="none" strike="noStrike" cap="none" dirty="0">
                <a:solidFill>
                  <a:srgbClr val="000000"/>
                </a:solidFill>
                <a:effectLst/>
                <a:latin typeface="Arial"/>
                <a:ea typeface="Arial"/>
                <a:cs typeface="Arial"/>
                <a:sym typeface="Arial"/>
              </a:rPr>
              <a:t> workload on the cloud. As you saw previously from the structure of VCF, both PaaS and IaaS has the same access. And that is something that we want to avoid. </a:t>
            </a:r>
          </a:p>
          <a:p>
            <a:pPr marL="615950" lvl="1" indent="0">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   </a:t>
            </a:r>
            <a:endParaRPr dirty="0"/>
          </a:p>
        </p:txBody>
      </p:sp>
    </p:spTree>
    <p:extLst>
      <p:ext uri="{BB962C8B-B14F-4D97-AF65-F5344CB8AC3E}">
        <p14:creationId xmlns:p14="http://schemas.microsoft.com/office/powerpoint/2010/main" val="17551630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158d5a3e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158d5a3e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C404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C4043"/>
              </a:solidFill>
              <a:highlight>
                <a:srgbClr val="FFFFFF"/>
              </a:highlight>
            </a:endParaRPr>
          </a:p>
        </p:txBody>
      </p:sp>
    </p:spTree>
    <p:extLst>
      <p:ext uri="{BB962C8B-B14F-4D97-AF65-F5344CB8AC3E}">
        <p14:creationId xmlns:p14="http://schemas.microsoft.com/office/powerpoint/2010/main" val="324599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3e13d9a7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3e13d9a7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74080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3e13d9a7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3e13d9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highlight>
                  <a:srgbClr val="FFFFFF"/>
                </a:highlight>
                <a:latin typeface="Arial"/>
                <a:ea typeface="Arial"/>
                <a:cs typeface="Arial"/>
                <a:sym typeface="Arial"/>
              </a:rPr>
              <a:t>Enable application modernization via adoption containers and its ecosystem.</a:t>
            </a:r>
          </a:p>
          <a:p>
            <a:pPr marL="0" lvl="0" indent="0" algn="l" rtl="0">
              <a:spcBef>
                <a:spcPts val="0"/>
              </a:spcBef>
              <a:spcAft>
                <a:spcPts val="0"/>
              </a:spcAft>
              <a:buNone/>
            </a:pPr>
            <a:r>
              <a:rPr lang="en-US" sz="1100" b="0" i="0" u="none" strike="noStrike" cap="none" dirty="0">
                <a:solidFill>
                  <a:srgbClr val="000000"/>
                </a:solidFill>
                <a:effectLst/>
                <a:highlight>
                  <a:srgbClr val="FFFFFF"/>
                </a:highlight>
                <a:latin typeface="Arial"/>
                <a:ea typeface="Roboto"/>
                <a:cs typeface="Arial"/>
                <a:sym typeface="Arial"/>
              </a:rPr>
              <a:t>B</a:t>
            </a:r>
            <a:r>
              <a:rPr lang="en-US" sz="1050" dirty="0">
                <a:solidFill>
                  <a:srgbClr val="3C4043"/>
                </a:solidFill>
                <a:highlight>
                  <a:srgbClr val="FFFFFF"/>
                </a:highlight>
                <a:latin typeface="Roboto"/>
                <a:ea typeface="Roboto"/>
                <a:cs typeface="Roboto"/>
                <a:sym typeface="Roboto"/>
              </a:rPr>
              <a:t>asically looking for PaaS based on containers that can </a:t>
            </a:r>
            <a:r>
              <a:rPr lang="en-US" sz="1050" dirty="0">
                <a:effectLst/>
                <a:latin typeface="Calibri" panose="020F0502020204030204" pitchFamily="34" charset="0"/>
                <a:ea typeface="DengXian" panose="020B0503020204020204" pitchFamily="2" charset="-122"/>
              </a:rPr>
              <a:t>Host MLDL and IR4.0 workloads</a:t>
            </a:r>
          </a:p>
          <a:p>
            <a:pPr marL="0" lvl="0" indent="0" algn="l" rtl="0">
              <a:spcBef>
                <a:spcPts val="0"/>
              </a:spcBef>
              <a:spcAft>
                <a:spcPts val="0"/>
              </a:spcAft>
              <a:buNone/>
            </a:pPr>
            <a:r>
              <a:rPr lang="en-US" sz="1050" dirty="0">
                <a:effectLst/>
                <a:latin typeface="Calibri" panose="020F0502020204030204" pitchFamily="34" charset="0"/>
                <a:ea typeface="DengXian" panose="020B0503020204020204" pitchFamily="2" charset="-122"/>
              </a:rPr>
              <a:t> Enable DevOps and Agile software delivery practices</a:t>
            </a:r>
            <a:r>
              <a:rPr lang="en-US" sz="1050" dirty="0">
                <a:solidFill>
                  <a:srgbClr val="3C4043"/>
                </a:solidFill>
                <a:effectLst/>
                <a:highlight>
                  <a:srgbClr val="FFFFFF"/>
                </a:highlight>
                <a:latin typeface="Roboto"/>
                <a:ea typeface="Roboto"/>
                <a:sym typeface="Roboto"/>
              </a:rPr>
              <a:t> and</a:t>
            </a:r>
            <a:r>
              <a:rPr lang="en-US" sz="1050" dirty="0">
                <a:solidFill>
                  <a:srgbClr val="3C4043"/>
                </a:solidFill>
                <a:highlight>
                  <a:srgbClr val="FFFFFF"/>
                </a:highlight>
                <a:latin typeface="Roboto"/>
                <a:ea typeface="Roboto"/>
                <a:cs typeface="Roboto"/>
                <a:sym typeface="Roboto"/>
              </a:rPr>
              <a:t> with DX, CI/CD, </a:t>
            </a:r>
            <a:r>
              <a:rPr lang="en-US" sz="1800" dirty="0">
                <a:solidFill>
                  <a:srgbClr val="3C4043"/>
                </a:solidFill>
                <a:highlight>
                  <a:srgbClr val="FFFFFF"/>
                </a:highlight>
                <a:latin typeface="Roboto"/>
                <a:ea typeface="Roboto"/>
                <a:cs typeface="Roboto"/>
                <a:sym typeface="Roboto"/>
              </a:rPr>
              <a:t>self-service to other teams.</a:t>
            </a:r>
            <a:endParaRPr lang="en-US" sz="1050" dirty="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US" sz="1050" dirty="0">
                <a:solidFill>
                  <a:srgbClr val="3C4043"/>
                </a:solidFill>
                <a:highlight>
                  <a:srgbClr val="FFFFFF"/>
                </a:highlight>
                <a:latin typeface="Roboto"/>
                <a:ea typeface="Roboto"/>
                <a:cs typeface="Roboto"/>
                <a:sym typeface="Roboto"/>
              </a:rPr>
              <a:t>A tricky part is that we wanted a solution that does all of that  on-prem. </a:t>
            </a:r>
          </a:p>
          <a:p>
            <a:pPr marL="0" lvl="0" indent="0" algn="l" rtl="0">
              <a:spcBef>
                <a:spcPts val="0"/>
              </a:spcBef>
              <a:spcAft>
                <a:spcPts val="0"/>
              </a:spcAft>
              <a:buNone/>
            </a:pPr>
            <a:r>
              <a:rPr lang="en-US" sz="1050" dirty="0">
                <a:solidFill>
                  <a:srgbClr val="3C4043"/>
                </a:solidFill>
                <a:highlight>
                  <a:srgbClr val="FFFFFF"/>
                </a:highlight>
                <a:latin typeface="Roboto"/>
                <a:ea typeface="Roboto"/>
                <a:cs typeface="Roboto"/>
                <a:sym typeface="Roboto"/>
              </a:rPr>
              <a:t>As we went along on our journey a lot changed. as we will see along the story.</a:t>
            </a:r>
          </a:p>
        </p:txBody>
      </p:sp>
    </p:spTree>
    <p:extLst>
      <p:ext uri="{BB962C8B-B14F-4D97-AF65-F5344CB8AC3E}">
        <p14:creationId xmlns:p14="http://schemas.microsoft.com/office/powerpoint/2010/main" val="61503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3e13d9a7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3e13d9a7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rgbClr val="3C4043"/>
                </a:solidFill>
                <a:highlight>
                  <a:srgbClr val="FFFFFF"/>
                </a:highlight>
                <a:latin typeface="Roboto"/>
                <a:ea typeface="Roboto"/>
                <a:cs typeface="Roboto"/>
                <a:sym typeface="Roboto"/>
              </a:rPr>
              <a:t>During this phase, we realized that</a:t>
            </a:r>
            <a:r>
              <a:rPr lang="en-US" sz="1050" b="0" i="0" u="none" strike="noStrike" cap="none" dirty="0">
                <a:solidFill>
                  <a:srgbClr val="3C4043"/>
                </a:solidFill>
                <a:effectLst/>
                <a:highlight>
                  <a:srgbClr val="FFFFFF"/>
                </a:highlight>
                <a:latin typeface="Roboto"/>
                <a:ea typeface="Roboto"/>
                <a:cs typeface="Roboto"/>
                <a:sym typeface="Roboto"/>
              </a:rPr>
              <a:t> </a:t>
            </a:r>
            <a:r>
              <a:rPr lang="en-US" sz="1100" b="0" i="0" u="none" strike="noStrike" cap="none" dirty="0">
                <a:solidFill>
                  <a:srgbClr val="000000"/>
                </a:solidFill>
                <a:effectLst/>
                <a:highlight>
                  <a:srgbClr val="FFFFFF"/>
                </a:highlight>
                <a:latin typeface="Arial"/>
                <a:ea typeface="Arial"/>
                <a:cs typeface="Arial"/>
                <a:sym typeface="Arial"/>
              </a:rPr>
              <a:t>not all solutions can achieve our goals as many of them  were not focused on Dev Exp. They don’t meet enterprise Security requirement which is a top priority for us. And last but not least they were not on-prem</a:t>
            </a:r>
          </a:p>
        </p:txBody>
      </p:sp>
    </p:spTree>
    <p:extLst>
      <p:ext uri="{BB962C8B-B14F-4D97-AF65-F5344CB8AC3E}">
        <p14:creationId xmlns:p14="http://schemas.microsoft.com/office/powerpoint/2010/main" val="101023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100" y="2268300"/>
            <a:ext cx="6123200" cy="237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0" name="Google Shape;10;p2"/>
          <p:cNvSpPr txBox="1">
            <a:spLocks noGrp="1"/>
          </p:cNvSpPr>
          <p:nvPr>
            <p:ph type="subTitle" idx="1"/>
          </p:nvPr>
        </p:nvSpPr>
        <p:spPr>
          <a:xfrm>
            <a:off x="1386100" y="4275200"/>
            <a:ext cx="3202800" cy="9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00566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Resources">
  <p:cSld name="Resources">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856067" y="1703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endParaRPr/>
          </a:p>
        </p:txBody>
      </p:sp>
      <p:sp>
        <p:nvSpPr>
          <p:cNvPr id="113" name="Google Shape;113;p21"/>
          <p:cNvSpPr txBox="1">
            <a:spLocks noGrp="1"/>
          </p:cNvSpPr>
          <p:nvPr>
            <p:ph type="ctrTitle"/>
          </p:nvPr>
        </p:nvSpPr>
        <p:spPr>
          <a:xfrm rot="5400000">
            <a:off x="9230812"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114" name="Google Shape;114;p21"/>
          <p:cNvSpPr txBox="1">
            <a:spLocks noGrp="1"/>
          </p:cNvSpPr>
          <p:nvPr>
            <p:ph type="subTitle" idx="2"/>
          </p:nvPr>
        </p:nvSpPr>
        <p:spPr>
          <a:xfrm>
            <a:off x="856067" y="720000"/>
            <a:ext cx="6207200" cy="128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222191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redits">
  <p:cSld name="Credits">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endParaRPr/>
          </a:p>
        </p:txBody>
      </p:sp>
      <p:sp>
        <p:nvSpPr>
          <p:cNvPr id="110" name="Google Shape;110;p20"/>
          <p:cNvSpPr txBox="1">
            <a:spLocks noGrp="1"/>
          </p:cNvSpPr>
          <p:nvPr>
            <p:ph type="ctrTitle"/>
          </p:nvPr>
        </p:nvSpPr>
        <p:spPr>
          <a:xfrm rot="5400000">
            <a:off x="9230812"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75369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hree columns 4">
  <p:cSld name="Three columns 4">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1120800" y="3242867"/>
            <a:ext cx="2200400" cy="100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333">
                <a:solidFill>
                  <a:srgbClr val="000000"/>
                </a:solidFill>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3" name="Google Shape;93;p17"/>
          <p:cNvSpPr txBox="1">
            <a:spLocks noGrp="1"/>
          </p:cNvSpPr>
          <p:nvPr>
            <p:ph type="subTitle" idx="2"/>
          </p:nvPr>
        </p:nvSpPr>
        <p:spPr>
          <a:xfrm>
            <a:off x="6269565" y="1398791"/>
            <a:ext cx="2613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333">
                <a:solidFill>
                  <a:srgbClr val="000000"/>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4" name="Google Shape;94;p17"/>
          <p:cNvSpPr txBox="1">
            <a:spLocks noGrp="1"/>
          </p:cNvSpPr>
          <p:nvPr>
            <p:ph type="ctrTitle"/>
          </p:nvPr>
        </p:nvSpPr>
        <p:spPr>
          <a:xfrm>
            <a:off x="-711200" y="2729800"/>
            <a:ext cx="4032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95" name="Google Shape;95;p17"/>
          <p:cNvSpPr txBox="1">
            <a:spLocks noGrp="1"/>
          </p:cNvSpPr>
          <p:nvPr>
            <p:ph type="ctrTitle" idx="3"/>
          </p:nvPr>
        </p:nvSpPr>
        <p:spPr>
          <a:xfrm>
            <a:off x="6269565" y="885724"/>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96" name="Google Shape;96;p17"/>
          <p:cNvSpPr txBox="1">
            <a:spLocks noGrp="1"/>
          </p:cNvSpPr>
          <p:nvPr>
            <p:ph type="subTitle" idx="4"/>
          </p:nvPr>
        </p:nvSpPr>
        <p:spPr>
          <a:xfrm>
            <a:off x="6269565" y="5051900"/>
            <a:ext cx="2953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333">
                <a:solidFill>
                  <a:srgbClr val="000000"/>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97" name="Google Shape;97;p17"/>
          <p:cNvSpPr txBox="1">
            <a:spLocks noGrp="1"/>
          </p:cNvSpPr>
          <p:nvPr>
            <p:ph type="ctrTitle" idx="5"/>
          </p:nvPr>
        </p:nvSpPr>
        <p:spPr>
          <a:xfrm>
            <a:off x="6269565" y="4519633"/>
            <a:ext cx="3300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98" name="Google Shape;98;p17"/>
          <p:cNvSpPr txBox="1">
            <a:spLocks noGrp="1"/>
          </p:cNvSpPr>
          <p:nvPr>
            <p:ph type="ctrTitle" idx="6"/>
          </p:nvPr>
        </p:nvSpPr>
        <p:spPr>
          <a:xfrm rot="5400000">
            <a:off x="9147949"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298003272"/>
      </p:ext>
    </p:extLst>
  </p:cSld>
  <p:clrMapOvr>
    <a:masterClrMapping/>
  </p:clrMapOvr>
  <p:extLst>
    <p:ext uri="{DCECCB84-F9BA-43D5-87BE-67443E8EF086}">
      <p15:sldGuideLst xmlns:p15="http://schemas.microsoft.com/office/powerpoint/2012/main">
        <p15:guide id="1" orient="horz" pos="510">
          <p15:clr>
            <a:srgbClr val="FA7B17"/>
          </p15:clr>
        </p15:guide>
        <p15:guide id="2"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65203" y="5166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3" name="Google Shape;13;p3"/>
          <p:cNvSpPr txBox="1">
            <a:spLocks noGrp="1"/>
          </p:cNvSpPr>
          <p:nvPr>
            <p:ph type="subTitle" idx="1"/>
          </p:nvPr>
        </p:nvSpPr>
        <p:spPr>
          <a:xfrm>
            <a:off x="4565200" y="1070028"/>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4" name="Google Shape;14;p3"/>
          <p:cNvSpPr txBox="1">
            <a:spLocks noGrp="1"/>
          </p:cNvSpPr>
          <p:nvPr>
            <p:ph type="title" idx="2" hasCustomPrompt="1"/>
          </p:nvPr>
        </p:nvSpPr>
        <p:spPr>
          <a:xfrm>
            <a:off x="2697343" y="872151"/>
            <a:ext cx="23188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4567019" y="163238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6" name="Google Shape;16;p3"/>
          <p:cNvSpPr txBox="1">
            <a:spLocks noGrp="1"/>
          </p:cNvSpPr>
          <p:nvPr>
            <p:ph type="subTitle" idx="4"/>
          </p:nvPr>
        </p:nvSpPr>
        <p:spPr>
          <a:xfrm>
            <a:off x="4567012" y="2185145"/>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7" name="Google Shape;17;p3"/>
          <p:cNvSpPr txBox="1">
            <a:spLocks noGrp="1"/>
          </p:cNvSpPr>
          <p:nvPr>
            <p:ph type="title" idx="5" hasCustomPrompt="1"/>
          </p:nvPr>
        </p:nvSpPr>
        <p:spPr>
          <a:xfrm>
            <a:off x="2697343" y="1985051"/>
            <a:ext cx="2153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4570665" y="27481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9" name="Google Shape;19;p3"/>
          <p:cNvSpPr txBox="1">
            <a:spLocks noGrp="1"/>
          </p:cNvSpPr>
          <p:nvPr>
            <p:ph type="subTitle" idx="7"/>
          </p:nvPr>
        </p:nvSpPr>
        <p:spPr>
          <a:xfrm>
            <a:off x="4570663" y="3300263"/>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0" name="Google Shape;20;p3"/>
          <p:cNvSpPr txBox="1">
            <a:spLocks noGrp="1"/>
          </p:cNvSpPr>
          <p:nvPr>
            <p:ph type="title" idx="8" hasCustomPrompt="1"/>
          </p:nvPr>
        </p:nvSpPr>
        <p:spPr>
          <a:xfrm>
            <a:off x="2697343" y="30979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8802172"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22" name="Google Shape;22;p3"/>
          <p:cNvSpPr txBox="1">
            <a:spLocks noGrp="1"/>
          </p:cNvSpPr>
          <p:nvPr>
            <p:ph type="ctrTitle" idx="13"/>
          </p:nvPr>
        </p:nvSpPr>
        <p:spPr>
          <a:xfrm>
            <a:off x="4570665" y="386388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3" name="Google Shape;23;p3"/>
          <p:cNvSpPr txBox="1">
            <a:spLocks noGrp="1"/>
          </p:cNvSpPr>
          <p:nvPr>
            <p:ph type="subTitle" idx="14"/>
          </p:nvPr>
        </p:nvSpPr>
        <p:spPr>
          <a:xfrm>
            <a:off x="4570663" y="4415379"/>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4" name="Google Shape;24;p3"/>
          <p:cNvSpPr txBox="1">
            <a:spLocks noGrp="1"/>
          </p:cNvSpPr>
          <p:nvPr>
            <p:ph type="title" idx="15" hasCustomPrompt="1"/>
          </p:nvPr>
        </p:nvSpPr>
        <p:spPr>
          <a:xfrm>
            <a:off x="2697343" y="42108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4570665" y="49796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26" name="Google Shape;26;p3"/>
          <p:cNvSpPr txBox="1">
            <a:spLocks noGrp="1"/>
          </p:cNvSpPr>
          <p:nvPr>
            <p:ph type="subTitle" idx="17"/>
          </p:nvPr>
        </p:nvSpPr>
        <p:spPr>
          <a:xfrm>
            <a:off x="4570663" y="5530496"/>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7" name="Google Shape;27;p3"/>
          <p:cNvSpPr txBox="1">
            <a:spLocks noGrp="1"/>
          </p:cNvSpPr>
          <p:nvPr>
            <p:ph type="title" idx="18" hasCustomPrompt="1"/>
          </p:nvPr>
        </p:nvSpPr>
        <p:spPr>
          <a:xfrm>
            <a:off x="2697343" y="53237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35115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ree columns 1">
  <p:cSld name="Three columns 1">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6562100" y="3990713"/>
            <a:ext cx="2437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endParaRPr/>
          </a:p>
        </p:txBody>
      </p:sp>
      <p:sp>
        <p:nvSpPr>
          <p:cNvPr id="43" name="Google Shape;43;p6"/>
          <p:cNvSpPr txBox="1">
            <a:spLocks noGrp="1"/>
          </p:cNvSpPr>
          <p:nvPr>
            <p:ph type="subTitle" idx="1"/>
          </p:nvPr>
        </p:nvSpPr>
        <p:spPr>
          <a:xfrm>
            <a:off x="6562100" y="4738413"/>
            <a:ext cx="2029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44" name="Google Shape;44;p6"/>
          <p:cNvSpPr txBox="1">
            <a:spLocks noGrp="1"/>
          </p:cNvSpPr>
          <p:nvPr>
            <p:ph type="ctrTitle" idx="2"/>
          </p:nvPr>
        </p:nvSpPr>
        <p:spPr>
          <a:xfrm>
            <a:off x="1208185" y="3990713"/>
            <a:ext cx="2437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endParaRPr/>
          </a:p>
        </p:txBody>
      </p:sp>
      <p:sp>
        <p:nvSpPr>
          <p:cNvPr id="45" name="Google Shape;45;p6"/>
          <p:cNvSpPr txBox="1">
            <a:spLocks noGrp="1"/>
          </p:cNvSpPr>
          <p:nvPr>
            <p:ph type="subTitle" idx="3"/>
          </p:nvPr>
        </p:nvSpPr>
        <p:spPr>
          <a:xfrm>
            <a:off x="1208185" y="4738413"/>
            <a:ext cx="2029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46" name="Google Shape;46;p6"/>
          <p:cNvSpPr txBox="1">
            <a:spLocks noGrp="1"/>
          </p:cNvSpPr>
          <p:nvPr>
            <p:ph type="ctrTitle" idx="4"/>
          </p:nvPr>
        </p:nvSpPr>
        <p:spPr>
          <a:xfrm rot="5400000">
            <a:off x="8913916"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47" name="Google Shape;47;p6"/>
          <p:cNvSpPr txBox="1">
            <a:spLocks noGrp="1"/>
          </p:cNvSpPr>
          <p:nvPr>
            <p:ph type="ctrTitle" idx="5"/>
          </p:nvPr>
        </p:nvSpPr>
        <p:spPr>
          <a:xfrm>
            <a:off x="3904743" y="3990713"/>
            <a:ext cx="239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endParaRPr/>
          </a:p>
        </p:txBody>
      </p:sp>
      <p:sp>
        <p:nvSpPr>
          <p:cNvPr id="48" name="Google Shape;48;p6"/>
          <p:cNvSpPr txBox="1">
            <a:spLocks noGrp="1"/>
          </p:cNvSpPr>
          <p:nvPr>
            <p:ph type="subTitle" idx="6"/>
          </p:nvPr>
        </p:nvSpPr>
        <p:spPr>
          <a:xfrm>
            <a:off x="3904733" y="4738413"/>
            <a:ext cx="19684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6136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text 2">
  <p:cSld name="Title + text 2">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7242667" y="947567"/>
            <a:ext cx="3850800" cy="273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51" name="Google Shape;51;p7"/>
          <p:cNvSpPr txBox="1">
            <a:spLocks noGrp="1"/>
          </p:cNvSpPr>
          <p:nvPr>
            <p:ph type="subTitle" idx="1"/>
          </p:nvPr>
        </p:nvSpPr>
        <p:spPr>
          <a:xfrm>
            <a:off x="7151400" y="3632833"/>
            <a:ext cx="3942000" cy="2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08360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 text 3">
  <p:cSld name="Title + text 3">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823796" y="4507280"/>
            <a:ext cx="39352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57" name="Google Shape;57;p9"/>
          <p:cNvSpPr txBox="1">
            <a:spLocks noGrp="1"/>
          </p:cNvSpPr>
          <p:nvPr>
            <p:ph type="ctrTitle"/>
          </p:nvPr>
        </p:nvSpPr>
        <p:spPr>
          <a:xfrm rot="-5400000">
            <a:off x="-457468" y="2345533"/>
            <a:ext cx="3850800" cy="119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Tree>
    <p:extLst>
      <p:ext uri="{BB962C8B-B14F-4D97-AF65-F5344CB8AC3E}">
        <p14:creationId xmlns:p14="http://schemas.microsoft.com/office/powerpoint/2010/main" val="170590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 design">
  <p:cSld name="Title + design">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8804793" y="2573633"/>
            <a:ext cx="46416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50338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wo columns 1">
  <p:cSld name="Two columns 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6178600" y="2463861"/>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4" name="Google Shape;84;p15"/>
          <p:cNvSpPr txBox="1">
            <a:spLocks noGrp="1"/>
          </p:cNvSpPr>
          <p:nvPr>
            <p:ph type="subTitle" idx="2"/>
          </p:nvPr>
        </p:nvSpPr>
        <p:spPr>
          <a:xfrm>
            <a:off x="6178600" y="5103827"/>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85" name="Google Shape;85;p15"/>
          <p:cNvSpPr txBox="1">
            <a:spLocks noGrp="1"/>
          </p:cNvSpPr>
          <p:nvPr>
            <p:ph type="ctrTitle"/>
          </p:nvPr>
        </p:nvSpPr>
        <p:spPr>
          <a:xfrm>
            <a:off x="6178600" y="2052395"/>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86" name="Google Shape;86;p15"/>
          <p:cNvSpPr txBox="1">
            <a:spLocks noGrp="1"/>
          </p:cNvSpPr>
          <p:nvPr>
            <p:ph type="ctrTitle" idx="3"/>
          </p:nvPr>
        </p:nvSpPr>
        <p:spPr>
          <a:xfrm>
            <a:off x="6178600" y="4692360"/>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87" name="Google Shape;87;p15"/>
          <p:cNvSpPr txBox="1">
            <a:spLocks noGrp="1"/>
          </p:cNvSpPr>
          <p:nvPr>
            <p:ph type="ctrTitle" idx="4"/>
          </p:nvPr>
        </p:nvSpPr>
        <p:spPr>
          <a:xfrm rot="5400000">
            <a:off x="9222900" y="1886032"/>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58012203"/>
      </p:ext>
    </p:extLst>
  </p:cSld>
  <p:clrMapOvr>
    <a:masterClrMapping/>
  </p:clrMapOvr>
  <p:extLst>
    <p:ext uri="{DCECCB84-F9BA-43D5-87BE-67443E8EF086}">
      <p15:sldGuideLst xmlns:p15="http://schemas.microsoft.com/office/powerpoint/2012/main">
        <p15:guide id="1" orient="horz" pos="51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 text 5">
  <p:cSld name="Title + text 5">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3010833" y="4141767"/>
            <a:ext cx="4038800" cy="1346000"/>
          </a:xfrm>
          <a:prstGeom prst="rect">
            <a:avLst/>
          </a:prstGeom>
        </p:spPr>
        <p:txBody>
          <a:bodyPr spcFirstLastPara="1" wrap="square" lIns="91425" tIns="91425" rIns="91425" bIns="91425" anchor="t" anchorCtr="0">
            <a:noAutofit/>
          </a:bodyPr>
          <a:lstStyle>
            <a:lvl1pPr lvl="0">
              <a:spcBef>
                <a:spcPts val="0"/>
              </a:spcBef>
              <a:spcAft>
                <a:spcPts val="0"/>
              </a:spcAft>
              <a:buNone/>
              <a:defRPr sz="1467"/>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
        <p:nvSpPr>
          <p:cNvPr id="90" name="Google Shape;90;p16"/>
          <p:cNvSpPr txBox="1">
            <a:spLocks noGrp="1"/>
          </p:cNvSpPr>
          <p:nvPr>
            <p:ph type="ctrTitle"/>
          </p:nvPr>
        </p:nvSpPr>
        <p:spPr>
          <a:xfrm rot="5400000">
            <a:off x="9655319" y="1388033"/>
            <a:ext cx="2270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77863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 text 6">
  <p:cSld name="Title + text 6">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1108267" y="501997"/>
            <a:ext cx="5156400" cy="2738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endParaRPr/>
          </a:p>
        </p:txBody>
      </p:sp>
      <p:sp>
        <p:nvSpPr>
          <p:cNvPr id="107" name="Google Shape;107;p19"/>
          <p:cNvSpPr txBox="1">
            <a:spLocks noGrp="1"/>
          </p:cNvSpPr>
          <p:nvPr>
            <p:ph type="subTitle" idx="1"/>
          </p:nvPr>
        </p:nvSpPr>
        <p:spPr>
          <a:xfrm>
            <a:off x="1108267" y="3085633"/>
            <a:ext cx="4108800" cy="2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122740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
        <p:nvSpPr>
          <p:cNvPr id="3" name="MSIPCMContentMarking" descr="{&quot;HashCode&quot;:536009075,&quot;Placement&quot;:&quot;Footer&quot;}">
            <a:extLst>
              <a:ext uri="{FF2B5EF4-FFF2-40B4-BE49-F238E27FC236}">
                <a16:creationId xmlns:a16="http://schemas.microsoft.com/office/drawing/2014/main" id="{EF952B2F-8D16-4D63-A831-9474B5277A05}"/>
              </a:ext>
            </a:extLst>
          </p:cNvPr>
          <p:cNvSpPr txBox="1"/>
          <p:nvPr userDrawn="1"/>
        </p:nvSpPr>
        <p:spPr>
          <a:xfrm>
            <a:off x="0" y="6589309"/>
            <a:ext cx="1791992" cy="205121"/>
          </a:xfrm>
          <a:prstGeom prst="rect">
            <a:avLst/>
          </a:prstGeom>
          <a:noFill/>
        </p:spPr>
        <p:txBody>
          <a:bodyPr vert="horz" wrap="square" lIns="0" tIns="0" rIns="0" bIns="0" rtlCol="0" anchor="ctr" anchorCtr="1">
            <a:spAutoFit/>
          </a:bodyPr>
          <a:lstStyle/>
          <a:p>
            <a:pPr algn="l">
              <a:spcBef>
                <a:spcPts val="0"/>
              </a:spcBef>
              <a:spcAft>
                <a:spcPts val="0"/>
              </a:spcAft>
            </a:pPr>
            <a:endParaRPr lang="en-US" sz="1333">
              <a:solidFill>
                <a:srgbClr val="000000"/>
              </a:solidFill>
              <a:latin typeface="Arial" panose="020B0604020202020204" pitchFamily="34" charset="0"/>
            </a:endParaRPr>
          </a:p>
        </p:txBody>
      </p:sp>
      <p:sp>
        <p:nvSpPr>
          <p:cNvPr id="4" name="MSIPCMContentMarking" descr="{&quot;HashCode&quot;:536009075,&quot;Placement&quot;:&quot;Footer&quot;}">
            <a:extLst>
              <a:ext uri="{FF2B5EF4-FFF2-40B4-BE49-F238E27FC236}">
                <a16:creationId xmlns:a16="http://schemas.microsoft.com/office/drawing/2014/main" id="{43B2B478-CAC8-4D0F-8F36-6835158BD0F0}"/>
              </a:ext>
            </a:extLst>
          </p:cNvPr>
          <p:cNvSpPr txBox="1"/>
          <p:nvPr userDrawn="1"/>
        </p:nvSpPr>
        <p:spPr>
          <a:xfrm>
            <a:off x="0" y="6589308"/>
            <a:ext cx="1791992" cy="205121"/>
          </a:xfrm>
          <a:prstGeom prst="rect">
            <a:avLst/>
          </a:prstGeom>
          <a:noFill/>
        </p:spPr>
        <p:txBody>
          <a:bodyPr vert="horz" wrap="square" lIns="0" tIns="0" rIns="0" bIns="0" rtlCol="0" anchor="ctr" anchorCtr="1">
            <a:spAutoFit/>
          </a:bodyPr>
          <a:lstStyle/>
          <a:p>
            <a:pPr algn="l">
              <a:spcBef>
                <a:spcPts val="0"/>
              </a:spcBef>
              <a:spcAft>
                <a:spcPts val="0"/>
              </a:spcAft>
            </a:pPr>
            <a:r>
              <a:rPr lang="en-US" sz="1333">
                <a:solidFill>
                  <a:srgbClr val="000000"/>
                </a:solidFill>
                <a:latin typeface="Arial" panose="020B0604020202020204" pitchFamily="34" charset="0"/>
              </a:rPr>
              <a:t>Non-Business Use</a:t>
            </a:r>
          </a:p>
        </p:txBody>
      </p:sp>
    </p:spTree>
    <p:extLst>
      <p:ext uri="{BB962C8B-B14F-4D97-AF65-F5344CB8AC3E}">
        <p14:creationId xmlns:p14="http://schemas.microsoft.com/office/powerpoint/2010/main" val="31326861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hyperlink" Target="mailto:yalufaisan@gmail.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loud.google.com/blog/products/devops-sre/sre-fundamentals-slis-slas-and-slos" TargetMode="External"/><Relationship Id="rId7" Type="http://schemas.openxmlformats.org/officeDocument/2006/relationships/hyperlink" Target="https://www.statista.com/statistics/1119547/saudi-arabia-gender-breakdown-stem-by-major" TargetMode="External"/><Relationship Id="rId2" Type="http://schemas.openxmlformats.org/officeDocument/2006/relationships/hyperlink" Target="http://v1.uncontained.io/playbooks/fundamentals/openshift_roles_responsibilities.html" TargetMode="External"/><Relationship Id="rId1" Type="http://schemas.openxmlformats.org/officeDocument/2006/relationships/slideLayout" Target="../slideLayouts/slideLayout10.xml"/><Relationship Id="rId6" Type="http://schemas.openxmlformats.org/officeDocument/2006/relationships/hyperlink" Target="https://cloud.redhat.com/blog/entitlement-free-deployment-of-the-nvidia-gpu-operator-on-openshift" TargetMode="External"/><Relationship Id="rId5" Type="http://schemas.openxmlformats.org/officeDocument/2006/relationships/hyperlink" Target="https://www.vmware.com/mena/products/cloud-foundation.html" TargetMode="External"/><Relationship Id="rId4" Type="http://schemas.openxmlformats.org/officeDocument/2006/relationships/hyperlink" Target="https://cloud.netapp.com/blog/kubernetes-nfs-two-quick-tutorials-cvo-bl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8" name="Google Shape;128;p26"/>
          <p:cNvSpPr/>
          <p:nvPr/>
        </p:nvSpPr>
        <p:spPr>
          <a:xfrm rot="5400000">
            <a:off x="3667957" y="-2160636"/>
            <a:ext cx="4478400" cy="11060205"/>
          </a:xfrm>
          <a:prstGeom prst="rect">
            <a:avLst/>
          </a:prstGeom>
          <a:solidFill>
            <a:schemeClr val="accent1">
              <a:alpha val="8616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129;p26"/>
          <p:cNvSpPr txBox="1">
            <a:spLocks noGrp="1"/>
          </p:cNvSpPr>
          <p:nvPr>
            <p:ph type="subTitle" idx="1"/>
          </p:nvPr>
        </p:nvSpPr>
        <p:spPr>
          <a:xfrm>
            <a:off x="8234460" y="4644700"/>
            <a:ext cx="3202800" cy="956000"/>
          </a:xfrm>
          <a:prstGeom prst="rect">
            <a:avLst/>
          </a:prstGeom>
        </p:spPr>
        <p:txBody>
          <a:bodyPr spcFirstLastPara="1" wrap="square" lIns="121900" tIns="121900" rIns="121900" bIns="121900" anchor="b" anchorCtr="0">
            <a:noAutofit/>
          </a:bodyPr>
          <a:lstStyle/>
          <a:p>
            <a:pPr marL="0" indent="0"/>
            <a:r>
              <a:rPr lang="en" sz="2400" dirty="0">
                <a:solidFill>
                  <a:schemeClr val="lt1"/>
                </a:solidFill>
              </a:rPr>
              <a:t>Yasmeen Alufaisn, PhD</a:t>
            </a:r>
            <a:endParaRPr sz="2400" dirty="0">
              <a:solidFill>
                <a:schemeClr val="lt1"/>
              </a:solidFill>
            </a:endParaRPr>
          </a:p>
        </p:txBody>
      </p:sp>
      <p:sp>
        <p:nvSpPr>
          <p:cNvPr id="130" name="Google Shape;130;p26"/>
          <p:cNvSpPr txBox="1">
            <a:spLocks noGrp="1"/>
          </p:cNvSpPr>
          <p:nvPr>
            <p:ph type="ctrTitle"/>
          </p:nvPr>
        </p:nvSpPr>
        <p:spPr>
          <a:xfrm>
            <a:off x="1386100" y="2268300"/>
            <a:ext cx="9419800" cy="2376400"/>
          </a:xfrm>
          <a:prstGeom prst="rect">
            <a:avLst/>
          </a:prstGeom>
        </p:spPr>
        <p:txBody>
          <a:bodyPr spcFirstLastPara="1" wrap="square" lIns="121900" tIns="121900" rIns="121900" bIns="121900" anchor="b" anchorCtr="0">
            <a:noAutofit/>
          </a:bodyPr>
          <a:lstStyle/>
          <a:p>
            <a:r>
              <a:rPr lang="en-US" dirty="0">
                <a:solidFill>
                  <a:schemeClr val="lt1"/>
                </a:solidFill>
              </a:rPr>
              <a:t>Platform Engineer’s Journey</a:t>
            </a:r>
            <a:endParaRPr dirty="0">
              <a:solidFill>
                <a:schemeClr val="lt1"/>
              </a:solidFill>
              <a:latin typeface="Livvic"/>
              <a:ea typeface="Livvic"/>
              <a:cs typeface="Livvic"/>
              <a:sym typeface="Livvic"/>
            </a:endParaRPr>
          </a:p>
        </p:txBody>
      </p:sp>
      <p:sp>
        <p:nvSpPr>
          <p:cNvPr id="131" name="Google Shape;131;p26"/>
          <p:cNvSpPr/>
          <p:nvPr/>
        </p:nvSpPr>
        <p:spPr>
          <a:xfrm rot="-5400000" flipH="1">
            <a:off x="9805600" y="3222067"/>
            <a:ext cx="4478400" cy="2948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8" name="Google Shape;440;p46">
            <a:extLst>
              <a:ext uri="{FF2B5EF4-FFF2-40B4-BE49-F238E27FC236}">
                <a16:creationId xmlns:a16="http://schemas.microsoft.com/office/drawing/2014/main" id="{62894A06-D4D6-4722-830A-4EDB2C96D7B9}"/>
              </a:ext>
            </a:extLst>
          </p:cNvPr>
          <p:cNvSpPr txBox="1">
            <a:spLocks/>
          </p:cNvSpPr>
          <p:nvPr/>
        </p:nvSpPr>
        <p:spPr>
          <a:xfrm>
            <a:off x="967114" y="203568"/>
            <a:ext cx="5594985" cy="137733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1pPr>
            <a:lvl2pPr marR="0" lvl="1"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2pPr>
            <a:lvl3pPr marR="0" lvl="2"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3pPr>
            <a:lvl4pPr marR="0" lvl="3"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4pPr>
            <a:lvl5pPr marR="0" lvl="4"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5pPr>
            <a:lvl6pPr marR="0" lvl="5"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6pPr>
            <a:lvl7pPr marR="0" lvl="6"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7pPr>
            <a:lvl8pPr marR="0" lvl="7"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8pPr>
            <a:lvl9pPr marR="0" lvl="8" algn="l" rtl="0">
              <a:lnSpc>
                <a:spcPct val="100000"/>
              </a:lnSpc>
              <a:spcBef>
                <a:spcPts val="0"/>
              </a:spcBef>
              <a:spcAft>
                <a:spcPts val="0"/>
              </a:spcAft>
              <a:buClr>
                <a:schemeClr val="lt1"/>
              </a:buClr>
              <a:buSzPts val="1800"/>
              <a:buFont typeface="Livvic"/>
              <a:buNone/>
              <a:defRPr sz="1800" b="1" i="0" u="none" strike="noStrike" cap="none">
                <a:solidFill>
                  <a:schemeClr val="lt1"/>
                </a:solidFill>
                <a:latin typeface="Livvic"/>
                <a:ea typeface="Livvic"/>
                <a:cs typeface="Livvic"/>
                <a:sym typeface="Livvic"/>
              </a:defRPr>
            </a:lvl9pPr>
          </a:lstStyle>
          <a:p>
            <a:pPr defTabSz="1219170">
              <a:buClr>
                <a:srgbClr val="FFFFFF"/>
              </a:buClr>
            </a:pPr>
            <a:r>
              <a:rPr lang="en-US" sz="3200" kern="0" dirty="0">
                <a:solidFill>
                  <a:srgbClr val="434343"/>
                </a:solidFill>
              </a:rPr>
              <a:t>Disconnect/Restricted</a:t>
            </a:r>
          </a:p>
        </p:txBody>
      </p:sp>
      <p:sp>
        <p:nvSpPr>
          <p:cNvPr id="197" name="Google Shape;197;p31"/>
          <p:cNvSpPr txBox="1">
            <a:spLocks noGrp="1"/>
          </p:cNvSpPr>
          <p:nvPr>
            <p:ph type="subTitle" idx="3"/>
          </p:nvPr>
        </p:nvSpPr>
        <p:spPr>
          <a:xfrm>
            <a:off x="5327668" y="5344338"/>
            <a:ext cx="2029600" cy="533175"/>
          </a:xfrm>
          <a:prstGeom prst="rect">
            <a:avLst/>
          </a:prstGeom>
        </p:spPr>
        <p:txBody>
          <a:bodyPr spcFirstLastPara="1" wrap="square" lIns="121900" tIns="121900" rIns="121900" bIns="121900" anchor="t" anchorCtr="0">
            <a:noAutofit/>
          </a:bodyPr>
          <a:lstStyle/>
          <a:p>
            <a:pPr marL="0" indent="0"/>
            <a:r>
              <a:rPr lang="en-US" dirty="0">
                <a:solidFill>
                  <a:schemeClr val="lt1"/>
                </a:solidFill>
              </a:rPr>
              <a:t>Containers</a:t>
            </a:r>
            <a:r>
              <a:rPr lang="en-US" dirty="0"/>
              <a:t>  </a:t>
            </a:r>
            <a:r>
              <a:rPr lang="en-US" dirty="0">
                <a:solidFill>
                  <a:schemeClr val="lt1"/>
                </a:solidFill>
              </a:rPr>
              <a:t>Adoption</a:t>
            </a:r>
            <a:endParaRPr dirty="0">
              <a:solidFill>
                <a:schemeClr val="lt1"/>
              </a:solidFill>
            </a:endParaRPr>
          </a:p>
        </p:txBody>
      </p:sp>
      <p:sp>
        <p:nvSpPr>
          <p:cNvPr id="201" name="Google Shape;201;p31"/>
          <p:cNvSpPr txBox="1">
            <a:spLocks noGrp="1"/>
          </p:cNvSpPr>
          <p:nvPr>
            <p:ph type="subTitle" idx="6"/>
          </p:nvPr>
        </p:nvSpPr>
        <p:spPr>
          <a:xfrm>
            <a:off x="7661555" y="5253263"/>
            <a:ext cx="2029600" cy="533175"/>
          </a:xfrm>
          <a:prstGeom prst="rect">
            <a:avLst/>
          </a:prstGeom>
        </p:spPr>
        <p:txBody>
          <a:bodyPr spcFirstLastPara="1" wrap="square" lIns="121900" tIns="121900" rIns="121900" bIns="121900" anchor="t" anchorCtr="0">
            <a:noAutofit/>
          </a:bodyPr>
          <a:lstStyle/>
          <a:p>
            <a:pPr marL="0" indent="0" algn="ctr"/>
            <a:r>
              <a:rPr lang="en-US" dirty="0">
                <a:solidFill>
                  <a:schemeClr val="lt1"/>
                </a:solidFill>
              </a:rPr>
              <a:t>Host MLDL and IR4.0 workloads</a:t>
            </a:r>
            <a:endParaRPr dirty="0">
              <a:solidFill>
                <a:schemeClr val="lt1"/>
              </a:solidFill>
            </a:endParaRPr>
          </a:p>
        </p:txBody>
      </p:sp>
      <p:sp>
        <p:nvSpPr>
          <p:cNvPr id="30" name="Google Shape;437;p46">
            <a:extLst>
              <a:ext uri="{FF2B5EF4-FFF2-40B4-BE49-F238E27FC236}">
                <a16:creationId xmlns:a16="http://schemas.microsoft.com/office/drawing/2014/main" id="{6FD281DE-09B5-4629-BE8D-6F1A02D2AD5E}"/>
              </a:ext>
            </a:extLst>
          </p:cNvPr>
          <p:cNvSpPr/>
          <p:nvPr/>
        </p:nvSpPr>
        <p:spPr>
          <a:xfrm rot="5400000">
            <a:off x="4898393" y="3545462"/>
            <a:ext cx="2099200" cy="2744767"/>
          </a:xfrm>
          <a:prstGeom prst="flowChartOffpageConnector">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438;p46">
            <a:extLst>
              <a:ext uri="{FF2B5EF4-FFF2-40B4-BE49-F238E27FC236}">
                <a16:creationId xmlns:a16="http://schemas.microsoft.com/office/drawing/2014/main" id="{A8AFAB2C-CE82-4B2C-9FF0-8E4928274BCD}"/>
              </a:ext>
            </a:extLst>
          </p:cNvPr>
          <p:cNvSpPr/>
          <p:nvPr/>
        </p:nvSpPr>
        <p:spPr>
          <a:xfrm rot="16200000" flipH="1">
            <a:off x="7770808" y="1331711"/>
            <a:ext cx="2099200" cy="2778933"/>
          </a:xfrm>
          <a:prstGeom prst="flowChartOffpageConnector">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439;p46">
            <a:extLst>
              <a:ext uri="{FF2B5EF4-FFF2-40B4-BE49-F238E27FC236}">
                <a16:creationId xmlns:a16="http://schemas.microsoft.com/office/drawing/2014/main" id="{B5331BA3-1F02-45AE-B80D-2C0D3FC115BC}"/>
              </a:ext>
            </a:extLst>
          </p:cNvPr>
          <p:cNvSpPr/>
          <p:nvPr/>
        </p:nvSpPr>
        <p:spPr>
          <a:xfrm rot="16200000" flipH="1">
            <a:off x="7770808" y="3528378"/>
            <a:ext cx="2099200" cy="2778933"/>
          </a:xfrm>
          <a:prstGeom prst="flowChartOffpageConnector">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441;p46">
            <a:extLst>
              <a:ext uri="{FF2B5EF4-FFF2-40B4-BE49-F238E27FC236}">
                <a16:creationId xmlns:a16="http://schemas.microsoft.com/office/drawing/2014/main" id="{DE5EF794-F9BC-437D-9AEA-9DEFA7236864}"/>
              </a:ext>
            </a:extLst>
          </p:cNvPr>
          <p:cNvSpPr/>
          <p:nvPr/>
        </p:nvSpPr>
        <p:spPr>
          <a:xfrm rot="5400000">
            <a:off x="4898393" y="1348795"/>
            <a:ext cx="2099200" cy="2744767"/>
          </a:xfrm>
          <a:prstGeom prst="flowChartOffpageConnector">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442;p46">
            <a:extLst>
              <a:ext uri="{FF2B5EF4-FFF2-40B4-BE49-F238E27FC236}">
                <a16:creationId xmlns:a16="http://schemas.microsoft.com/office/drawing/2014/main" id="{D6817F7B-4E40-4E54-AB7C-F86658001103}"/>
              </a:ext>
            </a:extLst>
          </p:cNvPr>
          <p:cNvSpPr txBox="1">
            <a:spLocks/>
          </p:cNvSpPr>
          <p:nvPr/>
        </p:nvSpPr>
        <p:spPr>
          <a:xfrm>
            <a:off x="4808948" y="4449619"/>
            <a:ext cx="2506687" cy="107023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2800"/>
              <a:buFont typeface="Livvic"/>
              <a:buNone/>
              <a:defRPr sz="2800" b="1" i="0" u="none" strike="noStrike" cap="none">
                <a:solidFill>
                  <a:schemeClr val="dk1"/>
                </a:solidFill>
                <a:latin typeface="Livvic"/>
                <a:ea typeface="Livvic"/>
                <a:cs typeface="Livvic"/>
                <a:sym typeface="Livvic"/>
              </a:defRPr>
            </a:lvl9pPr>
          </a:lstStyle>
          <a:p>
            <a:pPr algn="r" defTabSz="1219170">
              <a:buClr>
                <a:srgbClr val="434343"/>
              </a:buClr>
            </a:pPr>
            <a:r>
              <a:rPr lang="en-US" sz="1867" b="0" kern="0" dirty="0">
                <a:solidFill>
                  <a:srgbClr val="FFFFFF"/>
                </a:solidFill>
                <a:latin typeface="Catamaran Light"/>
                <a:cs typeface="Catamaran Light"/>
                <a:sym typeface="Catamaran Light"/>
              </a:rPr>
              <a:t>Issues difficult to solve within deadline</a:t>
            </a:r>
          </a:p>
        </p:txBody>
      </p:sp>
      <p:sp>
        <p:nvSpPr>
          <p:cNvPr id="35" name="Google Shape;446;p46">
            <a:extLst>
              <a:ext uri="{FF2B5EF4-FFF2-40B4-BE49-F238E27FC236}">
                <a16:creationId xmlns:a16="http://schemas.microsoft.com/office/drawing/2014/main" id="{72CDD045-CCD2-41CA-8074-2051EC6A3EFD}"/>
              </a:ext>
            </a:extLst>
          </p:cNvPr>
          <p:cNvSpPr txBox="1">
            <a:spLocks/>
          </p:cNvSpPr>
          <p:nvPr/>
        </p:nvSpPr>
        <p:spPr>
          <a:xfrm flipH="1">
            <a:off x="7412001" y="2081574"/>
            <a:ext cx="2631633" cy="10009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defTabSz="1219170">
              <a:spcAft>
                <a:spcPts val="2133"/>
              </a:spcAft>
              <a:buClr>
                <a:srgbClr val="434343"/>
              </a:buClr>
              <a:buNone/>
            </a:pPr>
            <a:r>
              <a:rPr lang="en-US" sz="1867" kern="0" dirty="0">
                <a:solidFill>
                  <a:srgbClr val="FFFFFF"/>
                </a:solidFill>
                <a:sym typeface="Livvic"/>
              </a:rPr>
              <a:t>No access to public source code repos including GitHub</a:t>
            </a:r>
          </a:p>
        </p:txBody>
      </p:sp>
      <p:sp>
        <p:nvSpPr>
          <p:cNvPr id="36" name="Google Shape;447;p46">
            <a:extLst>
              <a:ext uri="{FF2B5EF4-FFF2-40B4-BE49-F238E27FC236}">
                <a16:creationId xmlns:a16="http://schemas.microsoft.com/office/drawing/2014/main" id="{8FC3020A-19FD-48A7-A87E-64FCB5DF58AF}"/>
              </a:ext>
            </a:extLst>
          </p:cNvPr>
          <p:cNvSpPr txBox="1">
            <a:spLocks/>
          </p:cNvSpPr>
          <p:nvPr/>
        </p:nvSpPr>
        <p:spPr>
          <a:xfrm flipH="1">
            <a:off x="7412001" y="4449619"/>
            <a:ext cx="2423317" cy="100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defTabSz="1219170">
              <a:spcAft>
                <a:spcPts val="2133"/>
              </a:spcAft>
              <a:buClr>
                <a:srgbClr val="434343"/>
              </a:buClr>
              <a:buNone/>
            </a:pPr>
            <a:r>
              <a:rPr lang="en-US" sz="1867" kern="0" dirty="0">
                <a:solidFill>
                  <a:srgbClr val="FFFFFF"/>
                </a:solidFill>
              </a:rPr>
              <a:t>Internal registry for developers</a:t>
            </a:r>
          </a:p>
        </p:txBody>
      </p:sp>
      <p:sp>
        <p:nvSpPr>
          <p:cNvPr id="37" name="Google Shape;448;p46">
            <a:extLst>
              <a:ext uri="{FF2B5EF4-FFF2-40B4-BE49-F238E27FC236}">
                <a16:creationId xmlns:a16="http://schemas.microsoft.com/office/drawing/2014/main" id="{23788DC7-3C86-4520-ABC7-AB90C9F49B94}"/>
              </a:ext>
            </a:extLst>
          </p:cNvPr>
          <p:cNvSpPr/>
          <p:nvPr/>
        </p:nvSpPr>
        <p:spPr>
          <a:xfrm>
            <a:off x="6776776" y="3478244"/>
            <a:ext cx="1181200" cy="6944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450;p46">
            <a:extLst>
              <a:ext uri="{FF2B5EF4-FFF2-40B4-BE49-F238E27FC236}">
                <a16:creationId xmlns:a16="http://schemas.microsoft.com/office/drawing/2014/main" id="{CDA096FB-8D35-469B-BBAF-067C85541CC1}"/>
              </a:ext>
            </a:extLst>
          </p:cNvPr>
          <p:cNvSpPr txBox="1">
            <a:spLocks/>
          </p:cNvSpPr>
          <p:nvPr/>
        </p:nvSpPr>
        <p:spPr>
          <a:xfrm flipH="1">
            <a:off x="4728865" y="2077706"/>
            <a:ext cx="2631635" cy="1004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algn="r" defTabSz="1219170">
              <a:spcAft>
                <a:spcPts val="2133"/>
              </a:spcAft>
              <a:buClr>
                <a:srgbClr val="434343"/>
              </a:buClr>
              <a:buNone/>
            </a:pPr>
            <a:r>
              <a:rPr lang="en-US" sz="1867" kern="0" dirty="0">
                <a:solidFill>
                  <a:srgbClr val="FFFFFF"/>
                </a:solidFill>
              </a:rPr>
              <a:t>Only approved access to limited set of URLs for downloads</a:t>
            </a:r>
          </a:p>
        </p:txBody>
      </p:sp>
      <p:pic>
        <p:nvPicPr>
          <p:cNvPr id="39" name="Picture 4" descr="Icon request: Network connected/disconnects (Link/Link Broken) · Issue  #5555 · FortAwesome/Font-Awesome · GitHub">
            <a:extLst>
              <a:ext uri="{FF2B5EF4-FFF2-40B4-BE49-F238E27FC236}">
                <a16:creationId xmlns:a16="http://schemas.microsoft.com/office/drawing/2014/main" id="{C6114ABC-63A7-4AB5-BAF7-F124593DDBBD}"/>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9778" b="89778" l="4000" r="96000">
                        <a14:foregroundMark x1="4000" y1="38667" x2="4000" y2="38667"/>
                        <a14:foregroundMark x1="86222" y1="38667" x2="86222" y2="38667"/>
                        <a14:foregroundMark x1="78222" y1="53778" x2="78222" y2="53778"/>
                        <a14:foregroundMark x1="96000" y1="41333" x2="96000" y2="41333"/>
                        <a14:foregroundMark x1="60444" y1="68889" x2="60444" y2="68889"/>
                        <a14:foregroundMark x1="50667" y1="88889" x2="50667" y2="88889"/>
                      </a14:backgroundRemoval>
                    </a14:imgEffect>
                  </a14:imgLayer>
                </a14:imgProps>
              </a:ext>
              <a:ext uri="{28A0092B-C50C-407E-A947-70E740481C1C}">
                <a14:useLocalDpi xmlns:a14="http://schemas.microsoft.com/office/drawing/2010/main" val="0"/>
              </a:ext>
            </a:extLst>
          </a:blip>
          <a:srcRect/>
          <a:stretch>
            <a:fillRect/>
          </a:stretch>
        </p:blipFill>
        <p:spPr bwMode="auto">
          <a:xfrm>
            <a:off x="7052929" y="3487083"/>
            <a:ext cx="645463" cy="645463"/>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E3A1F3C5-86E5-41BA-821D-D5D30ECBAAA3}"/>
              </a:ext>
            </a:extLst>
          </p:cNvPr>
          <p:cNvGrpSpPr/>
          <p:nvPr/>
        </p:nvGrpSpPr>
        <p:grpSpPr>
          <a:xfrm>
            <a:off x="649952" y="0"/>
            <a:ext cx="4074454" cy="6858000"/>
            <a:chOff x="487463" y="0"/>
            <a:chExt cx="3055841" cy="5143500"/>
          </a:xfrm>
        </p:grpSpPr>
        <p:cxnSp>
          <p:nvCxnSpPr>
            <p:cNvPr id="41" name="Google Shape;462;p47">
              <a:extLst>
                <a:ext uri="{FF2B5EF4-FFF2-40B4-BE49-F238E27FC236}">
                  <a16:creationId xmlns:a16="http://schemas.microsoft.com/office/drawing/2014/main" id="{11C28E35-02A8-4F94-A773-D1677EE93E95}"/>
                </a:ext>
              </a:extLst>
            </p:cNvPr>
            <p:cNvCxnSpPr>
              <a:cxnSpLocks/>
            </p:cNvCxnSpPr>
            <p:nvPr/>
          </p:nvCxnSpPr>
          <p:spPr>
            <a:xfrm flipH="1">
              <a:off x="800978" y="2467291"/>
              <a:ext cx="540238" cy="0"/>
            </a:xfrm>
            <a:prstGeom prst="straightConnector1">
              <a:avLst/>
            </a:prstGeom>
            <a:noFill/>
            <a:ln w="19050" cap="flat" cmpd="sng">
              <a:solidFill>
                <a:schemeClr val="accent1"/>
              </a:solidFill>
              <a:prstDash val="solid"/>
              <a:round/>
              <a:headEnd type="none" w="med" len="med"/>
              <a:tailEnd type="none" w="med" len="med"/>
            </a:ln>
          </p:spPr>
        </p:cxnSp>
        <p:sp>
          <p:nvSpPr>
            <p:cNvPr id="42" name="Google Shape;470;p47">
              <a:extLst>
                <a:ext uri="{FF2B5EF4-FFF2-40B4-BE49-F238E27FC236}">
                  <a16:creationId xmlns:a16="http://schemas.microsoft.com/office/drawing/2014/main" id="{1D12DF19-3520-47A3-BBAE-FE9B5969647D}"/>
                </a:ext>
              </a:extLst>
            </p:cNvPr>
            <p:cNvSpPr/>
            <p:nvPr/>
          </p:nvSpPr>
          <p:spPr>
            <a:xfrm rot="5400000">
              <a:off x="487463" y="2349450"/>
              <a:ext cx="222300" cy="222300"/>
            </a:xfrm>
            <a:prstGeom prst="diamond">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3" name="Google Shape;473;p47">
              <a:extLst>
                <a:ext uri="{FF2B5EF4-FFF2-40B4-BE49-F238E27FC236}">
                  <a16:creationId xmlns:a16="http://schemas.microsoft.com/office/drawing/2014/main" id="{832292AC-9552-4234-AEC3-2FA680498FC7}"/>
                </a:ext>
              </a:extLst>
            </p:cNvPr>
            <p:cNvCxnSpPr>
              <a:cxnSpLocks/>
            </p:cNvCxnSpPr>
            <p:nvPr/>
          </p:nvCxnSpPr>
          <p:spPr>
            <a:xfrm>
              <a:off x="597244" y="2636177"/>
              <a:ext cx="0" cy="2507323"/>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73;p47">
              <a:extLst>
                <a:ext uri="{FF2B5EF4-FFF2-40B4-BE49-F238E27FC236}">
                  <a16:creationId xmlns:a16="http://schemas.microsoft.com/office/drawing/2014/main" id="{7CFE91DD-97F5-49B8-94F4-8798BEE79848}"/>
                </a:ext>
              </a:extLst>
            </p:cNvPr>
            <p:cNvCxnSpPr>
              <a:cxnSpLocks/>
            </p:cNvCxnSpPr>
            <p:nvPr/>
          </p:nvCxnSpPr>
          <p:spPr>
            <a:xfrm>
              <a:off x="597244" y="0"/>
              <a:ext cx="0" cy="2289779"/>
            </a:xfrm>
            <a:prstGeom prst="straightConnector1">
              <a:avLst/>
            </a:prstGeom>
            <a:noFill/>
            <a:ln w="19050" cap="flat" cmpd="sng">
              <a:solidFill>
                <a:schemeClr val="dk1"/>
              </a:solidFill>
              <a:prstDash val="solid"/>
              <a:round/>
              <a:headEnd type="none" w="med" len="med"/>
              <a:tailEnd type="none" w="med" len="med"/>
            </a:ln>
          </p:spPr>
        </p:cxnSp>
        <p:sp>
          <p:nvSpPr>
            <p:cNvPr id="45" name="Google Shape;456;p47">
              <a:extLst>
                <a:ext uri="{FF2B5EF4-FFF2-40B4-BE49-F238E27FC236}">
                  <a16:creationId xmlns:a16="http://schemas.microsoft.com/office/drawing/2014/main" id="{364D3D82-32E3-4DB4-96C1-F14703DD670F}"/>
                </a:ext>
              </a:extLst>
            </p:cNvPr>
            <p:cNvSpPr/>
            <p:nvPr/>
          </p:nvSpPr>
          <p:spPr>
            <a:xfrm>
              <a:off x="1439394" y="2106797"/>
              <a:ext cx="352500" cy="9543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480;p47">
              <a:extLst>
                <a:ext uri="{FF2B5EF4-FFF2-40B4-BE49-F238E27FC236}">
                  <a16:creationId xmlns:a16="http://schemas.microsoft.com/office/drawing/2014/main" id="{D1DFAAEB-E81C-4116-A69D-3D878D44B75B}"/>
                </a:ext>
              </a:extLst>
            </p:cNvPr>
            <p:cNvSpPr txBox="1"/>
            <p:nvPr/>
          </p:nvSpPr>
          <p:spPr>
            <a:xfrm>
              <a:off x="1580108" y="2054389"/>
              <a:ext cx="1133400" cy="4227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b="1" kern="0" dirty="0">
                  <a:solidFill>
                    <a:srgbClr val="434343"/>
                  </a:solidFill>
                  <a:latin typeface="Livvic"/>
                  <a:ea typeface="Livvic"/>
                  <a:cs typeface="Livvic"/>
                  <a:sym typeface="Livvic"/>
                </a:rPr>
                <a:t>2018</a:t>
              </a:r>
              <a:endParaRPr sz="2400" b="1" kern="0" dirty="0">
                <a:solidFill>
                  <a:srgbClr val="434343"/>
                </a:solidFill>
                <a:latin typeface="Livvic"/>
                <a:ea typeface="Livvic"/>
                <a:cs typeface="Livvic"/>
                <a:sym typeface="Livvic"/>
              </a:endParaRPr>
            </a:p>
          </p:txBody>
        </p:sp>
        <p:sp>
          <p:nvSpPr>
            <p:cNvPr id="47" name="Google Shape;476;p47">
              <a:extLst>
                <a:ext uri="{FF2B5EF4-FFF2-40B4-BE49-F238E27FC236}">
                  <a16:creationId xmlns:a16="http://schemas.microsoft.com/office/drawing/2014/main" id="{502CF255-C7F5-48CD-A67B-43E70C391BEC}"/>
                </a:ext>
              </a:extLst>
            </p:cNvPr>
            <p:cNvSpPr txBox="1"/>
            <p:nvPr/>
          </p:nvSpPr>
          <p:spPr>
            <a:xfrm>
              <a:off x="1569581" y="2428876"/>
              <a:ext cx="1973723" cy="679500"/>
            </a:xfrm>
            <a:prstGeom prst="rect">
              <a:avLst/>
            </a:prstGeom>
            <a:noFill/>
            <a:ln>
              <a:noFill/>
            </a:ln>
          </p:spPr>
          <p:txBody>
            <a:bodyPr spcFirstLastPara="1" wrap="square" lIns="121900" tIns="121900" rIns="121900" bIns="121900" anchor="t" anchorCtr="0">
              <a:noAutofit/>
            </a:bodyPr>
            <a:lstStyle/>
            <a:p>
              <a:pPr marL="228594" indent="-228594" defTabSz="1219170">
                <a:buClr>
                  <a:srgbClr val="000000"/>
                </a:buClr>
                <a:buFont typeface="Arial" panose="020B0604020202020204" pitchFamily="34" charset="0"/>
                <a:buChar char="•"/>
              </a:pPr>
              <a:r>
                <a:rPr lang="en-US" sz="2000" kern="0" dirty="0">
                  <a:solidFill>
                    <a:srgbClr val="434343"/>
                  </a:solidFill>
                  <a:latin typeface="Catamaran Light"/>
                  <a:ea typeface="Catamaran Light"/>
                  <a:cs typeface="Catamaran Light"/>
                  <a:sym typeface="Catamaran Light"/>
                </a:rPr>
                <a:t>OpenShift and other solutions POC</a:t>
              </a:r>
            </a:p>
          </p:txBody>
        </p:sp>
      </p:grpSp>
    </p:spTree>
    <p:extLst>
      <p:ext uri="{BB962C8B-B14F-4D97-AF65-F5344CB8AC3E}">
        <p14:creationId xmlns:p14="http://schemas.microsoft.com/office/powerpoint/2010/main" val="3456611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63" name="Google Shape;463;p47"/>
          <p:cNvSpPr txBox="1">
            <a:spLocks noGrp="1"/>
          </p:cNvSpPr>
          <p:nvPr>
            <p:ph type="ctrTitle"/>
          </p:nvPr>
        </p:nvSpPr>
        <p:spPr>
          <a:xfrm>
            <a:off x="934431" y="286869"/>
            <a:ext cx="6209477" cy="704759"/>
          </a:xfrm>
          <a:prstGeom prst="rect">
            <a:avLst/>
          </a:prstGeom>
        </p:spPr>
        <p:txBody>
          <a:bodyPr spcFirstLastPara="1" wrap="square" lIns="121900" tIns="121900" rIns="121900" bIns="121900" anchor="t" anchorCtr="0">
            <a:noAutofit/>
          </a:bodyPr>
          <a:lstStyle/>
          <a:p>
            <a:r>
              <a:rPr lang="en-US" dirty="0"/>
              <a:t>OpenShift Adoption</a:t>
            </a:r>
            <a:endParaRPr dirty="0"/>
          </a:p>
        </p:txBody>
      </p:sp>
      <p:cxnSp>
        <p:nvCxnSpPr>
          <p:cNvPr id="462" name="Google Shape;462;p47"/>
          <p:cNvCxnSpPr>
            <a:cxnSpLocks/>
          </p:cNvCxnSpPr>
          <p:nvPr/>
        </p:nvCxnSpPr>
        <p:spPr>
          <a:xfrm flipH="1">
            <a:off x="1035899" y="5621383"/>
            <a:ext cx="720317" cy="0"/>
          </a:xfrm>
          <a:prstGeom prst="straightConnector1">
            <a:avLst/>
          </a:prstGeom>
          <a:noFill/>
          <a:ln w="19050" cap="flat" cmpd="sng">
            <a:solidFill>
              <a:schemeClr val="accent1"/>
            </a:solidFill>
            <a:prstDash val="solid"/>
            <a:round/>
            <a:headEnd type="none" w="med" len="med"/>
            <a:tailEnd type="none" w="med" len="med"/>
          </a:ln>
        </p:spPr>
      </p:cxnSp>
      <p:sp>
        <p:nvSpPr>
          <p:cNvPr id="470" name="Google Shape;470;p47"/>
          <p:cNvSpPr/>
          <p:nvPr/>
        </p:nvSpPr>
        <p:spPr>
          <a:xfrm rot="5400000">
            <a:off x="619713" y="5473183"/>
            <a:ext cx="296400" cy="296400"/>
          </a:xfrm>
          <a:prstGeom prst="diamond">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1" name="Google Shape;473;p47">
            <a:extLst>
              <a:ext uri="{FF2B5EF4-FFF2-40B4-BE49-F238E27FC236}">
                <a16:creationId xmlns:a16="http://schemas.microsoft.com/office/drawing/2014/main" id="{DB11B42A-72A7-42C3-A0AC-01DCAC834BDF}"/>
              </a:ext>
            </a:extLst>
          </p:cNvPr>
          <p:cNvCxnSpPr>
            <a:cxnSpLocks/>
          </p:cNvCxnSpPr>
          <p:nvPr/>
        </p:nvCxnSpPr>
        <p:spPr>
          <a:xfrm flipH="1">
            <a:off x="767914" y="0"/>
            <a:ext cx="28413" cy="5398667"/>
          </a:xfrm>
          <a:prstGeom prst="straightConnector1">
            <a:avLst/>
          </a:prstGeom>
          <a:noFill/>
          <a:ln w="19050" cap="flat" cmpd="sng">
            <a:solidFill>
              <a:schemeClr val="dk1"/>
            </a:solidFill>
            <a:prstDash val="solid"/>
            <a:round/>
            <a:headEnd type="none" w="med" len="med"/>
            <a:tailEnd type="none" w="med" len="med"/>
          </a:ln>
        </p:spPr>
      </p:cxnSp>
      <p:grpSp>
        <p:nvGrpSpPr>
          <p:cNvPr id="8" name="Group 7">
            <a:extLst>
              <a:ext uri="{FF2B5EF4-FFF2-40B4-BE49-F238E27FC236}">
                <a16:creationId xmlns:a16="http://schemas.microsoft.com/office/drawing/2014/main" id="{96C7C9CE-5CE1-404D-96AA-6C8FFE805C3C}"/>
              </a:ext>
            </a:extLst>
          </p:cNvPr>
          <p:cNvGrpSpPr/>
          <p:nvPr/>
        </p:nvGrpSpPr>
        <p:grpSpPr>
          <a:xfrm>
            <a:off x="1876001" y="5066925"/>
            <a:ext cx="3019848" cy="1405316"/>
            <a:chOff x="1439394" y="1019662"/>
            <a:chExt cx="2264886" cy="1053987"/>
          </a:xfrm>
        </p:grpSpPr>
        <p:sp>
          <p:nvSpPr>
            <p:cNvPr id="457" name="Google Shape;457;p47"/>
            <p:cNvSpPr/>
            <p:nvPr/>
          </p:nvSpPr>
          <p:spPr>
            <a:xfrm>
              <a:off x="1439394" y="1066782"/>
              <a:ext cx="352500" cy="9543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Google Shape;456;p47">
              <a:extLst>
                <a:ext uri="{FF2B5EF4-FFF2-40B4-BE49-F238E27FC236}">
                  <a16:creationId xmlns:a16="http://schemas.microsoft.com/office/drawing/2014/main" id="{39C5DF4C-7F75-4B56-B056-349BFCF77436}"/>
                </a:ext>
              </a:extLst>
            </p:cNvPr>
            <p:cNvSpPr/>
            <p:nvPr/>
          </p:nvSpPr>
          <p:spPr>
            <a:xfrm>
              <a:off x="1439394" y="1072070"/>
              <a:ext cx="352500" cy="9543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 name="Google Shape;480;p47">
              <a:extLst>
                <a:ext uri="{FF2B5EF4-FFF2-40B4-BE49-F238E27FC236}">
                  <a16:creationId xmlns:a16="http://schemas.microsoft.com/office/drawing/2014/main" id="{137FC16E-0ECB-47E1-A4F4-29AE8FE1644A}"/>
                </a:ext>
              </a:extLst>
            </p:cNvPr>
            <p:cNvSpPr txBox="1"/>
            <p:nvPr/>
          </p:nvSpPr>
          <p:spPr>
            <a:xfrm>
              <a:off x="1580107" y="1019662"/>
              <a:ext cx="2015895" cy="4227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b="1" kern="0" dirty="0">
                  <a:solidFill>
                    <a:srgbClr val="434343"/>
                  </a:solidFill>
                  <a:latin typeface="Livvic"/>
                  <a:ea typeface="Livvic"/>
                  <a:cs typeface="Livvic"/>
                  <a:sym typeface="Livvic"/>
                </a:rPr>
                <a:t>2019-Present</a:t>
              </a:r>
              <a:endParaRPr sz="2400" b="1" kern="0" dirty="0">
                <a:solidFill>
                  <a:srgbClr val="434343"/>
                </a:solidFill>
                <a:latin typeface="Livvic"/>
                <a:ea typeface="Livvic"/>
                <a:cs typeface="Livvic"/>
                <a:sym typeface="Livvic"/>
              </a:endParaRPr>
            </a:p>
          </p:txBody>
        </p:sp>
        <p:sp>
          <p:nvSpPr>
            <p:cNvPr id="14" name="Google Shape;476;p47">
              <a:extLst>
                <a:ext uri="{FF2B5EF4-FFF2-40B4-BE49-F238E27FC236}">
                  <a16:creationId xmlns:a16="http://schemas.microsoft.com/office/drawing/2014/main" id="{337307BA-59E8-41BA-AF69-E3B335D4D784}"/>
                </a:ext>
              </a:extLst>
            </p:cNvPr>
            <p:cNvSpPr txBox="1"/>
            <p:nvPr/>
          </p:nvSpPr>
          <p:spPr>
            <a:xfrm>
              <a:off x="1569581" y="1394149"/>
              <a:ext cx="2134699" cy="679500"/>
            </a:xfrm>
            <a:prstGeom prst="rect">
              <a:avLst/>
            </a:prstGeom>
            <a:noFill/>
            <a:ln>
              <a:noFill/>
            </a:ln>
          </p:spPr>
          <p:txBody>
            <a:bodyPr spcFirstLastPara="1" wrap="square" lIns="121900" tIns="121900" rIns="121900" bIns="121900" anchor="t" anchorCtr="0">
              <a:noAutofit/>
            </a:bodyPr>
            <a:lstStyle/>
            <a:p>
              <a:pPr marL="228594" indent="-228594" defTabSz="1219170">
                <a:buClr>
                  <a:srgbClr val="000000"/>
                </a:buClr>
                <a:buFont typeface="Arial" panose="020B0604020202020204" pitchFamily="34" charset="0"/>
                <a:buChar char="•"/>
              </a:pPr>
              <a:r>
                <a:rPr lang="en-US" sz="1867" kern="0" dirty="0">
                  <a:solidFill>
                    <a:srgbClr val="434343"/>
                  </a:solidFill>
                  <a:latin typeface="Catamaran Light"/>
                  <a:ea typeface="Catamaran Light"/>
                  <a:cs typeface="Catamaran Light"/>
                  <a:sym typeface="Catamaran Light"/>
                </a:rPr>
                <a:t>OpenShift </a:t>
              </a:r>
              <a:r>
                <a:rPr lang="en-US" sz="1867" b="1" kern="0" dirty="0">
                  <a:solidFill>
                    <a:srgbClr val="434343"/>
                  </a:solidFill>
                  <a:latin typeface="Catamaran Light"/>
                  <a:ea typeface="Catamaran Light"/>
                  <a:cs typeface="Catamaran Light"/>
                  <a:sym typeface="Catamaran Light"/>
                </a:rPr>
                <a:t>Pilot</a:t>
              </a:r>
            </a:p>
            <a:p>
              <a:pPr defTabSz="1219170">
                <a:buClr>
                  <a:srgbClr val="000000"/>
                </a:buClr>
              </a:pPr>
              <a:endParaRPr lang="en-US" sz="1600" b="1" kern="0" dirty="0">
                <a:solidFill>
                  <a:srgbClr val="434343"/>
                </a:solidFill>
                <a:latin typeface="Catamaran Light"/>
                <a:ea typeface="Catamaran Light"/>
                <a:cs typeface="Catamaran Light"/>
                <a:sym typeface="Catamaran Light"/>
              </a:endParaRPr>
            </a:p>
          </p:txBody>
        </p:sp>
      </p:grpSp>
      <p:sp>
        <p:nvSpPr>
          <p:cNvPr id="22" name="Google Shape;137;p27">
            <a:extLst>
              <a:ext uri="{FF2B5EF4-FFF2-40B4-BE49-F238E27FC236}">
                <a16:creationId xmlns:a16="http://schemas.microsoft.com/office/drawing/2014/main" id="{3C197786-54E6-4BE4-81F6-554ADB39B6A1}"/>
              </a:ext>
            </a:extLst>
          </p:cNvPr>
          <p:cNvSpPr txBox="1">
            <a:spLocks/>
          </p:cNvSpPr>
          <p:nvPr/>
        </p:nvSpPr>
        <p:spPr>
          <a:xfrm flipH="1">
            <a:off x="5101906" y="2199498"/>
            <a:ext cx="3379070" cy="5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algn="ctr" defTabSz="1219170">
              <a:buClr>
                <a:srgbClr val="556D96"/>
              </a:buClr>
              <a:buNone/>
            </a:pPr>
            <a:r>
              <a:rPr lang="en-US" sz="2000" b="1" kern="0" dirty="0">
                <a:solidFill>
                  <a:srgbClr val="434343"/>
                </a:solidFill>
                <a:latin typeface="Calibri" panose="020F0502020204030204" pitchFamily="34" charset="0"/>
                <a:cs typeface="Calibri" panose="020F0502020204030204" pitchFamily="34" charset="0"/>
                <a:sym typeface="Arial"/>
              </a:rPr>
              <a:t>Easier infrastructure requirements</a:t>
            </a:r>
          </a:p>
        </p:txBody>
      </p:sp>
      <p:grpSp>
        <p:nvGrpSpPr>
          <p:cNvPr id="6" name="Group 5">
            <a:extLst>
              <a:ext uri="{FF2B5EF4-FFF2-40B4-BE49-F238E27FC236}">
                <a16:creationId xmlns:a16="http://schemas.microsoft.com/office/drawing/2014/main" id="{4FAC4BF0-5938-42D7-B0EA-6692E65FB1C5}"/>
              </a:ext>
            </a:extLst>
          </p:cNvPr>
          <p:cNvGrpSpPr/>
          <p:nvPr/>
        </p:nvGrpSpPr>
        <p:grpSpPr>
          <a:xfrm>
            <a:off x="9410547" y="3159231"/>
            <a:ext cx="2166515" cy="1673467"/>
            <a:chOff x="3525102" y="1102480"/>
            <a:chExt cx="1624886" cy="1255100"/>
          </a:xfrm>
        </p:grpSpPr>
        <p:pic>
          <p:nvPicPr>
            <p:cNvPr id="1028" name="Picture 4" descr="https://cdn-icons-png.flaticon.com/512/991/991922.png">
              <a:extLst>
                <a:ext uri="{FF2B5EF4-FFF2-40B4-BE49-F238E27FC236}">
                  <a16:creationId xmlns:a16="http://schemas.microsoft.com/office/drawing/2014/main" id="{F47FFD1D-3B40-49A4-B8C4-9CDB9D2D7CC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9140" y="1102480"/>
              <a:ext cx="682963" cy="68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32046B8-A64A-4AC8-BD48-1381FEB968D3}"/>
                </a:ext>
              </a:extLst>
            </p:cNvPr>
            <p:cNvSpPr/>
            <p:nvPr/>
          </p:nvSpPr>
          <p:spPr>
            <a:xfrm>
              <a:off x="3525102" y="1826666"/>
              <a:ext cx="1624886" cy="530914"/>
            </a:xfrm>
            <a:prstGeom prst="rect">
              <a:avLst/>
            </a:prstGeom>
          </p:spPr>
          <p:txBody>
            <a:bodyPr wrap="square">
              <a:spAutoFit/>
            </a:bodyPr>
            <a:lstStyle/>
            <a:p>
              <a:pPr algn="ctr" defTabSz="1219170">
                <a:buClr>
                  <a:srgbClr val="000000"/>
                </a:buClr>
              </a:pPr>
              <a:r>
                <a:rPr lang="en-US" sz="2000" b="1" kern="0" dirty="0">
                  <a:solidFill>
                    <a:srgbClr val="434343"/>
                  </a:solidFill>
                  <a:latin typeface="Calibri" panose="020F0502020204030204" pitchFamily="34" charset="0"/>
                  <a:cs typeface="Calibri" panose="020F0502020204030204" pitchFamily="34" charset="0"/>
                  <a:sym typeface="Arial"/>
                </a:rPr>
                <a:t>Holistic enterprise training</a:t>
              </a:r>
            </a:p>
          </p:txBody>
        </p:sp>
      </p:grpSp>
      <p:grpSp>
        <p:nvGrpSpPr>
          <p:cNvPr id="5" name="Group 4">
            <a:extLst>
              <a:ext uri="{FF2B5EF4-FFF2-40B4-BE49-F238E27FC236}">
                <a16:creationId xmlns:a16="http://schemas.microsoft.com/office/drawing/2014/main" id="{E1C78D0F-B8D5-41D8-8A61-26BBC207148E}"/>
              </a:ext>
            </a:extLst>
          </p:cNvPr>
          <p:cNvGrpSpPr/>
          <p:nvPr/>
        </p:nvGrpSpPr>
        <p:grpSpPr>
          <a:xfrm>
            <a:off x="5375027" y="3163198"/>
            <a:ext cx="2832827" cy="1685115"/>
            <a:chOff x="1501354" y="1102480"/>
            <a:chExt cx="2124620" cy="1263836"/>
          </a:xfrm>
        </p:grpSpPr>
        <p:pic>
          <p:nvPicPr>
            <p:cNvPr id="1030" name="Picture 6" descr="https://cdn-icons-png.flaticon.com/512/4233/4233839.png">
              <a:extLst>
                <a:ext uri="{FF2B5EF4-FFF2-40B4-BE49-F238E27FC236}">
                  <a16:creationId xmlns:a16="http://schemas.microsoft.com/office/drawing/2014/main" id="{AF2D6EC3-580E-46E6-9C35-147C81A22937}"/>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54959" y="1102480"/>
              <a:ext cx="682963" cy="68296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C82DB46-6247-48F4-91FA-F0207E7C2F98}"/>
                </a:ext>
              </a:extLst>
            </p:cNvPr>
            <p:cNvSpPr/>
            <p:nvPr/>
          </p:nvSpPr>
          <p:spPr>
            <a:xfrm>
              <a:off x="1501354" y="1835402"/>
              <a:ext cx="2124620" cy="530914"/>
            </a:xfrm>
            <a:prstGeom prst="rect">
              <a:avLst/>
            </a:prstGeom>
          </p:spPr>
          <p:txBody>
            <a:bodyPr wrap="square">
              <a:spAutoFit/>
            </a:bodyPr>
            <a:lstStyle/>
            <a:p>
              <a:pPr algn="ctr" defTabSz="1219170">
                <a:buClr>
                  <a:srgbClr val="000000"/>
                </a:buClr>
              </a:pPr>
              <a:r>
                <a:rPr lang="en-US" sz="2000" b="1" kern="0" dirty="0">
                  <a:solidFill>
                    <a:srgbClr val="434343"/>
                  </a:solidFill>
                  <a:latin typeface="Calibri" panose="020F0502020204030204" pitchFamily="34" charset="0"/>
                  <a:cs typeface="Calibri" panose="020F0502020204030204" pitchFamily="34" charset="0"/>
                  <a:sym typeface="Catamaran Light"/>
                </a:rPr>
                <a:t>Professional support program </a:t>
              </a:r>
            </a:p>
          </p:txBody>
        </p:sp>
      </p:grpSp>
      <p:grpSp>
        <p:nvGrpSpPr>
          <p:cNvPr id="7" name="Group 6">
            <a:extLst>
              <a:ext uri="{FF2B5EF4-FFF2-40B4-BE49-F238E27FC236}">
                <a16:creationId xmlns:a16="http://schemas.microsoft.com/office/drawing/2014/main" id="{E81468BF-13B0-48C8-B47F-D6F6814203B1}"/>
              </a:ext>
            </a:extLst>
          </p:cNvPr>
          <p:cNvGrpSpPr/>
          <p:nvPr/>
        </p:nvGrpSpPr>
        <p:grpSpPr>
          <a:xfrm>
            <a:off x="9783515" y="1221678"/>
            <a:ext cx="1420582" cy="1455135"/>
            <a:chOff x="5645040" y="1102480"/>
            <a:chExt cx="1065436" cy="1091351"/>
          </a:xfrm>
        </p:grpSpPr>
        <p:pic>
          <p:nvPicPr>
            <p:cNvPr id="1032" name="Picture 8" descr="Enabling the OpenShift Cluster Console in Minishift">
              <a:extLst>
                <a:ext uri="{FF2B5EF4-FFF2-40B4-BE49-F238E27FC236}">
                  <a16:creationId xmlns:a16="http://schemas.microsoft.com/office/drawing/2014/main" id="{1460BA8C-1294-482A-BF87-16DD91F76CD0}"/>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61317" y="1102480"/>
              <a:ext cx="598499" cy="682964"/>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1BAA63BE-98D9-4F9B-BF7D-2002406B2C95}"/>
                </a:ext>
              </a:extLst>
            </p:cNvPr>
            <p:cNvSpPr/>
            <p:nvPr/>
          </p:nvSpPr>
          <p:spPr>
            <a:xfrm>
              <a:off x="5645040" y="1893748"/>
              <a:ext cx="1065436" cy="300083"/>
            </a:xfrm>
            <a:prstGeom prst="rect">
              <a:avLst/>
            </a:prstGeom>
          </p:spPr>
          <p:txBody>
            <a:bodyPr wrap="none">
              <a:spAutoFit/>
            </a:bodyPr>
            <a:lstStyle/>
            <a:p>
              <a:pPr defTabSz="1219170">
                <a:buClr>
                  <a:srgbClr val="000000"/>
                </a:buClr>
              </a:pPr>
              <a:r>
                <a:rPr lang="en-US" sz="2000" b="1" kern="0" dirty="0">
                  <a:solidFill>
                    <a:srgbClr val="434343"/>
                  </a:solidFill>
                  <a:latin typeface="Calibri" panose="020F0502020204030204" pitchFamily="34" charset="0"/>
                  <a:cs typeface="Calibri" panose="020F0502020204030204" pitchFamily="34" charset="0"/>
                  <a:sym typeface="Arial"/>
                </a:rPr>
                <a:t>Abstraction</a:t>
              </a:r>
            </a:p>
          </p:txBody>
        </p:sp>
      </p:grpSp>
      <p:grpSp>
        <p:nvGrpSpPr>
          <p:cNvPr id="4" name="Group 3">
            <a:extLst>
              <a:ext uri="{FF2B5EF4-FFF2-40B4-BE49-F238E27FC236}">
                <a16:creationId xmlns:a16="http://schemas.microsoft.com/office/drawing/2014/main" id="{0D03FA57-AA5A-4858-815E-9A067C9AB7EC}"/>
              </a:ext>
            </a:extLst>
          </p:cNvPr>
          <p:cNvGrpSpPr/>
          <p:nvPr/>
        </p:nvGrpSpPr>
        <p:grpSpPr>
          <a:xfrm>
            <a:off x="1295337" y="3218813"/>
            <a:ext cx="2517328" cy="1613884"/>
            <a:chOff x="3451067" y="2257553"/>
            <a:chExt cx="1887996" cy="1210413"/>
          </a:xfrm>
        </p:grpSpPr>
        <p:pic>
          <p:nvPicPr>
            <p:cNvPr id="2" name="Picture 2">
              <a:extLst>
                <a:ext uri="{FF2B5EF4-FFF2-40B4-BE49-F238E27FC236}">
                  <a16:creationId xmlns:a16="http://schemas.microsoft.com/office/drawing/2014/main" id="{E6A8742F-003D-4185-9343-B395520A1ED8}"/>
                </a:ext>
              </a:extLst>
            </p:cNvPr>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35631" y="2257553"/>
              <a:ext cx="679500" cy="6795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CCC3B643-85A5-47BD-8A6A-5C8D92FB0B4E}"/>
                </a:ext>
              </a:extLst>
            </p:cNvPr>
            <p:cNvSpPr/>
            <p:nvPr/>
          </p:nvSpPr>
          <p:spPr>
            <a:xfrm>
              <a:off x="3451067" y="2937051"/>
              <a:ext cx="1887996" cy="530915"/>
            </a:xfrm>
            <a:prstGeom prst="rect">
              <a:avLst/>
            </a:prstGeom>
          </p:spPr>
          <p:txBody>
            <a:bodyPr wrap="square">
              <a:spAutoFit/>
            </a:bodyPr>
            <a:lstStyle/>
            <a:p>
              <a:pPr algn="ctr" defTabSz="1219170">
                <a:buClr>
                  <a:srgbClr val="000000"/>
                </a:buClr>
              </a:pPr>
              <a:r>
                <a:rPr lang="en-US" sz="2000" b="1" kern="0" dirty="0">
                  <a:solidFill>
                    <a:srgbClr val="434343"/>
                  </a:solidFill>
                  <a:latin typeface="Calibri" panose="020F0502020204030204" pitchFamily="34" charset="0"/>
                  <a:cs typeface="Calibri" panose="020F0502020204030204" pitchFamily="34" charset="0"/>
                  <a:sym typeface="Arial"/>
                </a:rPr>
                <a:t>Smooth life cycle management</a:t>
              </a:r>
            </a:p>
          </p:txBody>
        </p:sp>
      </p:grpSp>
      <p:pic>
        <p:nvPicPr>
          <p:cNvPr id="21" name="Picture 2" descr="On premise - Free computer icons">
            <a:extLst>
              <a:ext uri="{FF2B5EF4-FFF2-40B4-BE49-F238E27FC236}">
                <a16:creationId xmlns:a16="http://schemas.microsoft.com/office/drawing/2014/main" id="{618F7455-46B6-4000-8967-5D5FB4E447E9}"/>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1968" y="1322335"/>
            <a:ext cx="844067" cy="844067"/>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137;p27">
            <a:extLst>
              <a:ext uri="{FF2B5EF4-FFF2-40B4-BE49-F238E27FC236}">
                <a16:creationId xmlns:a16="http://schemas.microsoft.com/office/drawing/2014/main" id="{363F4EF9-451E-427A-B2C1-5DA1F079DAAA}"/>
              </a:ext>
            </a:extLst>
          </p:cNvPr>
          <p:cNvSpPr txBox="1">
            <a:spLocks/>
          </p:cNvSpPr>
          <p:nvPr/>
        </p:nvSpPr>
        <p:spPr>
          <a:xfrm flipH="1">
            <a:off x="1319602" y="2199498"/>
            <a:ext cx="2468799" cy="5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algn="ctr" defTabSz="1219170">
              <a:buClr>
                <a:srgbClr val="556D96"/>
              </a:buClr>
              <a:buNone/>
            </a:pPr>
            <a:r>
              <a:rPr lang="en-US" sz="2000" b="1" kern="0" dirty="0">
                <a:solidFill>
                  <a:srgbClr val="434343"/>
                </a:solidFill>
                <a:latin typeface="Calibri" panose="020F0502020204030204" pitchFamily="34" charset="0"/>
                <a:cs typeface="Calibri" panose="020F0502020204030204" pitchFamily="34" charset="0"/>
                <a:sym typeface="Arial"/>
              </a:rPr>
              <a:t>On-premise</a:t>
            </a:r>
            <a:endParaRPr lang="en-US" sz="1600" b="1" kern="0" dirty="0">
              <a:solidFill>
                <a:srgbClr val="434343"/>
              </a:solidFill>
              <a:latin typeface="Calibri" panose="020F0502020204030204" pitchFamily="34" charset="0"/>
              <a:cs typeface="Calibri" panose="020F0502020204030204" pitchFamily="34" charset="0"/>
              <a:sym typeface="Arial"/>
            </a:endParaRPr>
          </a:p>
        </p:txBody>
      </p:sp>
      <p:pic>
        <p:nvPicPr>
          <p:cNvPr id="2050" name="Picture 2">
            <a:extLst>
              <a:ext uri="{FF2B5EF4-FFF2-40B4-BE49-F238E27FC236}">
                <a16:creationId xmlns:a16="http://schemas.microsoft.com/office/drawing/2014/main" id="{C93762E2-4822-4A84-B177-881A6CD71F8B}"/>
              </a:ext>
            </a:extLst>
          </p:cNvPr>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6500" y="1320771"/>
            <a:ext cx="943600" cy="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9085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8"/>
          <p:cNvSpPr/>
          <p:nvPr/>
        </p:nvSpPr>
        <p:spPr>
          <a:xfrm rot="-5400000" flipH="1">
            <a:off x="4170176" y="-1802281"/>
            <a:ext cx="3851649" cy="1046256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7" name="TextBox 16">
            <a:extLst>
              <a:ext uri="{FF2B5EF4-FFF2-40B4-BE49-F238E27FC236}">
                <a16:creationId xmlns:a16="http://schemas.microsoft.com/office/drawing/2014/main" id="{66D31BC8-D9FF-4729-89DA-90BE6425081E}"/>
              </a:ext>
            </a:extLst>
          </p:cNvPr>
          <p:cNvSpPr txBox="1"/>
          <p:nvPr/>
        </p:nvSpPr>
        <p:spPr>
          <a:xfrm>
            <a:off x="2614703" y="3429000"/>
            <a:ext cx="5703796" cy="995209"/>
          </a:xfrm>
          <a:prstGeom prst="rect">
            <a:avLst/>
          </a:prstGeom>
          <a:noFill/>
        </p:spPr>
        <p:txBody>
          <a:bodyPr wrap="square" rtlCol="0">
            <a:spAutoFit/>
          </a:bodyPr>
          <a:lstStyle/>
          <a:p>
            <a:pPr defTabSz="1219170">
              <a:buClr>
                <a:srgbClr val="000000"/>
              </a:buClr>
            </a:pPr>
            <a:r>
              <a:rPr lang="en-US" sz="5867" kern="0" dirty="0">
                <a:solidFill>
                  <a:srgbClr val="FFFFFF"/>
                </a:solidFill>
                <a:latin typeface="Livvic" pitchFamily="2" charset="0"/>
                <a:cs typeface="Catamaran Light" panose="020B0604020202020204" charset="0"/>
                <a:sym typeface="Arial"/>
              </a:rPr>
              <a:t>Environment</a:t>
            </a:r>
            <a:endParaRPr lang="en-US" sz="3733" kern="0" dirty="0">
              <a:solidFill>
                <a:srgbClr val="FFFFFF"/>
              </a:solidFill>
              <a:latin typeface="Livvic" pitchFamily="2" charset="0"/>
              <a:cs typeface="Catamaran Light" panose="020B0604020202020204" charset="0"/>
              <a:sym typeface="Arial"/>
            </a:endParaRPr>
          </a:p>
        </p:txBody>
      </p:sp>
      <p:sp>
        <p:nvSpPr>
          <p:cNvPr id="18" name="TextBox 17">
            <a:extLst>
              <a:ext uri="{FF2B5EF4-FFF2-40B4-BE49-F238E27FC236}">
                <a16:creationId xmlns:a16="http://schemas.microsoft.com/office/drawing/2014/main" id="{D8F8A53C-5DE7-4C25-AC63-766641CC0816}"/>
              </a:ext>
            </a:extLst>
          </p:cNvPr>
          <p:cNvSpPr txBox="1"/>
          <p:nvPr/>
        </p:nvSpPr>
        <p:spPr>
          <a:xfrm>
            <a:off x="1769035" y="2033797"/>
            <a:ext cx="1913964" cy="995209"/>
          </a:xfrm>
          <a:prstGeom prst="rect">
            <a:avLst/>
          </a:prstGeom>
          <a:noFill/>
        </p:spPr>
        <p:txBody>
          <a:bodyPr wrap="square" rtlCol="0">
            <a:spAutoFit/>
          </a:bodyPr>
          <a:lstStyle/>
          <a:p>
            <a:pPr defTabSz="1219170">
              <a:buClr>
                <a:srgbClr val="000000"/>
              </a:buClr>
            </a:pPr>
            <a:r>
              <a:rPr lang="en-US" sz="5867" b="1" kern="0" dirty="0">
                <a:solidFill>
                  <a:srgbClr val="EEEEEE"/>
                </a:solidFill>
                <a:latin typeface="Livvic"/>
                <a:cs typeface="Arial"/>
                <a:sym typeface="Arial"/>
              </a:rPr>
              <a:t>02</a:t>
            </a:r>
          </a:p>
        </p:txBody>
      </p:sp>
    </p:spTree>
    <p:extLst>
      <p:ext uri="{BB962C8B-B14F-4D97-AF65-F5344CB8AC3E}">
        <p14:creationId xmlns:p14="http://schemas.microsoft.com/office/powerpoint/2010/main" val="233686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7" name="Picture 4" descr="Factory Creative Vector Design Chimney Icon - Factory Icon Png , Free  Transparent Clipart - ClipartKey">
            <a:extLst>
              <a:ext uri="{FF2B5EF4-FFF2-40B4-BE49-F238E27FC236}">
                <a16:creationId xmlns:a16="http://schemas.microsoft.com/office/drawing/2014/main" id="{E7B798D6-C348-4A03-A61C-2B1E9BB3B0E8}"/>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713801" y="921216"/>
            <a:ext cx="5015569" cy="5015569"/>
          </a:xfrm>
          <a:prstGeom prst="rect">
            <a:avLst/>
          </a:prstGeom>
          <a:noFill/>
          <a:extLst>
            <a:ext uri="{909E8E84-426E-40DD-AFC4-6F175D3DCCD1}">
              <a14:hiddenFill xmlns:a14="http://schemas.microsoft.com/office/drawing/2010/main">
                <a:solidFill>
                  <a:srgbClr val="FFFFFF"/>
                </a:solidFill>
              </a14:hiddenFill>
            </a:ext>
          </a:extLst>
        </p:spPr>
      </p:pic>
      <p:sp>
        <p:nvSpPr>
          <p:cNvPr id="207" name="Google Shape;207;p32"/>
          <p:cNvSpPr/>
          <p:nvPr/>
        </p:nvSpPr>
        <p:spPr>
          <a:xfrm rot="-5400000">
            <a:off x="8365439" y="-443185"/>
            <a:ext cx="1410000" cy="41388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9" name="Google Shape;209;p32"/>
          <p:cNvSpPr txBox="1">
            <a:spLocks noGrp="1"/>
          </p:cNvSpPr>
          <p:nvPr>
            <p:ph type="ctrTitle"/>
          </p:nvPr>
        </p:nvSpPr>
        <p:spPr>
          <a:xfrm>
            <a:off x="7001039" y="1007922"/>
            <a:ext cx="4138800" cy="950601"/>
          </a:xfrm>
          <a:prstGeom prst="rect">
            <a:avLst/>
          </a:prstGeom>
        </p:spPr>
        <p:txBody>
          <a:bodyPr spcFirstLastPara="1" wrap="square" lIns="121900" tIns="121900" rIns="121900" bIns="121900" anchor="b" anchorCtr="0">
            <a:noAutofit/>
          </a:bodyPr>
          <a:lstStyle/>
          <a:p>
            <a:pPr algn="ctr"/>
            <a:r>
              <a:rPr lang="en-US" sz="2133" dirty="0">
                <a:solidFill>
                  <a:schemeClr val="lt1"/>
                </a:solidFill>
              </a:rPr>
              <a:t>Traditional Oil &amp; Gas Enterprise</a:t>
            </a:r>
          </a:p>
        </p:txBody>
      </p:sp>
      <p:sp>
        <p:nvSpPr>
          <p:cNvPr id="211" name="Google Shape;211;p32"/>
          <p:cNvSpPr/>
          <p:nvPr/>
        </p:nvSpPr>
        <p:spPr>
          <a:xfrm rot="-5400000">
            <a:off x="8800" y="2214033"/>
            <a:ext cx="1410000" cy="1427600"/>
          </a:xfrm>
          <a:prstGeom prst="rect">
            <a:avLst/>
          </a:prstGeom>
          <a:gradFill>
            <a:gsLst>
              <a:gs pos="0">
                <a:srgbClr val="A9B9D3">
                  <a:alpha val="3098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 name="Google Shape;3747;p59">
            <a:extLst>
              <a:ext uri="{FF2B5EF4-FFF2-40B4-BE49-F238E27FC236}">
                <a16:creationId xmlns:a16="http://schemas.microsoft.com/office/drawing/2014/main" id="{D2E69B52-E679-4300-88F5-DA43267C1348}"/>
              </a:ext>
            </a:extLst>
          </p:cNvPr>
          <p:cNvGrpSpPr/>
          <p:nvPr/>
        </p:nvGrpSpPr>
        <p:grpSpPr>
          <a:xfrm>
            <a:off x="7591063" y="2831631"/>
            <a:ext cx="554061" cy="473404"/>
            <a:chOff x="866243" y="2291587"/>
            <a:chExt cx="415546" cy="355053"/>
          </a:xfrm>
        </p:grpSpPr>
        <p:sp>
          <p:nvSpPr>
            <p:cNvPr id="21" name="Google Shape;3748;p59">
              <a:extLst>
                <a:ext uri="{FF2B5EF4-FFF2-40B4-BE49-F238E27FC236}">
                  <a16:creationId xmlns:a16="http://schemas.microsoft.com/office/drawing/2014/main" id="{3A8034C9-A609-476C-9611-19BD56BAD780}"/>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3749;p59">
              <a:extLst>
                <a:ext uri="{FF2B5EF4-FFF2-40B4-BE49-F238E27FC236}">
                  <a16:creationId xmlns:a16="http://schemas.microsoft.com/office/drawing/2014/main" id="{E7442AA6-481C-406B-BC97-A1AB2973DE24}"/>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3750;p59">
              <a:extLst>
                <a:ext uri="{FF2B5EF4-FFF2-40B4-BE49-F238E27FC236}">
                  <a16:creationId xmlns:a16="http://schemas.microsoft.com/office/drawing/2014/main" id="{441B6D4B-F34D-4302-84B9-C3ECF1F523A1}"/>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3751;p59">
              <a:extLst>
                <a:ext uri="{FF2B5EF4-FFF2-40B4-BE49-F238E27FC236}">
                  <a16:creationId xmlns:a16="http://schemas.microsoft.com/office/drawing/2014/main" id="{3D419D73-CD07-4BBE-950A-2F5911281598}"/>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3752;p59">
              <a:extLst>
                <a:ext uri="{FF2B5EF4-FFF2-40B4-BE49-F238E27FC236}">
                  <a16:creationId xmlns:a16="http://schemas.microsoft.com/office/drawing/2014/main" id="{1BBB206C-D38D-405E-8733-48D272BEB263}"/>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9" name="Google Shape;3364;p58">
            <a:extLst>
              <a:ext uri="{FF2B5EF4-FFF2-40B4-BE49-F238E27FC236}">
                <a16:creationId xmlns:a16="http://schemas.microsoft.com/office/drawing/2014/main" id="{D4AB4F29-4D37-457F-8952-D6DA638D5B37}"/>
              </a:ext>
            </a:extLst>
          </p:cNvPr>
          <p:cNvGrpSpPr/>
          <p:nvPr/>
        </p:nvGrpSpPr>
        <p:grpSpPr>
          <a:xfrm>
            <a:off x="7871130" y="4944719"/>
            <a:ext cx="721281" cy="119179"/>
            <a:chOff x="5055550" y="1973250"/>
            <a:chExt cx="66200" cy="42925"/>
          </a:xfrm>
        </p:grpSpPr>
        <p:sp>
          <p:nvSpPr>
            <p:cNvPr id="40" name="Google Shape;3365;p58">
              <a:extLst>
                <a:ext uri="{FF2B5EF4-FFF2-40B4-BE49-F238E27FC236}">
                  <a16:creationId xmlns:a16="http://schemas.microsoft.com/office/drawing/2014/main" id="{E221C867-95B9-4AFF-A77B-766715ACE43A}"/>
                </a:ext>
              </a:extLst>
            </p:cNvPr>
            <p:cNvSpPr/>
            <p:nvPr/>
          </p:nvSpPr>
          <p:spPr>
            <a:xfrm>
              <a:off x="5083675" y="1973250"/>
              <a:ext cx="38075" cy="42925"/>
            </a:xfrm>
            <a:custGeom>
              <a:avLst/>
              <a:gdLst/>
              <a:ahLst/>
              <a:cxnLst/>
              <a:rect l="l" t="t" r="r" b="b"/>
              <a:pathLst>
                <a:path w="1523" h="1717" extrusionOk="0">
                  <a:moveTo>
                    <a:pt x="664" y="0"/>
                  </a:moveTo>
                  <a:lnTo>
                    <a:pt x="664" y="729"/>
                  </a:lnTo>
                  <a:lnTo>
                    <a:pt x="1" y="729"/>
                  </a:lnTo>
                  <a:lnTo>
                    <a:pt x="1" y="996"/>
                  </a:lnTo>
                  <a:lnTo>
                    <a:pt x="664" y="996"/>
                  </a:lnTo>
                  <a:lnTo>
                    <a:pt x="664" y="1717"/>
                  </a:lnTo>
                  <a:lnTo>
                    <a:pt x="1523" y="859"/>
                  </a:lnTo>
                  <a:lnTo>
                    <a:pt x="664" y="0"/>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3366;p58">
              <a:extLst>
                <a:ext uri="{FF2B5EF4-FFF2-40B4-BE49-F238E27FC236}">
                  <a16:creationId xmlns:a16="http://schemas.microsoft.com/office/drawing/2014/main" id="{CA4301A3-210A-4A55-A567-A27F51359893}"/>
                </a:ext>
              </a:extLst>
            </p:cNvPr>
            <p:cNvSpPr/>
            <p:nvPr/>
          </p:nvSpPr>
          <p:spPr>
            <a:xfrm>
              <a:off x="50672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3367;p58">
              <a:extLst>
                <a:ext uri="{FF2B5EF4-FFF2-40B4-BE49-F238E27FC236}">
                  <a16:creationId xmlns:a16="http://schemas.microsoft.com/office/drawing/2014/main" id="{FD755951-7F59-47C8-AE33-CBED1298F541}"/>
                </a:ext>
              </a:extLst>
            </p:cNvPr>
            <p:cNvSpPr/>
            <p:nvPr/>
          </p:nvSpPr>
          <p:spPr>
            <a:xfrm>
              <a:off x="5055550"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5" name="Google Shape;3364;p58">
            <a:extLst>
              <a:ext uri="{FF2B5EF4-FFF2-40B4-BE49-F238E27FC236}">
                <a16:creationId xmlns:a16="http://schemas.microsoft.com/office/drawing/2014/main" id="{4DE88BB4-91E6-4D22-8FE3-C6D1CBE90AAE}"/>
              </a:ext>
            </a:extLst>
          </p:cNvPr>
          <p:cNvGrpSpPr/>
          <p:nvPr/>
        </p:nvGrpSpPr>
        <p:grpSpPr>
          <a:xfrm>
            <a:off x="7870229" y="3776716"/>
            <a:ext cx="721281" cy="119179"/>
            <a:chOff x="5055550" y="1973250"/>
            <a:chExt cx="66200" cy="42925"/>
          </a:xfrm>
        </p:grpSpPr>
        <p:sp>
          <p:nvSpPr>
            <p:cNvPr id="46" name="Google Shape;3365;p58">
              <a:extLst>
                <a:ext uri="{FF2B5EF4-FFF2-40B4-BE49-F238E27FC236}">
                  <a16:creationId xmlns:a16="http://schemas.microsoft.com/office/drawing/2014/main" id="{A617D28E-1869-4D9B-847D-B20344C6BFC6}"/>
                </a:ext>
              </a:extLst>
            </p:cNvPr>
            <p:cNvSpPr/>
            <p:nvPr/>
          </p:nvSpPr>
          <p:spPr>
            <a:xfrm>
              <a:off x="5083675" y="1973250"/>
              <a:ext cx="38075" cy="42925"/>
            </a:xfrm>
            <a:custGeom>
              <a:avLst/>
              <a:gdLst/>
              <a:ahLst/>
              <a:cxnLst/>
              <a:rect l="l" t="t" r="r" b="b"/>
              <a:pathLst>
                <a:path w="1523" h="1717" extrusionOk="0">
                  <a:moveTo>
                    <a:pt x="664" y="0"/>
                  </a:moveTo>
                  <a:lnTo>
                    <a:pt x="664" y="729"/>
                  </a:lnTo>
                  <a:lnTo>
                    <a:pt x="1" y="729"/>
                  </a:lnTo>
                  <a:lnTo>
                    <a:pt x="1" y="996"/>
                  </a:lnTo>
                  <a:lnTo>
                    <a:pt x="664" y="996"/>
                  </a:lnTo>
                  <a:lnTo>
                    <a:pt x="664" y="1717"/>
                  </a:lnTo>
                  <a:lnTo>
                    <a:pt x="1523" y="859"/>
                  </a:lnTo>
                  <a:lnTo>
                    <a:pt x="664" y="0"/>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3366;p58">
              <a:extLst>
                <a:ext uri="{FF2B5EF4-FFF2-40B4-BE49-F238E27FC236}">
                  <a16:creationId xmlns:a16="http://schemas.microsoft.com/office/drawing/2014/main" id="{0BBFA539-9EE8-4FD2-970C-38C7F88BFEDD}"/>
                </a:ext>
              </a:extLst>
            </p:cNvPr>
            <p:cNvSpPr/>
            <p:nvPr/>
          </p:nvSpPr>
          <p:spPr>
            <a:xfrm>
              <a:off x="50672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 name="Google Shape;3367;p58">
              <a:extLst>
                <a:ext uri="{FF2B5EF4-FFF2-40B4-BE49-F238E27FC236}">
                  <a16:creationId xmlns:a16="http://schemas.microsoft.com/office/drawing/2014/main" id="{5B300740-BF9B-4AF7-9DDF-71CEFCDC856D}"/>
                </a:ext>
              </a:extLst>
            </p:cNvPr>
            <p:cNvSpPr/>
            <p:nvPr/>
          </p:nvSpPr>
          <p:spPr>
            <a:xfrm>
              <a:off x="5055550"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 name="Group 2">
            <a:extLst>
              <a:ext uri="{FF2B5EF4-FFF2-40B4-BE49-F238E27FC236}">
                <a16:creationId xmlns:a16="http://schemas.microsoft.com/office/drawing/2014/main" id="{7C311638-9792-4376-A0D3-B95EF5DB9AFC}"/>
              </a:ext>
            </a:extLst>
          </p:cNvPr>
          <p:cNvGrpSpPr/>
          <p:nvPr/>
        </p:nvGrpSpPr>
        <p:grpSpPr>
          <a:xfrm>
            <a:off x="8509457" y="3481951"/>
            <a:ext cx="1482576" cy="809353"/>
            <a:chOff x="5040790" y="3850581"/>
            <a:chExt cx="1111932" cy="607015"/>
          </a:xfrm>
        </p:grpSpPr>
        <p:grpSp>
          <p:nvGrpSpPr>
            <p:cNvPr id="35" name="Google Shape;5138;p61">
              <a:extLst>
                <a:ext uri="{FF2B5EF4-FFF2-40B4-BE49-F238E27FC236}">
                  <a16:creationId xmlns:a16="http://schemas.microsoft.com/office/drawing/2014/main" id="{E3321687-2A7B-4C5E-8F1C-F9B94A98EC5D}"/>
                </a:ext>
              </a:extLst>
            </p:cNvPr>
            <p:cNvGrpSpPr/>
            <p:nvPr/>
          </p:nvGrpSpPr>
          <p:grpSpPr>
            <a:xfrm>
              <a:off x="5290468" y="3850581"/>
              <a:ext cx="446826" cy="327059"/>
              <a:chOff x="5733194" y="2431718"/>
              <a:chExt cx="446826" cy="327059"/>
            </a:xfrm>
          </p:grpSpPr>
          <p:sp>
            <p:nvSpPr>
              <p:cNvPr id="36" name="Google Shape;5139;p61">
                <a:extLst>
                  <a:ext uri="{FF2B5EF4-FFF2-40B4-BE49-F238E27FC236}">
                    <a16:creationId xmlns:a16="http://schemas.microsoft.com/office/drawing/2014/main" id="{34818619-72EB-46AD-B9A5-AA9D63629032}"/>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 name="Google Shape;5140;p61">
                <a:extLst>
                  <a:ext uri="{FF2B5EF4-FFF2-40B4-BE49-F238E27FC236}">
                    <a16:creationId xmlns:a16="http://schemas.microsoft.com/office/drawing/2014/main" id="{47EB4853-67BF-4FA5-9FB6-0A1F74F88DBD}"/>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5141;p61">
                <a:extLst>
                  <a:ext uri="{FF2B5EF4-FFF2-40B4-BE49-F238E27FC236}">
                    <a16:creationId xmlns:a16="http://schemas.microsoft.com/office/drawing/2014/main" id="{4E07A088-0CC2-475C-BC02-BE0EDAB9E84C}"/>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 name="TextBox 4">
              <a:extLst>
                <a:ext uri="{FF2B5EF4-FFF2-40B4-BE49-F238E27FC236}">
                  <a16:creationId xmlns:a16="http://schemas.microsoft.com/office/drawing/2014/main" id="{4A8BCC6E-5579-406B-A9C4-55BCCDAF6A20}"/>
                </a:ext>
              </a:extLst>
            </p:cNvPr>
            <p:cNvSpPr txBox="1"/>
            <p:nvPr/>
          </p:nvSpPr>
          <p:spPr>
            <a:xfrm>
              <a:off x="5040790" y="4172854"/>
              <a:ext cx="1111932" cy="284742"/>
            </a:xfrm>
            <a:prstGeom prst="rect">
              <a:avLst/>
            </a:prstGeom>
            <a:noFill/>
          </p:spPr>
          <p:txBody>
            <a:bodyPr wrap="square" rtlCol="0">
              <a:spAutoFit/>
            </a:bodyPr>
            <a:lstStyle/>
            <a:p>
              <a:pPr defTabSz="1219170">
                <a:buClr>
                  <a:srgbClr val="000000"/>
                </a:buClr>
              </a:pPr>
              <a:r>
                <a:rPr lang="en-US" sz="1867" b="1" kern="0" dirty="0">
                  <a:solidFill>
                    <a:srgbClr val="595959"/>
                  </a:solidFill>
                  <a:latin typeface="Calibri" panose="020F0502020204030204" pitchFamily="34" charset="0"/>
                  <a:cs typeface="Arial"/>
                  <a:sym typeface="Livvic"/>
                </a:rPr>
                <a:t>Customers</a:t>
              </a:r>
            </a:p>
          </p:txBody>
        </p:sp>
      </p:grpSp>
      <p:grpSp>
        <p:nvGrpSpPr>
          <p:cNvPr id="2" name="Group 1">
            <a:extLst>
              <a:ext uri="{FF2B5EF4-FFF2-40B4-BE49-F238E27FC236}">
                <a16:creationId xmlns:a16="http://schemas.microsoft.com/office/drawing/2014/main" id="{8329E979-64F0-4FD0-BD71-4DEAEEFE2FA0}"/>
              </a:ext>
            </a:extLst>
          </p:cNvPr>
          <p:cNvGrpSpPr/>
          <p:nvPr/>
        </p:nvGrpSpPr>
        <p:grpSpPr>
          <a:xfrm>
            <a:off x="8766809" y="4526787"/>
            <a:ext cx="1482576" cy="813000"/>
            <a:chOff x="6338025" y="3850581"/>
            <a:chExt cx="1111932" cy="609750"/>
          </a:xfrm>
        </p:grpSpPr>
        <p:grpSp>
          <p:nvGrpSpPr>
            <p:cNvPr id="28" name="Google Shape;4980;p61">
              <a:extLst>
                <a:ext uri="{FF2B5EF4-FFF2-40B4-BE49-F238E27FC236}">
                  <a16:creationId xmlns:a16="http://schemas.microsoft.com/office/drawing/2014/main" id="{A00366EB-EA60-45A8-A331-FC06F1AE9B32}"/>
                </a:ext>
              </a:extLst>
            </p:cNvPr>
            <p:cNvGrpSpPr/>
            <p:nvPr/>
          </p:nvGrpSpPr>
          <p:grpSpPr>
            <a:xfrm>
              <a:off x="6399448" y="3850581"/>
              <a:ext cx="415545" cy="325494"/>
              <a:chOff x="5331913" y="3413947"/>
              <a:chExt cx="347143" cy="254684"/>
            </a:xfrm>
          </p:grpSpPr>
          <p:sp>
            <p:nvSpPr>
              <p:cNvPr id="29" name="Google Shape;4981;p61">
                <a:extLst>
                  <a:ext uri="{FF2B5EF4-FFF2-40B4-BE49-F238E27FC236}">
                    <a16:creationId xmlns:a16="http://schemas.microsoft.com/office/drawing/2014/main" id="{163EE769-C939-4503-8460-39061BF349DB}"/>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4982;p61">
                <a:extLst>
                  <a:ext uri="{FF2B5EF4-FFF2-40B4-BE49-F238E27FC236}">
                    <a16:creationId xmlns:a16="http://schemas.microsoft.com/office/drawing/2014/main" id="{777201DC-86E7-42AE-A40E-6488D76DD298}"/>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4983;p61">
                <a:extLst>
                  <a:ext uri="{FF2B5EF4-FFF2-40B4-BE49-F238E27FC236}">
                    <a16:creationId xmlns:a16="http://schemas.microsoft.com/office/drawing/2014/main" id="{229ACA2B-AF27-4236-B97A-07C5E50B75B0}"/>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4984;p61">
                <a:extLst>
                  <a:ext uri="{FF2B5EF4-FFF2-40B4-BE49-F238E27FC236}">
                    <a16:creationId xmlns:a16="http://schemas.microsoft.com/office/drawing/2014/main" id="{C07BF912-2AFE-4DB3-9EC6-55AAB70E8D98}"/>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4985;p61">
                <a:extLst>
                  <a:ext uri="{FF2B5EF4-FFF2-40B4-BE49-F238E27FC236}">
                    <a16:creationId xmlns:a16="http://schemas.microsoft.com/office/drawing/2014/main" id="{DBDBAEAD-11BC-4DAE-8D21-0664222ADE4B}"/>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 name="Google Shape;4986;p61">
                <a:extLst>
                  <a:ext uri="{FF2B5EF4-FFF2-40B4-BE49-F238E27FC236}">
                    <a16:creationId xmlns:a16="http://schemas.microsoft.com/office/drawing/2014/main" id="{00A307CD-D57A-4DFA-BCE8-458001B9D444}"/>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0" name="TextBox 49">
              <a:extLst>
                <a:ext uri="{FF2B5EF4-FFF2-40B4-BE49-F238E27FC236}">
                  <a16:creationId xmlns:a16="http://schemas.microsoft.com/office/drawing/2014/main" id="{41161B9A-5E1C-4022-9B09-FEB91520A4C9}"/>
                </a:ext>
              </a:extLst>
            </p:cNvPr>
            <p:cNvSpPr txBox="1"/>
            <p:nvPr/>
          </p:nvSpPr>
          <p:spPr>
            <a:xfrm>
              <a:off x="6338025" y="4175589"/>
              <a:ext cx="1111932" cy="284742"/>
            </a:xfrm>
            <a:prstGeom prst="rect">
              <a:avLst/>
            </a:prstGeom>
            <a:noFill/>
          </p:spPr>
          <p:txBody>
            <a:bodyPr wrap="square" rtlCol="0">
              <a:spAutoFit/>
            </a:bodyPr>
            <a:lstStyle/>
            <a:p>
              <a:pPr defTabSz="1219170">
                <a:buClr>
                  <a:srgbClr val="000000"/>
                </a:buClr>
              </a:pPr>
              <a:r>
                <a:rPr lang="en-US" sz="1867" b="1" kern="0" dirty="0">
                  <a:solidFill>
                    <a:srgbClr val="595959"/>
                  </a:solidFill>
                  <a:latin typeface="Calibri" panose="020F0502020204030204" pitchFamily="34" charset="0"/>
                  <a:cs typeface="Arial"/>
                  <a:sym typeface="Livvic"/>
                </a:rPr>
                <a:t>Team</a:t>
              </a:r>
            </a:p>
          </p:txBody>
        </p:sp>
      </p:grpSp>
      <p:sp>
        <p:nvSpPr>
          <p:cNvPr id="52" name="TextBox 51">
            <a:extLst>
              <a:ext uri="{FF2B5EF4-FFF2-40B4-BE49-F238E27FC236}">
                <a16:creationId xmlns:a16="http://schemas.microsoft.com/office/drawing/2014/main" id="{988B01C0-0A71-482C-8AA7-9B69BB663BE6}"/>
              </a:ext>
            </a:extLst>
          </p:cNvPr>
          <p:cNvSpPr txBox="1"/>
          <p:nvPr/>
        </p:nvSpPr>
        <p:spPr>
          <a:xfrm>
            <a:off x="8257537" y="2877542"/>
            <a:ext cx="1813884" cy="379656"/>
          </a:xfrm>
          <a:prstGeom prst="rect">
            <a:avLst/>
          </a:prstGeom>
          <a:noFill/>
        </p:spPr>
        <p:txBody>
          <a:bodyPr wrap="square">
            <a:spAutoFit/>
          </a:bodyPr>
          <a:lstStyle/>
          <a:p>
            <a:pPr defTabSz="1219170">
              <a:buClr>
                <a:srgbClr val="000000"/>
              </a:buClr>
            </a:pPr>
            <a:r>
              <a:rPr lang="en-US" sz="1867" b="1" kern="0" dirty="0">
                <a:solidFill>
                  <a:srgbClr val="595959"/>
                </a:solidFill>
                <a:latin typeface="Livvic"/>
                <a:cs typeface="Arial"/>
                <a:sym typeface="Livvic"/>
              </a:rPr>
              <a:t>Many Silos</a:t>
            </a:r>
          </a:p>
        </p:txBody>
      </p:sp>
      <p:cxnSp>
        <p:nvCxnSpPr>
          <p:cNvPr id="6" name="Straight Connector 5">
            <a:extLst>
              <a:ext uri="{FF2B5EF4-FFF2-40B4-BE49-F238E27FC236}">
                <a16:creationId xmlns:a16="http://schemas.microsoft.com/office/drawing/2014/main" id="{A7CC5A6D-66A9-4146-850F-582132F37D34}"/>
              </a:ext>
            </a:extLst>
          </p:cNvPr>
          <p:cNvCxnSpPr>
            <a:cxnSpLocks/>
          </p:cNvCxnSpPr>
          <p:nvPr/>
        </p:nvCxnSpPr>
        <p:spPr>
          <a:xfrm>
            <a:off x="7861893" y="3287637"/>
            <a:ext cx="0" cy="548977"/>
          </a:xfrm>
          <a:prstGeom prst="line">
            <a:avLst/>
          </a:prstGeom>
          <a:ln w="19050">
            <a:solidFill>
              <a:srgbClr val="869FB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18CC54-2270-4081-987B-F732CE970E42}"/>
              </a:ext>
            </a:extLst>
          </p:cNvPr>
          <p:cNvCxnSpPr>
            <a:cxnSpLocks/>
          </p:cNvCxnSpPr>
          <p:nvPr/>
        </p:nvCxnSpPr>
        <p:spPr>
          <a:xfrm>
            <a:off x="7861893" y="3827247"/>
            <a:ext cx="0" cy="1182603"/>
          </a:xfrm>
          <a:prstGeom prst="line">
            <a:avLst/>
          </a:prstGeom>
          <a:ln w="19050">
            <a:solidFill>
              <a:srgbClr val="869FB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AAA2384-8186-4F46-AFB2-F2FC31DBEB39}"/>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Tree>
    <p:extLst>
      <p:ext uri="{BB962C8B-B14F-4D97-AF65-F5344CB8AC3E}">
        <p14:creationId xmlns:p14="http://schemas.microsoft.com/office/powerpoint/2010/main" val="142314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up)">
                                      <p:cBhvr>
                                        <p:cTn id="27" dur="500"/>
                                        <p:tgtEl>
                                          <p:spTgt spid="43"/>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3074" name="Picture 2" descr="Service Level Agreement Best Practices: Everything You Need to Know">
            <a:extLst>
              <a:ext uri="{FF2B5EF4-FFF2-40B4-BE49-F238E27FC236}">
                <a16:creationId xmlns:a16="http://schemas.microsoft.com/office/drawing/2014/main" id="{CA15E056-C1FE-4734-B528-3EAFEC56A888}"/>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19445" r="18261"/>
          <a:stretch/>
        </p:blipFill>
        <p:spPr bwMode="auto">
          <a:xfrm>
            <a:off x="6717102" y="0"/>
            <a:ext cx="5493143" cy="6858000"/>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34"/>
          <p:cNvSpPr/>
          <p:nvPr/>
        </p:nvSpPr>
        <p:spPr>
          <a:xfrm rot="5400000">
            <a:off x="-1720064" y="2685200"/>
            <a:ext cx="5413200" cy="14876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34"/>
          <p:cNvSpPr/>
          <p:nvPr/>
        </p:nvSpPr>
        <p:spPr>
          <a:xfrm rot="-5400000" flipH="1">
            <a:off x="2307962" y="1727151"/>
            <a:ext cx="1439900" cy="1817413"/>
          </a:xfrm>
          <a:prstGeom prst="rect">
            <a:avLst/>
          </a:prstGeom>
          <a:gradFill flip="none" rotWithShape="1">
            <a:gsLst>
              <a:gs pos="0">
                <a:srgbClr val="A9B9D3">
                  <a:alpha val="82000"/>
                </a:srgbClr>
              </a:gs>
              <a:gs pos="100000">
                <a:schemeClr val="accent1"/>
              </a:gs>
            </a:gsLst>
            <a:lin ang="10800000" scaled="1"/>
            <a:tileRect/>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3" name="Google Shape;5138;p61">
            <a:extLst>
              <a:ext uri="{FF2B5EF4-FFF2-40B4-BE49-F238E27FC236}">
                <a16:creationId xmlns:a16="http://schemas.microsoft.com/office/drawing/2014/main" id="{F2E6BEC9-EA16-453F-803B-474112A6BECA}"/>
              </a:ext>
            </a:extLst>
          </p:cNvPr>
          <p:cNvGrpSpPr/>
          <p:nvPr/>
        </p:nvGrpSpPr>
        <p:grpSpPr>
          <a:xfrm>
            <a:off x="755507" y="1302889"/>
            <a:ext cx="604155" cy="491380"/>
            <a:chOff x="5733194" y="2431718"/>
            <a:chExt cx="446826" cy="327059"/>
          </a:xfrm>
          <a:solidFill>
            <a:schemeClr val="bg1"/>
          </a:solidFill>
        </p:grpSpPr>
        <p:sp>
          <p:nvSpPr>
            <p:cNvPr id="14" name="Google Shape;5139;p61">
              <a:extLst>
                <a:ext uri="{FF2B5EF4-FFF2-40B4-BE49-F238E27FC236}">
                  <a16:creationId xmlns:a16="http://schemas.microsoft.com/office/drawing/2014/main" id="{5BA50C44-A15C-4613-9A6A-FC295DB9DA22}"/>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5" name="Google Shape;5140;p61">
              <a:extLst>
                <a:ext uri="{FF2B5EF4-FFF2-40B4-BE49-F238E27FC236}">
                  <a16:creationId xmlns:a16="http://schemas.microsoft.com/office/drawing/2014/main" id="{99DF1FA8-F6EC-40A4-BDA7-E07DF874DF82}"/>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6" name="Google Shape;5141;p61">
              <a:extLst>
                <a:ext uri="{FF2B5EF4-FFF2-40B4-BE49-F238E27FC236}">
                  <a16:creationId xmlns:a16="http://schemas.microsoft.com/office/drawing/2014/main" id="{1898292F-D7D9-46EA-BFDC-DEA871CED87D}"/>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grpSp>
      <p:sp>
        <p:nvSpPr>
          <p:cNvPr id="17" name="TextBox 16">
            <a:extLst>
              <a:ext uri="{FF2B5EF4-FFF2-40B4-BE49-F238E27FC236}">
                <a16:creationId xmlns:a16="http://schemas.microsoft.com/office/drawing/2014/main" id="{866C0121-CC8C-4C5A-8489-00A8B5476388}"/>
              </a:ext>
            </a:extLst>
          </p:cNvPr>
          <p:cNvSpPr txBox="1"/>
          <p:nvPr/>
        </p:nvSpPr>
        <p:spPr>
          <a:xfrm rot="16200000">
            <a:off x="-195528" y="2628277"/>
            <a:ext cx="2482840" cy="502766"/>
          </a:xfrm>
          <a:prstGeom prst="rect">
            <a:avLst/>
          </a:prstGeom>
          <a:noFill/>
        </p:spPr>
        <p:txBody>
          <a:bodyPr wrap="square" rtlCol="0">
            <a:spAutoFit/>
          </a:bodyPr>
          <a:lstStyle/>
          <a:p>
            <a:pPr defTabSz="1219170">
              <a:buClr>
                <a:srgbClr val="000000"/>
              </a:buClr>
            </a:pPr>
            <a:r>
              <a:rPr lang="en-US" sz="2667" b="1" kern="0" dirty="0">
                <a:solidFill>
                  <a:srgbClr val="FFFFFF"/>
                </a:solidFill>
                <a:latin typeface="Livvic"/>
                <a:cs typeface="Arial"/>
                <a:sym typeface="Livvic"/>
              </a:rPr>
              <a:t>Customers</a:t>
            </a:r>
          </a:p>
        </p:txBody>
      </p:sp>
      <p:sp>
        <p:nvSpPr>
          <p:cNvPr id="37" name="TextBox 36">
            <a:extLst>
              <a:ext uri="{FF2B5EF4-FFF2-40B4-BE49-F238E27FC236}">
                <a16:creationId xmlns:a16="http://schemas.microsoft.com/office/drawing/2014/main" id="{8852E5DB-91F8-465A-93DB-AF6816B69A27}"/>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14</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7" name="Isosceles Triangle 6">
            <a:extLst>
              <a:ext uri="{FF2B5EF4-FFF2-40B4-BE49-F238E27FC236}">
                <a16:creationId xmlns:a16="http://schemas.microsoft.com/office/drawing/2014/main" id="{84CE3F18-7A06-4A62-B967-95BC115FAE8E}"/>
              </a:ext>
            </a:extLst>
          </p:cNvPr>
          <p:cNvSpPr/>
          <p:nvPr/>
        </p:nvSpPr>
        <p:spPr>
          <a:xfrm rot="2722458">
            <a:off x="11508668" y="-284003"/>
            <a:ext cx="1132401" cy="72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3" name="Google Shape;225;p34">
            <a:extLst>
              <a:ext uri="{FF2B5EF4-FFF2-40B4-BE49-F238E27FC236}">
                <a16:creationId xmlns:a16="http://schemas.microsoft.com/office/drawing/2014/main" id="{7B872867-CD2A-4610-8CDC-1D800CDFD8EA}"/>
              </a:ext>
            </a:extLst>
          </p:cNvPr>
          <p:cNvSpPr/>
          <p:nvPr/>
        </p:nvSpPr>
        <p:spPr>
          <a:xfrm rot="-5400000" flipH="1">
            <a:off x="4200722" y="1727151"/>
            <a:ext cx="1439900" cy="1817413"/>
          </a:xfrm>
          <a:prstGeom prst="rect">
            <a:avLst/>
          </a:prstGeom>
          <a:gradFill flip="none" rotWithShape="1">
            <a:gsLst>
              <a:gs pos="0">
                <a:srgbClr val="A9B9D3">
                  <a:alpha val="82000"/>
                </a:srgbClr>
              </a:gs>
              <a:gs pos="100000">
                <a:schemeClr val="accent1"/>
              </a:gs>
            </a:gsLst>
            <a:lin ang="10800000" scaled="1"/>
            <a:tileRect/>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44" name="Google Shape;225;p34">
            <a:extLst>
              <a:ext uri="{FF2B5EF4-FFF2-40B4-BE49-F238E27FC236}">
                <a16:creationId xmlns:a16="http://schemas.microsoft.com/office/drawing/2014/main" id="{F2F5B964-2F2D-4E03-B860-4C1B4CF46AC6}"/>
              </a:ext>
            </a:extLst>
          </p:cNvPr>
          <p:cNvSpPr/>
          <p:nvPr/>
        </p:nvSpPr>
        <p:spPr>
          <a:xfrm rot="-5400000" flipH="1">
            <a:off x="2307962" y="3240244"/>
            <a:ext cx="1439900" cy="1817413"/>
          </a:xfrm>
          <a:prstGeom prst="rect">
            <a:avLst/>
          </a:prstGeom>
          <a:gradFill>
            <a:gsLst>
              <a:gs pos="0">
                <a:srgbClr val="A9B9D3">
                  <a:alpha val="8200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45" name="Google Shape;225;p34">
            <a:extLst>
              <a:ext uri="{FF2B5EF4-FFF2-40B4-BE49-F238E27FC236}">
                <a16:creationId xmlns:a16="http://schemas.microsoft.com/office/drawing/2014/main" id="{419C60EB-454F-420F-883B-47253CE8D0B5}"/>
              </a:ext>
            </a:extLst>
          </p:cNvPr>
          <p:cNvSpPr/>
          <p:nvPr/>
        </p:nvSpPr>
        <p:spPr>
          <a:xfrm rot="-5400000" flipH="1">
            <a:off x="4200722" y="3240244"/>
            <a:ext cx="1439900" cy="1817413"/>
          </a:xfrm>
          <a:prstGeom prst="rect">
            <a:avLst/>
          </a:prstGeom>
          <a:gradFill flip="none" rotWithShape="1">
            <a:gsLst>
              <a:gs pos="0">
                <a:srgbClr val="A9B9D3">
                  <a:alpha val="82000"/>
                </a:srgbClr>
              </a:gs>
              <a:gs pos="100000">
                <a:schemeClr val="accent1"/>
              </a:gs>
            </a:gsLst>
            <a:lin ang="18900000" scaled="1"/>
            <a:tileRect/>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27" name="Google Shape;227;p34"/>
          <p:cNvSpPr txBox="1">
            <a:spLocks noGrp="1"/>
          </p:cNvSpPr>
          <p:nvPr>
            <p:ph type="subTitle" idx="1"/>
          </p:nvPr>
        </p:nvSpPr>
        <p:spPr>
          <a:xfrm>
            <a:off x="4002016" y="2212291"/>
            <a:ext cx="1827363" cy="924328"/>
          </a:xfrm>
          <a:prstGeom prst="rect">
            <a:avLst/>
          </a:prstGeom>
        </p:spPr>
        <p:txBody>
          <a:bodyPr spcFirstLastPara="1" wrap="square" lIns="121900" tIns="121900" rIns="121900" bIns="121900" anchor="t" anchorCtr="0">
            <a:noAutofit/>
          </a:bodyPr>
          <a:lstStyle/>
          <a:p>
            <a:pPr marL="0" indent="0" algn="ctr">
              <a:lnSpc>
                <a:spcPct val="100000"/>
              </a:lnSpc>
              <a:spcAft>
                <a:spcPts val="800"/>
              </a:spcAft>
            </a:pPr>
            <a:r>
              <a:rPr lang="en-US" sz="2000" b="1" dirty="0">
                <a:solidFill>
                  <a:schemeClr val="bg2"/>
                </a:solidFill>
              </a:rPr>
              <a:t>Operational Requirements</a:t>
            </a:r>
          </a:p>
        </p:txBody>
      </p:sp>
      <p:sp>
        <p:nvSpPr>
          <p:cNvPr id="46" name="Google Shape;227;p34">
            <a:extLst>
              <a:ext uri="{FF2B5EF4-FFF2-40B4-BE49-F238E27FC236}">
                <a16:creationId xmlns:a16="http://schemas.microsoft.com/office/drawing/2014/main" id="{EBCD3686-0B74-45BF-B798-842F28000275}"/>
              </a:ext>
            </a:extLst>
          </p:cNvPr>
          <p:cNvSpPr txBox="1">
            <a:spLocks/>
          </p:cNvSpPr>
          <p:nvPr/>
        </p:nvSpPr>
        <p:spPr>
          <a:xfrm>
            <a:off x="2192645" y="2222059"/>
            <a:ext cx="1670531" cy="9243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9pPr>
          </a:lstStyle>
          <a:p>
            <a:pPr marL="0" indent="0" algn="ctr" defTabSz="1219170">
              <a:lnSpc>
                <a:spcPct val="100000"/>
              </a:lnSpc>
              <a:spcAft>
                <a:spcPts val="800"/>
              </a:spcAft>
              <a:buClr>
                <a:srgbClr val="434343"/>
              </a:buClr>
            </a:pPr>
            <a:r>
              <a:rPr lang="en-US" sz="2000" b="1" kern="0" dirty="0">
                <a:solidFill>
                  <a:srgbClr val="595959"/>
                </a:solidFill>
              </a:rPr>
              <a:t>Solution Description</a:t>
            </a:r>
          </a:p>
        </p:txBody>
      </p:sp>
      <p:sp>
        <p:nvSpPr>
          <p:cNvPr id="47" name="Google Shape;227;p34">
            <a:extLst>
              <a:ext uri="{FF2B5EF4-FFF2-40B4-BE49-F238E27FC236}">
                <a16:creationId xmlns:a16="http://schemas.microsoft.com/office/drawing/2014/main" id="{5F51C3B4-F18E-453E-8774-0D972FBFD29C}"/>
              </a:ext>
            </a:extLst>
          </p:cNvPr>
          <p:cNvSpPr txBox="1">
            <a:spLocks/>
          </p:cNvSpPr>
          <p:nvPr/>
        </p:nvSpPr>
        <p:spPr>
          <a:xfrm>
            <a:off x="2185631" y="3686787"/>
            <a:ext cx="1670531" cy="9243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9pPr>
          </a:lstStyle>
          <a:p>
            <a:pPr marL="0" indent="0" algn="ctr" defTabSz="1219170">
              <a:lnSpc>
                <a:spcPct val="100000"/>
              </a:lnSpc>
              <a:spcAft>
                <a:spcPts val="800"/>
              </a:spcAft>
              <a:buClr>
                <a:srgbClr val="434343"/>
              </a:buClr>
            </a:pPr>
            <a:r>
              <a:rPr lang="en-US" sz="2000" b="1" kern="0" dirty="0">
                <a:solidFill>
                  <a:srgbClr val="595959"/>
                </a:solidFill>
              </a:rPr>
              <a:t>Support Model</a:t>
            </a:r>
          </a:p>
        </p:txBody>
      </p:sp>
      <p:sp>
        <p:nvSpPr>
          <p:cNvPr id="48" name="Google Shape;227;p34">
            <a:extLst>
              <a:ext uri="{FF2B5EF4-FFF2-40B4-BE49-F238E27FC236}">
                <a16:creationId xmlns:a16="http://schemas.microsoft.com/office/drawing/2014/main" id="{3508FA75-1853-432B-B703-B75D53E5E387}"/>
              </a:ext>
            </a:extLst>
          </p:cNvPr>
          <p:cNvSpPr txBox="1">
            <a:spLocks/>
          </p:cNvSpPr>
          <p:nvPr/>
        </p:nvSpPr>
        <p:spPr>
          <a:xfrm>
            <a:off x="4085405" y="3872503"/>
            <a:ext cx="1670531" cy="49715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9pPr>
          </a:lstStyle>
          <a:p>
            <a:pPr marL="0" indent="0" algn="ctr" defTabSz="1219170">
              <a:lnSpc>
                <a:spcPct val="100000"/>
              </a:lnSpc>
              <a:spcAft>
                <a:spcPts val="800"/>
              </a:spcAft>
              <a:buClr>
                <a:srgbClr val="434343"/>
              </a:buClr>
            </a:pPr>
            <a:r>
              <a:rPr lang="en-US" sz="2000" b="1" kern="0" dirty="0">
                <a:solidFill>
                  <a:srgbClr val="595959"/>
                </a:solidFill>
              </a:rPr>
              <a:t>FAQ</a:t>
            </a:r>
            <a:endParaRPr lang="en-US" sz="1867" b="1" kern="0" dirty="0">
              <a:solidFill>
                <a:srgbClr val="595959"/>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Effect transition="in" filter="fade">
                                      <p:cBhvr>
                                        <p:cTn id="7" dur="500"/>
                                        <p:tgtEl>
                                          <p:spTgt spid="2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xEl>
                                              <p:pRg st="0" end="0"/>
                                            </p:txEl>
                                          </p:spTgt>
                                        </p:tgtEl>
                                        <p:attrNameLst>
                                          <p:attrName>style.visibility</p:attrName>
                                        </p:attrNameLst>
                                      </p:cBhvr>
                                      <p:to>
                                        <p:strVal val="visible"/>
                                      </p:to>
                                    </p:set>
                                    <p:animEffect transition="in" filter="fade">
                                      <p:cBhvr>
                                        <p:cTn id="13" dur="500"/>
                                        <p:tgtEl>
                                          <p:spTgt spid="4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xEl>
                                              <p:pRg st="0" end="0"/>
                                            </p:txEl>
                                          </p:spTgt>
                                        </p:tgtEl>
                                        <p:attrNameLst>
                                          <p:attrName>style.visibility</p:attrName>
                                        </p:attrNameLst>
                                      </p:cBhvr>
                                      <p:to>
                                        <p:strVal val="visible"/>
                                      </p:to>
                                    </p:set>
                                    <p:animEffect transition="in" filter="fade">
                                      <p:cBhvr>
                                        <p:cTn id="16" dur="500"/>
                                        <p:tgtEl>
                                          <p:spTgt spid="4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xEl>
                                              <p:pRg st="0" end="0"/>
                                            </p:txEl>
                                          </p:spTgt>
                                        </p:tgtEl>
                                        <p:attrNameLst>
                                          <p:attrName>style.visibility</p:attrName>
                                        </p:attrNameLst>
                                      </p:cBhvr>
                                      <p:to>
                                        <p:strVal val="visible"/>
                                      </p:to>
                                    </p:set>
                                    <p:animEffect transition="in" filter="fade">
                                      <p:cBhvr>
                                        <p:cTn id="19"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7" grpId="0" uiExpand="1" build="p"/>
      <p:bldP spid="46" grpId="0" uiExpand="1" build="p"/>
      <p:bldP spid="47" grpId="0" uiExpand="1" build="p"/>
      <p:bldP spid="4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3074" name="Picture 2" descr="Service Level Agreement Best Practices: Everything You Need to Know">
            <a:extLst>
              <a:ext uri="{FF2B5EF4-FFF2-40B4-BE49-F238E27FC236}">
                <a16:creationId xmlns:a16="http://schemas.microsoft.com/office/drawing/2014/main" id="{CA15E056-C1FE-4734-B528-3EAFEC56A888}"/>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19445" r="18261"/>
          <a:stretch/>
        </p:blipFill>
        <p:spPr bwMode="auto">
          <a:xfrm>
            <a:off x="6717102" y="0"/>
            <a:ext cx="5493143" cy="6858000"/>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34"/>
          <p:cNvSpPr/>
          <p:nvPr/>
        </p:nvSpPr>
        <p:spPr>
          <a:xfrm rot="5400000">
            <a:off x="-1720064" y="2685200"/>
            <a:ext cx="5413200" cy="14876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 name="Google Shape;225;p34"/>
          <p:cNvSpPr/>
          <p:nvPr/>
        </p:nvSpPr>
        <p:spPr>
          <a:xfrm rot="-5400000" flipH="1">
            <a:off x="1980367" y="542122"/>
            <a:ext cx="5413199" cy="5762567"/>
          </a:xfrm>
          <a:prstGeom prst="rect">
            <a:avLst/>
          </a:prstGeom>
          <a:gradFill>
            <a:gsLst>
              <a:gs pos="0">
                <a:srgbClr val="A9B9D3">
                  <a:alpha val="8200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27" name="Google Shape;227;p34"/>
          <p:cNvSpPr txBox="1">
            <a:spLocks noGrp="1"/>
          </p:cNvSpPr>
          <p:nvPr>
            <p:ph type="subTitle" idx="1"/>
          </p:nvPr>
        </p:nvSpPr>
        <p:spPr>
          <a:xfrm>
            <a:off x="1826045" y="722401"/>
            <a:ext cx="5762568" cy="5263271"/>
          </a:xfrm>
          <a:prstGeom prst="rect">
            <a:avLst/>
          </a:prstGeom>
        </p:spPr>
        <p:txBody>
          <a:bodyPr spcFirstLastPara="1" wrap="square" lIns="121900" tIns="121900" rIns="121900" bIns="121900" anchor="t" anchorCtr="0">
            <a:noAutofit/>
          </a:bodyPr>
          <a:lstStyle/>
          <a:p>
            <a:pPr marL="0" indent="0">
              <a:lnSpc>
                <a:spcPct val="100000"/>
              </a:lnSpc>
              <a:spcAft>
                <a:spcPts val="800"/>
              </a:spcAft>
            </a:pPr>
            <a:r>
              <a:rPr lang="en-US" sz="2400" b="1" dirty="0">
                <a:solidFill>
                  <a:schemeClr val="bg2"/>
                </a:solidFill>
              </a:rPr>
              <a:t>Operational Requirements</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Software/container images should be covered by project security review​</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Deployment recommendation: operators, or Helm charts</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Containers should not assume or require elevated privileges to run</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Containers need to pass at least latest Clair’s/</a:t>
            </a:r>
            <a:r>
              <a:rPr lang="en-US" sz="1800" dirty="0" err="1">
                <a:solidFill>
                  <a:schemeClr val="bg1"/>
                </a:solidFill>
                <a:latin typeface="Calibri" panose="020F0502020204030204" pitchFamily="34" charset="0"/>
                <a:cs typeface="Calibri" panose="020F0502020204030204" pitchFamily="34" charset="0"/>
              </a:rPr>
              <a:t>Anchore</a:t>
            </a:r>
            <a:r>
              <a:rPr lang="en-US" sz="1800" dirty="0">
                <a:solidFill>
                  <a:schemeClr val="bg1"/>
                </a:solidFill>
                <a:latin typeface="Calibri" panose="020F0502020204030204" pitchFamily="34" charset="0"/>
                <a:cs typeface="Calibri" panose="020F0502020204030204" pitchFamily="34" charset="0"/>
              </a:rPr>
              <a:t> container security vulnerability scans</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Base image used should be based on Red Hat UBI</a:t>
            </a:r>
          </a:p>
          <a:p>
            <a:pPr marL="228594" indent="-228594">
              <a:lnSpc>
                <a:spcPct val="100000"/>
              </a:lnSpc>
              <a:spcAft>
                <a:spcPts val="1600"/>
              </a:spcAft>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Containers </a:t>
            </a:r>
            <a:r>
              <a:rPr lang="en-US" sz="1800" dirty="0" err="1">
                <a:solidFill>
                  <a:schemeClr val="bg1"/>
                </a:solidFill>
                <a:latin typeface="Calibri" panose="020F0502020204030204" pitchFamily="34" charset="0"/>
                <a:cs typeface="Calibri" panose="020F0502020204030204" pitchFamily="34" charset="0"/>
              </a:rPr>
              <a:t>stdout</a:t>
            </a:r>
            <a:r>
              <a:rPr lang="en-US" sz="1800" dirty="0">
                <a:solidFill>
                  <a:schemeClr val="bg1"/>
                </a:solidFill>
                <a:latin typeface="Calibri" panose="020F0502020204030204" pitchFamily="34" charset="0"/>
                <a:cs typeface="Calibri" panose="020F0502020204030204" pitchFamily="34" charset="0"/>
              </a:rPr>
              <a:t>, console messages and logs should not expose sensitive data (e.g. connection passwords, secrets, keys,..</a:t>
            </a:r>
            <a:r>
              <a:rPr lang="en-US" sz="1800" dirty="0" err="1">
                <a:solidFill>
                  <a:schemeClr val="bg1"/>
                </a:solidFill>
                <a:latin typeface="Calibri" panose="020F0502020204030204" pitchFamily="34" charset="0"/>
                <a:cs typeface="Calibri" panose="020F0502020204030204" pitchFamily="34" charset="0"/>
              </a:rPr>
              <a:t>etc</a:t>
            </a:r>
            <a:r>
              <a:rPr lang="en-US" sz="1800" dirty="0">
                <a:solidFill>
                  <a:schemeClr val="bg1"/>
                </a:solidFill>
                <a:latin typeface="Calibri" panose="020F0502020204030204" pitchFamily="34" charset="0"/>
                <a:cs typeface="Calibri" panose="020F0502020204030204" pitchFamily="34" charset="0"/>
              </a:rPr>
              <a:t>.)</a:t>
            </a:r>
          </a:p>
        </p:txBody>
      </p:sp>
      <p:grpSp>
        <p:nvGrpSpPr>
          <p:cNvPr id="13" name="Google Shape;5138;p61">
            <a:extLst>
              <a:ext uri="{FF2B5EF4-FFF2-40B4-BE49-F238E27FC236}">
                <a16:creationId xmlns:a16="http://schemas.microsoft.com/office/drawing/2014/main" id="{F2E6BEC9-EA16-453F-803B-474112A6BECA}"/>
              </a:ext>
            </a:extLst>
          </p:cNvPr>
          <p:cNvGrpSpPr/>
          <p:nvPr/>
        </p:nvGrpSpPr>
        <p:grpSpPr>
          <a:xfrm>
            <a:off x="755507" y="1302889"/>
            <a:ext cx="604155" cy="491380"/>
            <a:chOff x="5733194" y="2431718"/>
            <a:chExt cx="446826" cy="327059"/>
          </a:xfrm>
          <a:solidFill>
            <a:schemeClr val="bg1"/>
          </a:solidFill>
        </p:grpSpPr>
        <p:sp>
          <p:nvSpPr>
            <p:cNvPr id="14" name="Google Shape;5139;p61">
              <a:extLst>
                <a:ext uri="{FF2B5EF4-FFF2-40B4-BE49-F238E27FC236}">
                  <a16:creationId xmlns:a16="http://schemas.microsoft.com/office/drawing/2014/main" id="{5BA50C44-A15C-4613-9A6A-FC295DB9DA22}"/>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5" name="Google Shape;5140;p61">
              <a:extLst>
                <a:ext uri="{FF2B5EF4-FFF2-40B4-BE49-F238E27FC236}">
                  <a16:creationId xmlns:a16="http://schemas.microsoft.com/office/drawing/2014/main" id="{99DF1FA8-F6EC-40A4-BDA7-E07DF874DF82}"/>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6" name="Google Shape;5141;p61">
              <a:extLst>
                <a:ext uri="{FF2B5EF4-FFF2-40B4-BE49-F238E27FC236}">
                  <a16:creationId xmlns:a16="http://schemas.microsoft.com/office/drawing/2014/main" id="{1898292F-D7D9-46EA-BFDC-DEA871CED87D}"/>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grpSp>
      <p:sp>
        <p:nvSpPr>
          <p:cNvPr id="17" name="TextBox 16">
            <a:extLst>
              <a:ext uri="{FF2B5EF4-FFF2-40B4-BE49-F238E27FC236}">
                <a16:creationId xmlns:a16="http://schemas.microsoft.com/office/drawing/2014/main" id="{866C0121-CC8C-4C5A-8489-00A8B5476388}"/>
              </a:ext>
            </a:extLst>
          </p:cNvPr>
          <p:cNvSpPr txBox="1"/>
          <p:nvPr/>
        </p:nvSpPr>
        <p:spPr>
          <a:xfrm rot="16200000">
            <a:off x="-195528" y="2628277"/>
            <a:ext cx="2482840" cy="502766"/>
          </a:xfrm>
          <a:prstGeom prst="rect">
            <a:avLst/>
          </a:prstGeom>
          <a:noFill/>
        </p:spPr>
        <p:txBody>
          <a:bodyPr wrap="square" rtlCol="0">
            <a:spAutoFit/>
          </a:bodyPr>
          <a:lstStyle/>
          <a:p>
            <a:pPr defTabSz="1219170">
              <a:buClr>
                <a:srgbClr val="000000"/>
              </a:buClr>
            </a:pPr>
            <a:r>
              <a:rPr lang="en-US" sz="2667" b="1" kern="0" dirty="0">
                <a:solidFill>
                  <a:srgbClr val="FFFFFF"/>
                </a:solidFill>
                <a:latin typeface="Livvic"/>
                <a:cs typeface="Arial"/>
                <a:sym typeface="Livvic"/>
              </a:rPr>
              <a:t>Customers</a:t>
            </a:r>
          </a:p>
        </p:txBody>
      </p:sp>
      <p:sp>
        <p:nvSpPr>
          <p:cNvPr id="37" name="TextBox 36">
            <a:extLst>
              <a:ext uri="{FF2B5EF4-FFF2-40B4-BE49-F238E27FC236}">
                <a16:creationId xmlns:a16="http://schemas.microsoft.com/office/drawing/2014/main" id="{8852E5DB-91F8-465A-93DB-AF6816B69A27}"/>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14</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7" name="Isosceles Triangle 6">
            <a:extLst>
              <a:ext uri="{FF2B5EF4-FFF2-40B4-BE49-F238E27FC236}">
                <a16:creationId xmlns:a16="http://schemas.microsoft.com/office/drawing/2014/main" id="{84CE3F18-7A06-4A62-B967-95BC115FAE8E}"/>
              </a:ext>
            </a:extLst>
          </p:cNvPr>
          <p:cNvSpPr/>
          <p:nvPr/>
        </p:nvSpPr>
        <p:spPr>
          <a:xfrm rot="2722458">
            <a:off x="11508668" y="-284003"/>
            <a:ext cx="1132401" cy="7224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197155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Effect transition="in" filter="fade">
                                      <p:cBhvr>
                                        <p:cTn id="7" dur="500"/>
                                        <p:tgtEl>
                                          <p:spTgt spid="2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7">
                                            <p:txEl>
                                              <p:pRg st="1" end="1"/>
                                            </p:txEl>
                                          </p:spTgt>
                                        </p:tgtEl>
                                        <p:attrNameLst>
                                          <p:attrName>style.visibility</p:attrName>
                                        </p:attrNameLst>
                                      </p:cBhvr>
                                      <p:to>
                                        <p:strVal val="visible"/>
                                      </p:to>
                                    </p:set>
                                    <p:animEffect transition="in" filter="fade">
                                      <p:cBhvr>
                                        <p:cTn id="10" dur="500"/>
                                        <p:tgtEl>
                                          <p:spTgt spid="2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7">
                                            <p:txEl>
                                              <p:pRg st="2" end="2"/>
                                            </p:txEl>
                                          </p:spTgt>
                                        </p:tgtEl>
                                        <p:attrNameLst>
                                          <p:attrName>style.visibility</p:attrName>
                                        </p:attrNameLst>
                                      </p:cBhvr>
                                      <p:to>
                                        <p:strVal val="visible"/>
                                      </p:to>
                                    </p:set>
                                    <p:animEffect transition="in" filter="fade">
                                      <p:cBhvr>
                                        <p:cTn id="13" dur="500"/>
                                        <p:tgtEl>
                                          <p:spTgt spid="2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7">
                                            <p:txEl>
                                              <p:pRg st="3" end="3"/>
                                            </p:txEl>
                                          </p:spTgt>
                                        </p:tgtEl>
                                        <p:attrNameLst>
                                          <p:attrName>style.visibility</p:attrName>
                                        </p:attrNameLst>
                                      </p:cBhvr>
                                      <p:to>
                                        <p:strVal val="visible"/>
                                      </p:to>
                                    </p:set>
                                    <p:animEffect transition="in" filter="fade">
                                      <p:cBhvr>
                                        <p:cTn id="16" dur="500"/>
                                        <p:tgtEl>
                                          <p:spTgt spid="22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7">
                                            <p:txEl>
                                              <p:pRg st="4" end="4"/>
                                            </p:txEl>
                                          </p:spTgt>
                                        </p:tgtEl>
                                        <p:attrNameLst>
                                          <p:attrName>style.visibility</p:attrName>
                                        </p:attrNameLst>
                                      </p:cBhvr>
                                      <p:to>
                                        <p:strVal val="visible"/>
                                      </p:to>
                                    </p:set>
                                    <p:animEffect transition="in" filter="fade">
                                      <p:cBhvr>
                                        <p:cTn id="19" dur="500"/>
                                        <p:tgtEl>
                                          <p:spTgt spid="22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7">
                                            <p:txEl>
                                              <p:pRg st="5" end="5"/>
                                            </p:txEl>
                                          </p:spTgt>
                                        </p:tgtEl>
                                        <p:attrNameLst>
                                          <p:attrName>style.visibility</p:attrName>
                                        </p:attrNameLst>
                                      </p:cBhvr>
                                      <p:to>
                                        <p:strVal val="visible"/>
                                      </p:to>
                                    </p:set>
                                    <p:animEffect transition="in" filter="fade">
                                      <p:cBhvr>
                                        <p:cTn id="22" dur="500"/>
                                        <p:tgtEl>
                                          <p:spTgt spid="22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7">
                                            <p:txEl>
                                              <p:pRg st="6" end="6"/>
                                            </p:txEl>
                                          </p:spTgt>
                                        </p:tgtEl>
                                        <p:attrNameLst>
                                          <p:attrName>style.visibility</p:attrName>
                                        </p:attrNameLst>
                                      </p:cBhvr>
                                      <p:to>
                                        <p:strVal val="visible"/>
                                      </p:to>
                                    </p:set>
                                    <p:animEffect transition="in" filter="fade">
                                      <p:cBhvr>
                                        <p:cTn id="25" dur="500"/>
                                        <p:tgtEl>
                                          <p:spTgt spid="22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uiExpand="1" build="p"/>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8" name="Group 7">
            <a:extLst>
              <a:ext uri="{FF2B5EF4-FFF2-40B4-BE49-F238E27FC236}">
                <a16:creationId xmlns:a16="http://schemas.microsoft.com/office/drawing/2014/main" id="{D0DF05DB-3668-4143-B696-22A0ECC677BF}"/>
              </a:ext>
            </a:extLst>
          </p:cNvPr>
          <p:cNvGrpSpPr/>
          <p:nvPr/>
        </p:nvGrpSpPr>
        <p:grpSpPr>
          <a:xfrm>
            <a:off x="3665117" y="58536"/>
            <a:ext cx="5902699" cy="6035965"/>
            <a:chOff x="2748838" y="87034"/>
            <a:chExt cx="4427024" cy="4526974"/>
          </a:xfrm>
        </p:grpSpPr>
        <p:pic>
          <p:nvPicPr>
            <p:cNvPr id="11" name="Picture 10">
              <a:extLst>
                <a:ext uri="{FF2B5EF4-FFF2-40B4-BE49-F238E27FC236}">
                  <a16:creationId xmlns:a16="http://schemas.microsoft.com/office/drawing/2014/main" id="{30767EAC-AC8D-4EB5-80D5-2E53D34B8F1C}"/>
                </a:ext>
              </a:extLst>
            </p:cNvPr>
            <p:cNvPicPr>
              <a:picLocks noChangeAspect="1"/>
            </p:cNvPicPr>
            <p:nvPr/>
          </p:nvPicPr>
          <p:blipFill>
            <a:blip r:embed="rId3">
              <a:alphaModFix amt="85000"/>
            </a:blip>
            <a:stretch>
              <a:fillRect/>
            </a:stretch>
          </p:blipFill>
          <p:spPr>
            <a:xfrm>
              <a:off x="2748838" y="87034"/>
              <a:ext cx="4217234" cy="4526974"/>
            </a:xfrm>
            <a:prstGeom prst="rect">
              <a:avLst/>
            </a:prstGeom>
          </p:spPr>
        </p:pic>
        <p:sp>
          <p:nvSpPr>
            <p:cNvPr id="6" name="Rectangle 5">
              <a:extLst>
                <a:ext uri="{FF2B5EF4-FFF2-40B4-BE49-F238E27FC236}">
                  <a16:creationId xmlns:a16="http://schemas.microsoft.com/office/drawing/2014/main" id="{D5CE4830-81C4-4E18-B096-C3089563FBA1}"/>
                </a:ext>
              </a:extLst>
            </p:cNvPr>
            <p:cNvSpPr/>
            <p:nvPr/>
          </p:nvSpPr>
          <p:spPr>
            <a:xfrm>
              <a:off x="5933714" y="248745"/>
              <a:ext cx="1005840" cy="1083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7" name="TextBox 6">
              <a:extLst>
                <a:ext uri="{FF2B5EF4-FFF2-40B4-BE49-F238E27FC236}">
                  <a16:creationId xmlns:a16="http://schemas.microsoft.com/office/drawing/2014/main" id="{7115C1A5-224F-40E8-85A5-573A535A24A0}"/>
                </a:ext>
              </a:extLst>
            </p:cNvPr>
            <p:cNvSpPr txBox="1"/>
            <p:nvPr/>
          </p:nvSpPr>
          <p:spPr>
            <a:xfrm>
              <a:off x="5933713" y="202871"/>
              <a:ext cx="1242149" cy="161583"/>
            </a:xfrm>
            <a:prstGeom prst="rect">
              <a:avLst/>
            </a:prstGeom>
            <a:noFill/>
          </p:spPr>
          <p:txBody>
            <a:bodyPr wrap="square" rtlCol="0">
              <a:spAutoFit/>
            </a:bodyPr>
            <a:lstStyle/>
            <a:p>
              <a:pPr defTabSz="1219170">
                <a:buClr>
                  <a:srgbClr val="000000"/>
                </a:buClr>
              </a:pPr>
              <a:r>
                <a:rPr lang="en-US" sz="800" kern="0" dirty="0">
                  <a:solidFill>
                    <a:srgbClr val="FFFFFF"/>
                  </a:solidFill>
                  <a:latin typeface="Arial"/>
                  <a:cs typeface="Arial"/>
                  <a:sym typeface="Arial"/>
                </a:rPr>
                <a:t>Dev            Op           Sec    </a:t>
              </a:r>
            </a:p>
          </p:txBody>
        </p:sp>
      </p:grpSp>
      <p:sp>
        <p:nvSpPr>
          <p:cNvPr id="4" name="Rectangle 3">
            <a:extLst>
              <a:ext uri="{FF2B5EF4-FFF2-40B4-BE49-F238E27FC236}">
                <a16:creationId xmlns:a16="http://schemas.microsoft.com/office/drawing/2014/main" id="{BCABB723-01A7-4EAD-A5AA-B8932AE8E5C1}"/>
              </a:ext>
            </a:extLst>
          </p:cNvPr>
          <p:cNvSpPr/>
          <p:nvPr/>
        </p:nvSpPr>
        <p:spPr>
          <a:xfrm>
            <a:off x="2929001" y="4223567"/>
            <a:ext cx="4982616" cy="191196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3" name="Google Shape;225;p34">
            <a:extLst>
              <a:ext uri="{FF2B5EF4-FFF2-40B4-BE49-F238E27FC236}">
                <a16:creationId xmlns:a16="http://schemas.microsoft.com/office/drawing/2014/main" id="{D6DB8951-4949-47F4-8748-06D53CE5B857}"/>
              </a:ext>
            </a:extLst>
          </p:cNvPr>
          <p:cNvSpPr/>
          <p:nvPr/>
        </p:nvSpPr>
        <p:spPr>
          <a:xfrm rot="16200000" flipH="1">
            <a:off x="3660588" y="2526247"/>
            <a:ext cx="1920400" cy="5298171"/>
          </a:xfrm>
          <a:prstGeom prst="rect">
            <a:avLst/>
          </a:prstGeom>
          <a:gradFill>
            <a:gsLst>
              <a:gs pos="0">
                <a:srgbClr val="A9B9D3">
                  <a:alpha val="3098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 name="Google Shape;223;p34"/>
          <p:cNvSpPr/>
          <p:nvPr/>
        </p:nvSpPr>
        <p:spPr>
          <a:xfrm rot="5400000">
            <a:off x="-1753795" y="2685133"/>
            <a:ext cx="5413200" cy="14876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3" name="Google Shape;5138;p61">
            <a:extLst>
              <a:ext uri="{FF2B5EF4-FFF2-40B4-BE49-F238E27FC236}">
                <a16:creationId xmlns:a16="http://schemas.microsoft.com/office/drawing/2014/main" id="{F2E6BEC9-EA16-453F-803B-474112A6BECA}"/>
              </a:ext>
            </a:extLst>
          </p:cNvPr>
          <p:cNvGrpSpPr/>
          <p:nvPr/>
        </p:nvGrpSpPr>
        <p:grpSpPr>
          <a:xfrm>
            <a:off x="721776" y="1302822"/>
            <a:ext cx="604155" cy="491380"/>
            <a:chOff x="5733194" y="2431718"/>
            <a:chExt cx="446826" cy="327059"/>
          </a:xfrm>
          <a:solidFill>
            <a:schemeClr val="bg1"/>
          </a:solidFill>
        </p:grpSpPr>
        <p:sp>
          <p:nvSpPr>
            <p:cNvPr id="14" name="Google Shape;5139;p61">
              <a:extLst>
                <a:ext uri="{FF2B5EF4-FFF2-40B4-BE49-F238E27FC236}">
                  <a16:creationId xmlns:a16="http://schemas.microsoft.com/office/drawing/2014/main" id="{5BA50C44-A15C-4613-9A6A-FC295DB9DA22}"/>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5" name="Google Shape;5140;p61">
              <a:extLst>
                <a:ext uri="{FF2B5EF4-FFF2-40B4-BE49-F238E27FC236}">
                  <a16:creationId xmlns:a16="http://schemas.microsoft.com/office/drawing/2014/main" id="{99DF1FA8-F6EC-40A4-BDA7-E07DF874DF82}"/>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6" name="Google Shape;5141;p61">
              <a:extLst>
                <a:ext uri="{FF2B5EF4-FFF2-40B4-BE49-F238E27FC236}">
                  <a16:creationId xmlns:a16="http://schemas.microsoft.com/office/drawing/2014/main" id="{1898292F-D7D9-46EA-BFDC-DEA871CED87D}"/>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grpSp>
      <p:sp>
        <p:nvSpPr>
          <p:cNvPr id="17" name="TextBox 16">
            <a:extLst>
              <a:ext uri="{FF2B5EF4-FFF2-40B4-BE49-F238E27FC236}">
                <a16:creationId xmlns:a16="http://schemas.microsoft.com/office/drawing/2014/main" id="{866C0121-CC8C-4C5A-8489-00A8B5476388}"/>
              </a:ext>
            </a:extLst>
          </p:cNvPr>
          <p:cNvSpPr txBox="1"/>
          <p:nvPr/>
        </p:nvSpPr>
        <p:spPr>
          <a:xfrm rot="16200000">
            <a:off x="-229259" y="2628210"/>
            <a:ext cx="2482840" cy="502766"/>
          </a:xfrm>
          <a:prstGeom prst="rect">
            <a:avLst/>
          </a:prstGeom>
          <a:noFill/>
        </p:spPr>
        <p:txBody>
          <a:bodyPr wrap="square" rtlCol="0">
            <a:spAutoFit/>
          </a:bodyPr>
          <a:lstStyle/>
          <a:p>
            <a:pPr defTabSz="1219170">
              <a:buClr>
                <a:srgbClr val="000000"/>
              </a:buClr>
            </a:pPr>
            <a:r>
              <a:rPr lang="en-US" sz="2667" b="1" kern="0" dirty="0">
                <a:solidFill>
                  <a:srgbClr val="FFFFFF"/>
                </a:solidFill>
                <a:latin typeface="Livvic"/>
                <a:cs typeface="Arial"/>
                <a:sym typeface="Livvic"/>
              </a:rPr>
              <a:t>Customers</a:t>
            </a:r>
          </a:p>
        </p:txBody>
      </p:sp>
      <p:sp>
        <p:nvSpPr>
          <p:cNvPr id="12" name="Rectangle 11">
            <a:extLst>
              <a:ext uri="{FF2B5EF4-FFF2-40B4-BE49-F238E27FC236}">
                <a16:creationId xmlns:a16="http://schemas.microsoft.com/office/drawing/2014/main" id="{9370B64D-F7D5-494F-84A6-19BA165BA260}"/>
              </a:ext>
            </a:extLst>
          </p:cNvPr>
          <p:cNvSpPr/>
          <p:nvPr/>
        </p:nvSpPr>
        <p:spPr>
          <a:xfrm>
            <a:off x="10107749" y="1396786"/>
            <a:ext cx="1875247" cy="707886"/>
          </a:xfrm>
          <a:prstGeom prst="rect">
            <a:avLst/>
          </a:prstGeom>
        </p:spPr>
        <p:txBody>
          <a:bodyPr wrap="square">
            <a:spAutoFit/>
          </a:bodyPr>
          <a:lstStyle/>
          <a:p>
            <a:pPr defTabSz="1219170">
              <a:buClr>
                <a:srgbClr val="000000"/>
              </a:buClr>
            </a:pPr>
            <a:endParaRPr lang="en-US" sz="2133" kern="0" dirty="0">
              <a:solidFill>
                <a:srgbClr val="000000"/>
              </a:solidFill>
              <a:latin typeface="Calibri" panose="020F0502020204030204" pitchFamily="34" charset="0"/>
              <a:cs typeface="Arial"/>
              <a:sym typeface="Arial"/>
            </a:endParaRPr>
          </a:p>
          <a:p>
            <a:pPr defTabSz="1219170">
              <a:buClr>
                <a:srgbClr val="000000"/>
              </a:buClr>
            </a:pPr>
            <a:r>
              <a:rPr lang="en-US" sz="1867" kern="0" dirty="0">
                <a:solidFill>
                  <a:srgbClr val="3A3838"/>
                </a:solidFill>
                <a:latin typeface="Calibri" panose="020F0502020204030204" pitchFamily="34" charset="0"/>
                <a:cs typeface="Arial"/>
                <a:sym typeface="Arial"/>
              </a:rPr>
              <a:t>Responsible (R) </a:t>
            </a:r>
            <a:endParaRPr lang="en-US" sz="1867" kern="0" dirty="0">
              <a:solidFill>
                <a:srgbClr val="000000"/>
              </a:solidFill>
              <a:latin typeface="Calibri" panose="020F0502020204030204" pitchFamily="34" charset="0"/>
              <a:cs typeface="Arial"/>
              <a:sym typeface="Arial"/>
            </a:endParaRPr>
          </a:p>
        </p:txBody>
      </p:sp>
      <p:sp>
        <p:nvSpPr>
          <p:cNvPr id="18" name="Rectangle 17">
            <a:extLst>
              <a:ext uri="{FF2B5EF4-FFF2-40B4-BE49-F238E27FC236}">
                <a16:creationId xmlns:a16="http://schemas.microsoft.com/office/drawing/2014/main" id="{F9B6280C-F5B0-4909-A4EE-25D2B63C9365}"/>
              </a:ext>
            </a:extLst>
          </p:cNvPr>
          <p:cNvSpPr/>
          <p:nvPr/>
        </p:nvSpPr>
        <p:spPr>
          <a:xfrm>
            <a:off x="10129418" y="1945347"/>
            <a:ext cx="2084252" cy="666977"/>
          </a:xfrm>
          <a:prstGeom prst="rect">
            <a:avLst/>
          </a:prstGeom>
        </p:spPr>
        <p:txBody>
          <a:bodyPr wrap="square">
            <a:spAutoFit/>
          </a:bodyPr>
          <a:lstStyle/>
          <a:p>
            <a:pPr defTabSz="1219170">
              <a:buClr>
                <a:srgbClr val="000000"/>
              </a:buClr>
            </a:pPr>
            <a:endParaRPr lang="en-US" sz="1867" kern="0" dirty="0">
              <a:solidFill>
                <a:srgbClr val="000000"/>
              </a:solidFill>
              <a:latin typeface="Arial"/>
              <a:cs typeface="Arial"/>
              <a:sym typeface="Arial"/>
            </a:endParaRPr>
          </a:p>
          <a:p>
            <a:pPr defTabSz="1219170">
              <a:buClr>
                <a:srgbClr val="000000"/>
              </a:buClr>
            </a:pPr>
            <a:r>
              <a:rPr lang="en-US" sz="1867" kern="0" dirty="0">
                <a:solidFill>
                  <a:srgbClr val="3A3838"/>
                </a:solidFill>
                <a:latin typeface="Calibri" panose="020F0502020204030204" pitchFamily="34" charset="0"/>
                <a:cs typeface="Arial"/>
                <a:sym typeface="Arial"/>
              </a:rPr>
              <a:t>Accountable (A) </a:t>
            </a:r>
          </a:p>
        </p:txBody>
      </p:sp>
      <p:sp>
        <p:nvSpPr>
          <p:cNvPr id="19" name="Rectangle 18">
            <a:extLst>
              <a:ext uri="{FF2B5EF4-FFF2-40B4-BE49-F238E27FC236}">
                <a16:creationId xmlns:a16="http://schemas.microsoft.com/office/drawing/2014/main" id="{B5BB233C-9DAE-4BAE-9280-7FAF25B24094}"/>
              </a:ext>
            </a:extLst>
          </p:cNvPr>
          <p:cNvSpPr/>
          <p:nvPr/>
        </p:nvSpPr>
        <p:spPr>
          <a:xfrm>
            <a:off x="10107748" y="2460369"/>
            <a:ext cx="1991360" cy="707886"/>
          </a:xfrm>
          <a:prstGeom prst="rect">
            <a:avLst/>
          </a:prstGeom>
        </p:spPr>
        <p:txBody>
          <a:bodyPr wrap="square">
            <a:spAutoFit/>
          </a:bodyPr>
          <a:lstStyle/>
          <a:p>
            <a:pPr defTabSz="1219170">
              <a:buClr>
                <a:srgbClr val="000000"/>
              </a:buClr>
            </a:pPr>
            <a:endParaRPr lang="en-US" sz="2133" kern="0" dirty="0">
              <a:solidFill>
                <a:srgbClr val="000000"/>
              </a:solidFill>
              <a:latin typeface="Calibri" panose="020F0502020204030204" pitchFamily="34" charset="0"/>
              <a:cs typeface="Arial"/>
              <a:sym typeface="Arial"/>
            </a:endParaRPr>
          </a:p>
          <a:p>
            <a:pPr defTabSz="1219170">
              <a:buClr>
                <a:srgbClr val="000000"/>
              </a:buClr>
            </a:pPr>
            <a:r>
              <a:rPr lang="en-US" sz="1867" kern="0" dirty="0">
                <a:solidFill>
                  <a:srgbClr val="3A3838"/>
                </a:solidFill>
                <a:latin typeface="Calibri" panose="020F0502020204030204" pitchFamily="34" charset="0"/>
                <a:cs typeface="Arial"/>
                <a:sym typeface="Arial"/>
              </a:rPr>
              <a:t>Consulted (C) </a:t>
            </a:r>
          </a:p>
        </p:txBody>
      </p:sp>
      <p:sp>
        <p:nvSpPr>
          <p:cNvPr id="20" name="Rectangle 19">
            <a:extLst>
              <a:ext uri="{FF2B5EF4-FFF2-40B4-BE49-F238E27FC236}">
                <a16:creationId xmlns:a16="http://schemas.microsoft.com/office/drawing/2014/main" id="{483682BE-07FA-48BD-A1CB-F44AB5896EC9}"/>
              </a:ext>
            </a:extLst>
          </p:cNvPr>
          <p:cNvSpPr/>
          <p:nvPr/>
        </p:nvSpPr>
        <p:spPr>
          <a:xfrm>
            <a:off x="10129417" y="2986357"/>
            <a:ext cx="1867424" cy="707886"/>
          </a:xfrm>
          <a:prstGeom prst="rect">
            <a:avLst/>
          </a:prstGeom>
        </p:spPr>
        <p:txBody>
          <a:bodyPr wrap="square">
            <a:spAutoFit/>
          </a:bodyPr>
          <a:lstStyle/>
          <a:p>
            <a:pPr defTabSz="1219170">
              <a:buClr>
                <a:srgbClr val="000000"/>
              </a:buClr>
            </a:pPr>
            <a:endParaRPr lang="en-US" sz="2133" kern="0" dirty="0">
              <a:solidFill>
                <a:srgbClr val="000000"/>
              </a:solidFill>
              <a:latin typeface="Calibri" panose="020F0502020204030204" pitchFamily="34" charset="0"/>
              <a:cs typeface="Arial"/>
              <a:sym typeface="Arial"/>
            </a:endParaRPr>
          </a:p>
          <a:p>
            <a:pPr defTabSz="1219170">
              <a:buClr>
                <a:srgbClr val="000000"/>
              </a:buClr>
            </a:pPr>
            <a:r>
              <a:rPr lang="en-US" sz="1867" kern="0" dirty="0">
                <a:solidFill>
                  <a:srgbClr val="3A3838"/>
                </a:solidFill>
                <a:latin typeface="Calibri" panose="020F0502020204030204" pitchFamily="34" charset="0"/>
                <a:cs typeface="Arial"/>
                <a:sym typeface="Arial"/>
              </a:rPr>
              <a:t>Informed (I) </a:t>
            </a:r>
          </a:p>
        </p:txBody>
      </p:sp>
      <p:grpSp>
        <p:nvGrpSpPr>
          <p:cNvPr id="21" name="Google Shape;3353;p58">
            <a:extLst>
              <a:ext uri="{FF2B5EF4-FFF2-40B4-BE49-F238E27FC236}">
                <a16:creationId xmlns:a16="http://schemas.microsoft.com/office/drawing/2014/main" id="{4E3F0BDE-FA72-4FE5-8B63-B32FEA274012}"/>
              </a:ext>
            </a:extLst>
          </p:cNvPr>
          <p:cNvGrpSpPr/>
          <p:nvPr/>
        </p:nvGrpSpPr>
        <p:grpSpPr>
          <a:xfrm>
            <a:off x="9772301" y="1830867"/>
            <a:ext cx="249644" cy="200549"/>
            <a:chOff x="5083925" y="2066350"/>
            <a:chExt cx="28825" cy="41550"/>
          </a:xfrm>
        </p:grpSpPr>
        <p:sp>
          <p:nvSpPr>
            <p:cNvPr id="22" name="Google Shape;3354;p58">
              <a:extLst>
                <a:ext uri="{FF2B5EF4-FFF2-40B4-BE49-F238E27FC236}">
                  <a16:creationId xmlns:a16="http://schemas.microsoft.com/office/drawing/2014/main" id="{A7D876B3-1FF6-46CD-86F6-D76DED1A288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3355;p58">
              <a:extLst>
                <a:ext uri="{FF2B5EF4-FFF2-40B4-BE49-F238E27FC236}">
                  <a16:creationId xmlns:a16="http://schemas.microsoft.com/office/drawing/2014/main" id="{A826126F-6850-4CDD-9EBE-6E8A1FB8D925}"/>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4" name="Google Shape;3353;p58">
            <a:extLst>
              <a:ext uri="{FF2B5EF4-FFF2-40B4-BE49-F238E27FC236}">
                <a16:creationId xmlns:a16="http://schemas.microsoft.com/office/drawing/2014/main" id="{8A1AC3EE-0C3A-4421-81BF-A926579F31A1}"/>
              </a:ext>
            </a:extLst>
          </p:cNvPr>
          <p:cNvGrpSpPr/>
          <p:nvPr/>
        </p:nvGrpSpPr>
        <p:grpSpPr>
          <a:xfrm>
            <a:off x="9772301" y="2363555"/>
            <a:ext cx="249644" cy="200549"/>
            <a:chOff x="5083925" y="2066350"/>
            <a:chExt cx="28825" cy="41550"/>
          </a:xfrm>
        </p:grpSpPr>
        <p:sp>
          <p:nvSpPr>
            <p:cNvPr id="25" name="Google Shape;3354;p58">
              <a:extLst>
                <a:ext uri="{FF2B5EF4-FFF2-40B4-BE49-F238E27FC236}">
                  <a16:creationId xmlns:a16="http://schemas.microsoft.com/office/drawing/2014/main" id="{4284DE32-D826-4A74-B8D3-4CA9C57CD0F1}"/>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3355;p58">
              <a:extLst>
                <a:ext uri="{FF2B5EF4-FFF2-40B4-BE49-F238E27FC236}">
                  <a16:creationId xmlns:a16="http://schemas.microsoft.com/office/drawing/2014/main" id="{21E43642-E70A-4C2F-976C-ED10612B9F2A}"/>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7" name="Google Shape;3353;p58">
            <a:extLst>
              <a:ext uri="{FF2B5EF4-FFF2-40B4-BE49-F238E27FC236}">
                <a16:creationId xmlns:a16="http://schemas.microsoft.com/office/drawing/2014/main" id="{68ACF74D-FDF0-45D4-836D-C4CEC35EEBF3}"/>
              </a:ext>
            </a:extLst>
          </p:cNvPr>
          <p:cNvGrpSpPr/>
          <p:nvPr/>
        </p:nvGrpSpPr>
        <p:grpSpPr>
          <a:xfrm>
            <a:off x="9772301" y="2896243"/>
            <a:ext cx="249644" cy="200549"/>
            <a:chOff x="5083925" y="2066350"/>
            <a:chExt cx="28825" cy="41550"/>
          </a:xfrm>
        </p:grpSpPr>
        <p:sp>
          <p:nvSpPr>
            <p:cNvPr id="28" name="Google Shape;3354;p58">
              <a:extLst>
                <a:ext uri="{FF2B5EF4-FFF2-40B4-BE49-F238E27FC236}">
                  <a16:creationId xmlns:a16="http://schemas.microsoft.com/office/drawing/2014/main" id="{7B2D6F72-5012-4B69-8561-16A9DFB9BA07}"/>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3355;p58">
              <a:extLst>
                <a:ext uri="{FF2B5EF4-FFF2-40B4-BE49-F238E27FC236}">
                  <a16:creationId xmlns:a16="http://schemas.microsoft.com/office/drawing/2014/main" id="{101DF539-DEB0-400E-AB5D-84DE0EEC294C}"/>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0" name="Google Shape;3353;p58">
            <a:extLst>
              <a:ext uri="{FF2B5EF4-FFF2-40B4-BE49-F238E27FC236}">
                <a16:creationId xmlns:a16="http://schemas.microsoft.com/office/drawing/2014/main" id="{3502D0F5-D5E8-462E-B3C7-853C9E173F71}"/>
              </a:ext>
            </a:extLst>
          </p:cNvPr>
          <p:cNvGrpSpPr/>
          <p:nvPr/>
        </p:nvGrpSpPr>
        <p:grpSpPr>
          <a:xfrm>
            <a:off x="9772301" y="3428932"/>
            <a:ext cx="249644" cy="200549"/>
            <a:chOff x="5083925" y="2066350"/>
            <a:chExt cx="28825" cy="41550"/>
          </a:xfrm>
        </p:grpSpPr>
        <p:sp>
          <p:nvSpPr>
            <p:cNvPr id="31" name="Google Shape;3354;p58">
              <a:extLst>
                <a:ext uri="{FF2B5EF4-FFF2-40B4-BE49-F238E27FC236}">
                  <a16:creationId xmlns:a16="http://schemas.microsoft.com/office/drawing/2014/main" id="{4A606E2C-E9D9-4A8F-B1A1-2C6CF0C7C851}"/>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 name="Google Shape;3355;p58">
              <a:extLst>
                <a:ext uri="{FF2B5EF4-FFF2-40B4-BE49-F238E27FC236}">
                  <a16:creationId xmlns:a16="http://schemas.microsoft.com/office/drawing/2014/main" id="{467935FF-0381-4A55-B3C3-32589F9A68B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4" name="Google Shape;227;p34">
            <a:extLst>
              <a:ext uri="{FF2B5EF4-FFF2-40B4-BE49-F238E27FC236}">
                <a16:creationId xmlns:a16="http://schemas.microsoft.com/office/drawing/2014/main" id="{30E74247-1F81-4DC2-8A6A-EA549881C1F7}"/>
              </a:ext>
            </a:extLst>
          </p:cNvPr>
          <p:cNvSpPr txBox="1">
            <a:spLocks noGrp="1"/>
          </p:cNvSpPr>
          <p:nvPr>
            <p:ph type="subTitle" idx="1"/>
          </p:nvPr>
        </p:nvSpPr>
        <p:spPr>
          <a:xfrm>
            <a:off x="1949659" y="4320213"/>
            <a:ext cx="5152492" cy="1431077"/>
          </a:xfrm>
          <a:prstGeom prst="rect">
            <a:avLst/>
          </a:prstGeom>
        </p:spPr>
        <p:txBody>
          <a:bodyPr spcFirstLastPara="1" wrap="square" lIns="121900" tIns="121900" rIns="121900" bIns="121900" anchor="t" anchorCtr="0">
            <a:noAutofit/>
          </a:bodyPr>
          <a:lstStyle/>
          <a:p>
            <a:pPr marL="0" indent="0">
              <a:lnSpc>
                <a:spcPct val="100000"/>
              </a:lnSpc>
              <a:spcAft>
                <a:spcPts val="800"/>
              </a:spcAft>
            </a:pPr>
            <a:r>
              <a:rPr lang="en-US" sz="2400" b="1" dirty="0">
                <a:solidFill>
                  <a:schemeClr val="bg2"/>
                </a:solidFill>
              </a:rPr>
              <a:t>RACI</a:t>
            </a:r>
          </a:p>
          <a:p>
            <a:pPr marL="228594" indent="-228594">
              <a:lnSpc>
                <a:spcPct val="100000"/>
              </a:lnSpc>
              <a:spcAft>
                <a:spcPts val="800"/>
              </a:spcAft>
              <a:buFont typeface="Arial" panose="020B0604020202020204" pitchFamily="34" charset="0"/>
              <a:buChar char="•"/>
            </a:pPr>
            <a:r>
              <a:rPr lang="en-US" sz="2000" dirty="0">
                <a:solidFill>
                  <a:schemeClr val="bg1"/>
                </a:solidFill>
              </a:rPr>
              <a:t>Red Hat Consulting DevOps and OpenShift Playbooks</a:t>
            </a:r>
          </a:p>
          <a:p>
            <a:pPr marL="228594" indent="-228594">
              <a:lnSpc>
                <a:spcPct val="100000"/>
              </a:lnSpc>
              <a:spcAft>
                <a:spcPts val="800"/>
              </a:spcAft>
              <a:buFont typeface="Arial" panose="020B0604020202020204" pitchFamily="34" charset="0"/>
              <a:buChar char="•"/>
            </a:pPr>
            <a:r>
              <a:rPr lang="en-US" sz="2000" dirty="0">
                <a:solidFill>
                  <a:schemeClr val="bg1"/>
                </a:solidFill>
              </a:rPr>
              <a:t> Customized to our needs</a:t>
            </a:r>
          </a:p>
          <a:p>
            <a:pPr marL="0" indent="0">
              <a:lnSpc>
                <a:spcPct val="100000"/>
              </a:lnSpc>
            </a:pPr>
            <a:endParaRPr lang="en-US" sz="1600" b="1" dirty="0">
              <a:solidFill>
                <a:schemeClr val="bg1"/>
              </a:solidFill>
            </a:endParaRPr>
          </a:p>
          <a:p>
            <a:pPr marL="0" indent="0">
              <a:spcAft>
                <a:spcPts val="2133"/>
              </a:spcAft>
            </a:pPr>
            <a:endParaRPr lang="en-US" sz="2000" b="1" dirty="0">
              <a:solidFill>
                <a:schemeClr val="bg2"/>
              </a:solidFill>
            </a:endParaRPr>
          </a:p>
          <a:p>
            <a:pPr marL="0" indent="0">
              <a:spcAft>
                <a:spcPts val="2133"/>
              </a:spcAft>
            </a:pPr>
            <a:endParaRPr sz="1800" b="1" dirty="0">
              <a:solidFill>
                <a:schemeClr val="bg2"/>
              </a:solidFill>
            </a:endParaRPr>
          </a:p>
        </p:txBody>
      </p:sp>
      <p:sp>
        <p:nvSpPr>
          <p:cNvPr id="41" name="TextBox 40">
            <a:extLst>
              <a:ext uri="{FF2B5EF4-FFF2-40B4-BE49-F238E27FC236}">
                <a16:creationId xmlns:a16="http://schemas.microsoft.com/office/drawing/2014/main" id="{359EF8B9-AB0A-4CCC-977A-F7E86E40EB77}"/>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Tree>
    <p:extLst>
      <p:ext uri="{BB962C8B-B14F-4D97-AF65-F5344CB8AC3E}">
        <p14:creationId xmlns:p14="http://schemas.microsoft.com/office/powerpoint/2010/main" val="346877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5124" name="Picture 4" descr="Company employees planning task and brainstorming Free Vector">
            <a:extLst>
              <a:ext uri="{FF2B5EF4-FFF2-40B4-BE49-F238E27FC236}">
                <a16:creationId xmlns:a16="http://schemas.microsoft.com/office/drawing/2014/main" id="{ABE083AC-CB6A-4A16-9845-D494462A1786}"/>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r="4187" b="13818"/>
          <a:stretch/>
        </p:blipFill>
        <p:spPr bwMode="auto">
          <a:xfrm>
            <a:off x="5980982" y="3335000"/>
            <a:ext cx="6276429" cy="3526192"/>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34"/>
          <p:cNvSpPr/>
          <p:nvPr/>
        </p:nvSpPr>
        <p:spPr>
          <a:xfrm rot="5400000">
            <a:off x="-1775973" y="2685200"/>
            <a:ext cx="5413200" cy="14876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7" name="Google Shape;227;p34"/>
          <p:cNvSpPr txBox="1">
            <a:spLocks noGrp="1"/>
          </p:cNvSpPr>
          <p:nvPr>
            <p:ph type="subTitle" idx="1"/>
          </p:nvPr>
        </p:nvSpPr>
        <p:spPr>
          <a:xfrm>
            <a:off x="1767036" y="725365"/>
            <a:ext cx="4812043" cy="402363"/>
          </a:xfrm>
          <a:prstGeom prst="rect">
            <a:avLst/>
          </a:prstGeom>
        </p:spPr>
        <p:txBody>
          <a:bodyPr spcFirstLastPara="1" wrap="square" lIns="121900" tIns="121900" rIns="121900" bIns="121900" anchor="t" anchorCtr="0">
            <a:noAutofit/>
          </a:bodyPr>
          <a:lstStyle/>
          <a:p>
            <a:pPr marL="0" indent="0">
              <a:spcAft>
                <a:spcPts val="2133"/>
              </a:spcAft>
            </a:pPr>
            <a:r>
              <a:rPr lang="en-US" sz="2400" b="1" dirty="0">
                <a:solidFill>
                  <a:schemeClr val="bg2"/>
                </a:solidFill>
              </a:rPr>
              <a:t>Minimize Handoffs Between Teams</a:t>
            </a:r>
            <a:endParaRPr sz="2400" b="1" dirty="0">
              <a:solidFill>
                <a:schemeClr val="bg2"/>
              </a:solidFill>
            </a:endParaRPr>
          </a:p>
        </p:txBody>
      </p:sp>
      <p:sp>
        <p:nvSpPr>
          <p:cNvPr id="12" name="TextBox 11">
            <a:extLst>
              <a:ext uri="{FF2B5EF4-FFF2-40B4-BE49-F238E27FC236}">
                <a16:creationId xmlns:a16="http://schemas.microsoft.com/office/drawing/2014/main" id="{88591698-8479-4AF4-8CBC-C62D2BADC022}"/>
              </a:ext>
            </a:extLst>
          </p:cNvPr>
          <p:cNvSpPr txBox="1"/>
          <p:nvPr/>
        </p:nvSpPr>
        <p:spPr>
          <a:xfrm rot="16200000">
            <a:off x="256014" y="2486866"/>
            <a:ext cx="1365671" cy="502766"/>
          </a:xfrm>
          <a:prstGeom prst="rect">
            <a:avLst/>
          </a:prstGeom>
          <a:noFill/>
        </p:spPr>
        <p:txBody>
          <a:bodyPr wrap="square" rtlCol="0">
            <a:spAutoFit/>
          </a:bodyPr>
          <a:lstStyle/>
          <a:p>
            <a:pPr defTabSz="1219170">
              <a:buClr>
                <a:srgbClr val="000000"/>
              </a:buClr>
            </a:pPr>
            <a:r>
              <a:rPr lang="en-US" sz="2667" b="1" kern="0" dirty="0">
                <a:solidFill>
                  <a:srgbClr val="FFFFFF"/>
                </a:solidFill>
                <a:latin typeface="Livvic"/>
                <a:cs typeface="Arial"/>
                <a:sym typeface="Livvic"/>
              </a:rPr>
              <a:t>Team</a:t>
            </a:r>
          </a:p>
        </p:txBody>
      </p:sp>
      <p:grpSp>
        <p:nvGrpSpPr>
          <p:cNvPr id="18" name="Google Shape;4980;p61">
            <a:extLst>
              <a:ext uri="{FF2B5EF4-FFF2-40B4-BE49-F238E27FC236}">
                <a16:creationId xmlns:a16="http://schemas.microsoft.com/office/drawing/2014/main" id="{A9E8832C-5E91-4FE5-B638-FD24C028AD06}"/>
              </a:ext>
            </a:extLst>
          </p:cNvPr>
          <p:cNvGrpSpPr/>
          <p:nvPr/>
        </p:nvGrpSpPr>
        <p:grpSpPr>
          <a:xfrm>
            <a:off x="640849" y="1395717"/>
            <a:ext cx="554060" cy="433992"/>
            <a:chOff x="5331913" y="3413947"/>
            <a:chExt cx="347143" cy="254684"/>
          </a:xfrm>
          <a:solidFill>
            <a:schemeClr val="bg1"/>
          </a:solidFill>
        </p:grpSpPr>
        <p:sp>
          <p:nvSpPr>
            <p:cNvPr id="19" name="Google Shape;4981;p61">
              <a:extLst>
                <a:ext uri="{FF2B5EF4-FFF2-40B4-BE49-F238E27FC236}">
                  <a16:creationId xmlns:a16="http://schemas.microsoft.com/office/drawing/2014/main" id="{599D8D5D-534D-4899-9350-24351CEC2293}"/>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 name="Google Shape;4982;p61">
              <a:extLst>
                <a:ext uri="{FF2B5EF4-FFF2-40B4-BE49-F238E27FC236}">
                  <a16:creationId xmlns:a16="http://schemas.microsoft.com/office/drawing/2014/main" id="{D70D6C4F-D7D8-43CF-8E20-395D143F322A}"/>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 name="Google Shape;4983;p61">
              <a:extLst>
                <a:ext uri="{FF2B5EF4-FFF2-40B4-BE49-F238E27FC236}">
                  <a16:creationId xmlns:a16="http://schemas.microsoft.com/office/drawing/2014/main" id="{593476DE-C82F-4F8F-A97E-6FC3FD7C6D01}"/>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Google Shape;4984;p61">
              <a:extLst>
                <a:ext uri="{FF2B5EF4-FFF2-40B4-BE49-F238E27FC236}">
                  <a16:creationId xmlns:a16="http://schemas.microsoft.com/office/drawing/2014/main" id="{0EF38AA4-33C2-45A2-97DE-65FF6338CBC4}"/>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3" name="Google Shape;4985;p61">
              <a:extLst>
                <a:ext uri="{FF2B5EF4-FFF2-40B4-BE49-F238E27FC236}">
                  <a16:creationId xmlns:a16="http://schemas.microsoft.com/office/drawing/2014/main" id="{7BA8C7BF-9744-43E1-B8DF-9A93795ED9AE}"/>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4986;p61">
              <a:extLst>
                <a:ext uri="{FF2B5EF4-FFF2-40B4-BE49-F238E27FC236}">
                  <a16:creationId xmlns:a16="http://schemas.microsoft.com/office/drawing/2014/main" id="{B2075CD3-D209-43DC-A02D-AF5E9E581479}"/>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4" name="Group 3">
            <a:extLst>
              <a:ext uri="{FF2B5EF4-FFF2-40B4-BE49-F238E27FC236}">
                <a16:creationId xmlns:a16="http://schemas.microsoft.com/office/drawing/2014/main" id="{F3F62F71-C974-487E-AC01-8A43C0B2AAEE}"/>
              </a:ext>
            </a:extLst>
          </p:cNvPr>
          <p:cNvGrpSpPr/>
          <p:nvPr/>
        </p:nvGrpSpPr>
        <p:grpSpPr>
          <a:xfrm>
            <a:off x="1843106" y="1343965"/>
            <a:ext cx="5096188" cy="3290823"/>
            <a:chOff x="6432575" y="811690"/>
            <a:chExt cx="3055364" cy="2111760"/>
          </a:xfrm>
        </p:grpSpPr>
        <p:sp>
          <p:nvSpPr>
            <p:cNvPr id="225" name="Google Shape;225;p34"/>
            <p:cNvSpPr/>
            <p:nvPr/>
          </p:nvSpPr>
          <p:spPr>
            <a:xfrm rot="16200000" flipH="1">
              <a:off x="6832079" y="412186"/>
              <a:ext cx="2051679" cy="2850688"/>
            </a:xfrm>
            <a:prstGeom prst="rect">
              <a:avLst/>
            </a:prstGeom>
            <a:gradFill>
              <a:gsLst>
                <a:gs pos="0">
                  <a:srgbClr val="A9B9D3">
                    <a:alpha val="3098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3" name="Group 2">
              <a:extLst>
                <a:ext uri="{FF2B5EF4-FFF2-40B4-BE49-F238E27FC236}">
                  <a16:creationId xmlns:a16="http://schemas.microsoft.com/office/drawing/2014/main" id="{968332CF-2751-459F-964C-041ED5AB7513}"/>
                </a:ext>
              </a:extLst>
            </p:cNvPr>
            <p:cNvGrpSpPr/>
            <p:nvPr/>
          </p:nvGrpSpPr>
          <p:grpSpPr>
            <a:xfrm>
              <a:off x="6536539" y="871771"/>
              <a:ext cx="2951400" cy="2051679"/>
              <a:chOff x="2201272" y="491236"/>
              <a:chExt cx="2951400" cy="2051679"/>
            </a:xfrm>
          </p:grpSpPr>
          <p:sp>
            <p:nvSpPr>
              <p:cNvPr id="32" name="Google Shape;227;p34">
                <a:extLst>
                  <a:ext uri="{FF2B5EF4-FFF2-40B4-BE49-F238E27FC236}">
                    <a16:creationId xmlns:a16="http://schemas.microsoft.com/office/drawing/2014/main" id="{EFCF4140-F927-4CC5-906A-22F2EB5051DB}"/>
                  </a:ext>
                </a:extLst>
              </p:cNvPr>
              <p:cNvSpPr txBox="1">
                <a:spLocks/>
              </p:cNvSpPr>
              <p:nvPr/>
            </p:nvSpPr>
            <p:spPr>
              <a:xfrm>
                <a:off x="2201272" y="1190899"/>
                <a:ext cx="2951400" cy="95491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9pPr>
              </a:lstStyle>
              <a:p>
                <a:pPr marL="0" indent="0" defTabSz="1219170">
                  <a:spcAft>
                    <a:spcPts val="2133"/>
                  </a:spcAft>
                  <a:buClr>
                    <a:srgbClr val="434343"/>
                  </a:buClr>
                </a:pPr>
                <a:endParaRPr lang="en-US" sz="1400" b="1" kern="0" dirty="0">
                  <a:solidFill>
                    <a:srgbClr val="FFFFFF"/>
                  </a:solidFill>
                </a:endParaRPr>
              </a:p>
            </p:txBody>
          </p:sp>
          <p:sp>
            <p:nvSpPr>
              <p:cNvPr id="36" name="Google Shape;227;p34">
                <a:extLst>
                  <a:ext uri="{FF2B5EF4-FFF2-40B4-BE49-F238E27FC236}">
                    <a16:creationId xmlns:a16="http://schemas.microsoft.com/office/drawing/2014/main" id="{2668C3FF-1289-46D4-AF6E-5FC84C84C946}"/>
                  </a:ext>
                </a:extLst>
              </p:cNvPr>
              <p:cNvSpPr txBox="1">
                <a:spLocks/>
              </p:cNvSpPr>
              <p:nvPr/>
            </p:nvSpPr>
            <p:spPr>
              <a:xfrm>
                <a:off x="2201272" y="491236"/>
                <a:ext cx="2951400" cy="205167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Catamaran Light"/>
                  <a:buNone/>
                  <a:defRPr sz="10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15000"/>
                  </a:lnSpc>
                  <a:spcBef>
                    <a:spcPts val="1600"/>
                  </a:spcBef>
                  <a:spcAft>
                    <a:spcPts val="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15000"/>
                  </a:lnSpc>
                  <a:spcBef>
                    <a:spcPts val="1600"/>
                  </a:spcBef>
                  <a:spcAft>
                    <a:spcPts val="1600"/>
                  </a:spcAft>
                  <a:buClr>
                    <a:schemeClr val="dk1"/>
                  </a:buClr>
                  <a:buSzPts val="1200"/>
                  <a:buFont typeface="Catamaran Light"/>
                  <a:buNone/>
                  <a:defRPr sz="1200" b="0" i="0" u="none" strike="noStrike" cap="none">
                    <a:solidFill>
                      <a:schemeClr val="dk1"/>
                    </a:solidFill>
                    <a:latin typeface="Catamaran Light"/>
                    <a:ea typeface="Catamaran Light"/>
                    <a:cs typeface="Catamaran Light"/>
                    <a:sym typeface="Catamaran Light"/>
                  </a:defRPr>
                </a:lvl9pPr>
              </a:lstStyle>
              <a:p>
                <a:pPr marL="0" indent="0" defTabSz="1219170">
                  <a:buClr>
                    <a:srgbClr val="434343"/>
                  </a:buClr>
                </a:pPr>
                <a:r>
                  <a:rPr lang="en-US" sz="2400" b="1" kern="0" dirty="0">
                    <a:solidFill>
                      <a:srgbClr val="FFFFFF"/>
                    </a:solidFill>
                    <a:latin typeface="Catamaran Light" panose="020B0604020202020204" charset="0"/>
                    <a:cs typeface="Catamaran Light" panose="020B0604020202020204" charset="0"/>
                  </a:rPr>
                  <a:t>Within-team controlled:</a:t>
                </a:r>
              </a:p>
              <a:p>
                <a:pPr marL="230712" indent="-230712" defTabSz="1219170">
                  <a:buClr>
                    <a:srgbClr val="434343"/>
                  </a:buClr>
                  <a:buFont typeface="Arial" panose="020B0604020202020204" pitchFamily="34" charset="0"/>
                  <a:buChar char="•"/>
                </a:pPr>
                <a:r>
                  <a:rPr lang="en-US" sz="2000" b="1" kern="0" dirty="0">
                    <a:solidFill>
                      <a:srgbClr val="595959"/>
                    </a:solidFill>
                    <a:latin typeface="Catamaran Light" panose="020B0604020202020204" charset="0"/>
                    <a:cs typeface="Catamaran Light" panose="020B0604020202020204" charset="0"/>
                  </a:rPr>
                  <a:t>Storage </a:t>
                </a:r>
              </a:p>
              <a:p>
                <a:pPr marL="230712" indent="-230712" defTabSz="1219170">
                  <a:buClr>
                    <a:srgbClr val="434343"/>
                  </a:buClr>
                  <a:buFont typeface="Arial" panose="020B0604020202020204" pitchFamily="34" charset="0"/>
                  <a:buChar char="•"/>
                </a:pPr>
                <a:r>
                  <a:rPr lang="en-US" sz="2000" b="1" kern="0" dirty="0">
                    <a:solidFill>
                      <a:srgbClr val="595959"/>
                    </a:solidFill>
                    <a:latin typeface="Catamaran Light" panose="020B0604020202020204" charset="0"/>
                    <a:cs typeface="Catamaran Light" panose="020B0604020202020204" charset="0"/>
                  </a:rPr>
                  <a:t>Network</a:t>
                </a:r>
              </a:p>
              <a:p>
                <a:pPr marL="230712" indent="-230712" defTabSz="1219170">
                  <a:buClr>
                    <a:srgbClr val="434343"/>
                  </a:buClr>
                  <a:buFont typeface="Arial" panose="020B0604020202020204" pitchFamily="34" charset="0"/>
                  <a:buChar char="•"/>
                </a:pPr>
                <a:r>
                  <a:rPr lang="en-US" sz="2000" b="1" kern="0" dirty="0">
                    <a:solidFill>
                      <a:srgbClr val="595959"/>
                    </a:solidFill>
                    <a:latin typeface="Catamaran Light" panose="020B0604020202020204" charset="0"/>
                    <a:cs typeface="Catamaran Light" panose="020B0604020202020204" charset="0"/>
                  </a:rPr>
                  <a:t>Monitoring &amp; logging</a:t>
                </a:r>
              </a:p>
              <a:p>
                <a:pPr marL="0" indent="0" defTabSz="1219170">
                  <a:buClr>
                    <a:srgbClr val="434343"/>
                  </a:buClr>
                </a:pPr>
                <a:r>
                  <a:rPr lang="en-US" sz="1800" kern="0" dirty="0">
                    <a:solidFill>
                      <a:srgbClr val="1F497D"/>
                    </a:solidFill>
                    <a:latin typeface="Calibri" panose="020F0502020204030204" pitchFamily="34" charset="0"/>
                    <a:cs typeface="Calibri" panose="020F0502020204030204" pitchFamily="34" charset="0"/>
                  </a:rPr>
                  <a:t>     </a:t>
                </a:r>
                <a:r>
                  <a:rPr lang="en-US" sz="1800" kern="0" dirty="0">
                    <a:solidFill>
                      <a:srgbClr val="595959"/>
                    </a:solidFill>
                    <a:latin typeface="Calibri" panose="020F0502020204030204" pitchFamily="34" charset="0"/>
                    <a:cs typeface="Calibri" panose="020F0502020204030204" pitchFamily="34" charset="0"/>
                  </a:rPr>
                  <a:t>VMware </a:t>
                </a:r>
                <a:r>
                  <a:rPr lang="en-US" sz="1800" kern="0" dirty="0" err="1">
                    <a:solidFill>
                      <a:srgbClr val="595959"/>
                    </a:solidFill>
                    <a:latin typeface="Calibri" panose="020F0502020204030204" pitchFamily="34" charset="0"/>
                    <a:cs typeface="Calibri" panose="020F0502020204030204" pitchFamily="34" charset="0"/>
                  </a:rPr>
                  <a:t>vRealize</a:t>
                </a:r>
                <a:r>
                  <a:rPr lang="en-US" sz="1800" kern="0" dirty="0">
                    <a:solidFill>
                      <a:srgbClr val="595959"/>
                    </a:solidFill>
                    <a:latin typeface="Calibri" panose="020F0502020204030204" pitchFamily="34" charset="0"/>
                    <a:cs typeface="Calibri" panose="020F0502020204030204" pitchFamily="34" charset="0"/>
                  </a:rPr>
                  <a:t> Suite</a:t>
                </a:r>
              </a:p>
              <a:p>
                <a:pPr marL="0" indent="0" defTabSz="1219170">
                  <a:buClr>
                    <a:srgbClr val="434343"/>
                  </a:buClr>
                </a:pPr>
                <a:r>
                  <a:rPr lang="en-US" sz="1800" kern="0" dirty="0">
                    <a:solidFill>
                      <a:srgbClr val="595959"/>
                    </a:solidFill>
                    <a:latin typeface="Calibri" panose="020F0502020204030204" pitchFamily="34" charset="0"/>
                    <a:cs typeface="Calibri" panose="020F0502020204030204" pitchFamily="34" charset="0"/>
                  </a:rPr>
                  <a:t>      - </a:t>
                </a:r>
                <a:r>
                  <a:rPr lang="en-US" sz="1800" kern="0" dirty="0" err="1">
                    <a:solidFill>
                      <a:srgbClr val="595959"/>
                    </a:solidFill>
                    <a:latin typeface="Calibri" panose="020F0502020204030204" pitchFamily="34" charset="0"/>
                    <a:cs typeface="Calibri" panose="020F0502020204030204" pitchFamily="34" charset="0"/>
                  </a:rPr>
                  <a:t>vRealize</a:t>
                </a:r>
                <a:r>
                  <a:rPr lang="en-US" sz="1800" kern="0" dirty="0">
                    <a:solidFill>
                      <a:srgbClr val="595959"/>
                    </a:solidFill>
                    <a:latin typeface="Calibri" panose="020F0502020204030204" pitchFamily="34" charset="0"/>
                    <a:cs typeface="Calibri" panose="020F0502020204030204" pitchFamily="34" charset="0"/>
                  </a:rPr>
                  <a:t> logs</a:t>
                </a:r>
              </a:p>
              <a:p>
                <a:pPr marL="0" indent="0" defTabSz="1219170">
                  <a:buClr>
                    <a:srgbClr val="434343"/>
                  </a:buClr>
                </a:pPr>
                <a:r>
                  <a:rPr lang="en-US" sz="1800" kern="0" dirty="0">
                    <a:solidFill>
                      <a:srgbClr val="595959"/>
                    </a:solidFill>
                    <a:latin typeface="Calibri" panose="020F0502020204030204" pitchFamily="34" charset="0"/>
                    <a:cs typeface="Calibri" panose="020F0502020204030204" pitchFamily="34" charset="0"/>
                  </a:rPr>
                  <a:t>      - </a:t>
                </a:r>
                <a:r>
                  <a:rPr lang="en-US" sz="1800" kern="0" dirty="0" err="1">
                    <a:solidFill>
                      <a:srgbClr val="595959"/>
                    </a:solidFill>
                    <a:latin typeface="Calibri" panose="020F0502020204030204" pitchFamily="34" charset="0"/>
                    <a:cs typeface="Calibri" panose="020F0502020204030204" pitchFamily="34" charset="0"/>
                  </a:rPr>
                  <a:t>VRealize</a:t>
                </a:r>
                <a:r>
                  <a:rPr lang="en-US" sz="1800" kern="0" dirty="0">
                    <a:solidFill>
                      <a:srgbClr val="595959"/>
                    </a:solidFill>
                    <a:latin typeface="Calibri" panose="020F0502020204030204" pitchFamily="34" charset="0"/>
                    <a:cs typeface="Calibri" panose="020F0502020204030204" pitchFamily="34" charset="0"/>
                  </a:rPr>
                  <a:t> Operations</a:t>
                </a:r>
              </a:p>
              <a:p>
                <a:pPr marL="0" indent="0" defTabSz="1219170">
                  <a:buClr>
                    <a:srgbClr val="434343"/>
                  </a:buClr>
                </a:pPr>
                <a:r>
                  <a:rPr lang="en-US" sz="1800" kern="0" dirty="0">
                    <a:solidFill>
                      <a:srgbClr val="595959"/>
                    </a:solidFill>
                    <a:latin typeface="Calibri" panose="020F0502020204030204" pitchFamily="34" charset="0"/>
                    <a:cs typeface="Calibri" panose="020F0502020204030204" pitchFamily="34" charset="0"/>
                  </a:rPr>
                  <a:t>    Community custom Grafana operator</a:t>
                </a:r>
              </a:p>
              <a:p>
                <a:pPr marL="0" indent="0" defTabSz="1219170">
                  <a:buClr>
                    <a:srgbClr val="434343"/>
                  </a:buClr>
                </a:pPr>
                <a:endParaRPr lang="en-US" sz="1800" kern="0" dirty="0">
                  <a:solidFill>
                    <a:srgbClr val="FFFFFF"/>
                  </a:solidFill>
                  <a:latin typeface="Calibri" panose="020F0502020204030204" pitchFamily="34" charset="0"/>
                  <a:cs typeface="Calibri" panose="020F0502020204030204" pitchFamily="34" charset="0"/>
                </a:endParaRPr>
              </a:p>
              <a:p>
                <a:pPr marL="0" indent="0" defTabSz="1219170">
                  <a:spcAft>
                    <a:spcPts val="2133"/>
                  </a:spcAft>
                  <a:buClr>
                    <a:srgbClr val="434343"/>
                  </a:buClr>
                </a:pPr>
                <a:endParaRPr lang="en-US" sz="1600" b="1" kern="0" dirty="0">
                  <a:solidFill>
                    <a:srgbClr val="FFFFFF"/>
                  </a:solidFill>
                </a:endParaRPr>
              </a:p>
              <a:p>
                <a:pPr marL="0" indent="0" defTabSz="1219170">
                  <a:buClr>
                    <a:srgbClr val="434343"/>
                  </a:buClr>
                </a:pPr>
                <a:endParaRPr lang="en-US" sz="1600" kern="0" dirty="0">
                  <a:solidFill>
                    <a:srgbClr val="595959"/>
                  </a:solidFill>
                  <a:latin typeface="Calibri" panose="020F0502020204030204" pitchFamily="34" charset="0"/>
                  <a:cs typeface="Calibri" panose="020F0502020204030204" pitchFamily="34" charset="0"/>
                  <a:sym typeface="Arial"/>
                </a:endParaRPr>
              </a:p>
            </p:txBody>
          </p:sp>
        </p:grpSp>
      </p:grpSp>
      <p:grpSp>
        <p:nvGrpSpPr>
          <p:cNvPr id="37" name="Google Shape;7283;p65">
            <a:extLst>
              <a:ext uri="{FF2B5EF4-FFF2-40B4-BE49-F238E27FC236}">
                <a16:creationId xmlns:a16="http://schemas.microsoft.com/office/drawing/2014/main" id="{130BABE2-5833-4DCE-A846-DF22D15D8A02}"/>
              </a:ext>
            </a:extLst>
          </p:cNvPr>
          <p:cNvGrpSpPr/>
          <p:nvPr/>
        </p:nvGrpSpPr>
        <p:grpSpPr>
          <a:xfrm>
            <a:off x="5148174" y="1932042"/>
            <a:ext cx="694484" cy="653399"/>
            <a:chOff x="5626763" y="2013829"/>
            <a:chExt cx="351722" cy="274788"/>
          </a:xfrm>
        </p:grpSpPr>
        <p:sp>
          <p:nvSpPr>
            <p:cNvPr id="38" name="Google Shape;7284;p65">
              <a:extLst>
                <a:ext uri="{FF2B5EF4-FFF2-40B4-BE49-F238E27FC236}">
                  <a16:creationId xmlns:a16="http://schemas.microsoft.com/office/drawing/2014/main" id="{0597C2A4-4956-4AC7-8851-E4C3C29B0555}"/>
                </a:ext>
              </a:extLst>
            </p:cNvPr>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9" name="Google Shape;7285;p65">
              <a:extLst>
                <a:ext uri="{FF2B5EF4-FFF2-40B4-BE49-F238E27FC236}">
                  <a16:creationId xmlns:a16="http://schemas.microsoft.com/office/drawing/2014/main" id="{A88369D8-005B-4615-9FEC-F8CA50FC2236}"/>
                </a:ext>
              </a:extLst>
            </p:cNvPr>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Google Shape;7286;p65">
              <a:extLst>
                <a:ext uri="{FF2B5EF4-FFF2-40B4-BE49-F238E27FC236}">
                  <a16:creationId xmlns:a16="http://schemas.microsoft.com/office/drawing/2014/main" id="{1221B4FB-4781-40DA-BF44-C4A670D1C369}"/>
                </a:ext>
              </a:extLst>
            </p:cNvPr>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1" name="Google Shape;7287;p65">
              <a:extLst>
                <a:ext uri="{FF2B5EF4-FFF2-40B4-BE49-F238E27FC236}">
                  <a16:creationId xmlns:a16="http://schemas.microsoft.com/office/drawing/2014/main" id="{F15D5572-3FD3-457C-8C01-C95242E4DD5E}"/>
                </a:ext>
              </a:extLst>
            </p:cNvPr>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7288;p65">
              <a:extLst>
                <a:ext uri="{FF2B5EF4-FFF2-40B4-BE49-F238E27FC236}">
                  <a16:creationId xmlns:a16="http://schemas.microsoft.com/office/drawing/2014/main" id="{2CC73018-D9CE-4FB6-9686-1B5CBF25C94F}"/>
                </a:ext>
              </a:extLst>
            </p:cNvPr>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7289;p65">
              <a:extLst>
                <a:ext uri="{FF2B5EF4-FFF2-40B4-BE49-F238E27FC236}">
                  <a16:creationId xmlns:a16="http://schemas.microsoft.com/office/drawing/2014/main" id="{304DE0FC-6F50-45C8-85C2-723A6811D65B}"/>
                </a:ext>
              </a:extLst>
            </p:cNvPr>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Google Shape;7290;p65">
              <a:extLst>
                <a:ext uri="{FF2B5EF4-FFF2-40B4-BE49-F238E27FC236}">
                  <a16:creationId xmlns:a16="http://schemas.microsoft.com/office/drawing/2014/main" id="{5784642D-3BE5-4C30-800E-BDA8109113F7}"/>
                </a:ext>
              </a:extLst>
            </p:cNvPr>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 name="Google Shape;7291;p65">
              <a:extLst>
                <a:ext uri="{FF2B5EF4-FFF2-40B4-BE49-F238E27FC236}">
                  <a16:creationId xmlns:a16="http://schemas.microsoft.com/office/drawing/2014/main" id="{AE331CE8-A93A-4391-9FAB-29FC536C6440}"/>
                </a:ext>
              </a:extLst>
            </p:cNvPr>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7292;p65">
              <a:extLst>
                <a:ext uri="{FF2B5EF4-FFF2-40B4-BE49-F238E27FC236}">
                  <a16:creationId xmlns:a16="http://schemas.microsoft.com/office/drawing/2014/main" id="{39012A61-E6CC-47B9-A40B-2A7DFB83AE93}"/>
                </a:ext>
              </a:extLst>
            </p:cNvPr>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 name="Google Shape;7293;p65">
              <a:extLst>
                <a:ext uri="{FF2B5EF4-FFF2-40B4-BE49-F238E27FC236}">
                  <a16:creationId xmlns:a16="http://schemas.microsoft.com/office/drawing/2014/main" id="{B9BA7E8B-6201-4553-B815-BD41A38F6A5D}"/>
                </a:ext>
              </a:extLst>
            </p:cNvPr>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rgbClr val="657E9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TextBox 1">
            <a:extLst>
              <a:ext uri="{FF2B5EF4-FFF2-40B4-BE49-F238E27FC236}">
                <a16:creationId xmlns:a16="http://schemas.microsoft.com/office/drawing/2014/main" id="{51CB92CC-EB1F-4A15-AA96-94DC4335F656}"/>
              </a:ext>
            </a:extLst>
          </p:cNvPr>
          <p:cNvSpPr txBox="1"/>
          <p:nvPr/>
        </p:nvSpPr>
        <p:spPr>
          <a:xfrm>
            <a:off x="4977950" y="2599745"/>
            <a:ext cx="1277401" cy="584775"/>
          </a:xfrm>
          <a:prstGeom prst="rect">
            <a:avLst/>
          </a:prstGeom>
          <a:noFill/>
        </p:spPr>
        <p:txBody>
          <a:bodyPr wrap="square" rtlCol="0">
            <a:spAutoFit/>
          </a:bodyPr>
          <a:lstStyle/>
          <a:p>
            <a:pPr defTabSz="1219170">
              <a:buClr>
                <a:srgbClr val="000000"/>
              </a:buClr>
            </a:pPr>
            <a:r>
              <a:rPr lang="en-US" sz="1600" b="1" kern="0" dirty="0">
                <a:solidFill>
                  <a:srgbClr val="595959"/>
                </a:solidFill>
                <a:latin typeface="Livvic"/>
                <a:cs typeface="Arial"/>
                <a:sym typeface="Arial"/>
              </a:rPr>
              <a:t>Analytics Support</a:t>
            </a:r>
          </a:p>
        </p:txBody>
      </p:sp>
      <p:sp>
        <p:nvSpPr>
          <p:cNvPr id="49" name="TextBox 48">
            <a:extLst>
              <a:ext uri="{FF2B5EF4-FFF2-40B4-BE49-F238E27FC236}">
                <a16:creationId xmlns:a16="http://schemas.microsoft.com/office/drawing/2014/main" id="{457F9606-F8AE-4B62-97F4-7B3D77471271}"/>
              </a:ext>
            </a:extLst>
          </p:cNvPr>
          <p:cNvSpPr txBox="1"/>
          <p:nvPr/>
        </p:nvSpPr>
        <p:spPr>
          <a:xfrm>
            <a:off x="6996294" y="2609086"/>
            <a:ext cx="1277401" cy="584775"/>
          </a:xfrm>
          <a:prstGeom prst="rect">
            <a:avLst/>
          </a:prstGeom>
          <a:noFill/>
        </p:spPr>
        <p:txBody>
          <a:bodyPr wrap="square" rtlCol="0">
            <a:spAutoFit/>
          </a:bodyPr>
          <a:lstStyle/>
          <a:p>
            <a:pPr defTabSz="1219170">
              <a:buClr>
                <a:srgbClr val="000000"/>
              </a:buClr>
            </a:pPr>
            <a:r>
              <a:rPr lang="en-US" sz="1600" b="1" kern="0" dirty="0">
                <a:solidFill>
                  <a:srgbClr val="595959"/>
                </a:solidFill>
                <a:latin typeface="Livvic"/>
                <a:cs typeface="Arial"/>
                <a:sym typeface="Arial"/>
              </a:rPr>
              <a:t>Server Support</a:t>
            </a:r>
          </a:p>
        </p:txBody>
      </p:sp>
      <p:pic>
        <p:nvPicPr>
          <p:cNvPr id="5122" name="Picture 2" descr="https://cdn-icons.flaticon.com/png/512/3222/premium/3222791.png?token=exp=1650971430~hmac=498380f1fe018e2bd9d99348238b09ae">
            <a:extLst>
              <a:ext uri="{FF2B5EF4-FFF2-40B4-BE49-F238E27FC236}">
                <a16:creationId xmlns:a16="http://schemas.microsoft.com/office/drawing/2014/main" id="{FF4F8F52-6062-4320-9752-2BEFDC5026D6}"/>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39294" y="1536928"/>
            <a:ext cx="1022108" cy="116582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454965DB-AC00-4605-A20B-1B4CE303D6E9}"/>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33" name="TextBox 32">
            <a:extLst>
              <a:ext uri="{FF2B5EF4-FFF2-40B4-BE49-F238E27FC236}">
                <a16:creationId xmlns:a16="http://schemas.microsoft.com/office/drawing/2014/main" id="{5388A73B-FFFF-420E-B20B-809D0A0C9614}"/>
              </a:ext>
            </a:extLst>
          </p:cNvPr>
          <p:cNvSpPr txBox="1"/>
          <p:nvPr/>
        </p:nvSpPr>
        <p:spPr>
          <a:xfrm>
            <a:off x="6989295" y="2610044"/>
            <a:ext cx="1277401" cy="584775"/>
          </a:xfrm>
          <a:prstGeom prst="rect">
            <a:avLst/>
          </a:prstGeom>
          <a:noFill/>
        </p:spPr>
        <p:txBody>
          <a:bodyPr wrap="square" rtlCol="0">
            <a:spAutoFit/>
          </a:bodyPr>
          <a:lstStyle/>
          <a:p>
            <a:pPr defTabSz="1219170">
              <a:buClr>
                <a:srgbClr val="000000"/>
              </a:buClr>
            </a:pPr>
            <a:r>
              <a:rPr lang="en-US" sz="1600" b="1" kern="0" dirty="0">
                <a:solidFill>
                  <a:srgbClr val="595959"/>
                </a:solidFill>
                <a:latin typeface="Livvic"/>
                <a:cs typeface="Arial"/>
                <a:sym typeface="Arial"/>
              </a:rPr>
              <a:t>Cloud  Support</a:t>
            </a:r>
          </a:p>
        </p:txBody>
      </p:sp>
    </p:spTree>
    <p:extLst>
      <p:ext uri="{BB962C8B-B14F-4D97-AF65-F5344CB8AC3E}">
        <p14:creationId xmlns:p14="http://schemas.microsoft.com/office/powerpoint/2010/main" val="3876751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122"/>
                                        </p:tgtEl>
                                      </p:cBhvr>
                                      <p:by x="150000" y="150000"/>
                                    </p:animScale>
                                  </p:childTnLst>
                                </p:cTn>
                              </p:par>
                              <p:par>
                                <p:cTn id="7" presetID="63" presetClass="path" presetSubtype="0" accel="50000" decel="50000" fill="hold" nodeType="withEffect">
                                  <p:stCondLst>
                                    <p:cond delay="0"/>
                                  </p:stCondLst>
                                  <p:childTnLst>
                                    <p:animMotion origin="layout" path="M -4.44444E-6 -9.87654E-7 L 0.16181 -0.00247 " pathEditMode="relative" rAng="0" ptsTypes="AA">
                                      <p:cBhvr>
                                        <p:cTn id="8" dur="2000" fill="hold"/>
                                        <p:tgtEl>
                                          <p:spTgt spid="37"/>
                                        </p:tgtEl>
                                        <p:attrNameLst>
                                          <p:attrName>ppt_x</p:attrName>
                                          <p:attrName>ppt_y</p:attrName>
                                        </p:attrNameLst>
                                      </p:cBhvr>
                                      <p:rCtr x="8090" y="-123"/>
                                    </p:animMotion>
                                  </p:childTnLst>
                                </p:cTn>
                              </p:par>
                              <p:par>
                                <p:cTn id="9" presetID="10" presetClass="exit" presetSubtype="0" fill="hold" grpId="0" nodeType="with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49"/>
                                        </p:tgtEl>
                                      </p:cBhvr>
                                    </p:animEffect>
                                    <p:set>
                                      <p:cBhvr>
                                        <p:cTn id="14" dur="1" fill="hold">
                                          <p:stCondLst>
                                            <p:cond delay="499"/>
                                          </p:stCondLst>
                                        </p:cTn>
                                        <p:tgtEl>
                                          <p:spTgt spid="49"/>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2" name="Google Shape;202;p31">
            <a:extLst>
              <a:ext uri="{FF2B5EF4-FFF2-40B4-BE49-F238E27FC236}">
                <a16:creationId xmlns:a16="http://schemas.microsoft.com/office/drawing/2014/main" id="{FF11E39E-C4E6-4972-A2F1-D83A8198A96A}"/>
              </a:ext>
            </a:extLst>
          </p:cNvPr>
          <p:cNvSpPr/>
          <p:nvPr/>
        </p:nvSpPr>
        <p:spPr>
          <a:xfrm rot="10800000" flipH="1">
            <a:off x="856308" y="1511175"/>
            <a:ext cx="5987315" cy="525472"/>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61" name="Google Shape;361;p41"/>
          <p:cNvSpPr txBox="1">
            <a:spLocks noGrp="1"/>
          </p:cNvSpPr>
          <p:nvPr>
            <p:ph type="subTitle" idx="1"/>
          </p:nvPr>
        </p:nvSpPr>
        <p:spPr>
          <a:xfrm>
            <a:off x="872847" y="1519514"/>
            <a:ext cx="5970776" cy="474167"/>
          </a:xfrm>
          <a:prstGeom prst="rect">
            <a:avLst/>
          </a:prstGeom>
        </p:spPr>
        <p:txBody>
          <a:bodyPr spcFirstLastPara="1" wrap="square" lIns="121900" tIns="121900" rIns="121900" bIns="121900" anchor="t" anchorCtr="0">
            <a:noAutofit/>
          </a:bodyPr>
          <a:lstStyle/>
          <a:p>
            <a:pPr marL="0" indent="0" algn="ctr"/>
            <a:r>
              <a:rPr lang="en-US" sz="2133" b="1" dirty="0">
                <a:solidFill>
                  <a:schemeClr val="bg1"/>
                </a:solidFill>
                <a:latin typeface="Calibri" panose="020F0502020204030204" pitchFamily="34" charset="0"/>
              </a:rPr>
              <a:t>Private Cloud - VMware Cloud Foundation (VCF)</a:t>
            </a:r>
          </a:p>
          <a:p>
            <a:pPr marL="0" indent="0"/>
            <a:endParaRPr lang="en-US" sz="1600" dirty="0">
              <a:solidFill>
                <a:schemeClr val="bg1"/>
              </a:solidFill>
            </a:endParaRPr>
          </a:p>
        </p:txBody>
      </p:sp>
      <p:sp>
        <p:nvSpPr>
          <p:cNvPr id="365" name="Google Shape;365;p41"/>
          <p:cNvSpPr/>
          <p:nvPr/>
        </p:nvSpPr>
        <p:spPr>
          <a:xfrm>
            <a:off x="11745952" y="1525828"/>
            <a:ext cx="244896" cy="4686285"/>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169;p29">
            <a:extLst>
              <a:ext uri="{FF2B5EF4-FFF2-40B4-BE49-F238E27FC236}">
                <a16:creationId xmlns:a16="http://schemas.microsoft.com/office/drawing/2014/main" id="{763C2A5E-4141-4D2D-AE6F-057293D8CC2D}"/>
              </a:ext>
            </a:extLst>
          </p:cNvPr>
          <p:cNvSpPr txBox="1">
            <a:spLocks/>
          </p:cNvSpPr>
          <p:nvPr/>
        </p:nvSpPr>
        <p:spPr>
          <a:xfrm>
            <a:off x="-875347" y="48087"/>
            <a:ext cx="5373067" cy="1195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1800"/>
              <a:buFont typeface="Livvic"/>
              <a:buNone/>
              <a:defRPr sz="1800" b="1" i="0" u="none" strike="noStrike" cap="none">
                <a:solidFill>
                  <a:schemeClr val="dk1"/>
                </a:solidFill>
                <a:latin typeface="Livvic"/>
                <a:ea typeface="Livvic"/>
                <a:cs typeface="Livvic"/>
                <a:sym typeface="Livvic"/>
              </a:defRPr>
            </a:lvl9pPr>
          </a:lstStyle>
          <a:p>
            <a:pPr algn="r" defTabSz="1219170">
              <a:buClr>
                <a:srgbClr val="434343"/>
              </a:buClr>
            </a:pPr>
            <a:r>
              <a:rPr lang="en-US" sz="3200" kern="0" dirty="0">
                <a:solidFill>
                  <a:srgbClr val="434343"/>
                </a:solidFill>
              </a:rPr>
              <a:t>Cloud Environment</a:t>
            </a:r>
          </a:p>
        </p:txBody>
      </p:sp>
      <p:sp>
        <p:nvSpPr>
          <p:cNvPr id="19" name="Google Shape;171;p29">
            <a:extLst>
              <a:ext uri="{FF2B5EF4-FFF2-40B4-BE49-F238E27FC236}">
                <a16:creationId xmlns:a16="http://schemas.microsoft.com/office/drawing/2014/main" id="{15679049-6F0E-4EF6-B727-F4EACD18AD42}"/>
              </a:ext>
            </a:extLst>
          </p:cNvPr>
          <p:cNvSpPr/>
          <p:nvPr/>
        </p:nvSpPr>
        <p:spPr>
          <a:xfrm>
            <a:off x="0" y="1525827"/>
            <a:ext cx="482800" cy="4686287"/>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3" name="Group 2">
            <a:extLst>
              <a:ext uri="{FF2B5EF4-FFF2-40B4-BE49-F238E27FC236}">
                <a16:creationId xmlns:a16="http://schemas.microsoft.com/office/drawing/2014/main" id="{70028F7F-0A9C-4F78-B3DB-D6148828ED06}"/>
              </a:ext>
            </a:extLst>
          </p:cNvPr>
          <p:cNvGrpSpPr/>
          <p:nvPr/>
        </p:nvGrpSpPr>
        <p:grpSpPr>
          <a:xfrm>
            <a:off x="8062371" y="1993683"/>
            <a:ext cx="4037069" cy="666978"/>
            <a:chOff x="917180" y="1875297"/>
            <a:chExt cx="3027802" cy="500233"/>
          </a:xfrm>
        </p:grpSpPr>
        <p:grpSp>
          <p:nvGrpSpPr>
            <p:cNvPr id="23" name="Google Shape;4016;p59">
              <a:extLst>
                <a:ext uri="{FF2B5EF4-FFF2-40B4-BE49-F238E27FC236}">
                  <a16:creationId xmlns:a16="http://schemas.microsoft.com/office/drawing/2014/main" id="{E000CB24-3570-424F-A7CA-E75EAC1EDB57}"/>
                </a:ext>
              </a:extLst>
            </p:cNvPr>
            <p:cNvGrpSpPr/>
            <p:nvPr/>
          </p:nvGrpSpPr>
          <p:grpSpPr>
            <a:xfrm>
              <a:off x="917180" y="1909858"/>
              <a:ext cx="356196" cy="265631"/>
              <a:chOff x="5216456" y="3725484"/>
              <a:chExt cx="356196" cy="265631"/>
            </a:xfrm>
          </p:grpSpPr>
          <p:sp>
            <p:nvSpPr>
              <p:cNvPr id="24" name="Google Shape;4017;p59">
                <a:extLst>
                  <a:ext uri="{FF2B5EF4-FFF2-40B4-BE49-F238E27FC236}">
                    <a16:creationId xmlns:a16="http://schemas.microsoft.com/office/drawing/2014/main" id="{8BF6994D-2359-496D-B1C4-75FD07460753}"/>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4018;p59">
                <a:extLst>
                  <a:ext uri="{FF2B5EF4-FFF2-40B4-BE49-F238E27FC236}">
                    <a16:creationId xmlns:a16="http://schemas.microsoft.com/office/drawing/2014/main" id="{F966BD61-1022-4607-A13F-21A263081C1D}"/>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2" name="TextBox 11">
              <a:extLst>
                <a:ext uri="{FF2B5EF4-FFF2-40B4-BE49-F238E27FC236}">
                  <a16:creationId xmlns:a16="http://schemas.microsoft.com/office/drawing/2014/main" id="{6A64BC11-0FE9-498F-BD60-94508AD4AE82}"/>
                </a:ext>
              </a:extLst>
            </p:cNvPr>
            <p:cNvSpPr txBox="1"/>
            <p:nvPr/>
          </p:nvSpPr>
          <p:spPr>
            <a:xfrm>
              <a:off x="1341321" y="1875297"/>
              <a:ext cx="2603661" cy="500233"/>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VMware CSI Storage</a:t>
              </a:r>
              <a:endParaRPr lang="en-US" sz="1867" kern="0" dirty="0">
                <a:solidFill>
                  <a:srgbClr val="595959"/>
                </a:solidFill>
                <a:latin typeface="Calibri" panose="020F0502020204030204" pitchFamily="34" charset="0"/>
                <a:cs typeface="Arial"/>
                <a:sym typeface="Catamaran Light"/>
              </a:endParaRPr>
            </a:p>
            <a:p>
              <a:pPr defTabSz="1219170">
                <a:buClr>
                  <a:srgbClr val="000000"/>
                </a:buClr>
              </a:pPr>
              <a:endParaRPr lang="en-US" sz="1867" kern="0" dirty="0">
                <a:solidFill>
                  <a:srgbClr val="000000"/>
                </a:solidFill>
                <a:latin typeface="Arial"/>
                <a:cs typeface="Arial"/>
                <a:sym typeface="Arial"/>
              </a:endParaRPr>
            </a:p>
          </p:txBody>
        </p:sp>
      </p:grpSp>
      <p:grpSp>
        <p:nvGrpSpPr>
          <p:cNvPr id="4" name="Group 3">
            <a:extLst>
              <a:ext uri="{FF2B5EF4-FFF2-40B4-BE49-F238E27FC236}">
                <a16:creationId xmlns:a16="http://schemas.microsoft.com/office/drawing/2014/main" id="{1E911F7F-813F-409E-A9C9-D937D7280F93}"/>
              </a:ext>
            </a:extLst>
          </p:cNvPr>
          <p:cNvGrpSpPr/>
          <p:nvPr/>
        </p:nvGrpSpPr>
        <p:grpSpPr>
          <a:xfrm>
            <a:off x="8062202" y="2567546"/>
            <a:ext cx="4521959" cy="625878"/>
            <a:chOff x="917180" y="2508629"/>
            <a:chExt cx="3391469" cy="469408"/>
          </a:xfrm>
        </p:grpSpPr>
        <p:grpSp>
          <p:nvGrpSpPr>
            <p:cNvPr id="33" name="Google Shape;4016;p59">
              <a:extLst>
                <a:ext uri="{FF2B5EF4-FFF2-40B4-BE49-F238E27FC236}">
                  <a16:creationId xmlns:a16="http://schemas.microsoft.com/office/drawing/2014/main" id="{3EE90649-353F-4012-84E0-32350E0138C6}"/>
                </a:ext>
              </a:extLst>
            </p:cNvPr>
            <p:cNvGrpSpPr/>
            <p:nvPr/>
          </p:nvGrpSpPr>
          <p:grpSpPr>
            <a:xfrm>
              <a:off x="917180" y="2615362"/>
              <a:ext cx="356196" cy="265631"/>
              <a:chOff x="5216456" y="3725484"/>
              <a:chExt cx="356196" cy="265631"/>
            </a:xfrm>
          </p:grpSpPr>
          <p:sp>
            <p:nvSpPr>
              <p:cNvPr id="34" name="Google Shape;4017;p59">
                <a:extLst>
                  <a:ext uri="{FF2B5EF4-FFF2-40B4-BE49-F238E27FC236}">
                    <a16:creationId xmlns:a16="http://schemas.microsoft.com/office/drawing/2014/main" id="{BB4BC959-A9F8-4F13-AD97-C88F2B45E3C6}"/>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 name="Google Shape;4018;p59">
                <a:extLst>
                  <a:ext uri="{FF2B5EF4-FFF2-40B4-BE49-F238E27FC236}">
                    <a16:creationId xmlns:a16="http://schemas.microsoft.com/office/drawing/2014/main" id="{B52E8EA4-7E4A-454E-AEB6-F686C815D8E5}"/>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6" name="TextBox 35">
              <a:extLst>
                <a:ext uri="{FF2B5EF4-FFF2-40B4-BE49-F238E27FC236}">
                  <a16:creationId xmlns:a16="http://schemas.microsoft.com/office/drawing/2014/main" id="{C4355F4B-E800-485F-B8F0-BB30EFA1670C}"/>
                </a:ext>
              </a:extLst>
            </p:cNvPr>
            <p:cNvSpPr txBox="1"/>
            <p:nvPr/>
          </p:nvSpPr>
          <p:spPr>
            <a:xfrm>
              <a:off x="1330519" y="2508629"/>
              <a:ext cx="2978130" cy="469408"/>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NSX-T New Load Balancer AVI</a:t>
              </a:r>
            </a:p>
            <a:p>
              <a:pPr marL="228594" lvl="1" indent="-228594" defTabSz="1219170">
                <a:buClr>
                  <a:srgbClr val="000000"/>
                </a:buClr>
                <a:buFontTx/>
                <a:buChar char="-"/>
              </a:pPr>
              <a:r>
                <a:rPr lang="en-US" sz="1600" kern="0" dirty="0">
                  <a:solidFill>
                    <a:srgbClr val="62779B"/>
                  </a:solidFill>
                  <a:latin typeface="Calibri" panose="020F0502020204030204" pitchFamily="34" charset="0"/>
                  <a:cs typeface="Arial"/>
                  <a:sym typeface="Arial"/>
                </a:rPr>
                <a:t>Highly available load balancer</a:t>
              </a:r>
            </a:p>
          </p:txBody>
        </p:sp>
      </p:grpSp>
      <p:grpSp>
        <p:nvGrpSpPr>
          <p:cNvPr id="5" name="Group 4">
            <a:extLst>
              <a:ext uri="{FF2B5EF4-FFF2-40B4-BE49-F238E27FC236}">
                <a16:creationId xmlns:a16="http://schemas.microsoft.com/office/drawing/2014/main" id="{A9790CF7-EFB0-4EBF-AC3F-7F633A3FEBD3}"/>
              </a:ext>
            </a:extLst>
          </p:cNvPr>
          <p:cNvGrpSpPr/>
          <p:nvPr/>
        </p:nvGrpSpPr>
        <p:grpSpPr>
          <a:xfrm>
            <a:off x="8062202" y="5355849"/>
            <a:ext cx="3928647" cy="681224"/>
            <a:chOff x="919072" y="3289842"/>
            <a:chExt cx="2946485" cy="510918"/>
          </a:xfrm>
        </p:grpSpPr>
        <p:sp>
          <p:nvSpPr>
            <p:cNvPr id="40" name="TextBox 39">
              <a:extLst>
                <a:ext uri="{FF2B5EF4-FFF2-40B4-BE49-F238E27FC236}">
                  <a16:creationId xmlns:a16="http://schemas.microsoft.com/office/drawing/2014/main" id="{0A0FDDA3-0E32-4A6E-AC51-E63B4C88321F}"/>
                </a:ext>
              </a:extLst>
            </p:cNvPr>
            <p:cNvSpPr txBox="1"/>
            <p:nvPr/>
          </p:nvSpPr>
          <p:spPr>
            <a:xfrm>
              <a:off x="1332411" y="3300527"/>
              <a:ext cx="2533146" cy="500233"/>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Extra Layer of Complexity</a:t>
              </a:r>
              <a:endParaRPr lang="en-US" sz="1867" kern="0" dirty="0">
                <a:solidFill>
                  <a:srgbClr val="595959"/>
                </a:solidFill>
                <a:latin typeface="Calibri" panose="020F0502020204030204" pitchFamily="34" charset="0"/>
                <a:cs typeface="Arial"/>
                <a:sym typeface="Catamaran Light"/>
              </a:endParaRPr>
            </a:p>
            <a:p>
              <a:pPr defTabSz="1219170">
                <a:buClr>
                  <a:srgbClr val="000000"/>
                </a:buClr>
              </a:pPr>
              <a:endParaRPr lang="en-US" sz="1867" kern="0" dirty="0">
                <a:solidFill>
                  <a:srgbClr val="000000"/>
                </a:solidFill>
                <a:latin typeface="Arial"/>
                <a:cs typeface="Arial"/>
                <a:sym typeface="Arial"/>
              </a:endParaRPr>
            </a:p>
          </p:txBody>
        </p:sp>
        <p:grpSp>
          <p:nvGrpSpPr>
            <p:cNvPr id="41" name="Google Shape;4019;p59">
              <a:extLst>
                <a:ext uri="{FF2B5EF4-FFF2-40B4-BE49-F238E27FC236}">
                  <a16:creationId xmlns:a16="http://schemas.microsoft.com/office/drawing/2014/main" id="{88602348-7A36-4585-8AF7-E45012AEC978}"/>
                </a:ext>
              </a:extLst>
            </p:cNvPr>
            <p:cNvGrpSpPr/>
            <p:nvPr/>
          </p:nvGrpSpPr>
          <p:grpSpPr>
            <a:xfrm>
              <a:off x="919072" y="3289842"/>
              <a:ext cx="317645" cy="318757"/>
              <a:chOff x="5779408" y="3699191"/>
              <a:chExt cx="317645" cy="318757"/>
            </a:xfrm>
          </p:grpSpPr>
          <p:sp>
            <p:nvSpPr>
              <p:cNvPr id="42" name="Google Shape;4020;p59">
                <a:extLst>
                  <a:ext uri="{FF2B5EF4-FFF2-40B4-BE49-F238E27FC236}">
                    <a16:creationId xmlns:a16="http://schemas.microsoft.com/office/drawing/2014/main" id="{CF705A27-42BB-4ECF-9B02-C265ACA1C895}"/>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3" name="Google Shape;4021;p59">
                <a:extLst>
                  <a:ext uri="{FF2B5EF4-FFF2-40B4-BE49-F238E27FC236}">
                    <a16:creationId xmlns:a16="http://schemas.microsoft.com/office/drawing/2014/main" id="{2B6B22DB-5812-431F-9997-9794B6110DEC}"/>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6" name="Group 5">
            <a:extLst>
              <a:ext uri="{FF2B5EF4-FFF2-40B4-BE49-F238E27FC236}">
                <a16:creationId xmlns:a16="http://schemas.microsoft.com/office/drawing/2014/main" id="{AF29F650-8BDF-4F3C-A868-E66A125F45CF}"/>
              </a:ext>
            </a:extLst>
          </p:cNvPr>
          <p:cNvGrpSpPr/>
          <p:nvPr/>
        </p:nvGrpSpPr>
        <p:grpSpPr>
          <a:xfrm>
            <a:off x="8062201" y="4057805"/>
            <a:ext cx="3155920" cy="666978"/>
            <a:chOff x="917180" y="3880175"/>
            <a:chExt cx="2366940" cy="500233"/>
          </a:xfrm>
        </p:grpSpPr>
        <p:grpSp>
          <p:nvGrpSpPr>
            <p:cNvPr id="21" name="Google Shape;4019;p59">
              <a:extLst>
                <a:ext uri="{FF2B5EF4-FFF2-40B4-BE49-F238E27FC236}">
                  <a16:creationId xmlns:a16="http://schemas.microsoft.com/office/drawing/2014/main" id="{270E30C1-CF7A-41F7-A426-324D67014163}"/>
                </a:ext>
              </a:extLst>
            </p:cNvPr>
            <p:cNvGrpSpPr/>
            <p:nvPr/>
          </p:nvGrpSpPr>
          <p:grpSpPr>
            <a:xfrm>
              <a:off x="917180" y="3880175"/>
              <a:ext cx="317645" cy="318757"/>
              <a:chOff x="5779408" y="3699191"/>
              <a:chExt cx="317645" cy="318757"/>
            </a:xfrm>
          </p:grpSpPr>
          <p:sp>
            <p:nvSpPr>
              <p:cNvPr id="26" name="Google Shape;4020;p59">
                <a:extLst>
                  <a:ext uri="{FF2B5EF4-FFF2-40B4-BE49-F238E27FC236}">
                    <a16:creationId xmlns:a16="http://schemas.microsoft.com/office/drawing/2014/main" id="{BA2B5061-A956-47A7-8E27-B841146673FF}"/>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7" name="Google Shape;4021;p59">
                <a:extLst>
                  <a:ext uri="{FF2B5EF4-FFF2-40B4-BE49-F238E27FC236}">
                    <a16:creationId xmlns:a16="http://schemas.microsoft.com/office/drawing/2014/main" id="{5E607829-B9EB-452D-858F-75F58CDAB90C}"/>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8" name="TextBox 27">
              <a:extLst>
                <a:ext uri="{FF2B5EF4-FFF2-40B4-BE49-F238E27FC236}">
                  <a16:creationId xmlns:a16="http://schemas.microsoft.com/office/drawing/2014/main" id="{52D7603F-CE5C-465C-8BE4-552FDF4ABB7F}"/>
                </a:ext>
              </a:extLst>
            </p:cNvPr>
            <p:cNvSpPr txBox="1"/>
            <p:nvPr/>
          </p:nvSpPr>
          <p:spPr>
            <a:xfrm>
              <a:off x="1395919" y="3880175"/>
              <a:ext cx="1888201" cy="500233"/>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Costly</a:t>
              </a:r>
              <a:endParaRPr lang="en-US" sz="1867" kern="0" dirty="0">
                <a:solidFill>
                  <a:srgbClr val="595959"/>
                </a:solidFill>
                <a:latin typeface="Calibri" panose="020F0502020204030204" pitchFamily="34" charset="0"/>
                <a:cs typeface="Arial"/>
                <a:sym typeface="Catamaran Light"/>
              </a:endParaRPr>
            </a:p>
            <a:p>
              <a:pPr defTabSz="1219170">
                <a:buClr>
                  <a:srgbClr val="000000"/>
                </a:buClr>
              </a:pPr>
              <a:endParaRPr lang="en-US" sz="1867" kern="0" dirty="0">
                <a:solidFill>
                  <a:srgbClr val="000000"/>
                </a:solidFill>
                <a:latin typeface="Arial"/>
                <a:cs typeface="Arial"/>
                <a:sym typeface="Arial"/>
              </a:endParaRPr>
            </a:p>
          </p:txBody>
        </p:sp>
      </p:grpSp>
      <p:sp>
        <p:nvSpPr>
          <p:cNvPr id="7" name="Rectangle 6">
            <a:extLst>
              <a:ext uri="{FF2B5EF4-FFF2-40B4-BE49-F238E27FC236}">
                <a16:creationId xmlns:a16="http://schemas.microsoft.com/office/drawing/2014/main" id="{AEE06E29-56E4-41A8-A366-17993A0023BC}"/>
              </a:ext>
            </a:extLst>
          </p:cNvPr>
          <p:cNvSpPr/>
          <p:nvPr/>
        </p:nvSpPr>
        <p:spPr>
          <a:xfrm>
            <a:off x="824751" y="2174827"/>
            <a:ext cx="7054636" cy="872098"/>
          </a:xfrm>
          <a:prstGeom prst="rect">
            <a:avLst/>
          </a:prstGeom>
        </p:spPr>
        <p:txBody>
          <a:bodyPr wrap="square">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Hyper-converged Infrastructure (HCI) </a:t>
            </a:r>
          </a:p>
          <a:p>
            <a:pPr defTabSz="1219170">
              <a:buClr>
                <a:srgbClr val="000000"/>
              </a:buClr>
            </a:pPr>
            <a:r>
              <a:rPr lang="en-US" sz="1600" kern="0" dirty="0">
                <a:solidFill>
                  <a:srgbClr val="595959"/>
                </a:solidFill>
                <a:latin typeface="Calibri" panose="020F0502020204030204" pitchFamily="34" charset="0"/>
                <a:cs typeface="Arial"/>
                <a:sym typeface="Arial"/>
              </a:rPr>
              <a:t>- </a:t>
            </a:r>
            <a:r>
              <a:rPr lang="en-US" sz="1600" kern="0" dirty="0">
                <a:solidFill>
                  <a:srgbClr val="62779B"/>
                </a:solidFill>
                <a:latin typeface="Calibri" panose="020F0502020204030204" pitchFamily="34" charset="0"/>
                <a:cs typeface="Arial"/>
                <a:sym typeface="Arial"/>
              </a:rPr>
              <a:t>Unified system with storage, compute, network technologies with integrated management</a:t>
            </a:r>
            <a:r>
              <a:rPr lang="en-US" sz="1600" kern="0" dirty="0">
                <a:solidFill>
                  <a:srgbClr val="556D96"/>
                </a:solidFill>
                <a:latin typeface="Calibri" panose="020F0502020204030204" pitchFamily="34" charset="0"/>
                <a:cs typeface="Arial"/>
                <a:sym typeface="Arial"/>
              </a:rPr>
              <a:t>. </a:t>
            </a:r>
          </a:p>
        </p:txBody>
      </p:sp>
      <p:pic>
        <p:nvPicPr>
          <p:cNvPr id="37" name="Picture 36">
            <a:extLst>
              <a:ext uri="{FF2B5EF4-FFF2-40B4-BE49-F238E27FC236}">
                <a16:creationId xmlns:a16="http://schemas.microsoft.com/office/drawing/2014/main" id="{C2E2093C-4F0A-438D-AD1D-0DDC2DADD72F}"/>
              </a:ext>
            </a:extLst>
          </p:cNvPr>
          <p:cNvPicPr>
            <a:picLocks noChangeAspect="1"/>
          </p:cNvPicPr>
          <p:nvPr/>
        </p:nvPicPr>
        <p:blipFill rotWithShape="1">
          <a:blip r:embed="rId3"/>
          <a:srcRect t="406" r="-106" b="11622"/>
          <a:stretch/>
        </p:blipFill>
        <p:spPr>
          <a:xfrm>
            <a:off x="766957" y="3242188"/>
            <a:ext cx="7054636" cy="2559129"/>
          </a:xfrm>
          <a:prstGeom prst="rect">
            <a:avLst/>
          </a:prstGeom>
        </p:spPr>
      </p:pic>
      <p:grpSp>
        <p:nvGrpSpPr>
          <p:cNvPr id="38" name="Group 37">
            <a:extLst>
              <a:ext uri="{FF2B5EF4-FFF2-40B4-BE49-F238E27FC236}">
                <a16:creationId xmlns:a16="http://schemas.microsoft.com/office/drawing/2014/main" id="{82B9A845-8017-4521-8A41-266F399F6DA5}"/>
              </a:ext>
            </a:extLst>
          </p:cNvPr>
          <p:cNvGrpSpPr/>
          <p:nvPr/>
        </p:nvGrpSpPr>
        <p:grpSpPr>
          <a:xfrm>
            <a:off x="8062201" y="3341631"/>
            <a:ext cx="4536531" cy="445551"/>
            <a:chOff x="917180" y="2546830"/>
            <a:chExt cx="3402398" cy="334163"/>
          </a:xfrm>
        </p:grpSpPr>
        <p:grpSp>
          <p:nvGrpSpPr>
            <p:cNvPr id="39" name="Google Shape;4016;p59">
              <a:extLst>
                <a:ext uri="{FF2B5EF4-FFF2-40B4-BE49-F238E27FC236}">
                  <a16:creationId xmlns:a16="http://schemas.microsoft.com/office/drawing/2014/main" id="{7846A0DA-5610-43CF-A24A-6036F66120F1}"/>
                </a:ext>
              </a:extLst>
            </p:cNvPr>
            <p:cNvGrpSpPr/>
            <p:nvPr/>
          </p:nvGrpSpPr>
          <p:grpSpPr>
            <a:xfrm>
              <a:off x="917180" y="2615362"/>
              <a:ext cx="356196" cy="265631"/>
              <a:chOff x="5216456" y="3725484"/>
              <a:chExt cx="356196" cy="265631"/>
            </a:xfrm>
          </p:grpSpPr>
          <p:sp>
            <p:nvSpPr>
              <p:cNvPr id="45" name="Google Shape;4017;p59">
                <a:extLst>
                  <a:ext uri="{FF2B5EF4-FFF2-40B4-BE49-F238E27FC236}">
                    <a16:creationId xmlns:a16="http://schemas.microsoft.com/office/drawing/2014/main" id="{22AA5008-54EF-47A0-9FC8-90BD0A462645}"/>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Google Shape;4018;p59">
                <a:extLst>
                  <a:ext uri="{FF2B5EF4-FFF2-40B4-BE49-F238E27FC236}">
                    <a16:creationId xmlns:a16="http://schemas.microsoft.com/office/drawing/2014/main" id="{4430DCD8-81C9-4213-91FC-C3EBB7235A6B}"/>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00B05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4" name="TextBox 43">
              <a:extLst>
                <a:ext uri="{FF2B5EF4-FFF2-40B4-BE49-F238E27FC236}">
                  <a16:creationId xmlns:a16="http://schemas.microsoft.com/office/drawing/2014/main" id="{CAF797A3-20C1-4ED3-BF52-6EEFC02AB215}"/>
                </a:ext>
              </a:extLst>
            </p:cNvPr>
            <p:cNvSpPr txBox="1"/>
            <p:nvPr/>
          </p:nvSpPr>
          <p:spPr>
            <a:xfrm>
              <a:off x="1341448" y="2546830"/>
              <a:ext cx="2978130" cy="284742"/>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Smooth</a:t>
              </a:r>
              <a:r>
                <a:rPr lang="en-US" sz="1867" kern="0" dirty="0">
                  <a:solidFill>
                    <a:srgbClr val="000000"/>
                  </a:solidFill>
                  <a:latin typeface="Arial"/>
                  <a:cs typeface="Arial"/>
                  <a:sym typeface="Arial"/>
                </a:rPr>
                <a:t> </a:t>
              </a:r>
              <a:r>
                <a:rPr lang="en-US" sz="1867" kern="0" dirty="0">
                  <a:solidFill>
                    <a:srgbClr val="595959"/>
                  </a:solidFill>
                  <a:latin typeface="Calibri" panose="020F0502020204030204" pitchFamily="34" charset="0"/>
                  <a:cs typeface="Arial"/>
                  <a:sym typeface="Arial"/>
                </a:rPr>
                <a:t>Migration</a:t>
              </a:r>
            </a:p>
          </p:txBody>
        </p:sp>
      </p:grpSp>
      <p:sp>
        <p:nvSpPr>
          <p:cNvPr id="48" name="TextBox 47">
            <a:extLst>
              <a:ext uri="{FF2B5EF4-FFF2-40B4-BE49-F238E27FC236}">
                <a16:creationId xmlns:a16="http://schemas.microsoft.com/office/drawing/2014/main" id="{3F7D8C75-9FC8-4690-8684-F45D2683D500}"/>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grpSp>
        <p:nvGrpSpPr>
          <p:cNvPr id="47" name="Group 46">
            <a:extLst>
              <a:ext uri="{FF2B5EF4-FFF2-40B4-BE49-F238E27FC236}">
                <a16:creationId xmlns:a16="http://schemas.microsoft.com/office/drawing/2014/main" id="{695E0DAE-7FD7-4107-BE40-392BCCA55D42}"/>
              </a:ext>
            </a:extLst>
          </p:cNvPr>
          <p:cNvGrpSpPr/>
          <p:nvPr/>
        </p:nvGrpSpPr>
        <p:grpSpPr>
          <a:xfrm>
            <a:off x="8062201" y="4698684"/>
            <a:ext cx="3155920" cy="666978"/>
            <a:chOff x="917180" y="3858157"/>
            <a:chExt cx="2366940" cy="500233"/>
          </a:xfrm>
        </p:grpSpPr>
        <p:grpSp>
          <p:nvGrpSpPr>
            <p:cNvPr id="49" name="Google Shape;4019;p59">
              <a:extLst>
                <a:ext uri="{FF2B5EF4-FFF2-40B4-BE49-F238E27FC236}">
                  <a16:creationId xmlns:a16="http://schemas.microsoft.com/office/drawing/2014/main" id="{6924EFED-2B1B-4E43-B717-5E774E80FD52}"/>
                </a:ext>
              </a:extLst>
            </p:cNvPr>
            <p:cNvGrpSpPr/>
            <p:nvPr/>
          </p:nvGrpSpPr>
          <p:grpSpPr>
            <a:xfrm>
              <a:off x="917180" y="3880175"/>
              <a:ext cx="317645" cy="318757"/>
              <a:chOff x="5779408" y="3699191"/>
              <a:chExt cx="317645" cy="318757"/>
            </a:xfrm>
          </p:grpSpPr>
          <p:sp>
            <p:nvSpPr>
              <p:cNvPr id="51" name="Google Shape;4020;p59">
                <a:extLst>
                  <a:ext uri="{FF2B5EF4-FFF2-40B4-BE49-F238E27FC236}">
                    <a16:creationId xmlns:a16="http://schemas.microsoft.com/office/drawing/2014/main" id="{56EDBC39-CFB6-44D8-9450-0E046BF22ADF}"/>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52" name="Google Shape;4021;p59">
                <a:extLst>
                  <a:ext uri="{FF2B5EF4-FFF2-40B4-BE49-F238E27FC236}">
                    <a16:creationId xmlns:a16="http://schemas.microsoft.com/office/drawing/2014/main" id="{4ABFCCF0-D3A8-43B7-8AC9-78DCC5547ED2}"/>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C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0" name="TextBox 49">
              <a:extLst>
                <a:ext uri="{FF2B5EF4-FFF2-40B4-BE49-F238E27FC236}">
                  <a16:creationId xmlns:a16="http://schemas.microsoft.com/office/drawing/2014/main" id="{7683C622-3F80-4CD6-95E7-133AB3F26C01}"/>
                </a:ext>
              </a:extLst>
            </p:cNvPr>
            <p:cNvSpPr txBox="1"/>
            <p:nvPr/>
          </p:nvSpPr>
          <p:spPr>
            <a:xfrm>
              <a:off x="1395919" y="3858157"/>
              <a:ext cx="1888201" cy="500233"/>
            </a:xfrm>
            <a:prstGeom prst="rect">
              <a:avLst/>
            </a:prstGeom>
            <a:noFill/>
          </p:spPr>
          <p:txBody>
            <a:bodyPr wrap="square" rtlCol="0">
              <a:spAutoFit/>
            </a:bodyPr>
            <a:lstStyle/>
            <a:p>
              <a:pPr defTabSz="1219170">
                <a:buClr>
                  <a:srgbClr val="000000"/>
                </a:buClr>
              </a:pPr>
              <a:r>
                <a:rPr lang="en-US" sz="1867" kern="0" dirty="0">
                  <a:solidFill>
                    <a:srgbClr val="595959"/>
                  </a:solidFill>
                  <a:latin typeface="Calibri" panose="020F0502020204030204" pitchFamily="34" charset="0"/>
                  <a:cs typeface="Arial"/>
                  <a:sym typeface="Arial"/>
                </a:rPr>
                <a:t>Finite Resources</a:t>
              </a:r>
              <a:endParaRPr lang="en-US" sz="1867" kern="0" dirty="0">
                <a:solidFill>
                  <a:srgbClr val="595959"/>
                </a:solidFill>
                <a:latin typeface="Calibri" panose="020F0502020204030204" pitchFamily="34" charset="0"/>
                <a:cs typeface="Arial"/>
                <a:sym typeface="Catamaran Light"/>
              </a:endParaRPr>
            </a:p>
            <a:p>
              <a:pPr defTabSz="1219170">
                <a:buClr>
                  <a:srgbClr val="000000"/>
                </a:buClr>
              </a:pPr>
              <a:endParaRPr lang="en-US" sz="1867" kern="0" dirty="0">
                <a:solidFill>
                  <a:srgbClr val="000000"/>
                </a:solidFill>
                <a:latin typeface="Arial"/>
                <a:cs typeface="Arial"/>
                <a:sym typeface="Arial"/>
              </a:endParaRPr>
            </a:p>
          </p:txBody>
        </p:sp>
      </p:grpSp>
    </p:spTree>
    <p:extLst>
      <p:ext uri="{BB962C8B-B14F-4D97-AF65-F5344CB8AC3E}">
        <p14:creationId xmlns:p14="http://schemas.microsoft.com/office/powerpoint/2010/main" val="183563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4057557" y="5213349"/>
            <a:ext cx="4975232"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kern="0" dirty="0">
                <a:solidFill>
                  <a:srgbClr val="62779B"/>
                </a:solidFill>
                <a:latin typeface="Calibri Light" panose="020F0302020204030204" pitchFamily="34" charset="0"/>
                <a:cs typeface="Calibri Light" panose="020F0302020204030204" pitchFamily="34" charset="0"/>
              </a:rPr>
              <a:t>The day all the images disappeared</a:t>
            </a:r>
          </a:p>
        </p:txBody>
      </p:sp>
      <p:pic>
        <p:nvPicPr>
          <p:cNvPr id="2050" name="Picture 2" descr="Evacuation of people from danger of earthquake in city. man and woman running from disaster amid clefts on road, destruction of houses flat illustration Free Vector">
            <a:extLst>
              <a:ext uri="{FF2B5EF4-FFF2-40B4-BE49-F238E27FC236}">
                <a16:creationId xmlns:a16="http://schemas.microsoft.com/office/drawing/2014/main" id="{E3E348E2-93A0-4EFD-B4D3-1888E222872B}"/>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2120900" y="1644651"/>
            <a:ext cx="7950200" cy="35687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71;p29">
            <a:extLst>
              <a:ext uri="{FF2B5EF4-FFF2-40B4-BE49-F238E27FC236}">
                <a16:creationId xmlns:a16="http://schemas.microsoft.com/office/drawing/2014/main" id="{202657CC-DA81-4076-9C60-865FFC059057}"/>
              </a:ext>
            </a:extLst>
          </p:cNvPr>
          <p:cNvSpPr/>
          <p:nvPr/>
        </p:nvSpPr>
        <p:spPr>
          <a:xfrm>
            <a:off x="0" y="1525827"/>
            <a:ext cx="482800" cy="4686287"/>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365;p41">
            <a:extLst>
              <a:ext uri="{FF2B5EF4-FFF2-40B4-BE49-F238E27FC236}">
                <a16:creationId xmlns:a16="http://schemas.microsoft.com/office/drawing/2014/main" id="{2BFC4696-A71F-4528-91FB-23DBA3D6FE29}"/>
              </a:ext>
            </a:extLst>
          </p:cNvPr>
          <p:cNvSpPr/>
          <p:nvPr/>
        </p:nvSpPr>
        <p:spPr>
          <a:xfrm>
            <a:off x="11745952" y="1525828"/>
            <a:ext cx="244896" cy="4686285"/>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TextBox 8">
            <a:extLst>
              <a:ext uri="{FF2B5EF4-FFF2-40B4-BE49-F238E27FC236}">
                <a16:creationId xmlns:a16="http://schemas.microsoft.com/office/drawing/2014/main" id="{C1096FF9-9109-4D59-A839-0B7DFA7C07FC}"/>
              </a:ext>
            </a:extLst>
          </p:cNvPr>
          <p:cNvSpPr txBox="1"/>
          <p:nvPr/>
        </p:nvSpPr>
        <p:spPr>
          <a:xfrm>
            <a:off x="482800" y="684332"/>
            <a:ext cx="5613200" cy="584775"/>
          </a:xfrm>
          <a:prstGeom prst="rect">
            <a:avLst/>
          </a:prstGeom>
          <a:noFill/>
        </p:spPr>
        <p:txBody>
          <a:bodyPr wrap="square" rtlCol="0">
            <a:spAutoFit/>
          </a:bodyPr>
          <a:lstStyle/>
          <a:p>
            <a:pPr defTabSz="1219170">
              <a:buClr>
                <a:srgbClr val="000000"/>
              </a:buClr>
            </a:pPr>
            <a:r>
              <a:rPr lang="en-US" sz="3200" b="1" kern="0" dirty="0">
                <a:solidFill>
                  <a:srgbClr val="595959"/>
                </a:solidFill>
                <a:latin typeface="Livvic" panose="020B0604020202020204" charset="0"/>
                <a:cs typeface="Arial"/>
                <a:sym typeface="Arial"/>
              </a:rPr>
              <a:t>Extra Layer of Complexity</a:t>
            </a:r>
            <a:endParaRPr lang="en-US" sz="3200" b="1" kern="0" dirty="0">
              <a:solidFill>
                <a:srgbClr val="595959"/>
              </a:solidFill>
              <a:latin typeface="Livvic" panose="020B0604020202020204" charset="0"/>
              <a:cs typeface="Arial"/>
              <a:sym typeface="Catamaran Light"/>
            </a:endParaRPr>
          </a:p>
        </p:txBody>
      </p:sp>
    </p:spTree>
    <p:extLst>
      <p:ext uri="{BB962C8B-B14F-4D97-AF65-F5344CB8AC3E}">
        <p14:creationId xmlns:p14="http://schemas.microsoft.com/office/powerpoint/2010/main" val="2382698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43"/>
          <p:cNvSpPr/>
          <p:nvPr/>
        </p:nvSpPr>
        <p:spPr>
          <a:xfrm>
            <a:off x="3289541" y="3200855"/>
            <a:ext cx="6381679" cy="3622643"/>
          </a:xfrm>
          <a:prstGeom prst="rect">
            <a:avLst/>
          </a:prstGeom>
          <a:solidFill>
            <a:srgbClr val="CDD6E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0" name="Picture 6" descr="Man signing contract with big pen. Free Vector">
            <a:extLst>
              <a:ext uri="{FF2B5EF4-FFF2-40B4-BE49-F238E27FC236}">
                <a16:creationId xmlns:a16="http://schemas.microsoft.com/office/drawing/2014/main" id="{1AEC4C3E-E618-40F4-9066-10DD084886EB}"/>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13327" t="15436" r="13612" b="15485"/>
          <a:stretch/>
        </p:blipFill>
        <p:spPr bwMode="auto">
          <a:xfrm>
            <a:off x="4098454" y="0"/>
            <a:ext cx="5001185" cy="32008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01334B-838E-4EED-9260-4846F5AB8169}"/>
              </a:ext>
            </a:extLst>
          </p:cNvPr>
          <p:cNvSpPr txBox="1"/>
          <p:nvPr/>
        </p:nvSpPr>
        <p:spPr>
          <a:xfrm>
            <a:off x="3555512" y="3370797"/>
            <a:ext cx="2367961" cy="420564"/>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Disclaimer</a:t>
            </a:r>
          </a:p>
        </p:txBody>
      </p:sp>
      <p:sp>
        <p:nvSpPr>
          <p:cNvPr id="383" name="Google Shape;383;p43"/>
          <p:cNvSpPr txBox="1">
            <a:spLocks noGrp="1"/>
          </p:cNvSpPr>
          <p:nvPr>
            <p:ph type="subTitle" idx="1"/>
          </p:nvPr>
        </p:nvSpPr>
        <p:spPr>
          <a:xfrm>
            <a:off x="3943282" y="3655981"/>
            <a:ext cx="5074193" cy="2066964"/>
          </a:xfrm>
          <a:prstGeom prst="rect">
            <a:avLst/>
          </a:prstGeom>
        </p:spPr>
        <p:txBody>
          <a:bodyPr spcFirstLastPara="1" wrap="square" lIns="121900" tIns="121900" rIns="121900" bIns="121900" anchor="t" anchorCtr="0">
            <a:noAutofit/>
          </a:bodyPr>
          <a:lstStyle/>
          <a:p>
            <a:pPr marL="152396" indent="0"/>
            <a:r>
              <a:rPr lang="en-US" sz="1867" dirty="0">
                <a:solidFill>
                  <a:schemeClr val="bg2"/>
                </a:solidFill>
                <a:latin typeface="Calibri" panose="020F0502020204030204" pitchFamily="34" charset="0"/>
                <a:cs typeface="Arial"/>
                <a:sym typeface="Arial"/>
              </a:rPr>
              <a:t>The views and opinions contained in this presentation are those of the presenter. Any mentioned products should not be interpreted as endorsement or recommendation by Saudi Aramco. </a:t>
            </a:r>
          </a:p>
          <a:p>
            <a:pPr marL="152396" indent="0"/>
            <a:endParaRPr lang="en-US" sz="1867" dirty="0">
              <a:solidFill>
                <a:schemeClr val="bg2"/>
              </a:solidFill>
              <a:latin typeface="Calibri" panose="020F0502020204030204" pitchFamily="34" charset="0"/>
              <a:cs typeface="Arial"/>
              <a:sym typeface="Arial"/>
            </a:endParaRPr>
          </a:p>
          <a:p>
            <a:pPr marL="152396" indent="0"/>
            <a:endParaRPr lang="en-US" sz="1867" dirty="0">
              <a:solidFill>
                <a:schemeClr val="bg2"/>
              </a:solidFill>
              <a:latin typeface="Calibri" panose="020F0502020204030204" pitchFamily="34" charset="0"/>
              <a:cs typeface="Arial"/>
              <a:sym typeface="Arial"/>
            </a:endParaRPr>
          </a:p>
          <a:p>
            <a:pPr marL="152396" indent="0"/>
            <a:r>
              <a:rPr lang="en-US" sz="1867" dirty="0">
                <a:solidFill>
                  <a:schemeClr val="bg2"/>
                </a:solidFill>
                <a:latin typeface="Calibri" panose="020F0502020204030204" pitchFamily="34" charset="0"/>
                <a:cs typeface="Arial"/>
                <a:sym typeface="Arial"/>
              </a:rPr>
              <a:t>The ideas and the work presented here are a collective of a teamwork that I am grateful for.</a:t>
            </a:r>
          </a:p>
        </p:txBody>
      </p:sp>
      <p:sp>
        <p:nvSpPr>
          <p:cNvPr id="385" name="Google Shape;385;p43"/>
          <p:cNvSpPr/>
          <p:nvPr/>
        </p:nvSpPr>
        <p:spPr>
          <a:xfrm>
            <a:off x="0" y="720000"/>
            <a:ext cx="3093600" cy="1848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TextBox 12">
            <a:extLst>
              <a:ext uri="{FF2B5EF4-FFF2-40B4-BE49-F238E27FC236}">
                <a16:creationId xmlns:a16="http://schemas.microsoft.com/office/drawing/2014/main" id="{A24039A4-9036-48E6-BB58-1BD693C00471}"/>
              </a:ext>
            </a:extLst>
          </p:cNvPr>
          <p:cNvSpPr txBox="1"/>
          <p:nvPr/>
        </p:nvSpPr>
        <p:spPr>
          <a:xfrm>
            <a:off x="3524787" y="5619116"/>
            <a:ext cx="2966589" cy="420564"/>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Acknowledgment</a:t>
            </a:r>
            <a:r>
              <a:rPr lang="en-US" sz="2133" b="1" kern="0" dirty="0">
                <a:solidFill>
                  <a:srgbClr val="434343"/>
                </a:solidFill>
                <a:latin typeface="Livvic"/>
                <a:cs typeface="Arial"/>
                <a:sym typeface="Livvic"/>
              </a:rPr>
              <a:t> </a:t>
            </a:r>
          </a:p>
        </p:txBody>
      </p:sp>
    </p:spTree>
    <p:extLst>
      <p:ext uri="{BB962C8B-B14F-4D97-AF65-F5344CB8AC3E}">
        <p14:creationId xmlns:p14="http://schemas.microsoft.com/office/powerpoint/2010/main" val="765214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2191672" y="5213349"/>
            <a:ext cx="4715755"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kern="0" dirty="0">
                <a:solidFill>
                  <a:srgbClr val="62779B"/>
                </a:solidFill>
                <a:latin typeface="Calibri Light" panose="020F0302020204030204" pitchFamily="34" charset="0"/>
                <a:cs typeface="Calibri Light" panose="020F0302020204030204" pitchFamily="34" charset="0"/>
              </a:rPr>
              <a:t>The day all the images disappeared</a:t>
            </a:r>
          </a:p>
        </p:txBody>
      </p:sp>
      <p:pic>
        <p:nvPicPr>
          <p:cNvPr id="2050" name="Picture 2" descr="Evacuation of people from danger of earthquake in city. man and woman running from disaster amid clefts on road, destruction of houses flat illustration Free Vector">
            <a:extLst>
              <a:ext uri="{FF2B5EF4-FFF2-40B4-BE49-F238E27FC236}">
                <a16:creationId xmlns:a16="http://schemas.microsoft.com/office/drawing/2014/main" id="{E3E348E2-93A0-4EFD-B4D3-1888E222872B}"/>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255015" y="1644651"/>
            <a:ext cx="7950200" cy="35687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71;p29">
            <a:extLst>
              <a:ext uri="{FF2B5EF4-FFF2-40B4-BE49-F238E27FC236}">
                <a16:creationId xmlns:a16="http://schemas.microsoft.com/office/drawing/2014/main" id="{202657CC-DA81-4076-9C60-865FFC059057}"/>
              </a:ext>
            </a:extLst>
          </p:cNvPr>
          <p:cNvSpPr/>
          <p:nvPr/>
        </p:nvSpPr>
        <p:spPr>
          <a:xfrm>
            <a:off x="0" y="1525827"/>
            <a:ext cx="482800" cy="4686287"/>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365;p41">
            <a:extLst>
              <a:ext uri="{FF2B5EF4-FFF2-40B4-BE49-F238E27FC236}">
                <a16:creationId xmlns:a16="http://schemas.microsoft.com/office/drawing/2014/main" id="{2BFC4696-A71F-4528-91FB-23DBA3D6FE29}"/>
              </a:ext>
            </a:extLst>
          </p:cNvPr>
          <p:cNvSpPr/>
          <p:nvPr/>
        </p:nvSpPr>
        <p:spPr>
          <a:xfrm>
            <a:off x="11745952" y="1525828"/>
            <a:ext cx="244896" cy="4686285"/>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TextBox 8">
            <a:extLst>
              <a:ext uri="{FF2B5EF4-FFF2-40B4-BE49-F238E27FC236}">
                <a16:creationId xmlns:a16="http://schemas.microsoft.com/office/drawing/2014/main" id="{C1096FF9-9109-4D59-A839-0B7DFA7C07FC}"/>
              </a:ext>
            </a:extLst>
          </p:cNvPr>
          <p:cNvSpPr txBox="1"/>
          <p:nvPr/>
        </p:nvSpPr>
        <p:spPr>
          <a:xfrm>
            <a:off x="482800" y="684332"/>
            <a:ext cx="5613200" cy="584775"/>
          </a:xfrm>
          <a:prstGeom prst="rect">
            <a:avLst/>
          </a:prstGeom>
          <a:noFill/>
        </p:spPr>
        <p:txBody>
          <a:bodyPr wrap="square" rtlCol="0">
            <a:spAutoFit/>
          </a:bodyPr>
          <a:lstStyle/>
          <a:p>
            <a:pPr defTabSz="1219170">
              <a:buClr>
                <a:srgbClr val="000000"/>
              </a:buClr>
            </a:pPr>
            <a:r>
              <a:rPr lang="en-US" sz="3200" b="1" kern="0" dirty="0">
                <a:solidFill>
                  <a:srgbClr val="595959"/>
                </a:solidFill>
                <a:latin typeface="Livvic" panose="020B0604020202020204" charset="0"/>
                <a:cs typeface="Arial"/>
                <a:sym typeface="Arial"/>
              </a:rPr>
              <a:t>Extra Layer of Complexity</a:t>
            </a:r>
            <a:endParaRPr lang="en-US" sz="3200" b="1" kern="0" dirty="0">
              <a:solidFill>
                <a:srgbClr val="595959"/>
              </a:solidFill>
              <a:latin typeface="Livvic" panose="020B0604020202020204" charset="0"/>
              <a:cs typeface="Arial"/>
              <a:sym typeface="Catamaran Light"/>
            </a:endParaRPr>
          </a:p>
        </p:txBody>
      </p:sp>
      <p:sp>
        <p:nvSpPr>
          <p:cNvPr id="10" name="TextBox 9">
            <a:extLst>
              <a:ext uri="{FF2B5EF4-FFF2-40B4-BE49-F238E27FC236}">
                <a16:creationId xmlns:a16="http://schemas.microsoft.com/office/drawing/2014/main" id="{B7F56510-A0A5-40C3-B29A-1A014C13A3A7}"/>
              </a:ext>
            </a:extLst>
          </p:cNvPr>
          <p:cNvSpPr txBox="1"/>
          <p:nvPr/>
        </p:nvSpPr>
        <p:spPr>
          <a:xfrm>
            <a:off x="8460230" y="2365811"/>
            <a:ext cx="3256397" cy="2591479"/>
          </a:xfrm>
          <a:prstGeom prst="rect">
            <a:avLst/>
          </a:prstGeom>
          <a:noFill/>
        </p:spPr>
        <p:txBody>
          <a:bodyPr wrap="square" rtlCol="0">
            <a:spAutoFit/>
          </a:bodyPr>
          <a:lstStyle/>
          <a:p>
            <a:pPr defTabSz="1219170">
              <a:lnSpc>
                <a:spcPct val="200000"/>
              </a:lnSpc>
              <a:buClr>
                <a:srgbClr val="000000"/>
              </a:buClr>
            </a:pPr>
            <a:r>
              <a:rPr lang="en-US" sz="2400" b="1" kern="0" dirty="0">
                <a:solidFill>
                  <a:srgbClr val="595959"/>
                </a:solidFill>
                <a:latin typeface="Catamaran Light" panose="020B0604020202020204" charset="0"/>
                <a:cs typeface="Catamaran Light" panose="020B0604020202020204" charset="0"/>
                <a:sym typeface="Arial"/>
              </a:rPr>
              <a:t>Lessons learned</a:t>
            </a:r>
          </a:p>
          <a:p>
            <a:pPr marL="380990" indent="-380990" defTabSz="1219170">
              <a:lnSpc>
                <a:spcPct val="200000"/>
              </a:lnSpc>
              <a:buClr>
                <a:srgbClr val="62779B"/>
              </a:buClr>
              <a:buFontTx/>
              <a:buChar char="-"/>
            </a:pPr>
            <a:r>
              <a:rPr lang="en-US" sz="2000" kern="0" dirty="0">
                <a:solidFill>
                  <a:srgbClr val="62779B"/>
                </a:solidFill>
                <a:latin typeface="Catamaran Light" panose="020B0604020202020204" charset="0"/>
                <a:cs typeface="Catamaran Light" panose="020B0604020202020204" charset="0"/>
                <a:sym typeface="Arial"/>
              </a:rPr>
              <a:t>Regular backup</a:t>
            </a:r>
          </a:p>
          <a:p>
            <a:pPr marL="380990" indent="-380990" defTabSz="1219170">
              <a:lnSpc>
                <a:spcPct val="200000"/>
              </a:lnSpc>
              <a:buClr>
                <a:srgbClr val="62779B"/>
              </a:buClr>
              <a:buFontTx/>
              <a:buChar char="-"/>
            </a:pPr>
            <a:r>
              <a:rPr lang="en-US" sz="2000" kern="0" dirty="0">
                <a:solidFill>
                  <a:srgbClr val="62779B"/>
                </a:solidFill>
                <a:latin typeface="Catamaran Light" panose="020B0604020202020204" charset="0"/>
                <a:cs typeface="Catamaran Light" panose="020B0604020202020204" charset="0"/>
                <a:sym typeface="Arial"/>
              </a:rPr>
              <a:t>Knowledge sharing</a:t>
            </a:r>
          </a:p>
          <a:p>
            <a:pPr marL="380990" indent="-380990" defTabSz="1219170">
              <a:lnSpc>
                <a:spcPct val="200000"/>
              </a:lnSpc>
              <a:buClr>
                <a:srgbClr val="62779B"/>
              </a:buClr>
              <a:buFontTx/>
              <a:buChar char="-"/>
            </a:pPr>
            <a:r>
              <a:rPr lang="en-US" sz="2000" kern="0" dirty="0">
                <a:solidFill>
                  <a:srgbClr val="62779B"/>
                </a:solidFill>
                <a:latin typeface="Catamaran Light" panose="020B0604020202020204" charset="0"/>
                <a:cs typeface="Catamaran Light" panose="020B0604020202020204" charset="0"/>
                <a:sym typeface="Arial"/>
              </a:rPr>
              <a:t>Graceful shutdown</a:t>
            </a:r>
          </a:p>
        </p:txBody>
      </p:sp>
    </p:spTree>
    <p:extLst>
      <p:ext uri="{BB962C8B-B14F-4D97-AF65-F5344CB8AC3E}">
        <p14:creationId xmlns:p14="http://schemas.microsoft.com/office/powerpoint/2010/main" val="1090752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71;p29">
            <a:extLst>
              <a:ext uri="{FF2B5EF4-FFF2-40B4-BE49-F238E27FC236}">
                <a16:creationId xmlns:a16="http://schemas.microsoft.com/office/drawing/2014/main" id="{202657CC-DA81-4076-9C60-865FFC059057}"/>
              </a:ext>
            </a:extLst>
          </p:cNvPr>
          <p:cNvSpPr/>
          <p:nvPr/>
        </p:nvSpPr>
        <p:spPr>
          <a:xfrm>
            <a:off x="0" y="1525827"/>
            <a:ext cx="482800" cy="4686287"/>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Google Shape;365;p41">
            <a:extLst>
              <a:ext uri="{FF2B5EF4-FFF2-40B4-BE49-F238E27FC236}">
                <a16:creationId xmlns:a16="http://schemas.microsoft.com/office/drawing/2014/main" id="{2BFC4696-A71F-4528-91FB-23DBA3D6FE29}"/>
              </a:ext>
            </a:extLst>
          </p:cNvPr>
          <p:cNvSpPr/>
          <p:nvPr/>
        </p:nvSpPr>
        <p:spPr>
          <a:xfrm>
            <a:off x="11745952" y="1525828"/>
            <a:ext cx="244896" cy="4686285"/>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TextBox 8">
            <a:extLst>
              <a:ext uri="{FF2B5EF4-FFF2-40B4-BE49-F238E27FC236}">
                <a16:creationId xmlns:a16="http://schemas.microsoft.com/office/drawing/2014/main" id="{C1096FF9-9109-4D59-A839-0B7DFA7C07FC}"/>
              </a:ext>
            </a:extLst>
          </p:cNvPr>
          <p:cNvSpPr txBox="1"/>
          <p:nvPr/>
        </p:nvSpPr>
        <p:spPr>
          <a:xfrm>
            <a:off x="482800" y="684332"/>
            <a:ext cx="5613200" cy="584775"/>
          </a:xfrm>
          <a:prstGeom prst="rect">
            <a:avLst/>
          </a:prstGeom>
          <a:noFill/>
        </p:spPr>
        <p:txBody>
          <a:bodyPr wrap="square" rtlCol="0">
            <a:spAutoFit/>
          </a:bodyPr>
          <a:lstStyle/>
          <a:p>
            <a:pPr defTabSz="1219170">
              <a:buClr>
                <a:srgbClr val="000000"/>
              </a:buClr>
            </a:pPr>
            <a:r>
              <a:rPr lang="en-US" sz="3200" b="1" kern="0" dirty="0">
                <a:solidFill>
                  <a:srgbClr val="595959"/>
                </a:solidFill>
                <a:latin typeface="Livvic" panose="020B0604020202020204" charset="0"/>
                <a:cs typeface="Arial"/>
                <a:sym typeface="Arial"/>
              </a:rPr>
              <a:t>Migration Experience</a:t>
            </a:r>
            <a:endParaRPr lang="en-US" sz="3200" b="1" kern="0" dirty="0">
              <a:solidFill>
                <a:srgbClr val="595959"/>
              </a:solidFill>
              <a:latin typeface="Livvic" panose="020B0604020202020204" charset="0"/>
              <a:cs typeface="Arial"/>
              <a:sym typeface="Catamaran Light"/>
            </a:endParaRPr>
          </a:p>
        </p:txBody>
      </p:sp>
      <p:sp>
        <p:nvSpPr>
          <p:cNvPr id="2" name="TextBox 1">
            <a:extLst>
              <a:ext uri="{FF2B5EF4-FFF2-40B4-BE49-F238E27FC236}">
                <a16:creationId xmlns:a16="http://schemas.microsoft.com/office/drawing/2014/main" id="{E8310090-C143-43C5-B0AE-771B10E82287}"/>
              </a:ext>
            </a:extLst>
          </p:cNvPr>
          <p:cNvSpPr txBox="1"/>
          <p:nvPr/>
        </p:nvSpPr>
        <p:spPr>
          <a:xfrm>
            <a:off x="954656" y="1713782"/>
            <a:ext cx="9247517" cy="3945696"/>
          </a:xfrm>
          <a:prstGeom prst="rect">
            <a:avLst/>
          </a:prstGeom>
          <a:noFill/>
        </p:spPr>
        <p:txBody>
          <a:bodyPr wrap="square" rtlCol="0">
            <a:spAutoFit/>
          </a:bodyPr>
          <a:lstStyle/>
          <a:p>
            <a:pPr defTabSz="1219170">
              <a:lnSpc>
                <a:spcPct val="200000"/>
              </a:lnSpc>
              <a:buClr>
                <a:srgbClr val="000000"/>
              </a:buClr>
            </a:pPr>
            <a:r>
              <a:rPr lang="en-US" sz="2400" b="1" kern="0" dirty="0">
                <a:solidFill>
                  <a:srgbClr val="595959"/>
                </a:solidFill>
                <a:latin typeface="Catamaran Light" panose="020B0604020202020204" charset="0"/>
                <a:cs typeface="Catamaran Light" panose="020B0604020202020204" charset="0"/>
                <a:sym typeface="Arial"/>
              </a:rPr>
              <a:t>OpenShift v3 to v4</a:t>
            </a:r>
          </a:p>
          <a:p>
            <a:pPr marL="380990" indent="-380990" defTabSz="1219170">
              <a:lnSpc>
                <a:spcPct val="200000"/>
              </a:lnSpc>
              <a:buClr>
                <a:srgbClr val="62779B"/>
              </a:buClr>
              <a:buFontTx/>
              <a:buChar char="-"/>
            </a:pPr>
            <a:r>
              <a:rPr lang="en-US" sz="2000" kern="0" dirty="0">
                <a:solidFill>
                  <a:srgbClr val="62779B"/>
                </a:solidFill>
                <a:latin typeface="Catamaran Light" panose="020B0604020202020204" charset="0"/>
                <a:cs typeface="Catamaran Light" panose="020B0604020202020204" charset="0"/>
                <a:sym typeface="Arial"/>
              </a:rPr>
              <a:t>No workload</a:t>
            </a:r>
          </a:p>
          <a:p>
            <a:pPr marL="380990" indent="-380990" defTabSz="1219170">
              <a:lnSpc>
                <a:spcPct val="200000"/>
              </a:lnSpc>
              <a:buClr>
                <a:srgbClr val="62779B"/>
              </a:buClr>
              <a:buFontTx/>
              <a:buChar char="-"/>
            </a:pPr>
            <a:r>
              <a:rPr lang="en-US" sz="2000" kern="0" dirty="0">
                <a:solidFill>
                  <a:srgbClr val="62779B"/>
                </a:solidFill>
                <a:latin typeface="Catamaran Light" panose="020B0604020202020204" charset="0"/>
                <a:cs typeface="Catamaran Light" panose="020B0604020202020204" charset="0"/>
                <a:sym typeface="Arial"/>
              </a:rPr>
              <a:t>Developers copied their manifests and data on NFS </a:t>
            </a:r>
            <a:endParaRPr lang="en-US" sz="2000" kern="0" dirty="0">
              <a:solidFill>
                <a:srgbClr val="595959"/>
              </a:solidFill>
              <a:latin typeface="Catamaran Light" panose="020B0604020202020204" charset="0"/>
              <a:cs typeface="Catamaran Light" panose="020B0604020202020204" charset="0"/>
              <a:sym typeface="Arial"/>
            </a:endParaRPr>
          </a:p>
          <a:p>
            <a:pPr defTabSz="1219170">
              <a:lnSpc>
                <a:spcPct val="200000"/>
              </a:lnSpc>
              <a:buClr>
                <a:srgbClr val="000000"/>
              </a:buClr>
            </a:pPr>
            <a:r>
              <a:rPr lang="en-US" sz="2400" b="1" kern="0" dirty="0" err="1">
                <a:solidFill>
                  <a:srgbClr val="595959"/>
                </a:solidFill>
                <a:latin typeface="Catamaran Light" panose="020B0604020202020204" charset="0"/>
                <a:cs typeface="Catamaran Light" panose="020B0604020202020204" charset="0"/>
                <a:sym typeface="Arial"/>
              </a:rPr>
              <a:t>Hyper-v</a:t>
            </a:r>
            <a:r>
              <a:rPr lang="en-US" sz="2400" b="1" kern="0" dirty="0">
                <a:solidFill>
                  <a:srgbClr val="595959"/>
                </a:solidFill>
                <a:latin typeface="Catamaran Light" panose="020B0604020202020204" charset="0"/>
                <a:cs typeface="Catamaran Light" panose="020B0604020202020204" charset="0"/>
                <a:sym typeface="Arial"/>
              </a:rPr>
              <a:t> to </a:t>
            </a:r>
            <a:r>
              <a:rPr lang="en-US" sz="2400" b="1" kern="0" dirty="0" err="1">
                <a:solidFill>
                  <a:srgbClr val="595959"/>
                </a:solidFill>
                <a:latin typeface="Catamaran Light" panose="020B0604020202020204" charset="0"/>
                <a:cs typeface="Catamaran Light" panose="020B0604020202020204" charset="0"/>
                <a:sym typeface="Arial"/>
              </a:rPr>
              <a:t>Vmware</a:t>
            </a:r>
            <a:endParaRPr lang="en-US" sz="2400" b="1" kern="0" dirty="0">
              <a:solidFill>
                <a:srgbClr val="595959"/>
              </a:solidFill>
              <a:latin typeface="Catamaran Light" panose="020B0604020202020204" charset="0"/>
              <a:cs typeface="Catamaran Light" panose="020B0604020202020204" charset="0"/>
              <a:sym typeface="Arial"/>
            </a:endParaRPr>
          </a:p>
          <a:p>
            <a:pPr marL="380990" indent="-380990" defTabSz="1219170">
              <a:lnSpc>
                <a:spcPct val="200000"/>
              </a:lnSpc>
              <a:buClr>
                <a:srgbClr val="000000"/>
              </a:buClr>
              <a:buFontTx/>
              <a:buChar char="-"/>
            </a:pPr>
            <a:r>
              <a:rPr lang="en-US" sz="2000" kern="0" dirty="0">
                <a:solidFill>
                  <a:srgbClr val="62779B"/>
                </a:solidFill>
                <a:latin typeface="Catamaran Light" panose="020B0604020202020204" charset="0"/>
                <a:cs typeface="Catamaran Light" panose="020B0604020202020204" charset="0"/>
                <a:sym typeface="Arial"/>
              </a:rPr>
              <a:t>Flexibility and availability</a:t>
            </a:r>
          </a:p>
          <a:p>
            <a:pPr marL="380990" indent="-380990" defTabSz="1219170">
              <a:lnSpc>
                <a:spcPct val="200000"/>
              </a:lnSpc>
              <a:buClr>
                <a:srgbClr val="000000"/>
              </a:buClr>
              <a:buFontTx/>
              <a:buChar char="-"/>
            </a:pPr>
            <a:r>
              <a:rPr lang="en-US" sz="2000" kern="0" dirty="0">
                <a:solidFill>
                  <a:srgbClr val="62779B"/>
                </a:solidFill>
                <a:latin typeface="Catamaran Light" panose="020B0604020202020204" charset="0"/>
                <a:cs typeface="Catamaran Light" panose="020B0604020202020204" charset="0"/>
                <a:sym typeface="Arial"/>
              </a:rPr>
              <a:t>Latency is less than 2 milliseconds for datacenters that are ~ 10 km apart </a:t>
            </a:r>
          </a:p>
        </p:txBody>
      </p:sp>
    </p:spTree>
    <p:extLst>
      <p:ext uri="{BB962C8B-B14F-4D97-AF65-F5344CB8AC3E}">
        <p14:creationId xmlns:p14="http://schemas.microsoft.com/office/powerpoint/2010/main" val="404196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8"/>
          <p:cNvSpPr/>
          <p:nvPr/>
        </p:nvSpPr>
        <p:spPr>
          <a:xfrm rot="-5400000" flipH="1">
            <a:off x="4170176" y="-1802281"/>
            <a:ext cx="3851649" cy="1046256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7" name="TextBox 16">
            <a:extLst>
              <a:ext uri="{FF2B5EF4-FFF2-40B4-BE49-F238E27FC236}">
                <a16:creationId xmlns:a16="http://schemas.microsoft.com/office/drawing/2014/main" id="{66D31BC8-D9FF-4729-89DA-90BE6425081E}"/>
              </a:ext>
            </a:extLst>
          </p:cNvPr>
          <p:cNvSpPr txBox="1"/>
          <p:nvPr/>
        </p:nvSpPr>
        <p:spPr>
          <a:xfrm>
            <a:off x="2614703" y="3429000"/>
            <a:ext cx="5703796" cy="995209"/>
          </a:xfrm>
          <a:prstGeom prst="rect">
            <a:avLst/>
          </a:prstGeom>
          <a:noFill/>
        </p:spPr>
        <p:txBody>
          <a:bodyPr wrap="square" rtlCol="0">
            <a:spAutoFit/>
          </a:bodyPr>
          <a:lstStyle/>
          <a:p>
            <a:pPr defTabSz="1219170">
              <a:buClr>
                <a:srgbClr val="000000"/>
              </a:buClr>
            </a:pPr>
            <a:r>
              <a:rPr lang="en-US" sz="5867" kern="0" dirty="0">
                <a:solidFill>
                  <a:srgbClr val="FFFFFF"/>
                </a:solidFill>
                <a:latin typeface="Livvic" pitchFamily="2" charset="0"/>
                <a:cs typeface="Catamaran Light" panose="020B0604020202020204" charset="0"/>
                <a:sym typeface="Arial"/>
              </a:rPr>
              <a:t>Platform Status</a:t>
            </a:r>
            <a:endParaRPr lang="en-US" sz="3733" kern="0" dirty="0">
              <a:solidFill>
                <a:srgbClr val="FFFFFF"/>
              </a:solidFill>
              <a:latin typeface="Livvic" pitchFamily="2" charset="0"/>
              <a:cs typeface="Catamaran Light" panose="020B0604020202020204" charset="0"/>
              <a:sym typeface="Arial"/>
            </a:endParaRPr>
          </a:p>
        </p:txBody>
      </p:sp>
      <p:sp>
        <p:nvSpPr>
          <p:cNvPr id="18" name="TextBox 17">
            <a:extLst>
              <a:ext uri="{FF2B5EF4-FFF2-40B4-BE49-F238E27FC236}">
                <a16:creationId xmlns:a16="http://schemas.microsoft.com/office/drawing/2014/main" id="{D8F8A53C-5DE7-4C25-AC63-766641CC0816}"/>
              </a:ext>
            </a:extLst>
          </p:cNvPr>
          <p:cNvSpPr txBox="1"/>
          <p:nvPr/>
        </p:nvSpPr>
        <p:spPr>
          <a:xfrm>
            <a:off x="1769035" y="2033797"/>
            <a:ext cx="1913964" cy="995209"/>
          </a:xfrm>
          <a:prstGeom prst="rect">
            <a:avLst/>
          </a:prstGeom>
          <a:noFill/>
        </p:spPr>
        <p:txBody>
          <a:bodyPr wrap="square" rtlCol="0">
            <a:spAutoFit/>
          </a:bodyPr>
          <a:lstStyle/>
          <a:p>
            <a:pPr defTabSz="1219170">
              <a:buClr>
                <a:srgbClr val="000000"/>
              </a:buClr>
            </a:pPr>
            <a:r>
              <a:rPr lang="en-US" sz="5867" b="1" kern="0" dirty="0">
                <a:solidFill>
                  <a:srgbClr val="EEEEEE"/>
                </a:solidFill>
                <a:latin typeface="Livvic"/>
                <a:cs typeface="Arial"/>
                <a:sym typeface="Arial"/>
              </a:rPr>
              <a:t>03</a:t>
            </a:r>
          </a:p>
        </p:txBody>
      </p:sp>
    </p:spTree>
    <p:extLst>
      <p:ext uri="{BB962C8B-B14F-4D97-AF65-F5344CB8AC3E}">
        <p14:creationId xmlns:p14="http://schemas.microsoft.com/office/powerpoint/2010/main" val="3558057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564257" y="535119"/>
            <a:ext cx="5242481"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sz="3200" kern="0" dirty="0">
                <a:solidFill>
                  <a:srgbClr val="434343"/>
                </a:solidFill>
              </a:rPr>
              <a:t>Setup</a:t>
            </a:r>
            <a:endParaRPr lang="en-US" sz="3200" kern="0" dirty="0">
              <a:solidFill>
                <a:srgbClr val="FFFFFF"/>
              </a:solidFill>
            </a:endParaRPr>
          </a:p>
        </p:txBody>
      </p:sp>
      <p:sp>
        <p:nvSpPr>
          <p:cNvPr id="5" name="Google Shape;365;p41">
            <a:extLst>
              <a:ext uri="{FF2B5EF4-FFF2-40B4-BE49-F238E27FC236}">
                <a16:creationId xmlns:a16="http://schemas.microsoft.com/office/drawing/2014/main" id="{D5CFF09D-4813-40CF-A2EC-4CF25A727A72}"/>
              </a:ext>
            </a:extLst>
          </p:cNvPr>
          <p:cNvSpPr/>
          <p:nvPr/>
        </p:nvSpPr>
        <p:spPr>
          <a:xfrm>
            <a:off x="338837" y="1483467"/>
            <a:ext cx="225420" cy="479390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Cloud 5">
            <a:extLst>
              <a:ext uri="{FF2B5EF4-FFF2-40B4-BE49-F238E27FC236}">
                <a16:creationId xmlns:a16="http://schemas.microsoft.com/office/drawing/2014/main" id="{35A86DE4-E031-4058-9D16-A78E230324F8}"/>
              </a:ext>
            </a:extLst>
          </p:cNvPr>
          <p:cNvSpPr/>
          <p:nvPr/>
        </p:nvSpPr>
        <p:spPr>
          <a:xfrm rot="323404">
            <a:off x="711446" y="508078"/>
            <a:ext cx="11264013" cy="6220001"/>
          </a:xfrm>
          <a:prstGeom prst="cloud">
            <a:avLst/>
          </a:prstGeom>
          <a:solidFill>
            <a:schemeClr val="accent5">
              <a:lumMod val="20000"/>
              <a:lumOff val="80000"/>
              <a:alpha val="4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buClr>
                <a:srgbClr val="000000"/>
              </a:buClr>
            </a:pPr>
            <a:endParaRPr lang="en-US" sz="1867" kern="0" dirty="0">
              <a:solidFill>
                <a:srgbClr val="FFFFFF"/>
              </a:solidFill>
              <a:latin typeface="Arial"/>
              <a:sym typeface="Arial"/>
            </a:endParaRPr>
          </a:p>
        </p:txBody>
      </p:sp>
      <p:sp>
        <p:nvSpPr>
          <p:cNvPr id="94" name="Rectangle: Rounded Corners 93">
            <a:extLst>
              <a:ext uri="{FF2B5EF4-FFF2-40B4-BE49-F238E27FC236}">
                <a16:creationId xmlns:a16="http://schemas.microsoft.com/office/drawing/2014/main" id="{8D6F8995-D279-4A17-9D3D-D577BDC0B44C}"/>
              </a:ext>
            </a:extLst>
          </p:cNvPr>
          <p:cNvSpPr/>
          <p:nvPr/>
        </p:nvSpPr>
        <p:spPr>
          <a:xfrm>
            <a:off x="1866415" y="1725283"/>
            <a:ext cx="2796360" cy="3454295"/>
          </a:xfrm>
          <a:prstGeom prst="roundRect">
            <a:avLst/>
          </a:prstGeom>
          <a:noFill/>
          <a:ln>
            <a:solidFill>
              <a:srgbClr val="C08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FFFFFF"/>
              </a:solidFill>
              <a:latin typeface="Arial"/>
              <a:sym typeface="Arial"/>
            </a:endParaRPr>
          </a:p>
        </p:txBody>
      </p:sp>
      <p:sp>
        <p:nvSpPr>
          <p:cNvPr id="97" name="TextBox 96">
            <a:extLst>
              <a:ext uri="{FF2B5EF4-FFF2-40B4-BE49-F238E27FC236}">
                <a16:creationId xmlns:a16="http://schemas.microsoft.com/office/drawing/2014/main" id="{7FBAF251-1A5A-420B-A72E-754AAB9F5901}"/>
              </a:ext>
            </a:extLst>
          </p:cNvPr>
          <p:cNvSpPr txBox="1"/>
          <p:nvPr/>
        </p:nvSpPr>
        <p:spPr>
          <a:xfrm>
            <a:off x="2251384" y="1745333"/>
            <a:ext cx="2516763" cy="748795"/>
          </a:xfrm>
          <a:prstGeom prst="rect">
            <a:avLst/>
          </a:prstGeom>
          <a:noFill/>
        </p:spPr>
        <p:txBody>
          <a:bodyPr wrap="square" rtlCol="0">
            <a:spAutoFit/>
          </a:bodyPr>
          <a:lstStyle/>
          <a:p>
            <a:pPr defTabSz="1219170">
              <a:buClr>
                <a:srgbClr val="000000"/>
              </a:buClr>
            </a:pPr>
            <a:r>
              <a:rPr lang="en-US" sz="2133" b="1" u="sng" kern="0" dirty="0">
                <a:solidFill>
                  <a:srgbClr val="434343"/>
                </a:solidFill>
                <a:latin typeface="Calibri Light" panose="020F0302020204030204" pitchFamily="34" charset="0"/>
                <a:cs typeface="Calibri Light" panose="020F0302020204030204" pitchFamily="34" charset="0"/>
                <a:sym typeface="Arial"/>
              </a:rPr>
              <a:t>General-purpose (multi-tenancy)</a:t>
            </a:r>
          </a:p>
        </p:txBody>
      </p:sp>
      <p:cxnSp>
        <p:nvCxnSpPr>
          <p:cNvPr id="103" name="Straight Connector 102">
            <a:extLst>
              <a:ext uri="{FF2B5EF4-FFF2-40B4-BE49-F238E27FC236}">
                <a16:creationId xmlns:a16="http://schemas.microsoft.com/office/drawing/2014/main" id="{F5EDFF1E-062D-4F2F-85C4-D50C9EFACF22}"/>
              </a:ext>
            </a:extLst>
          </p:cNvPr>
          <p:cNvCxnSpPr>
            <a:cxnSpLocks/>
          </p:cNvCxnSpPr>
          <p:nvPr/>
        </p:nvCxnSpPr>
        <p:spPr>
          <a:xfrm flipV="1">
            <a:off x="5504783" y="3354341"/>
            <a:ext cx="742368" cy="369783"/>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sp>
        <p:nvSpPr>
          <p:cNvPr id="104" name="Rectangle 103">
            <a:extLst>
              <a:ext uri="{FF2B5EF4-FFF2-40B4-BE49-F238E27FC236}">
                <a16:creationId xmlns:a16="http://schemas.microsoft.com/office/drawing/2014/main" id="{A55AC8F4-29FD-4379-BF61-C8CAE14D9321}"/>
              </a:ext>
            </a:extLst>
          </p:cNvPr>
          <p:cNvSpPr/>
          <p:nvPr/>
        </p:nvSpPr>
        <p:spPr>
          <a:xfrm>
            <a:off x="4790414" y="2711747"/>
            <a:ext cx="1424165" cy="48083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defTabSz="1219170">
              <a:buClr>
                <a:srgbClr val="000000"/>
              </a:buClr>
            </a:pPr>
            <a:r>
              <a:rPr lang="en-US" sz="1200" kern="0" dirty="0">
                <a:solidFill>
                  <a:srgbClr val="434343"/>
                </a:solidFill>
                <a:latin typeface="Arial"/>
                <a:sym typeface="Arial"/>
              </a:rPr>
              <a:t>Bastion Node </a:t>
            </a:r>
          </a:p>
          <a:p>
            <a:pPr algn="ctr" defTabSz="1219170">
              <a:buClr>
                <a:srgbClr val="000000"/>
              </a:buClr>
            </a:pPr>
            <a:r>
              <a:rPr lang="en-US" sz="1200" kern="0" dirty="0">
                <a:solidFill>
                  <a:srgbClr val="434343"/>
                </a:solidFill>
                <a:latin typeface="Arial"/>
                <a:sym typeface="Arial"/>
              </a:rPr>
              <a:t>(proxy)</a:t>
            </a:r>
          </a:p>
        </p:txBody>
      </p:sp>
      <p:pic>
        <p:nvPicPr>
          <p:cNvPr id="105" name="Picture 104">
            <a:extLst>
              <a:ext uri="{FF2B5EF4-FFF2-40B4-BE49-F238E27FC236}">
                <a16:creationId xmlns:a16="http://schemas.microsoft.com/office/drawing/2014/main" id="{70F4AE80-718B-4CD0-BDCD-E4B5875F3C57}"/>
              </a:ext>
            </a:extLst>
          </p:cNvPr>
          <p:cNvPicPr>
            <a:picLocks noChangeAspect="1"/>
          </p:cNvPicPr>
          <p:nvPr/>
        </p:nvPicPr>
        <p:blipFill rotWithShape="1">
          <a:blip r:embed="rId3">
            <a:extLst>
              <a:ext uri="{28A0092B-C50C-407E-A947-70E740481C1C}">
                <a14:useLocalDpi xmlns:a14="http://schemas.microsoft.com/office/drawing/2010/main" val="0"/>
              </a:ext>
            </a:extLst>
          </a:blip>
          <a:srcRect l="13738" t="10061" r="14262" b="17091"/>
          <a:stretch/>
        </p:blipFill>
        <p:spPr>
          <a:xfrm>
            <a:off x="6120892" y="2581209"/>
            <a:ext cx="1083425" cy="1258905"/>
          </a:xfrm>
          <a:prstGeom prst="rect">
            <a:avLst/>
          </a:prstGeom>
        </p:spPr>
      </p:pic>
      <p:sp>
        <p:nvSpPr>
          <p:cNvPr id="106" name="Rectangle 105">
            <a:extLst>
              <a:ext uri="{FF2B5EF4-FFF2-40B4-BE49-F238E27FC236}">
                <a16:creationId xmlns:a16="http://schemas.microsoft.com/office/drawing/2014/main" id="{B5D83546-994C-4A58-B9EB-8D2D8815E2DD}"/>
              </a:ext>
            </a:extLst>
          </p:cNvPr>
          <p:cNvSpPr/>
          <p:nvPr/>
        </p:nvSpPr>
        <p:spPr>
          <a:xfrm>
            <a:off x="5859740" y="2551870"/>
            <a:ext cx="1660197" cy="276999"/>
          </a:xfrm>
          <a:prstGeom prst="rect">
            <a:avLst/>
          </a:prstGeom>
        </p:spPr>
        <p:txBody>
          <a:bodyPr wrap="square">
            <a:spAutoFit/>
          </a:bodyPr>
          <a:lstStyle/>
          <a:p>
            <a:pPr algn="ctr" defTabSz="1219170">
              <a:buClr>
                <a:srgbClr val="000000"/>
              </a:buClr>
            </a:pPr>
            <a:r>
              <a:rPr lang="en-US" sz="1200" kern="0" dirty="0">
                <a:solidFill>
                  <a:srgbClr val="434343"/>
                </a:solidFill>
                <a:latin typeface="Arial"/>
                <a:sym typeface="Arial"/>
              </a:rPr>
              <a:t>Control-plane Nodes</a:t>
            </a:r>
          </a:p>
        </p:txBody>
      </p:sp>
      <p:cxnSp>
        <p:nvCxnSpPr>
          <p:cNvPr id="107" name="Straight Connector 106">
            <a:extLst>
              <a:ext uri="{FF2B5EF4-FFF2-40B4-BE49-F238E27FC236}">
                <a16:creationId xmlns:a16="http://schemas.microsoft.com/office/drawing/2014/main" id="{F5CB2052-B14B-4F94-BCFD-CAA6EBBE765A}"/>
              </a:ext>
            </a:extLst>
          </p:cNvPr>
          <p:cNvCxnSpPr>
            <a:cxnSpLocks/>
          </p:cNvCxnSpPr>
          <p:nvPr/>
        </p:nvCxnSpPr>
        <p:spPr>
          <a:xfrm>
            <a:off x="5564050" y="3480675"/>
            <a:ext cx="415817" cy="1038436"/>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pic>
        <p:nvPicPr>
          <p:cNvPr id="108" name="Picture 107">
            <a:extLst>
              <a:ext uri="{FF2B5EF4-FFF2-40B4-BE49-F238E27FC236}">
                <a16:creationId xmlns:a16="http://schemas.microsoft.com/office/drawing/2014/main" id="{1F79247D-0D53-4B88-8392-327206C5D7FF}"/>
              </a:ext>
            </a:extLst>
          </p:cNvPr>
          <p:cNvPicPr>
            <a:picLocks noChangeAspect="1"/>
          </p:cNvPicPr>
          <p:nvPr/>
        </p:nvPicPr>
        <p:blipFill rotWithShape="1">
          <a:blip r:embed="rId4">
            <a:extLst>
              <a:ext uri="{28A0092B-C50C-407E-A947-70E740481C1C}">
                <a14:useLocalDpi xmlns:a14="http://schemas.microsoft.com/office/drawing/2010/main" val="0"/>
              </a:ext>
            </a:extLst>
          </a:blip>
          <a:srcRect l="36859" t="23214" r="37083" b="17091"/>
          <a:stretch/>
        </p:blipFill>
        <p:spPr>
          <a:xfrm>
            <a:off x="5278475" y="3182707"/>
            <a:ext cx="376808" cy="991364"/>
          </a:xfrm>
          <a:prstGeom prst="rect">
            <a:avLst/>
          </a:prstGeom>
        </p:spPr>
      </p:pic>
      <p:sp>
        <p:nvSpPr>
          <p:cNvPr id="109" name="Rectangle 108">
            <a:extLst>
              <a:ext uri="{FF2B5EF4-FFF2-40B4-BE49-F238E27FC236}">
                <a16:creationId xmlns:a16="http://schemas.microsoft.com/office/drawing/2014/main" id="{CD85B845-1B16-484B-BBCF-89721A3F0CFA}"/>
              </a:ext>
            </a:extLst>
          </p:cNvPr>
          <p:cNvSpPr/>
          <p:nvPr/>
        </p:nvSpPr>
        <p:spPr>
          <a:xfrm>
            <a:off x="5604066" y="4005647"/>
            <a:ext cx="2330279" cy="276999"/>
          </a:xfrm>
          <a:prstGeom prst="rect">
            <a:avLst/>
          </a:prstGeom>
        </p:spPr>
        <p:txBody>
          <a:bodyPr wrap="square">
            <a:spAutoFit/>
          </a:bodyPr>
          <a:lstStyle/>
          <a:p>
            <a:pPr algn="ctr" defTabSz="1219170">
              <a:buClr>
                <a:srgbClr val="000000"/>
              </a:buClr>
            </a:pPr>
            <a:r>
              <a:rPr lang="en-US" sz="1200" kern="0" dirty="0">
                <a:solidFill>
                  <a:srgbClr val="000000"/>
                </a:solidFill>
                <a:latin typeface="Arial"/>
                <a:cs typeface="Arial"/>
                <a:sym typeface="Arial"/>
              </a:rPr>
              <a:t>Worker/Infra Nodes</a:t>
            </a:r>
          </a:p>
        </p:txBody>
      </p:sp>
      <p:pic>
        <p:nvPicPr>
          <p:cNvPr id="111" name="Picture 110">
            <a:extLst>
              <a:ext uri="{FF2B5EF4-FFF2-40B4-BE49-F238E27FC236}">
                <a16:creationId xmlns:a16="http://schemas.microsoft.com/office/drawing/2014/main" id="{398CDDB7-E5BE-4114-973D-E37E3E6651DA}"/>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5868163" y="4119021"/>
            <a:ext cx="1090485" cy="1038436"/>
          </a:xfrm>
          <a:prstGeom prst="rect">
            <a:avLst/>
          </a:prstGeom>
        </p:spPr>
      </p:pic>
      <p:pic>
        <p:nvPicPr>
          <p:cNvPr id="113" name="Picture 112">
            <a:extLst>
              <a:ext uri="{FF2B5EF4-FFF2-40B4-BE49-F238E27FC236}">
                <a16:creationId xmlns:a16="http://schemas.microsoft.com/office/drawing/2014/main" id="{99BEC592-9413-41D7-B6AA-A2368F4AA5D5}"/>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6464428" y="4106667"/>
            <a:ext cx="1090485" cy="1038436"/>
          </a:xfrm>
          <a:prstGeom prst="rect">
            <a:avLst/>
          </a:prstGeom>
        </p:spPr>
      </p:pic>
      <p:pic>
        <p:nvPicPr>
          <p:cNvPr id="114" name="Picture 113">
            <a:extLst>
              <a:ext uri="{FF2B5EF4-FFF2-40B4-BE49-F238E27FC236}">
                <a16:creationId xmlns:a16="http://schemas.microsoft.com/office/drawing/2014/main" id="{443A57A6-76F7-48C6-8C0F-6DE8EE86CA50}"/>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5564050" y="4064414"/>
            <a:ext cx="1090487" cy="1038436"/>
          </a:xfrm>
          <a:prstGeom prst="rect">
            <a:avLst/>
          </a:prstGeom>
        </p:spPr>
      </p:pic>
      <p:pic>
        <p:nvPicPr>
          <p:cNvPr id="115" name="Picture 114">
            <a:extLst>
              <a:ext uri="{FF2B5EF4-FFF2-40B4-BE49-F238E27FC236}">
                <a16:creationId xmlns:a16="http://schemas.microsoft.com/office/drawing/2014/main" id="{A878E3FB-522E-428E-996B-F72880EB51F7}"/>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6166295" y="4083945"/>
            <a:ext cx="1090484" cy="1038436"/>
          </a:xfrm>
          <a:prstGeom prst="rect">
            <a:avLst/>
          </a:prstGeom>
        </p:spPr>
      </p:pic>
      <p:pic>
        <p:nvPicPr>
          <p:cNvPr id="116" name="Picture 115">
            <a:extLst>
              <a:ext uri="{FF2B5EF4-FFF2-40B4-BE49-F238E27FC236}">
                <a16:creationId xmlns:a16="http://schemas.microsoft.com/office/drawing/2014/main" id="{7A4DD330-4D12-44BE-A1AF-D9F26415D8C8}"/>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6803843" y="4064418"/>
            <a:ext cx="1090485" cy="1038436"/>
          </a:xfrm>
          <a:prstGeom prst="rect">
            <a:avLst/>
          </a:prstGeom>
        </p:spPr>
      </p:pic>
      <p:sp>
        <p:nvSpPr>
          <p:cNvPr id="101" name="Rectangle: Rounded Corners 100">
            <a:extLst>
              <a:ext uri="{FF2B5EF4-FFF2-40B4-BE49-F238E27FC236}">
                <a16:creationId xmlns:a16="http://schemas.microsoft.com/office/drawing/2014/main" id="{3FF3A40F-5607-4FDC-9394-732B5A43229C}"/>
              </a:ext>
            </a:extLst>
          </p:cNvPr>
          <p:cNvSpPr/>
          <p:nvPr/>
        </p:nvSpPr>
        <p:spPr>
          <a:xfrm>
            <a:off x="4964199" y="1745334"/>
            <a:ext cx="2796360" cy="3430188"/>
          </a:xfrm>
          <a:prstGeom prst="roundRect">
            <a:avLst/>
          </a:prstGeom>
          <a:noFill/>
          <a:ln>
            <a:solidFill>
              <a:srgbClr val="01A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02" name="TextBox 101">
            <a:extLst>
              <a:ext uri="{FF2B5EF4-FFF2-40B4-BE49-F238E27FC236}">
                <a16:creationId xmlns:a16="http://schemas.microsoft.com/office/drawing/2014/main" id="{FA459D71-66F0-40C3-8E79-9367506EF0B7}"/>
              </a:ext>
            </a:extLst>
          </p:cNvPr>
          <p:cNvSpPr txBox="1"/>
          <p:nvPr/>
        </p:nvSpPr>
        <p:spPr>
          <a:xfrm>
            <a:off x="5327037" y="1745334"/>
            <a:ext cx="2251275" cy="420564"/>
          </a:xfrm>
          <a:prstGeom prst="rect">
            <a:avLst/>
          </a:prstGeom>
          <a:noFill/>
        </p:spPr>
        <p:txBody>
          <a:bodyPr wrap="square" rtlCol="0">
            <a:spAutoFit/>
          </a:bodyPr>
          <a:lstStyle/>
          <a:p>
            <a:pPr defTabSz="1219170">
              <a:buClr>
                <a:srgbClr val="000000"/>
              </a:buClr>
            </a:pPr>
            <a:r>
              <a:rPr lang="en-US" sz="2133" b="1" u="sng" kern="0" dirty="0">
                <a:solidFill>
                  <a:srgbClr val="434343"/>
                </a:solidFill>
                <a:latin typeface="Calibri Light" panose="020F0302020204030204" pitchFamily="34" charset="0"/>
                <a:cs typeface="Calibri Light" panose="020F0302020204030204" pitchFamily="34" charset="0"/>
                <a:sym typeface="Arial"/>
              </a:rPr>
              <a:t>Specific-purpose</a:t>
            </a:r>
          </a:p>
        </p:txBody>
      </p:sp>
      <p:sp>
        <p:nvSpPr>
          <p:cNvPr id="119" name="Rectangle: Rounded Corners 118">
            <a:extLst>
              <a:ext uri="{FF2B5EF4-FFF2-40B4-BE49-F238E27FC236}">
                <a16:creationId xmlns:a16="http://schemas.microsoft.com/office/drawing/2014/main" id="{4EF981AC-6766-458C-BA2E-1AE4EC7123EC}"/>
              </a:ext>
            </a:extLst>
          </p:cNvPr>
          <p:cNvSpPr/>
          <p:nvPr/>
        </p:nvSpPr>
        <p:spPr>
          <a:xfrm>
            <a:off x="8025001" y="1745333"/>
            <a:ext cx="2796360" cy="3430188"/>
          </a:xfrm>
          <a:prstGeom prst="roundRect">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FFFFFF"/>
              </a:solidFill>
              <a:latin typeface="Arial"/>
              <a:sym typeface="Arial"/>
            </a:endParaRPr>
          </a:p>
        </p:txBody>
      </p:sp>
      <p:sp>
        <p:nvSpPr>
          <p:cNvPr id="120" name="TextBox 119">
            <a:extLst>
              <a:ext uri="{FF2B5EF4-FFF2-40B4-BE49-F238E27FC236}">
                <a16:creationId xmlns:a16="http://schemas.microsoft.com/office/drawing/2014/main" id="{1AB9515A-DD86-4B41-90D2-C5D890A2BCC3}"/>
              </a:ext>
            </a:extLst>
          </p:cNvPr>
          <p:cNvSpPr txBox="1"/>
          <p:nvPr/>
        </p:nvSpPr>
        <p:spPr>
          <a:xfrm>
            <a:off x="8324453" y="1745334"/>
            <a:ext cx="2251275" cy="420564"/>
          </a:xfrm>
          <a:prstGeom prst="rect">
            <a:avLst/>
          </a:prstGeom>
          <a:noFill/>
        </p:spPr>
        <p:txBody>
          <a:bodyPr wrap="square" rtlCol="0">
            <a:spAutoFit/>
          </a:bodyPr>
          <a:lstStyle/>
          <a:p>
            <a:pPr defTabSz="1219170">
              <a:buClr>
                <a:srgbClr val="000000"/>
              </a:buClr>
            </a:pPr>
            <a:r>
              <a:rPr lang="en-US" sz="2133" b="1" u="sng" kern="0" dirty="0">
                <a:solidFill>
                  <a:srgbClr val="434343"/>
                </a:solidFill>
                <a:latin typeface="Calibri Light" panose="020F0302020204030204" pitchFamily="34" charset="0"/>
                <a:cs typeface="Calibri Light" panose="020F0302020204030204" pitchFamily="34" charset="0"/>
                <a:sym typeface="Arial"/>
              </a:rPr>
              <a:t>Operational/Test</a:t>
            </a:r>
          </a:p>
        </p:txBody>
      </p:sp>
      <p:cxnSp>
        <p:nvCxnSpPr>
          <p:cNvPr id="136" name="Straight Connector 135">
            <a:extLst>
              <a:ext uri="{FF2B5EF4-FFF2-40B4-BE49-F238E27FC236}">
                <a16:creationId xmlns:a16="http://schemas.microsoft.com/office/drawing/2014/main" id="{306D8B6F-FA11-44E5-BC99-DA135C5D8D6A}"/>
              </a:ext>
            </a:extLst>
          </p:cNvPr>
          <p:cNvCxnSpPr>
            <a:cxnSpLocks/>
          </p:cNvCxnSpPr>
          <p:nvPr/>
        </p:nvCxnSpPr>
        <p:spPr>
          <a:xfrm flipV="1">
            <a:off x="8525597" y="3351062"/>
            <a:ext cx="742368" cy="369783"/>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sp>
        <p:nvSpPr>
          <p:cNvPr id="137" name="Rectangle 136">
            <a:extLst>
              <a:ext uri="{FF2B5EF4-FFF2-40B4-BE49-F238E27FC236}">
                <a16:creationId xmlns:a16="http://schemas.microsoft.com/office/drawing/2014/main" id="{7FA58AF6-E673-4242-AC2E-C610FAF36D95}"/>
              </a:ext>
            </a:extLst>
          </p:cNvPr>
          <p:cNvSpPr/>
          <p:nvPr/>
        </p:nvSpPr>
        <p:spPr>
          <a:xfrm>
            <a:off x="7811228" y="2708469"/>
            <a:ext cx="1424165" cy="48083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defTabSz="1219170">
              <a:buClr>
                <a:srgbClr val="000000"/>
              </a:buClr>
            </a:pPr>
            <a:r>
              <a:rPr lang="en-US" sz="1200" kern="0" dirty="0">
                <a:solidFill>
                  <a:srgbClr val="434343"/>
                </a:solidFill>
                <a:latin typeface="Arial"/>
                <a:sym typeface="Arial"/>
              </a:rPr>
              <a:t>Bastion Node </a:t>
            </a:r>
          </a:p>
          <a:p>
            <a:pPr algn="ctr" defTabSz="1219170">
              <a:buClr>
                <a:srgbClr val="000000"/>
              </a:buClr>
            </a:pPr>
            <a:r>
              <a:rPr lang="en-US" sz="1200" kern="0" dirty="0">
                <a:solidFill>
                  <a:srgbClr val="434343"/>
                </a:solidFill>
                <a:latin typeface="Arial"/>
                <a:sym typeface="Arial"/>
              </a:rPr>
              <a:t>(proxy)</a:t>
            </a:r>
          </a:p>
        </p:txBody>
      </p:sp>
      <p:pic>
        <p:nvPicPr>
          <p:cNvPr id="138" name="Picture 137">
            <a:extLst>
              <a:ext uri="{FF2B5EF4-FFF2-40B4-BE49-F238E27FC236}">
                <a16:creationId xmlns:a16="http://schemas.microsoft.com/office/drawing/2014/main" id="{498924FA-14C2-4EAE-90E7-16E96F67865E}"/>
              </a:ext>
            </a:extLst>
          </p:cNvPr>
          <p:cNvPicPr>
            <a:picLocks noChangeAspect="1"/>
          </p:cNvPicPr>
          <p:nvPr/>
        </p:nvPicPr>
        <p:blipFill rotWithShape="1">
          <a:blip r:embed="rId3">
            <a:extLst>
              <a:ext uri="{28A0092B-C50C-407E-A947-70E740481C1C}">
                <a14:useLocalDpi xmlns:a14="http://schemas.microsoft.com/office/drawing/2010/main" val="0"/>
              </a:ext>
            </a:extLst>
          </a:blip>
          <a:srcRect l="13738" t="10061" r="14262" b="17091"/>
          <a:stretch/>
        </p:blipFill>
        <p:spPr>
          <a:xfrm>
            <a:off x="9141706" y="2577930"/>
            <a:ext cx="1083425" cy="1258905"/>
          </a:xfrm>
          <a:prstGeom prst="rect">
            <a:avLst/>
          </a:prstGeom>
        </p:spPr>
      </p:pic>
      <p:sp>
        <p:nvSpPr>
          <p:cNvPr id="139" name="Rectangle 138">
            <a:extLst>
              <a:ext uri="{FF2B5EF4-FFF2-40B4-BE49-F238E27FC236}">
                <a16:creationId xmlns:a16="http://schemas.microsoft.com/office/drawing/2014/main" id="{0C24EF49-71E6-4257-AA94-D0AC85BB18A6}"/>
              </a:ext>
            </a:extLst>
          </p:cNvPr>
          <p:cNvSpPr/>
          <p:nvPr/>
        </p:nvSpPr>
        <p:spPr>
          <a:xfrm>
            <a:off x="8880555" y="2560093"/>
            <a:ext cx="1660197" cy="276999"/>
          </a:xfrm>
          <a:prstGeom prst="rect">
            <a:avLst/>
          </a:prstGeom>
        </p:spPr>
        <p:txBody>
          <a:bodyPr wrap="square">
            <a:spAutoFit/>
          </a:bodyPr>
          <a:lstStyle/>
          <a:p>
            <a:pPr algn="ctr" defTabSz="1219170">
              <a:buClr>
                <a:srgbClr val="000000"/>
              </a:buClr>
            </a:pPr>
            <a:r>
              <a:rPr lang="en-US" sz="1200" kern="0" dirty="0">
                <a:solidFill>
                  <a:srgbClr val="434343"/>
                </a:solidFill>
                <a:latin typeface="Arial"/>
                <a:sym typeface="Arial"/>
              </a:rPr>
              <a:t>Control-plane Nodes</a:t>
            </a:r>
          </a:p>
        </p:txBody>
      </p:sp>
      <p:cxnSp>
        <p:nvCxnSpPr>
          <p:cNvPr id="140" name="Straight Connector 139">
            <a:extLst>
              <a:ext uri="{FF2B5EF4-FFF2-40B4-BE49-F238E27FC236}">
                <a16:creationId xmlns:a16="http://schemas.microsoft.com/office/drawing/2014/main" id="{76B92ACC-E63E-457D-B1A8-08129492B27E}"/>
              </a:ext>
            </a:extLst>
          </p:cNvPr>
          <p:cNvCxnSpPr>
            <a:cxnSpLocks/>
          </p:cNvCxnSpPr>
          <p:nvPr/>
        </p:nvCxnSpPr>
        <p:spPr>
          <a:xfrm>
            <a:off x="8584865" y="3477397"/>
            <a:ext cx="415817" cy="1038436"/>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pic>
        <p:nvPicPr>
          <p:cNvPr id="141" name="Picture 140">
            <a:extLst>
              <a:ext uri="{FF2B5EF4-FFF2-40B4-BE49-F238E27FC236}">
                <a16:creationId xmlns:a16="http://schemas.microsoft.com/office/drawing/2014/main" id="{433B9E11-7829-4D99-A4CE-EA6B3A4B0E22}"/>
              </a:ext>
            </a:extLst>
          </p:cNvPr>
          <p:cNvPicPr>
            <a:picLocks noChangeAspect="1"/>
          </p:cNvPicPr>
          <p:nvPr/>
        </p:nvPicPr>
        <p:blipFill rotWithShape="1">
          <a:blip r:embed="rId4">
            <a:extLst>
              <a:ext uri="{28A0092B-C50C-407E-A947-70E740481C1C}">
                <a14:useLocalDpi xmlns:a14="http://schemas.microsoft.com/office/drawing/2010/main" val="0"/>
              </a:ext>
            </a:extLst>
          </a:blip>
          <a:srcRect l="36859" t="23214" r="37083" b="17091"/>
          <a:stretch/>
        </p:blipFill>
        <p:spPr>
          <a:xfrm>
            <a:off x="8299289" y="3179429"/>
            <a:ext cx="376808" cy="991364"/>
          </a:xfrm>
          <a:prstGeom prst="rect">
            <a:avLst/>
          </a:prstGeom>
        </p:spPr>
      </p:pic>
      <p:sp>
        <p:nvSpPr>
          <p:cNvPr id="142" name="Rectangle 141">
            <a:extLst>
              <a:ext uri="{FF2B5EF4-FFF2-40B4-BE49-F238E27FC236}">
                <a16:creationId xmlns:a16="http://schemas.microsoft.com/office/drawing/2014/main" id="{03DA4977-6ABE-4E78-88DE-A6C39F05C0EE}"/>
              </a:ext>
            </a:extLst>
          </p:cNvPr>
          <p:cNvSpPr/>
          <p:nvPr/>
        </p:nvSpPr>
        <p:spPr>
          <a:xfrm>
            <a:off x="8624881" y="4002369"/>
            <a:ext cx="2330279" cy="276999"/>
          </a:xfrm>
          <a:prstGeom prst="rect">
            <a:avLst/>
          </a:prstGeom>
        </p:spPr>
        <p:txBody>
          <a:bodyPr wrap="square">
            <a:spAutoFit/>
          </a:bodyPr>
          <a:lstStyle/>
          <a:p>
            <a:pPr algn="ctr" defTabSz="1219170">
              <a:buClr>
                <a:srgbClr val="000000"/>
              </a:buClr>
            </a:pPr>
            <a:r>
              <a:rPr lang="en-US" sz="1200" kern="0" dirty="0">
                <a:solidFill>
                  <a:srgbClr val="000000"/>
                </a:solidFill>
                <a:latin typeface="Arial"/>
                <a:cs typeface="Arial"/>
                <a:sym typeface="Arial"/>
              </a:rPr>
              <a:t>Worker/Infra Nodes</a:t>
            </a:r>
          </a:p>
        </p:txBody>
      </p:sp>
      <p:pic>
        <p:nvPicPr>
          <p:cNvPr id="144" name="Picture 143">
            <a:extLst>
              <a:ext uri="{FF2B5EF4-FFF2-40B4-BE49-F238E27FC236}">
                <a16:creationId xmlns:a16="http://schemas.microsoft.com/office/drawing/2014/main" id="{34A57918-92AF-432A-AA1C-2960FA88C91A}"/>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8888978" y="4115742"/>
            <a:ext cx="1090485" cy="1038436"/>
          </a:xfrm>
          <a:prstGeom prst="rect">
            <a:avLst/>
          </a:prstGeom>
        </p:spPr>
      </p:pic>
      <p:pic>
        <p:nvPicPr>
          <p:cNvPr id="146" name="Picture 145">
            <a:extLst>
              <a:ext uri="{FF2B5EF4-FFF2-40B4-BE49-F238E27FC236}">
                <a16:creationId xmlns:a16="http://schemas.microsoft.com/office/drawing/2014/main" id="{EB04CE31-FA64-431F-AF3C-7CBCD68EF16F}"/>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9485243" y="4103389"/>
            <a:ext cx="1090485" cy="1038436"/>
          </a:xfrm>
          <a:prstGeom prst="rect">
            <a:avLst/>
          </a:prstGeom>
        </p:spPr>
      </p:pic>
      <p:pic>
        <p:nvPicPr>
          <p:cNvPr id="147" name="Picture 146">
            <a:extLst>
              <a:ext uri="{FF2B5EF4-FFF2-40B4-BE49-F238E27FC236}">
                <a16:creationId xmlns:a16="http://schemas.microsoft.com/office/drawing/2014/main" id="{9616ECBB-DCB9-42AF-B528-E47600663C16}"/>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8584865" y="4061135"/>
            <a:ext cx="1090487" cy="1038436"/>
          </a:xfrm>
          <a:prstGeom prst="rect">
            <a:avLst/>
          </a:prstGeom>
        </p:spPr>
      </p:pic>
      <p:pic>
        <p:nvPicPr>
          <p:cNvPr id="148" name="Picture 147">
            <a:extLst>
              <a:ext uri="{FF2B5EF4-FFF2-40B4-BE49-F238E27FC236}">
                <a16:creationId xmlns:a16="http://schemas.microsoft.com/office/drawing/2014/main" id="{BD94AC1D-AECA-43F0-BEEC-C3D4494D9737}"/>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9187110" y="4080666"/>
            <a:ext cx="1090484" cy="1038436"/>
          </a:xfrm>
          <a:prstGeom prst="rect">
            <a:avLst/>
          </a:prstGeom>
        </p:spPr>
      </p:pic>
      <p:pic>
        <p:nvPicPr>
          <p:cNvPr id="149" name="Picture 148">
            <a:extLst>
              <a:ext uri="{FF2B5EF4-FFF2-40B4-BE49-F238E27FC236}">
                <a16:creationId xmlns:a16="http://schemas.microsoft.com/office/drawing/2014/main" id="{98F81744-351F-4DCD-B660-91D81FD57F8D}"/>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9824658" y="4061139"/>
            <a:ext cx="1090485" cy="1038436"/>
          </a:xfrm>
          <a:prstGeom prst="rect">
            <a:avLst/>
          </a:prstGeom>
        </p:spPr>
      </p:pic>
      <p:grpSp>
        <p:nvGrpSpPr>
          <p:cNvPr id="150" name="Group 149">
            <a:extLst>
              <a:ext uri="{FF2B5EF4-FFF2-40B4-BE49-F238E27FC236}">
                <a16:creationId xmlns:a16="http://schemas.microsoft.com/office/drawing/2014/main" id="{3A044970-494B-46F9-92B0-9D24ECE166E9}"/>
              </a:ext>
            </a:extLst>
          </p:cNvPr>
          <p:cNvGrpSpPr/>
          <p:nvPr/>
        </p:nvGrpSpPr>
        <p:grpSpPr>
          <a:xfrm>
            <a:off x="1641645" y="2536237"/>
            <a:ext cx="3143931" cy="2605587"/>
            <a:chOff x="1920439" y="1341233"/>
            <a:chExt cx="2357948" cy="1954190"/>
          </a:xfrm>
        </p:grpSpPr>
        <p:cxnSp>
          <p:nvCxnSpPr>
            <p:cNvPr id="151" name="Straight Connector 150">
              <a:extLst>
                <a:ext uri="{FF2B5EF4-FFF2-40B4-BE49-F238E27FC236}">
                  <a16:creationId xmlns:a16="http://schemas.microsoft.com/office/drawing/2014/main" id="{A672816E-C501-4353-9752-98822F949D8A}"/>
                </a:ext>
              </a:extLst>
            </p:cNvPr>
            <p:cNvCxnSpPr>
              <a:cxnSpLocks/>
            </p:cNvCxnSpPr>
            <p:nvPr/>
          </p:nvCxnSpPr>
          <p:spPr>
            <a:xfrm flipV="1">
              <a:off x="2456216" y="1943086"/>
              <a:ext cx="556776" cy="277337"/>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sp>
          <p:nvSpPr>
            <p:cNvPr id="152" name="Rectangle 151">
              <a:extLst>
                <a:ext uri="{FF2B5EF4-FFF2-40B4-BE49-F238E27FC236}">
                  <a16:creationId xmlns:a16="http://schemas.microsoft.com/office/drawing/2014/main" id="{5A2E06CE-4741-4EC1-A583-3FF4A33FCBF6}"/>
                </a:ext>
              </a:extLst>
            </p:cNvPr>
            <p:cNvSpPr/>
            <p:nvPr/>
          </p:nvSpPr>
          <p:spPr>
            <a:xfrm>
              <a:off x="1920439" y="1461141"/>
              <a:ext cx="1068124" cy="36062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defTabSz="1219170">
                <a:buClr>
                  <a:srgbClr val="000000"/>
                </a:buClr>
              </a:pPr>
              <a:r>
                <a:rPr lang="en-US" sz="1200" kern="0" dirty="0">
                  <a:solidFill>
                    <a:srgbClr val="434343"/>
                  </a:solidFill>
                  <a:latin typeface="Arial"/>
                  <a:sym typeface="Arial"/>
                </a:rPr>
                <a:t>Bastion Node </a:t>
              </a:r>
            </a:p>
            <a:p>
              <a:pPr algn="ctr" defTabSz="1219170">
                <a:buClr>
                  <a:srgbClr val="000000"/>
                </a:buClr>
              </a:pPr>
              <a:r>
                <a:rPr lang="en-US" sz="1200" kern="0" dirty="0">
                  <a:solidFill>
                    <a:srgbClr val="434343"/>
                  </a:solidFill>
                  <a:latin typeface="Arial"/>
                  <a:sym typeface="Arial"/>
                </a:rPr>
                <a:t>(proxy)</a:t>
              </a:r>
            </a:p>
          </p:txBody>
        </p:sp>
        <p:pic>
          <p:nvPicPr>
            <p:cNvPr id="153" name="Picture 152">
              <a:extLst>
                <a:ext uri="{FF2B5EF4-FFF2-40B4-BE49-F238E27FC236}">
                  <a16:creationId xmlns:a16="http://schemas.microsoft.com/office/drawing/2014/main" id="{6679064B-B00C-4F4E-978A-960902621E63}"/>
                </a:ext>
              </a:extLst>
            </p:cNvPr>
            <p:cNvPicPr>
              <a:picLocks noChangeAspect="1"/>
            </p:cNvPicPr>
            <p:nvPr/>
          </p:nvPicPr>
          <p:blipFill rotWithShape="1">
            <a:blip r:embed="rId3">
              <a:extLst>
                <a:ext uri="{28A0092B-C50C-407E-A947-70E740481C1C}">
                  <a14:useLocalDpi xmlns:a14="http://schemas.microsoft.com/office/drawing/2010/main" val="0"/>
                </a:ext>
              </a:extLst>
            </a:blip>
            <a:srcRect l="13738" t="10061" r="14262" b="17091"/>
            <a:stretch/>
          </p:blipFill>
          <p:spPr>
            <a:xfrm>
              <a:off x="2918297" y="1363237"/>
              <a:ext cx="812569" cy="944179"/>
            </a:xfrm>
            <a:prstGeom prst="rect">
              <a:avLst/>
            </a:prstGeom>
          </p:spPr>
        </p:pic>
        <p:sp>
          <p:nvSpPr>
            <p:cNvPr id="154" name="Rectangle 153">
              <a:extLst>
                <a:ext uri="{FF2B5EF4-FFF2-40B4-BE49-F238E27FC236}">
                  <a16:creationId xmlns:a16="http://schemas.microsoft.com/office/drawing/2014/main" id="{7EC7A2EC-68AF-4430-BB06-21CB792BDCC1}"/>
                </a:ext>
              </a:extLst>
            </p:cNvPr>
            <p:cNvSpPr/>
            <p:nvPr/>
          </p:nvSpPr>
          <p:spPr>
            <a:xfrm>
              <a:off x="2722434" y="1341233"/>
              <a:ext cx="1245148" cy="207749"/>
            </a:xfrm>
            <a:prstGeom prst="rect">
              <a:avLst/>
            </a:prstGeom>
          </p:spPr>
          <p:txBody>
            <a:bodyPr wrap="square">
              <a:spAutoFit/>
            </a:bodyPr>
            <a:lstStyle/>
            <a:p>
              <a:pPr algn="ctr" defTabSz="1219170">
                <a:buClr>
                  <a:srgbClr val="000000"/>
                </a:buClr>
              </a:pPr>
              <a:r>
                <a:rPr lang="en-US" sz="1200" kern="0" dirty="0">
                  <a:solidFill>
                    <a:srgbClr val="434343"/>
                  </a:solidFill>
                  <a:latin typeface="Arial"/>
                  <a:sym typeface="Arial"/>
                </a:rPr>
                <a:t>Control-plane Nodes</a:t>
              </a:r>
            </a:p>
          </p:txBody>
        </p:sp>
        <p:cxnSp>
          <p:nvCxnSpPr>
            <p:cNvPr id="155" name="Straight Connector 154">
              <a:extLst>
                <a:ext uri="{FF2B5EF4-FFF2-40B4-BE49-F238E27FC236}">
                  <a16:creationId xmlns:a16="http://schemas.microsoft.com/office/drawing/2014/main" id="{8CF0E095-E706-4581-A4BE-EC6D244FBC15}"/>
                </a:ext>
              </a:extLst>
            </p:cNvPr>
            <p:cNvCxnSpPr>
              <a:cxnSpLocks/>
            </p:cNvCxnSpPr>
            <p:nvPr/>
          </p:nvCxnSpPr>
          <p:spPr>
            <a:xfrm>
              <a:off x="2500666" y="2037837"/>
              <a:ext cx="311863" cy="778827"/>
            </a:xfrm>
            <a:prstGeom prst="line">
              <a:avLst/>
            </a:prstGeom>
            <a:ln w="19050" cmpd="sng">
              <a:solidFill>
                <a:srgbClr val="A2BEDF"/>
              </a:solidFill>
            </a:ln>
            <a:effectLst/>
          </p:spPr>
          <p:style>
            <a:lnRef idx="2">
              <a:schemeClr val="accent1"/>
            </a:lnRef>
            <a:fillRef idx="0">
              <a:schemeClr val="accent1"/>
            </a:fillRef>
            <a:effectRef idx="1">
              <a:schemeClr val="accent1"/>
            </a:effectRef>
            <a:fontRef idx="minor">
              <a:schemeClr val="tx1"/>
            </a:fontRef>
          </p:style>
        </p:cxnSp>
        <p:pic>
          <p:nvPicPr>
            <p:cNvPr id="156" name="Picture 155">
              <a:extLst>
                <a:ext uri="{FF2B5EF4-FFF2-40B4-BE49-F238E27FC236}">
                  <a16:creationId xmlns:a16="http://schemas.microsoft.com/office/drawing/2014/main" id="{78B5CFA2-F0A9-40B2-B261-4BB41D59652D}"/>
                </a:ext>
              </a:extLst>
            </p:cNvPr>
            <p:cNvPicPr>
              <a:picLocks noChangeAspect="1"/>
            </p:cNvPicPr>
            <p:nvPr/>
          </p:nvPicPr>
          <p:blipFill rotWithShape="1">
            <a:blip r:embed="rId4">
              <a:extLst>
                <a:ext uri="{28A0092B-C50C-407E-A947-70E740481C1C}">
                  <a14:useLocalDpi xmlns:a14="http://schemas.microsoft.com/office/drawing/2010/main" val="0"/>
                </a:ext>
              </a:extLst>
            </a:blip>
            <a:srcRect l="36859" t="23214" r="37083" b="17091"/>
            <a:stretch/>
          </p:blipFill>
          <p:spPr>
            <a:xfrm>
              <a:off x="2286485" y="1814361"/>
              <a:ext cx="282606" cy="743523"/>
            </a:xfrm>
            <a:prstGeom prst="rect">
              <a:avLst/>
            </a:prstGeom>
          </p:spPr>
        </p:pic>
        <p:sp>
          <p:nvSpPr>
            <p:cNvPr id="157" name="Rectangle 156">
              <a:extLst>
                <a:ext uri="{FF2B5EF4-FFF2-40B4-BE49-F238E27FC236}">
                  <a16:creationId xmlns:a16="http://schemas.microsoft.com/office/drawing/2014/main" id="{115289FD-96A5-4C3F-A7B3-EA9BCFF121A4}"/>
                </a:ext>
              </a:extLst>
            </p:cNvPr>
            <p:cNvSpPr/>
            <p:nvPr/>
          </p:nvSpPr>
          <p:spPr>
            <a:xfrm>
              <a:off x="2530678" y="2431566"/>
              <a:ext cx="1747709" cy="192409"/>
            </a:xfrm>
            <a:prstGeom prst="rect">
              <a:avLst/>
            </a:prstGeom>
          </p:spPr>
          <p:txBody>
            <a:bodyPr wrap="square">
              <a:spAutoFit/>
            </a:bodyPr>
            <a:lstStyle/>
            <a:p>
              <a:pPr algn="ctr" defTabSz="1219170">
                <a:buClr>
                  <a:srgbClr val="000000"/>
                </a:buClr>
              </a:pPr>
              <a:r>
                <a:rPr lang="en-US" sz="1067" kern="0" dirty="0">
                  <a:solidFill>
                    <a:srgbClr val="000000"/>
                  </a:solidFill>
                  <a:latin typeface="Arial"/>
                  <a:cs typeface="Arial"/>
                  <a:sym typeface="Arial"/>
                </a:rPr>
                <a:t>Worker/Infra Nodes</a:t>
              </a:r>
            </a:p>
          </p:txBody>
        </p:sp>
        <p:grpSp>
          <p:nvGrpSpPr>
            <p:cNvPr id="158" name="Group 157">
              <a:extLst>
                <a:ext uri="{FF2B5EF4-FFF2-40B4-BE49-F238E27FC236}">
                  <a16:creationId xmlns:a16="http://schemas.microsoft.com/office/drawing/2014/main" id="{AB6A7392-6AF0-445C-9E69-D26BA9381FA0}"/>
                </a:ext>
              </a:extLst>
            </p:cNvPr>
            <p:cNvGrpSpPr/>
            <p:nvPr/>
          </p:nvGrpSpPr>
          <p:grpSpPr>
            <a:xfrm>
              <a:off x="2500666" y="2475641"/>
              <a:ext cx="1747709" cy="819782"/>
              <a:chOff x="4725749" y="4454854"/>
              <a:chExt cx="3398748" cy="1829362"/>
            </a:xfrm>
          </p:grpSpPr>
          <p:pic>
            <p:nvPicPr>
              <p:cNvPr id="159" name="Picture 158">
                <a:extLst>
                  <a:ext uri="{FF2B5EF4-FFF2-40B4-BE49-F238E27FC236}">
                    <a16:creationId xmlns:a16="http://schemas.microsoft.com/office/drawing/2014/main" id="{E513D136-6C79-4329-BC09-457045B440C1}"/>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5169303" y="4546246"/>
                <a:ext cx="1590489" cy="1737970"/>
              </a:xfrm>
              <a:prstGeom prst="rect">
                <a:avLst/>
              </a:prstGeom>
            </p:spPr>
          </p:pic>
          <p:grpSp>
            <p:nvGrpSpPr>
              <p:cNvPr id="160" name="Group 159">
                <a:extLst>
                  <a:ext uri="{FF2B5EF4-FFF2-40B4-BE49-F238E27FC236}">
                    <a16:creationId xmlns:a16="http://schemas.microsoft.com/office/drawing/2014/main" id="{87D36C4B-7FFC-4147-8B93-0979E8D69B32}"/>
                  </a:ext>
                </a:extLst>
              </p:cNvPr>
              <p:cNvGrpSpPr/>
              <p:nvPr/>
            </p:nvGrpSpPr>
            <p:grpSpPr>
              <a:xfrm>
                <a:off x="4725749" y="4454854"/>
                <a:ext cx="3398748" cy="1808688"/>
                <a:chOff x="4725749" y="4454854"/>
                <a:chExt cx="3398748" cy="1808688"/>
              </a:xfrm>
            </p:grpSpPr>
            <p:pic>
              <p:nvPicPr>
                <p:cNvPr id="161" name="Picture 160">
                  <a:extLst>
                    <a:ext uri="{FF2B5EF4-FFF2-40B4-BE49-F238E27FC236}">
                      <a16:creationId xmlns:a16="http://schemas.microsoft.com/office/drawing/2014/main" id="{DE2C5981-4C67-4676-AADC-FAA85BA608DE}"/>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6038966" y="4525572"/>
                  <a:ext cx="1590489" cy="1737970"/>
                </a:xfrm>
                <a:prstGeom prst="rect">
                  <a:avLst/>
                </a:prstGeom>
              </p:spPr>
            </p:pic>
            <p:pic>
              <p:nvPicPr>
                <p:cNvPr id="162" name="Picture 161">
                  <a:extLst>
                    <a:ext uri="{FF2B5EF4-FFF2-40B4-BE49-F238E27FC236}">
                      <a16:creationId xmlns:a16="http://schemas.microsoft.com/office/drawing/2014/main" id="{171891A3-72A0-4E9C-B65F-FD7017FAFC8F}"/>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4725749" y="4454854"/>
                  <a:ext cx="1590492" cy="1737971"/>
                </a:xfrm>
                <a:prstGeom prst="rect">
                  <a:avLst/>
                </a:prstGeom>
              </p:spPr>
            </p:pic>
            <p:pic>
              <p:nvPicPr>
                <p:cNvPr id="163" name="Picture 162">
                  <a:extLst>
                    <a:ext uri="{FF2B5EF4-FFF2-40B4-BE49-F238E27FC236}">
                      <a16:creationId xmlns:a16="http://schemas.microsoft.com/office/drawing/2014/main" id="{174C70EF-6986-4135-A82D-1631C482A4A0}"/>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5604134" y="4487542"/>
                  <a:ext cx="1590488" cy="1737972"/>
                </a:xfrm>
                <a:prstGeom prst="rect">
                  <a:avLst/>
                </a:prstGeom>
              </p:spPr>
            </p:pic>
            <p:pic>
              <p:nvPicPr>
                <p:cNvPr id="164" name="Picture 163">
                  <a:extLst>
                    <a:ext uri="{FF2B5EF4-FFF2-40B4-BE49-F238E27FC236}">
                      <a16:creationId xmlns:a16="http://schemas.microsoft.com/office/drawing/2014/main" id="{8CBE230A-CFAE-43CE-9F23-14B49CDD0B56}"/>
                    </a:ext>
                  </a:extLst>
                </p:cNvPr>
                <p:cNvPicPr>
                  <a:picLocks noChangeAspect="1"/>
                </p:cNvPicPr>
                <p:nvPr/>
              </p:nvPicPr>
              <p:blipFill rotWithShape="1">
                <a:blip r:embed="rId4">
                  <a:extLst>
                    <a:ext uri="{28A0092B-C50C-407E-A947-70E740481C1C}">
                      <a14:useLocalDpi xmlns:a14="http://schemas.microsoft.com/office/drawing/2010/main" val="0"/>
                    </a:ext>
                  </a:extLst>
                </a:blip>
                <a:srcRect l="13738" t="10061" r="14262" b="17091"/>
                <a:stretch/>
              </p:blipFill>
              <p:spPr>
                <a:xfrm>
                  <a:off x="6534007" y="4454861"/>
                  <a:ext cx="1590490" cy="1737971"/>
                </a:xfrm>
                <a:prstGeom prst="rect">
                  <a:avLst/>
                </a:prstGeom>
              </p:spPr>
            </p:pic>
          </p:grpSp>
        </p:grpSp>
      </p:grpSp>
      <p:pic>
        <p:nvPicPr>
          <p:cNvPr id="51" name="Picture 4" descr="Red Hat Openshift Vector Logo | Free Download - (.SVG + .PNG) format -  SeekVectorLogo.Com">
            <a:extLst>
              <a:ext uri="{FF2B5EF4-FFF2-40B4-BE49-F238E27FC236}">
                <a16:creationId xmlns:a16="http://schemas.microsoft.com/office/drawing/2014/main" id="{693315D9-6962-2172-D04D-20162A814DA3}"/>
              </a:ext>
            </a:extLst>
          </p:cNvPr>
          <p:cNvPicPr>
            <a:picLocks noChangeAspect="1" noChangeArrowheads="1"/>
          </p:cNvPicPr>
          <p:nvPr/>
        </p:nvPicPr>
        <p:blipFill rotWithShape="1">
          <a:blip r:embed="rId5">
            <a:duotone>
              <a:prstClr val="black"/>
              <a:srgbClr val="800000">
                <a:tint val="45000"/>
                <a:satMod val="400000"/>
              </a:srgbClr>
            </a:duotone>
            <a:extLst>
              <a:ext uri="{28A0092B-C50C-407E-A947-70E740481C1C}">
                <a14:useLocalDpi xmlns:a14="http://schemas.microsoft.com/office/drawing/2010/main" val="0"/>
              </a:ext>
            </a:extLst>
          </a:blip>
          <a:srcRect l="30351" t="45917" b="12331"/>
          <a:stretch/>
        </p:blipFill>
        <p:spPr bwMode="auto">
          <a:xfrm>
            <a:off x="5089920" y="4848345"/>
            <a:ext cx="795279" cy="25513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Red Hat Openshift Vector Logo | Free Download - (.SVG + .PNG) format -  SeekVectorLogo.Com">
            <a:extLst>
              <a:ext uri="{FF2B5EF4-FFF2-40B4-BE49-F238E27FC236}">
                <a16:creationId xmlns:a16="http://schemas.microsoft.com/office/drawing/2014/main" id="{64FF6A84-FF0C-4AB6-BC9C-3B986B13103E}"/>
              </a:ext>
            </a:extLst>
          </p:cNvPr>
          <p:cNvPicPr>
            <a:picLocks noChangeAspect="1" noChangeArrowheads="1"/>
          </p:cNvPicPr>
          <p:nvPr/>
        </p:nvPicPr>
        <p:blipFill rotWithShape="1">
          <a:blip r:embed="rId5">
            <a:duotone>
              <a:prstClr val="black"/>
              <a:srgbClr val="800000">
                <a:tint val="45000"/>
                <a:satMod val="400000"/>
              </a:srgbClr>
            </a:duotone>
            <a:extLst>
              <a:ext uri="{28A0092B-C50C-407E-A947-70E740481C1C}">
                <a14:useLocalDpi xmlns:a14="http://schemas.microsoft.com/office/drawing/2010/main" val="0"/>
              </a:ext>
            </a:extLst>
          </a:blip>
          <a:srcRect l="30351" t="45917" b="12331"/>
          <a:stretch/>
        </p:blipFill>
        <p:spPr bwMode="auto">
          <a:xfrm>
            <a:off x="8142420" y="4838996"/>
            <a:ext cx="795279" cy="25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9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264;p38">
            <a:extLst>
              <a:ext uri="{FF2B5EF4-FFF2-40B4-BE49-F238E27FC236}">
                <a16:creationId xmlns:a16="http://schemas.microsoft.com/office/drawing/2014/main" id="{E027A4D8-C8AB-4A3D-9CF0-338AE7C56043}"/>
              </a:ext>
            </a:extLst>
          </p:cNvPr>
          <p:cNvSpPr/>
          <p:nvPr/>
        </p:nvSpPr>
        <p:spPr>
          <a:xfrm>
            <a:off x="6444176" y="1495195"/>
            <a:ext cx="2372425" cy="4704741"/>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 name="Google Shape;264;p38">
            <a:extLst>
              <a:ext uri="{FF2B5EF4-FFF2-40B4-BE49-F238E27FC236}">
                <a16:creationId xmlns:a16="http://schemas.microsoft.com/office/drawing/2014/main" id="{6C46CBFD-E0F9-482D-8AFE-211767B78D37}"/>
              </a:ext>
            </a:extLst>
          </p:cNvPr>
          <p:cNvSpPr/>
          <p:nvPr/>
        </p:nvSpPr>
        <p:spPr>
          <a:xfrm>
            <a:off x="8979813" y="1495195"/>
            <a:ext cx="2372425" cy="4704741"/>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264;p38">
            <a:extLst>
              <a:ext uri="{FF2B5EF4-FFF2-40B4-BE49-F238E27FC236}">
                <a16:creationId xmlns:a16="http://schemas.microsoft.com/office/drawing/2014/main" id="{D4B37345-4AF2-468A-8F64-15CE1174061E}"/>
              </a:ext>
            </a:extLst>
          </p:cNvPr>
          <p:cNvSpPr/>
          <p:nvPr/>
        </p:nvSpPr>
        <p:spPr>
          <a:xfrm>
            <a:off x="3926134" y="1495195"/>
            <a:ext cx="2372425" cy="4704741"/>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264;p38">
            <a:extLst>
              <a:ext uri="{FF2B5EF4-FFF2-40B4-BE49-F238E27FC236}">
                <a16:creationId xmlns:a16="http://schemas.microsoft.com/office/drawing/2014/main" id="{C4FA36FC-CE49-4B03-B410-C133B879F903}"/>
              </a:ext>
            </a:extLst>
          </p:cNvPr>
          <p:cNvSpPr/>
          <p:nvPr/>
        </p:nvSpPr>
        <p:spPr>
          <a:xfrm>
            <a:off x="1395912" y="1496164"/>
            <a:ext cx="2372425" cy="4704741"/>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564257" y="535119"/>
            <a:ext cx="5242481"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sz="3200" kern="0" dirty="0">
                <a:solidFill>
                  <a:srgbClr val="434343"/>
                </a:solidFill>
              </a:rPr>
              <a:t>Projects Onboarding</a:t>
            </a:r>
            <a:endParaRPr lang="en-US" sz="3200" kern="0" dirty="0">
              <a:solidFill>
                <a:srgbClr val="FFFFFF"/>
              </a:solidFill>
            </a:endParaRPr>
          </a:p>
        </p:txBody>
      </p:sp>
      <p:sp>
        <p:nvSpPr>
          <p:cNvPr id="5" name="Google Shape;365;p41">
            <a:extLst>
              <a:ext uri="{FF2B5EF4-FFF2-40B4-BE49-F238E27FC236}">
                <a16:creationId xmlns:a16="http://schemas.microsoft.com/office/drawing/2014/main" id="{D5CFF09D-4813-40CF-A2EC-4CF25A727A72}"/>
              </a:ext>
            </a:extLst>
          </p:cNvPr>
          <p:cNvSpPr/>
          <p:nvPr/>
        </p:nvSpPr>
        <p:spPr>
          <a:xfrm>
            <a:off x="338837" y="1483467"/>
            <a:ext cx="225420" cy="479390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 name="TextBox 43">
            <a:extLst>
              <a:ext uri="{FF2B5EF4-FFF2-40B4-BE49-F238E27FC236}">
                <a16:creationId xmlns:a16="http://schemas.microsoft.com/office/drawing/2014/main" id="{742E61F9-2B32-4639-8372-818822993074}"/>
              </a:ext>
            </a:extLst>
          </p:cNvPr>
          <p:cNvSpPr txBox="1"/>
          <p:nvPr/>
        </p:nvSpPr>
        <p:spPr>
          <a:xfrm>
            <a:off x="6374207" y="2472015"/>
            <a:ext cx="2794451" cy="2144177"/>
          </a:xfrm>
          <a:prstGeom prst="rect">
            <a:avLst/>
          </a:prstGeom>
          <a:noFill/>
        </p:spPr>
        <p:txBody>
          <a:bodyPr wrap="square">
            <a:spAutoFit/>
          </a:bodyPr>
          <a:lstStyle/>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Project metadata as annotations/labels </a:t>
            </a:r>
          </a:p>
          <a:p>
            <a:pPr marL="224361" indent="-224361" defTabSz="1219170">
              <a:spcAft>
                <a:spcPts val="800"/>
              </a:spcAft>
              <a:buClr>
                <a:srgbClr val="000000"/>
              </a:buClr>
              <a:buFont typeface="Arial" panose="020B0604020202020204" pitchFamily="34" charset="0"/>
              <a:buChar char="•"/>
              <a:tabLst>
                <a:tab pos="224361" algn="l"/>
              </a:tabLst>
            </a:pPr>
            <a:r>
              <a:rPr lang="en-US" sz="2000" kern="0" dirty="0">
                <a:solidFill>
                  <a:srgbClr val="595959"/>
                </a:solidFill>
                <a:latin typeface="Calibri" panose="020F0502020204030204" pitchFamily="34" charset="0"/>
                <a:cs typeface="Arial"/>
                <a:sym typeface="Arial"/>
              </a:rPr>
              <a:t>Project naming conventions “dept-project-SDLC stage”</a:t>
            </a:r>
          </a:p>
          <a:p>
            <a:pPr marL="380990" indent="-380990" defTabSz="1219170">
              <a:spcAft>
                <a:spcPts val="800"/>
              </a:spcAft>
              <a:buClr>
                <a:srgbClr val="000000"/>
              </a:buClr>
              <a:buFont typeface="Arial" panose="020B0604020202020204" pitchFamily="34" charset="0"/>
              <a:buChar char="•"/>
            </a:pPr>
            <a:endParaRPr lang="en-US" sz="2000"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82CD3058-8E69-4F6C-AEDD-AA28495864DD}"/>
              </a:ext>
            </a:extLst>
          </p:cNvPr>
          <p:cNvSpPr txBox="1"/>
          <p:nvPr/>
        </p:nvSpPr>
        <p:spPr>
          <a:xfrm>
            <a:off x="1538942" y="1785756"/>
            <a:ext cx="2598823" cy="420564"/>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Types</a:t>
            </a:r>
            <a:endParaRPr lang="en-US" sz="3200" b="1" kern="0" dirty="0">
              <a:solidFill>
                <a:srgbClr val="62779B"/>
              </a:solidFill>
              <a:latin typeface="Livvic"/>
              <a:cs typeface="Arial"/>
              <a:sym typeface="Livvic"/>
            </a:endParaRPr>
          </a:p>
        </p:txBody>
      </p:sp>
      <p:sp>
        <p:nvSpPr>
          <p:cNvPr id="11" name="TextBox 10">
            <a:extLst>
              <a:ext uri="{FF2B5EF4-FFF2-40B4-BE49-F238E27FC236}">
                <a16:creationId xmlns:a16="http://schemas.microsoft.com/office/drawing/2014/main" id="{3A7B6790-04A6-46E2-AB59-76832B07D791}"/>
              </a:ext>
            </a:extLst>
          </p:cNvPr>
          <p:cNvSpPr txBox="1"/>
          <p:nvPr/>
        </p:nvSpPr>
        <p:spPr>
          <a:xfrm>
            <a:off x="4146092" y="1785757"/>
            <a:ext cx="1352389" cy="420564"/>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Access</a:t>
            </a:r>
            <a:endParaRPr lang="en-US" sz="3200" b="1" kern="0" dirty="0">
              <a:solidFill>
                <a:srgbClr val="62779B"/>
              </a:solidFill>
              <a:latin typeface="Livvic"/>
              <a:cs typeface="Arial"/>
              <a:sym typeface="Livvic"/>
            </a:endParaRPr>
          </a:p>
        </p:txBody>
      </p:sp>
      <p:sp>
        <p:nvSpPr>
          <p:cNvPr id="6" name="Rectangle 5">
            <a:extLst>
              <a:ext uri="{FF2B5EF4-FFF2-40B4-BE49-F238E27FC236}">
                <a16:creationId xmlns:a16="http://schemas.microsoft.com/office/drawing/2014/main" id="{FE80C092-C0C6-4A48-B604-1DFFA085E0F7}"/>
              </a:ext>
            </a:extLst>
          </p:cNvPr>
          <p:cNvSpPr/>
          <p:nvPr/>
        </p:nvSpPr>
        <p:spPr>
          <a:xfrm>
            <a:off x="1546715" y="2483534"/>
            <a:ext cx="2500211" cy="810478"/>
          </a:xfrm>
          <a:prstGeom prst="rect">
            <a:avLst/>
          </a:prstGeom>
        </p:spPr>
        <p:txBody>
          <a:bodyPr wrap="square">
            <a:spAutoFit/>
          </a:bodyPr>
          <a:lstStyle/>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In-house </a:t>
            </a:r>
          </a:p>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Commercial</a:t>
            </a:r>
          </a:p>
        </p:txBody>
      </p:sp>
      <p:grpSp>
        <p:nvGrpSpPr>
          <p:cNvPr id="12" name="Group 11">
            <a:extLst>
              <a:ext uri="{FF2B5EF4-FFF2-40B4-BE49-F238E27FC236}">
                <a16:creationId xmlns:a16="http://schemas.microsoft.com/office/drawing/2014/main" id="{EFD3AEBD-0DEC-43D0-B011-8B7DF19F003E}"/>
              </a:ext>
            </a:extLst>
          </p:cNvPr>
          <p:cNvGrpSpPr/>
          <p:nvPr/>
        </p:nvGrpSpPr>
        <p:grpSpPr>
          <a:xfrm>
            <a:off x="8979813" y="1785756"/>
            <a:ext cx="2372425" cy="2486655"/>
            <a:chOff x="7179774" y="298548"/>
            <a:chExt cx="1779319" cy="1864991"/>
          </a:xfrm>
        </p:grpSpPr>
        <p:sp>
          <p:nvSpPr>
            <p:cNvPr id="10" name="TextBox 9">
              <a:extLst>
                <a:ext uri="{FF2B5EF4-FFF2-40B4-BE49-F238E27FC236}">
                  <a16:creationId xmlns:a16="http://schemas.microsoft.com/office/drawing/2014/main" id="{02D796EA-894E-47E5-8134-4884BABBC8D4}"/>
                </a:ext>
              </a:extLst>
            </p:cNvPr>
            <p:cNvSpPr txBox="1"/>
            <p:nvPr/>
          </p:nvSpPr>
          <p:spPr>
            <a:xfrm>
              <a:off x="7321408" y="298548"/>
              <a:ext cx="1495174" cy="315423"/>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Restrictions</a:t>
              </a:r>
              <a:endParaRPr lang="en-US" sz="3200" b="1" kern="0" dirty="0">
                <a:solidFill>
                  <a:srgbClr val="62779B"/>
                </a:solidFill>
                <a:latin typeface="Livvic"/>
                <a:cs typeface="Arial"/>
                <a:sym typeface="Livvic"/>
              </a:endParaRPr>
            </a:p>
          </p:txBody>
        </p:sp>
        <p:sp>
          <p:nvSpPr>
            <p:cNvPr id="9" name="Rectangle 8">
              <a:extLst>
                <a:ext uri="{FF2B5EF4-FFF2-40B4-BE49-F238E27FC236}">
                  <a16:creationId xmlns:a16="http://schemas.microsoft.com/office/drawing/2014/main" id="{4A9EEA57-2512-4337-9DEB-AFFF3DED032D}"/>
                </a:ext>
              </a:extLst>
            </p:cNvPr>
            <p:cNvSpPr/>
            <p:nvPr/>
          </p:nvSpPr>
          <p:spPr>
            <a:xfrm>
              <a:off x="7179774" y="786239"/>
              <a:ext cx="1779319" cy="1377300"/>
            </a:xfrm>
            <a:prstGeom prst="rect">
              <a:avLst/>
            </a:prstGeom>
          </p:spPr>
          <p:txBody>
            <a:bodyPr wrap="square">
              <a:spAutoFit/>
            </a:bodyPr>
            <a:lstStyle/>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Disabled self-provisioning</a:t>
              </a:r>
            </a:p>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Enforced quota/limit</a:t>
              </a:r>
            </a:p>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Routes only</a:t>
              </a:r>
            </a:p>
          </p:txBody>
        </p:sp>
      </p:grpSp>
      <p:sp>
        <p:nvSpPr>
          <p:cNvPr id="13" name="Rectangle 12">
            <a:extLst>
              <a:ext uri="{FF2B5EF4-FFF2-40B4-BE49-F238E27FC236}">
                <a16:creationId xmlns:a16="http://schemas.microsoft.com/office/drawing/2014/main" id="{781FE876-9520-4567-9A09-E81B53A507FD}"/>
              </a:ext>
            </a:extLst>
          </p:cNvPr>
          <p:cNvSpPr/>
          <p:nvPr/>
        </p:nvSpPr>
        <p:spPr>
          <a:xfrm>
            <a:off x="3919140" y="2483534"/>
            <a:ext cx="2500211" cy="2451953"/>
          </a:xfrm>
          <a:prstGeom prst="rect">
            <a:avLst/>
          </a:prstGeom>
        </p:spPr>
        <p:txBody>
          <a:bodyPr wrap="square">
            <a:spAutoFit/>
          </a:bodyPr>
          <a:lstStyle/>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AD Authentication</a:t>
            </a:r>
          </a:p>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RBACs Authorization</a:t>
            </a:r>
          </a:p>
          <a:p>
            <a:pPr marL="224361" indent="-224361" defTabSz="1219170">
              <a:spcAft>
                <a:spcPts val="800"/>
              </a:spcAft>
              <a:buClr>
                <a:srgbClr val="000000"/>
              </a:buClr>
              <a:buFont typeface="Arial" panose="020B0604020202020204" pitchFamily="34" charset="0"/>
              <a:buChar char="•"/>
            </a:pPr>
            <a:r>
              <a:rPr lang="en-US" sz="2000" kern="0" dirty="0">
                <a:solidFill>
                  <a:srgbClr val="595959"/>
                </a:solidFill>
                <a:latin typeface="Calibri" panose="020F0502020204030204" pitchFamily="34" charset="0"/>
                <a:cs typeface="Arial"/>
                <a:sym typeface="Arial"/>
              </a:rPr>
              <a:t>Project admin responsible for adding team-members/roles</a:t>
            </a:r>
          </a:p>
        </p:txBody>
      </p:sp>
      <p:sp>
        <p:nvSpPr>
          <p:cNvPr id="20" name="TextBox 19">
            <a:extLst>
              <a:ext uri="{FF2B5EF4-FFF2-40B4-BE49-F238E27FC236}">
                <a16:creationId xmlns:a16="http://schemas.microsoft.com/office/drawing/2014/main" id="{8DCE799A-9786-4C87-9AAA-684F52CC78B5}"/>
              </a:ext>
            </a:extLst>
          </p:cNvPr>
          <p:cNvSpPr txBox="1"/>
          <p:nvPr/>
        </p:nvSpPr>
        <p:spPr>
          <a:xfrm>
            <a:off x="6575828" y="1793613"/>
            <a:ext cx="1507776" cy="420564"/>
          </a:xfrm>
          <a:prstGeom prst="rect">
            <a:avLst/>
          </a:prstGeom>
          <a:noFill/>
        </p:spPr>
        <p:txBody>
          <a:bodyPr wrap="square" rtlCol="0">
            <a:spAutoFit/>
          </a:bodyPr>
          <a:lstStyle/>
          <a:p>
            <a:pPr defTabSz="1219170">
              <a:buClr>
                <a:srgbClr val="000000"/>
              </a:buClr>
            </a:pPr>
            <a:r>
              <a:rPr lang="en-US" sz="2133" b="1" kern="0" dirty="0">
                <a:solidFill>
                  <a:srgbClr val="62779B"/>
                </a:solidFill>
                <a:latin typeface="Livvic"/>
                <a:cs typeface="Arial"/>
                <a:sym typeface="Livvic"/>
              </a:rPr>
              <a:t>Tracking</a:t>
            </a:r>
            <a:endParaRPr lang="en-US" sz="3200" b="1" kern="0" dirty="0">
              <a:solidFill>
                <a:srgbClr val="62779B"/>
              </a:solidFill>
              <a:latin typeface="Livvic"/>
              <a:cs typeface="Arial"/>
              <a:sym typeface="Livvic"/>
            </a:endParaRPr>
          </a:p>
        </p:txBody>
      </p:sp>
    </p:spTree>
    <p:extLst>
      <p:ext uri="{BB962C8B-B14F-4D97-AF65-F5344CB8AC3E}">
        <p14:creationId xmlns:p14="http://schemas.microsoft.com/office/powerpoint/2010/main" val="4155508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C8EEAFE-C027-486F-8AAE-74096B0991FF}"/>
              </a:ext>
            </a:extLst>
          </p:cNvPr>
          <p:cNvSpPr/>
          <p:nvPr/>
        </p:nvSpPr>
        <p:spPr>
          <a:xfrm>
            <a:off x="9635598" y="2899370"/>
            <a:ext cx="1568548" cy="127086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17" name="Rectangle 16">
            <a:extLst>
              <a:ext uri="{FF2B5EF4-FFF2-40B4-BE49-F238E27FC236}">
                <a16:creationId xmlns:a16="http://schemas.microsoft.com/office/drawing/2014/main" id="{6D11639A-F30B-475F-8B58-87FF89701F3C}"/>
              </a:ext>
            </a:extLst>
          </p:cNvPr>
          <p:cNvSpPr/>
          <p:nvPr/>
        </p:nvSpPr>
        <p:spPr>
          <a:xfrm>
            <a:off x="6772039" y="2899370"/>
            <a:ext cx="1568548" cy="127086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buClr>
                <a:srgbClr val="000000"/>
              </a:buClr>
            </a:pPr>
            <a:endParaRPr lang="en-US" sz="1867" kern="0">
              <a:solidFill>
                <a:srgbClr val="FFFFFF"/>
              </a:solidFill>
              <a:latin typeface="Arial"/>
              <a:sym typeface="Arial"/>
            </a:endParaRPr>
          </a:p>
        </p:txBody>
      </p:sp>
      <p:sp>
        <p:nvSpPr>
          <p:cNvPr id="6" name="Rectangle 5">
            <a:extLst>
              <a:ext uri="{FF2B5EF4-FFF2-40B4-BE49-F238E27FC236}">
                <a16:creationId xmlns:a16="http://schemas.microsoft.com/office/drawing/2014/main" id="{AC02ED31-CFEA-4AAE-AE5F-F61E86390776}"/>
              </a:ext>
            </a:extLst>
          </p:cNvPr>
          <p:cNvSpPr/>
          <p:nvPr/>
        </p:nvSpPr>
        <p:spPr>
          <a:xfrm>
            <a:off x="1044919" y="2899370"/>
            <a:ext cx="1568548" cy="127086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564257" y="535119"/>
            <a:ext cx="5242481"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sz="3200" kern="0" dirty="0">
                <a:solidFill>
                  <a:srgbClr val="434343"/>
                </a:solidFill>
              </a:rPr>
              <a:t>Projects Onboarding</a:t>
            </a:r>
            <a:endParaRPr lang="en-US" sz="3200" kern="0" dirty="0">
              <a:solidFill>
                <a:srgbClr val="FFFFFF"/>
              </a:solidFill>
            </a:endParaRPr>
          </a:p>
        </p:txBody>
      </p:sp>
      <p:sp>
        <p:nvSpPr>
          <p:cNvPr id="5" name="Google Shape;365;p41">
            <a:extLst>
              <a:ext uri="{FF2B5EF4-FFF2-40B4-BE49-F238E27FC236}">
                <a16:creationId xmlns:a16="http://schemas.microsoft.com/office/drawing/2014/main" id="{D5CFF09D-4813-40CF-A2EC-4CF25A727A72}"/>
              </a:ext>
            </a:extLst>
          </p:cNvPr>
          <p:cNvSpPr/>
          <p:nvPr/>
        </p:nvSpPr>
        <p:spPr>
          <a:xfrm>
            <a:off x="338837" y="1483467"/>
            <a:ext cx="225420" cy="479390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026" name="Picture 2">
            <a:extLst>
              <a:ext uri="{FF2B5EF4-FFF2-40B4-BE49-F238E27FC236}">
                <a16:creationId xmlns:a16="http://schemas.microsoft.com/office/drawing/2014/main" id="{215B6715-3369-4311-93CC-743BB31253C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98610" y="2985243"/>
            <a:ext cx="1087719" cy="1087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1918CA8-0D05-4B91-8D63-971D0783CAB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21821" y="3075666"/>
            <a:ext cx="1014743" cy="10147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B6E114-FBB1-4B1E-8C00-31BCF81EBE47}"/>
              </a:ext>
            </a:extLst>
          </p:cNvPr>
          <p:cNvSpPr txBox="1"/>
          <p:nvPr/>
        </p:nvSpPr>
        <p:spPr>
          <a:xfrm>
            <a:off x="1092814" y="4204225"/>
            <a:ext cx="2091765" cy="379656"/>
          </a:xfrm>
          <a:prstGeom prst="rect">
            <a:avLst/>
          </a:prstGeom>
          <a:noFill/>
        </p:spPr>
        <p:txBody>
          <a:bodyPr wrap="square" rtlCol="0">
            <a:spAutoFit/>
          </a:bodyPr>
          <a:lstStyle/>
          <a:p>
            <a:pPr defTabSz="1219170">
              <a:buClr>
                <a:srgbClr val="000000"/>
              </a:buClr>
            </a:pPr>
            <a:r>
              <a:rPr lang="en-US" sz="1867" kern="0" dirty="0">
                <a:solidFill>
                  <a:srgbClr val="002060"/>
                </a:solidFill>
                <a:latin typeface="Arial"/>
                <a:cs typeface="Arial"/>
                <a:sym typeface="Arial"/>
              </a:rPr>
              <a:t>Request access</a:t>
            </a:r>
          </a:p>
        </p:txBody>
      </p:sp>
      <p:sp>
        <p:nvSpPr>
          <p:cNvPr id="8" name="TextBox 7">
            <a:extLst>
              <a:ext uri="{FF2B5EF4-FFF2-40B4-BE49-F238E27FC236}">
                <a16:creationId xmlns:a16="http://schemas.microsoft.com/office/drawing/2014/main" id="{5AC0F1D1-5D5B-42BF-966F-A9BD5332B72F}"/>
              </a:ext>
            </a:extLst>
          </p:cNvPr>
          <p:cNvSpPr txBox="1"/>
          <p:nvPr/>
        </p:nvSpPr>
        <p:spPr>
          <a:xfrm>
            <a:off x="6893732" y="4247067"/>
            <a:ext cx="2363065" cy="379656"/>
          </a:xfrm>
          <a:prstGeom prst="rect">
            <a:avLst/>
          </a:prstGeom>
          <a:noFill/>
        </p:spPr>
        <p:txBody>
          <a:bodyPr wrap="square" rtlCol="0">
            <a:spAutoFit/>
          </a:bodyPr>
          <a:lstStyle/>
          <a:p>
            <a:pPr defTabSz="1219170">
              <a:buClr>
                <a:srgbClr val="000000"/>
              </a:buClr>
            </a:pPr>
            <a:r>
              <a:rPr lang="en-US" sz="1867" kern="0" dirty="0">
                <a:solidFill>
                  <a:srgbClr val="002060"/>
                </a:solidFill>
                <a:latin typeface="Arial"/>
                <a:cs typeface="Arial"/>
                <a:sym typeface="Arial"/>
              </a:rPr>
              <a:t>Fill and sign a form</a:t>
            </a:r>
          </a:p>
        </p:txBody>
      </p:sp>
      <p:pic>
        <p:nvPicPr>
          <p:cNvPr id="1030" name="Picture 6">
            <a:extLst>
              <a:ext uri="{FF2B5EF4-FFF2-40B4-BE49-F238E27FC236}">
                <a16:creationId xmlns:a16="http://schemas.microsoft.com/office/drawing/2014/main" id="{1F1DBFBD-F9FA-4543-AD86-84787305FC37}"/>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53705" y="3062979"/>
            <a:ext cx="932331" cy="9323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13923E-A0FE-4411-9A60-4E1796B3FE0F}"/>
              </a:ext>
            </a:extLst>
          </p:cNvPr>
          <p:cNvSpPr txBox="1"/>
          <p:nvPr/>
        </p:nvSpPr>
        <p:spPr>
          <a:xfrm>
            <a:off x="9782607" y="4201163"/>
            <a:ext cx="2633159" cy="666977"/>
          </a:xfrm>
          <a:prstGeom prst="rect">
            <a:avLst/>
          </a:prstGeom>
          <a:noFill/>
        </p:spPr>
        <p:txBody>
          <a:bodyPr wrap="square" rtlCol="0">
            <a:spAutoFit/>
          </a:bodyPr>
          <a:lstStyle/>
          <a:p>
            <a:pPr defTabSz="1219170">
              <a:buClr>
                <a:srgbClr val="000000"/>
              </a:buClr>
            </a:pPr>
            <a:r>
              <a:rPr lang="en-US" sz="1867" kern="0" dirty="0">
                <a:solidFill>
                  <a:srgbClr val="002060"/>
                </a:solidFill>
                <a:latin typeface="Arial"/>
                <a:cs typeface="Arial"/>
                <a:sym typeface="Arial"/>
              </a:rPr>
              <a:t>Provision a project using script/template</a:t>
            </a:r>
          </a:p>
        </p:txBody>
      </p:sp>
      <p:pic>
        <p:nvPicPr>
          <p:cNvPr id="1034" name="Picture 10">
            <a:extLst>
              <a:ext uri="{FF2B5EF4-FFF2-40B4-BE49-F238E27FC236}">
                <a16:creationId xmlns:a16="http://schemas.microsoft.com/office/drawing/2014/main" id="{09D138A0-ECE3-45ED-B29C-422687BF86C8}"/>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93388" y="4211524"/>
            <a:ext cx="537883" cy="53788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a:extLst>
              <a:ext uri="{FF2B5EF4-FFF2-40B4-BE49-F238E27FC236}">
                <a16:creationId xmlns:a16="http://schemas.microsoft.com/office/drawing/2014/main" id="{19876760-3122-4849-AE6C-50E7A8D70CA5}"/>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5969" y="4211525"/>
            <a:ext cx="396127" cy="39612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1B701AC-2933-4E71-94CF-ECF59F319312}"/>
              </a:ext>
            </a:extLst>
          </p:cNvPr>
          <p:cNvSpPr/>
          <p:nvPr/>
        </p:nvSpPr>
        <p:spPr>
          <a:xfrm>
            <a:off x="3895082" y="2899370"/>
            <a:ext cx="1568548" cy="127086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pic>
        <p:nvPicPr>
          <p:cNvPr id="21" name="Picture 10">
            <a:extLst>
              <a:ext uri="{FF2B5EF4-FFF2-40B4-BE49-F238E27FC236}">
                <a16:creationId xmlns:a16="http://schemas.microsoft.com/office/drawing/2014/main" id="{4C77D1D8-AEB7-4654-96FF-8073BF265C93}"/>
              </a:ext>
            </a:extLst>
          </p:cNvPr>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27988" y="4211524"/>
            <a:ext cx="537883" cy="53788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378C6E9-0568-42B8-A4B4-4CE7A7ADA272}"/>
              </a:ext>
            </a:extLst>
          </p:cNvPr>
          <p:cNvSpPr txBox="1"/>
          <p:nvPr/>
        </p:nvSpPr>
        <p:spPr>
          <a:xfrm>
            <a:off x="4139677" y="4210973"/>
            <a:ext cx="2103948" cy="379656"/>
          </a:xfrm>
          <a:prstGeom prst="rect">
            <a:avLst/>
          </a:prstGeom>
          <a:noFill/>
        </p:spPr>
        <p:txBody>
          <a:bodyPr wrap="square" rtlCol="0">
            <a:spAutoFit/>
          </a:bodyPr>
          <a:lstStyle/>
          <a:p>
            <a:pPr defTabSz="1219170">
              <a:buClr>
                <a:srgbClr val="000000"/>
              </a:buClr>
            </a:pPr>
            <a:r>
              <a:rPr lang="en-US" sz="1867" kern="0" dirty="0">
                <a:solidFill>
                  <a:srgbClr val="002060"/>
                </a:solidFill>
                <a:latin typeface="Arial"/>
                <a:cs typeface="Arial"/>
                <a:sym typeface="Arial"/>
              </a:rPr>
              <a:t>Review</a:t>
            </a:r>
          </a:p>
        </p:txBody>
      </p:sp>
      <p:pic>
        <p:nvPicPr>
          <p:cNvPr id="27" name="Picture 26">
            <a:extLst>
              <a:ext uri="{FF2B5EF4-FFF2-40B4-BE49-F238E27FC236}">
                <a16:creationId xmlns:a16="http://schemas.microsoft.com/office/drawing/2014/main" id="{60B541B4-EBDA-4D6C-A385-15EE1EED0B1F}"/>
              </a:ext>
            </a:extLst>
          </p:cNvPr>
          <p:cNvPicPr>
            <a:picLocks noChangeAspect="1"/>
          </p:cNvPicPr>
          <p:nvPr/>
        </p:nvPicPr>
        <p:blipFill>
          <a:blip r:embed="rId8">
            <a:duotone>
              <a:schemeClr val="accent5">
                <a:shade val="45000"/>
                <a:satMod val="135000"/>
              </a:schemeClr>
              <a:prstClr val="white"/>
            </a:duotone>
          </a:blip>
          <a:stretch>
            <a:fillRect/>
          </a:stretch>
        </p:blipFill>
        <p:spPr>
          <a:xfrm>
            <a:off x="4176729" y="3062089"/>
            <a:ext cx="934027" cy="934027"/>
          </a:xfrm>
          <a:prstGeom prst="rect">
            <a:avLst/>
          </a:prstGeom>
        </p:spPr>
      </p:pic>
      <p:sp>
        <p:nvSpPr>
          <p:cNvPr id="13" name="TextBox 12">
            <a:extLst>
              <a:ext uri="{FF2B5EF4-FFF2-40B4-BE49-F238E27FC236}">
                <a16:creationId xmlns:a16="http://schemas.microsoft.com/office/drawing/2014/main" id="{CD0AC19B-3D6C-495E-85F3-CA95319162D0}"/>
              </a:ext>
            </a:extLst>
          </p:cNvPr>
          <p:cNvSpPr txBox="1"/>
          <p:nvPr/>
        </p:nvSpPr>
        <p:spPr>
          <a:xfrm>
            <a:off x="755862" y="2530653"/>
            <a:ext cx="589727" cy="533868"/>
          </a:xfrm>
          <a:prstGeom prst="ellipse">
            <a:avLst/>
          </a:prstGeom>
          <a:noFill/>
          <a:ln w="28575">
            <a:solidFill>
              <a:schemeClr val="accent5"/>
            </a:solidFill>
          </a:ln>
        </p:spPr>
        <p:txBody>
          <a:bodyPr wrap="square" rtlCol="0">
            <a:spAutoFit/>
          </a:bodyPr>
          <a:lstStyle/>
          <a:p>
            <a:pPr defTabSz="1219170">
              <a:buClr>
                <a:srgbClr val="000000"/>
              </a:buClr>
            </a:pPr>
            <a:r>
              <a:rPr lang="en-US" sz="1867" kern="0" dirty="0">
                <a:solidFill>
                  <a:srgbClr val="000000"/>
                </a:solidFill>
                <a:latin typeface="Arial"/>
                <a:cs typeface="Arial"/>
                <a:sym typeface="Arial"/>
              </a:rPr>
              <a:t>1</a:t>
            </a:r>
          </a:p>
        </p:txBody>
      </p:sp>
      <p:sp>
        <p:nvSpPr>
          <p:cNvPr id="29" name="TextBox 28">
            <a:extLst>
              <a:ext uri="{FF2B5EF4-FFF2-40B4-BE49-F238E27FC236}">
                <a16:creationId xmlns:a16="http://schemas.microsoft.com/office/drawing/2014/main" id="{CDF3747F-F9CF-403E-8486-CA4C60AEE891}"/>
              </a:ext>
            </a:extLst>
          </p:cNvPr>
          <p:cNvSpPr txBox="1"/>
          <p:nvPr/>
        </p:nvSpPr>
        <p:spPr>
          <a:xfrm>
            <a:off x="3618177" y="2519624"/>
            <a:ext cx="589727" cy="533868"/>
          </a:xfrm>
          <a:prstGeom prst="ellipse">
            <a:avLst/>
          </a:prstGeom>
          <a:noFill/>
          <a:ln w="28575">
            <a:solidFill>
              <a:schemeClr val="accent5"/>
            </a:solidFill>
          </a:ln>
        </p:spPr>
        <p:txBody>
          <a:bodyPr wrap="square" rtlCol="0">
            <a:spAutoFit/>
          </a:bodyPr>
          <a:lstStyle/>
          <a:p>
            <a:pPr defTabSz="1219170">
              <a:buClr>
                <a:srgbClr val="000000"/>
              </a:buClr>
            </a:pPr>
            <a:r>
              <a:rPr lang="en-US" sz="1867" kern="0" dirty="0">
                <a:solidFill>
                  <a:srgbClr val="000000"/>
                </a:solidFill>
                <a:latin typeface="Arial"/>
                <a:cs typeface="Arial"/>
                <a:sym typeface="Arial"/>
              </a:rPr>
              <a:t>2</a:t>
            </a:r>
          </a:p>
        </p:txBody>
      </p:sp>
      <p:sp>
        <p:nvSpPr>
          <p:cNvPr id="30" name="TextBox 29">
            <a:extLst>
              <a:ext uri="{FF2B5EF4-FFF2-40B4-BE49-F238E27FC236}">
                <a16:creationId xmlns:a16="http://schemas.microsoft.com/office/drawing/2014/main" id="{2B3AA67C-1C6E-4E21-9FEE-985CA03B2F69}"/>
              </a:ext>
            </a:extLst>
          </p:cNvPr>
          <p:cNvSpPr txBox="1"/>
          <p:nvPr/>
        </p:nvSpPr>
        <p:spPr>
          <a:xfrm>
            <a:off x="6507286" y="2530653"/>
            <a:ext cx="589727" cy="533868"/>
          </a:xfrm>
          <a:prstGeom prst="ellipse">
            <a:avLst/>
          </a:prstGeom>
          <a:noFill/>
          <a:ln w="28575">
            <a:solidFill>
              <a:schemeClr val="accent5"/>
            </a:solidFill>
          </a:ln>
        </p:spPr>
        <p:txBody>
          <a:bodyPr wrap="square" rtlCol="0">
            <a:spAutoFit/>
          </a:bodyPr>
          <a:lstStyle/>
          <a:p>
            <a:pPr defTabSz="1219170">
              <a:buClr>
                <a:srgbClr val="000000"/>
              </a:buClr>
            </a:pPr>
            <a:r>
              <a:rPr lang="en-US" sz="1867" kern="0" dirty="0">
                <a:solidFill>
                  <a:srgbClr val="000000"/>
                </a:solidFill>
                <a:latin typeface="Arial"/>
                <a:cs typeface="Arial"/>
                <a:sym typeface="Arial"/>
              </a:rPr>
              <a:t>3</a:t>
            </a:r>
          </a:p>
        </p:txBody>
      </p:sp>
      <p:sp>
        <p:nvSpPr>
          <p:cNvPr id="31" name="TextBox 30">
            <a:extLst>
              <a:ext uri="{FF2B5EF4-FFF2-40B4-BE49-F238E27FC236}">
                <a16:creationId xmlns:a16="http://schemas.microsoft.com/office/drawing/2014/main" id="{801890B5-84FC-4A33-AEAB-32498217DE47}"/>
              </a:ext>
            </a:extLst>
          </p:cNvPr>
          <p:cNvSpPr txBox="1"/>
          <p:nvPr/>
        </p:nvSpPr>
        <p:spPr>
          <a:xfrm>
            <a:off x="9348809" y="2519624"/>
            <a:ext cx="589727" cy="533868"/>
          </a:xfrm>
          <a:prstGeom prst="ellipse">
            <a:avLst/>
          </a:prstGeom>
          <a:noFill/>
          <a:ln w="28575">
            <a:solidFill>
              <a:schemeClr val="accent5"/>
            </a:solidFill>
          </a:ln>
        </p:spPr>
        <p:txBody>
          <a:bodyPr wrap="square" rtlCol="0">
            <a:spAutoFit/>
          </a:bodyPr>
          <a:lstStyle/>
          <a:p>
            <a:pPr defTabSz="1219170">
              <a:buClr>
                <a:srgbClr val="000000"/>
              </a:buClr>
            </a:pPr>
            <a:r>
              <a:rPr lang="en-US" sz="1867" kern="0" dirty="0">
                <a:solidFill>
                  <a:srgbClr val="000000"/>
                </a:solidFill>
                <a:latin typeface="Arial"/>
                <a:cs typeface="Arial"/>
                <a:sym typeface="Arial"/>
              </a:rPr>
              <a:t>4</a:t>
            </a:r>
          </a:p>
        </p:txBody>
      </p:sp>
      <p:cxnSp>
        <p:nvCxnSpPr>
          <p:cNvPr id="23" name="Straight Connector 22">
            <a:extLst>
              <a:ext uri="{FF2B5EF4-FFF2-40B4-BE49-F238E27FC236}">
                <a16:creationId xmlns:a16="http://schemas.microsoft.com/office/drawing/2014/main" id="{AA941961-4163-4F02-A739-C5ACBF15BD4D}"/>
              </a:ext>
            </a:extLst>
          </p:cNvPr>
          <p:cNvCxnSpPr>
            <a:stCxn id="6" idx="3"/>
            <a:endCxn id="19" idx="1"/>
          </p:cNvCxnSpPr>
          <p:nvPr/>
        </p:nvCxnSpPr>
        <p:spPr>
          <a:xfrm>
            <a:off x="2613467" y="3534800"/>
            <a:ext cx="1281615" cy="0"/>
          </a:xfrm>
          <a:prstGeom prst="line">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673ADC8-A842-459F-9CB6-3C27C06D3451}"/>
              </a:ext>
            </a:extLst>
          </p:cNvPr>
          <p:cNvCxnSpPr/>
          <p:nvPr/>
        </p:nvCxnSpPr>
        <p:spPr>
          <a:xfrm>
            <a:off x="5493739" y="3529101"/>
            <a:ext cx="1281615" cy="0"/>
          </a:xfrm>
          <a:prstGeom prst="line">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F48454-04C0-4746-8CF6-94BF0B4B6A6D}"/>
              </a:ext>
            </a:extLst>
          </p:cNvPr>
          <p:cNvCxnSpPr/>
          <p:nvPr/>
        </p:nvCxnSpPr>
        <p:spPr>
          <a:xfrm>
            <a:off x="8340587" y="3529101"/>
            <a:ext cx="1281615" cy="0"/>
          </a:xfrm>
          <a:prstGeom prst="line">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2" name="Picture 8">
            <a:extLst>
              <a:ext uri="{FF2B5EF4-FFF2-40B4-BE49-F238E27FC236}">
                <a16:creationId xmlns:a16="http://schemas.microsoft.com/office/drawing/2014/main" id="{65CE400D-41A4-4631-BC66-92E00CE26B21}"/>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625" y="4269031"/>
            <a:ext cx="396127" cy="39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740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64;p38">
            <a:extLst>
              <a:ext uri="{FF2B5EF4-FFF2-40B4-BE49-F238E27FC236}">
                <a16:creationId xmlns:a16="http://schemas.microsoft.com/office/drawing/2014/main" id="{34E44928-D26D-4ADD-A7A2-CDD202FC4494}"/>
              </a:ext>
            </a:extLst>
          </p:cNvPr>
          <p:cNvSpPr/>
          <p:nvPr/>
        </p:nvSpPr>
        <p:spPr>
          <a:xfrm>
            <a:off x="904132" y="1483467"/>
            <a:ext cx="5387400" cy="4793900"/>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361;p41">
            <a:extLst>
              <a:ext uri="{FF2B5EF4-FFF2-40B4-BE49-F238E27FC236}">
                <a16:creationId xmlns:a16="http://schemas.microsoft.com/office/drawing/2014/main" id="{C2824830-7789-4AD2-AFBD-EDD9D3CD5DA2}"/>
              </a:ext>
            </a:extLst>
          </p:cNvPr>
          <p:cNvSpPr txBox="1">
            <a:spLocks/>
          </p:cNvSpPr>
          <p:nvPr/>
        </p:nvSpPr>
        <p:spPr>
          <a:xfrm>
            <a:off x="1144414" y="1582012"/>
            <a:ext cx="4662324" cy="433023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1219170">
              <a:lnSpc>
                <a:spcPct val="200000"/>
              </a:lnSpc>
            </a:pPr>
            <a:r>
              <a:rPr lang="en-US" sz="2133" kern="0" dirty="0">
                <a:solidFill>
                  <a:srgbClr val="434343"/>
                </a:solidFill>
                <a:latin typeface="Catamaran Light" panose="020B0604020202020204" charset="0"/>
                <a:cs typeface="Catamaran Light" panose="020B0604020202020204" charset="0"/>
              </a:rPr>
              <a:t>TAM</a:t>
            </a:r>
          </a:p>
          <a:p>
            <a:pPr marL="228594" indent="-228594" defTabSz="1219170">
              <a:lnSpc>
                <a:spcPct val="200000"/>
              </a:lnSpc>
              <a:buClr>
                <a:srgbClr val="62779B"/>
              </a:buClr>
              <a:buFont typeface="Arial" panose="020B0604020202020204" pitchFamily="34" charset="0"/>
              <a:buChar char="•"/>
            </a:pPr>
            <a:r>
              <a:rPr lang="en-US" sz="1867" kern="0" dirty="0">
                <a:solidFill>
                  <a:srgbClr val="62779B"/>
                </a:solidFill>
                <a:latin typeface="Calibri" panose="020F0502020204030204" pitchFamily="34" charset="0"/>
                <a:cs typeface="Calibri" panose="020F0502020204030204" pitchFamily="34" charset="0"/>
              </a:rPr>
              <a:t>Workshops</a:t>
            </a:r>
          </a:p>
          <a:p>
            <a:pPr marL="228594" indent="-228594" defTabSz="1219170">
              <a:lnSpc>
                <a:spcPct val="200000"/>
              </a:lnSpc>
              <a:buClr>
                <a:srgbClr val="62779B"/>
              </a:buClr>
              <a:buFont typeface="Arial" panose="020B0604020202020204" pitchFamily="34" charset="0"/>
              <a:buChar char="•"/>
            </a:pPr>
            <a:r>
              <a:rPr lang="en-US" sz="1867" kern="0" dirty="0">
                <a:solidFill>
                  <a:srgbClr val="62779B"/>
                </a:solidFill>
                <a:latin typeface="Calibri" panose="020F0502020204030204" pitchFamily="34" charset="0"/>
                <a:cs typeface="Calibri" panose="020F0502020204030204" pitchFamily="34" charset="0"/>
              </a:rPr>
              <a:t> Weekly discussions</a:t>
            </a:r>
          </a:p>
          <a:p>
            <a:pPr marL="228594" indent="-228594" defTabSz="1219170">
              <a:lnSpc>
                <a:spcPct val="200000"/>
              </a:lnSpc>
              <a:buClr>
                <a:srgbClr val="62779B"/>
              </a:buClr>
              <a:buFont typeface="Arial" panose="020B0604020202020204" pitchFamily="34" charset="0"/>
              <a:buChar char="•"/>
            </a:pPr>
            <a:r>
              <a:rPr lang="en-US" sz="1867" kern="0" dirty="0">
                <a:solidFill>
                  <a:srgbClr val="62779B"/>
                </a:solidFill>
                <a:latin typeface="Calibri" panose="020F0502020204030204" pitchFamily="34" charset="0"/>
                <a:cs typeface="Calibri" panose="020F0502020204030204" pitchFamily="34" charset="0"/>
              </a:rPr>
              <a:t>Focuses support tickets and remote access/shadowing when possible</a:t>
            </a:r>
          </a:p>
          <a:p>
            <a:pPr marL="0" lvl="1" defTabSz="1219170">
              <a:lnSpc>
                <a:spcPct val="200000"/>
              </a:lnSpc>
              <a:buFont typeface="Courier New" panose="02070309020205020404" pitchFamily="49" charset="0"/>
              <a:buChar char="o"/>
            </a:pPr>
            <a:endParaRPr lang="en-US" sz="1600" kern="0" dirty="0"/>
          </a:p>
        </p:txBody>
      </p:sp>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564257" y="535119"/>
            <a:ext cx="5242481"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sz="3200" kern="0" dirty="0">
                <a:solidFill>
                  <a:srgbClr val="434343"/>
                </a:solidFill>
              </a:rPr>
              <a:t>Support</a:t>
            </a:r>
            <a:endParaRPr lang="en-US" sz="3200" kern="0" dirty="0">
              <a:solidFill>
                <a:srgbClr val="FFFFFF"/>
              </a:solidFill>
            </a:endParaRPr>
          </a:p>
        </p:txBody>
      </p:sp>
      <p:sp>
        <p:nvSpPr>
          <p:cNvPr id="5" name="Google Shape;365;p41">
            <a:extLst>
              <a:ext uri="{FF2B5EF4-FFF2-40B4-BE49-F238E27FC236}">
                <a16:creationId xmlns:a16="http://schemas.microsoft.com/office/drawing/2014/main" id="{D5CFF09D-4813-40CF-A2EC-4CF25A727A72}"/>
              </a:ext>
            </a:extLst>
          </p:cNvPr>
          <p:cNvSpPr/>
          <p:nvPr/>
        </p:nvSpPr>
        <p:spPr>
          <a:xfrm>
            <a:off x="338837" y="1483467"/>
            <a:ext cx="225420" cy="479390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C7F1C31B-7BBD-40EE-87C4-1EE41B256E1C}"/>
              </a:ext>
            </a:extLst>
          </p:cNvPr>
          <p:cNvPicPr>
            <a:picLocks noChangeAspect="1"/>
          </p:cNvPicPr>
          <p:nvPr/>
        </p:nvPicPr>
        <p:blipFill>
          <a:blip r:embed="rId3"/>
          <a:stretch>
            <a:fillRect/>
          </a:stretch>
        </p:blipFill>
        <p:spPr>
          <a:xfrm>
            <a:off x="6631408" y="1490457"/>
            <a:ext cx="4600176" cy="4600176"/>
          </a:xfrm>
          <a:prstGeom prst="rect">
            <a:avLst/>
          </a:prstGeom>
        </p:spPr>
      </p:pic>
      <p:sp>
        <p:nvSpPr>
          <p:cNvPr id="7" name="Google Shape;211;p32">
            <a:extLst>
              <a:ext uri="{FF2B5EF4-FFF2-40B4-BE49-F238E27FC236}">
                <a16:creationId xmlns:a16="http://schemas.microsoft.com/office/drawing/2014/main" id="{87CA9694-7181-46A8-91C1-E92BD73953F9}"/>
              </a:ext>
            </a:extLst>
          </p:cNvPr>
          <p:cNvSpPr/>
          <p:nvPr/>
        </p:nvSpPr>
        <p:spPr>
          <a:xfrm rot="5400000" flipH="1">
            <a:off x="8837700" y="3883481"/>
            <a:ext cx="187593" cy="4600176"/>
          </a:xfrm>
          <a:prstGeom prst="rect">
            <a:avLst/>
          </a:prstGeom>
          <a:gradFill>
            <a:gsLst>
              <a:gs pos="0">
                <a:srgbClr val="A9B9D3">
                  <a:alpha val="3098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Tree>
    <p:extLst>
      <p:ext uri="{BB962C8B-B14F-4D97-AF65-F5344CB8AC3E}">
        <p14:creationId xmlns:p14="http://schemas.microsoft.com/office/powerpoint/2010/main" val="191275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ebsite maintenance abstract concept vector illustration. website service, webpage seo maintenance, web design, corporate site professional support, security analysis, update abstract metaphor. Free Vector">
            <a:extLst>
              <a:ext uri="{FF2B5EF4-FFF2-40B4-BE49-F238E27FC236}">
                <a16:creationId xmlns:a16="http://schemas.microsoft.com/office/drawing/2014/main" id="{2D8FD922-81DA-4DAB-82B1-7B03700255D5}"/>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257309" y="1570213"/>
            <a:ext cx="5029200" cy="50292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64;p38">
            <a:extLst>
              <a:ext uri="{FF2B5EF4-FFF2-40B4-BE49-F238E27FC236}">
                <a16:creationId xmlns:a16="http://schemas.microsoft.com/office/drawing/2014/main" id="{6267A9FD-DD6A-470A-AD23-81DDEB16EE54}"/>
              </a:ext>
            </a:extLst>
          </p:cNvPr>
          <p:cNvSpPr/>
          <p:nvPr/>
        </p:nvSpPr>
        <p:spPr>
          <a:xfrm>
            <a:off x="904132" y="1483467"/>
            <a:ext cx="5387400" cy="4793900"/>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361;p41">
            <a:extLst>
              <a:ext uri="{FF2B5EF4-FFF2-40B4-BE49-F238E27FC236}">
                <a16:creationId xmlns:a16="http://schemas.microsoft.com/office/drawing/2014/main" id="{C2824830-7789-4AD2-AFBD-EDD9D3CD5DA2}"/>
              </a:ext>
            </a:extLst>
          </p:cNvPr>
          <p:cNvSpPr txBox="1">
            <a:spLocks/>
          </p:cNvSpPr>
          <p:nvPr/>
        </p:nvSpPr>
        <p:spPr>
          <a:xfrm>
            <a:off x="904132" y="1769606"/>
            <a:ext cx="5387400" cy="433023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0990" indent="-380990" defTabSz="1219170">
              <a:buClr>
                <a:srgbClr val="595959"/>
              </a:buClr>
              <a:buFont typeface="Arial" panose="020B0604020202020204" pitchFamily="34" charset="0"/>
              <a:buChar char="•"/>
              <a:tabLst>
                <a:tab pos="609585" algn="l"/>
              </a:tabLst>
            </a:pPr>
            <a:r>
              <a:rPr lang="en-US" sz="2133" kern="0" dirty="0">
                <a:solidFill>
                  <a:srgbClr val="595959"/>
                </a:solidFill>
                <a:latin typeface="Catamaran Light" panose="020B0604020202020204" charset="0"/>
                <a:cs typeface="Catamaran Light" panose="020B0604020202020204" charset="0"/>
              </a:rPr>
              <a:t>Technology still evolving</a:t>
            </a:r>
          </a:p>
          <a:p>
            <a:pPr marL="380990" indent="-380990" defTabSz="1219170">
              <a:buClr>
                <a:srgbClr val="595959"/>
              </a:buClr>
              <a:buFont typeface="Arial" panose="020B0604020202020204" pitchFamily="34" charset="0"/>
              <a:buChar char="•"/>
              <a:tabLst>
                <a:tab pos="609585" algn="l"/>
              </a:tabLst>
            </a:pPr>
            <a:endParaRPr lang="en-US" sz="2133" kern="0" dirty="0">
              <a:solidFill>
                <a:srgbClr val="595959"/>
              </a:solidFill>
              <a:latin typeface="Catamaran Light" panose="020B0604020202020204" charset="0"/>
              <a:cs typeface="Catamaran Light" panose="020B0604020202020204" charset="0"/>
            </a:endParaRPr>
          </a:p>
          <a:p>
            <a:pPr marL="380990" indent="-380990" defTabSz="1219170">
              <a:buClr>
                <a:srgbClr val="595959"/>
              </a:buClr>
              <a:buFont typeface="Arial" panose="020B0604020202020204" pitchFamily="34" charset="0"/>
              <a:buChar char="•"/>
              <a:tabLst>
                <a:tab pos="609585" algn="l"/>
              </a:tabLst>
            </a:pPr>
            <a:r>
              <a:rPr lang="en-US" sz="2133" kern="0" dirty="0">
                <a:solidFill>
                  <a:srgbClr val="595959"/>
                </a:solidFill>
                <a:latin typeface="Catamaran Light" panose="020B0604020202020204" charset="0"/>
                <a:cs typeface="Catamaran Light" panose="020B0604020202020204" charset="0"/>
              </a:rPr>
              <a:t>Frequent updates</a:t>
            </a:r>
          </a:p>
          <a:p>
            <a:pPr marL="380990" indent="-380990" defTabSz="1219170">
              <a:buClr>
                <a:srgbClr val="595959"/>
              </a:buClr>
              <a:buFont typeface="Arial" panose="020B0604020202020204" pitchFamily="34" charset="0"/>
              <a:buChar char="•"/>
              <a:tabLst>
                <a:tab pos="609585" algn="l"/>
              </a:tabLst>
            </a:pPr>
            <a:endParaRPr lang="en-US" sz="2133" kern="0" dirty="0">
              <a:solidFill>
                <a:srgbClr val="595959"/>
              </a:solidFill>
              <a:latin typeface="Catamaran Light" panose="020B0604020202020204" charset="0"/>
              <a:cs typeface="Catamaran Light" panose="020B0604020202020204" charset="0"/>
            </a:endParaRPr>
          </a:p>
          <a:p>
            <a:pPr marL="380990" indent="-380990" defTabSz="1219170">
              <a:buClr>
                <a:srgbClr val="595959"/>
              </a:buClr>
              <a:buFont typeface="Arial" panose="020B0604020202020204" pitchFamily="34" charset="0"/>
              <a:buChar char="•"/>
              <a:tabLst>
                <a:tab pos="609585" algn="l"/>
              </a:tabLst>
            </a:pPr>
            <a:r>
              <a:rPr lang="en-US" sz="2133" kern="0" dirty="0">
                <a:solidFill>
                  <a:srgbClr val="595959"/>
                </a:solidFill>
                <a:latin typeface="Catamaran Light" panose="020B0604020202020204" charset="0"/>
                <a:cs typeface="Catamaran Light" panose="020B0604020202020204" charset="0"/>
              </a:rPr>
              <a:t>Seen improvements</a:t>
            </a:r>
          </a:p>
          <a:p>
            <a:pPr marL="380990" indent="-380990" defTabSz="1219170">
              <a:buClr>
                <a:srgbClr val="595959"/>
              </a:buClr>
              <a:buFont typeface="Arial" panose="020B0604020202020204" pitchFamily="34" charset="0"/>
              <a:buChar char="•"/>
              <a:tabLst>
                <a:tab pos="609585" algn="l"/>
              </a:tabLst>
            </a:pPr>
            <a:endParaRPr lang="en-US" sz="2133" kern="0" dirty="0">
              <a:solidFill>
                <a:srgbClr val="595959"/>
              </a:solidFill>
              <a:latin typeface="Catamaran Light" panose="020B0604020202020204" charset="0"/>
              <a:cs typeface="Catamaran Light" panose="020B0604020202020204" charset="0"/>
            </a:endParaRPr>
          </a:p>
          <a:p>
            <a:pPr marL="380990" indent="-380990" defTabSz="1219170">
              <a:buClr>
                <a:srgbClr val="595959"/>
              </a:buClr>
              <a:buFont typeface="Arial" panose="020B0604020202020204" pitchFamily="34" charset="0"/>
              <a:buChar char="•"/>
              <a:tabLst>
                <a:tab pos="609585" algn="l"/>
              </a:tabLst>
            </a:pPr>
            <a:r>
              <a:rPr lang="en-US" sz="2133" kern="0" dirty="0">
                <a:solidFill>
                  <a:srgbClr val="595959"/>
                </a:solidFill>
                <a:latin typeface="Catamaran Light" panose="020B0604020202020204" charset="0"/>
                <a:cs typeface="Catamaran Light" panose="020B0604020202020204" charset="0"/>
              </a:rPr>
              <a:t>Faced issues:</a:t>
            </a:r>
          </a:p>
          <a:p>
            <a:pPr marL="838190" lvl="1" indent="-380990" defTabSz="1219170">
              <a:lnSpc>
                <a:spcPct val="150000"/>
              </a:lnSpc>
              <a:buClr>
                <a:schemeClr val="accent5"/>
              </a:buClr>
              <a:buFontTx/>
              <a:buChar char="‒"/>
              <a:tabLst>
                <a:tab pos="609585" algn="l"/>
              </a:tabLst>
            </a:pPr>
            <a:r>
              <a:rPr lang="en-US" sz="1867" kern="0" dirty="0">
                <a:solidFill>
                  <a:srgbClr val="62779B"/>
                </a:solidFill>
                <a:latin typeface="Calibri" panose="020F0502020204030204" pitchFamily="34" charset="0"/>
                <a:cs typeface="Calibri" panose="020F0502020204030204" pitchFamily="34" charset="0"/>
              </a:rPr>
              <a:t>Networking</a:t>
            </a:r>
          </a:p>
          <a:p>
            <a:pPr marL="838190" lvl="1" indent="-380990" defTabSz="1219170">
              <a:lnSpc>
                <a:spcPct val="150000"/>
              </a:lnSpc>
              <a:buClr>
                <a:schemeClr val="accent5"/>
              </a:buClr>
              <a:buFontTx/>
              <a:buChar char="‒"/>
              <a:tabLst>
                <a:tab pos="609585" algn="l"/>
              </a:tabLst>
            </a:pPr>
            <a:r>
              <a:rPr lang="en-US" sz="1867" kern="0" dirty="0">
                <a:solidFill>
                  <a:srgbClr val="62779B"/>
                </a:solidFill>
                <a:latin typeface="Calibri" panose="020F0502020204030204" pitchFamily="34" charset="0"/>
                <a:cs typeface="Calibri" panose="020F0502020204030204" pitchFamily="34" charset="0"/>
              </a:rPr>
              <a:t>HW version </a:t>
            </a:r>
          </a:p>
          <a:p>
            <a:pPr marL="380990" indent="-380990" defTabSz="1219170">
              <a:buClr>
                <a:srgbClr val="595959"/>
              </a:buClr>
              <a:buFont typeface="Arial" panose="020B0604020202020204" pitchFamily="34" charset="0"/>
              <a:buChar char="•"/>
              <a:tabLst>
                <a:tab pos="609585" algn="l"/>
              </a:tabLst>
            </a:pPr>
            <a:endParaRPr lang="en-US" sz="2133" kern="0" dirty="0">
              <a:solidFill>
                <a:srgbClr val="595959"/>
              </a:solidFill>
              <a:latin typeface="Catamaran Light" panose="020B0604020202020204" charset="0"/>
              <a:cs typeface="Catamaran Light" panose="020B0604020202020204" charset="0"/>
            </a:endParaRPr>
          </a:p>
        </p:txBody>
      </p:sp>
      <p:sp>
        <p:nvSpPr>
          <p:cNvPr id="4" name="Google Shape;363;p41">
            <a:extLst>
              <a:ext uri="{FF2B5EF4-FFF2-40B4-BE49-F238E27FC236}">
                <a16:creationId xmlns:a16="http://schemas.microsoft.com/office/drawing/2014/main" id="{A250E960-0EA2-4344-AACD-072C32056C5B}"/>
              </a:ext>
            </a:extLst>
          </p:cNvPr>
          <p:cNvSpPr txBox="1">
            <a:spLocks/>
          </p:cNvSpPr>
          <p:nvPr/>
        </p:nvSpPr>
        <p:spPr>
          <a:xfrm>
            <a:off x="564257" y="535119"/>
            <a:ext cx="5242481" cy="51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Livvic"/>
              <a:buNone/>
              <a:defRPr sz="24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2pPr>
            <a:lvl3pPr marR="0" lvl="2"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3pPr>
            <a:lvl4pPr marR="0" lvl="3"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4pPr>
            <a:lvl5pPr marR="0" lvl="4"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5pPr>
            <a:lvl6pPr marR="0" lvl="5"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6pPr>
            <a:lvl7pPr marR="0" lvl="6"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7pPr>
            <a:lvl8pPr marR="0" lvl="7"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8pPr>
            <a:lvl9pPr marR="0" lvl="8" algn="l" rtl="0">
              <a:lnSpc>
                <a:spcPct val="100000"/>
              </a:lnSpc>
              <a:spcBef>
                <a:spcPts val="0"/>
              </a:spcBef>
              <a:spcAft>
                <a:spcPts val="0"/>
              </a:spcAft>
              <a:buClr>
                <a:schemeClr val="dk1"/>
              </a:buClr>
              <a:buSzPts val="3000"/>
              <a:buFont typeface="Livvic"/>
              <a:buNone/>
              <a:defRPr sz="3000" b="1" i="0" u="none" strike="noStrike" cap="none">
                <a:solidFill>
                  <a:schemeClr val="dk1"/>
                </a:solidFill>
                <a:latin typeface="Livvic"/>
                <a:ea typeface="Livvic"/>
                <a:cs typeface="Livvic"/>
                <a:sym typeface="Livvic"/>
              </a:defRPr>
            </a:lvl9pPr>
          </a:lstStyle>
          <a:p>
            <a:pPr defTabSz="1219170">
              <a:buClr>
                <a:srgbClr val="434343"/>
              </a:buClr>
            </a:pPr>
            <a:r>
              <a:rPr lang="en-US" sz="3200" kern="0" dirty="0">
                <a:solidFill>
                  <a:srgbClr val="434343"/>
                </a:solidFill>
              </a:rPr>
              <a:t>Cluster Update</a:t>
            </a:r>
            <a:endParaRPr lang="en-US" sz="3200" kern="0" dirty="0">
              <a:solidFill>
                <a:srgbClr val="FFFFFF"/>
              </a:solidFill>
            </a:endParaRPr>
          </a:p>
        </p:txBody>
      </p:sp>
      <p:sp>
        <p:nvSpPr>
          <p:cNvPr id="5" name="Google Shape;365;p41">
            <a:extLst>
              <a:ext uri="{FF2B5EF4-FFF2-40B4-BE49-F238E27FC236}">
                <a16:creationId xmlns:a16="http://schemas.microsoft.com/office/drawing/2014/main" id="{D5CFF09D-4813-40CF-A2EC-4CF25A727A72}"/>
              </a:ext>
            </a:extLst>
          </p:cNvPr>
          <p:cNvSpPr/>
          <p:nvPr/>
        </p:nvSpPr>
        <p:spPr>
          <a:xfrm>
            <a:off x="338837" y="1483467"/>
            <a:ext cx="225420" cy="479390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Google Shape;211;p32">
            <a:extLst>
              <a:ext uri="{FF2B5EF4-FFF2-40B4-BE49-F238E27FC236}">
                <a16:creationId xmlns:a16="http://schemas.microsoft.com/office/drawing/2014/main" id="{E4D2069E-5ADD-4ED5-BACC-2CADD712D541}"/>
              </a:ext>
            </a:extLst>
          </p:cNvPr>
          <p:cNvSpPr/>
          <p:nvPr/>
        </p:nvSpPr>
        <p:spPr>
          <a:xfrm rot="5400000" flipH="1">
            <a:off x="8837700" y="3883481"/>
            <a:ext cx="187593" cy="4600176"/>
          </a:xfrm>
          <a:prstGeom prst="rect">
            <a:avLst/>
          </a:prstGeom>
          <a:gradFill>
            <a:gsLst>
              <a:gs pos="0">
                <a:srgbClr val="A9B9D3">
                  <a:alpha val="30980"/>
                </a:srgbClr>
              </a:gs>
              <a:gs pos="100000">
                <a:schemeClr val="accent1"/>
              </a:gs>
            </a:gsLst>
            <a:lin ang="18900044" scaled="0"/>
          </a:gra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Tree>
    <p:extLst>
      <p:ext uri="{BB962C8B-B14F-4D97-AF65-F5344CB8AC3E}">
        <p14:creationId xmlns:p14="http://schemas.microsoft.com/office/powerpoint/2010/main" val="2495357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8"/>
          <p:cNvSpPr/>
          <p:nvPr/>
        </p:nvSpPr>
        <p:spPr>
          <a:xfrm rot="-5400000" flipH="1">
            <a:off x="4170176" y="-1802281"/>
            <a:ext cx="3851649" cy="1046256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7" name="TextBox 16">
            <a:extLst>
              <a:ext uri="{FF2B5EF4-FFF2-40B4-BE49-F238E27FC236}">
                <a16:creationId xmlns:a16="http://schemas.microsoft.com/office/drawing/2014/main" id="{66D31BC8-D9FF-4729-89DA-90BE6425081E}"/>
              </a:ext>
            </a:extLst>
          </p:cNvPr>
          <p:cNvSpPr txBox="1"/>
          <p:nvPr/>
        </p:nvSpPr>
        <p:spPr>
          <a:xfrm>
            <a:off x="2614703" y="3429001"/>
            <a:ext cx="8220075" cy="995209"/>
          </a:xfrm>
          <a:prstGeom prst="rect">
            <a:avLst/>
          </a:prstGeom>
          <a:noFill/>
        </p:spPr>
        <p:txBody>
          <a:bodyPr wrap="square" rtlCol="0">
            <a:spAutoFit/>
          </a:bodyPr>
          <a:lstStyle/>
          <a:p>
            <a:pPr defTabSz="1219170">
              <a:buClr>
                <a:srgbClr val="000000"/>
              </a:buClr>
            </a:pPr>
            <a:r>
              <a:rPr lang="en-US" sz="5867" kern="0" dirty="0">
                <a:solidFill>
                  <a:srgbClr val="FFFFFF"/>
                </a:solidFill>
                <a:latin typeface="Livvic" pitchFamily="2" charset="0"/>
                <a:cs typeface="Catamaran Light" panose="020B0604020202020204" charset="0"/>
                <a:sym typeface="Arial"/>
              </a:rPr>
              <a:t>Challenges</a:t>
            </a:r>
            <a:endParaRPr lang="en-US" sz="3733" kern="0" dirty="0">
              <a:solidFill>
                <a:srgbClr val="FFFFFF"/>
              </a:solidFill>
              <a:latin typeface="Livvic" pitchFamily="2" charset="0"/>
              <a:cs typeface="Catamaran Light" panose="020B0604020202020204" charset="0"/>
              <a:sym typeface="Arial"/>
            </a:endParaRPr>
          </a:p>
        </p:txBody>
      </p:sp>
      <p:sp>
        <p:nvSpPr>
          <p:cNvPr id="18" name="TextBox 17">
            <a:extLst>
              <a:ext uri="{FF2B5EF4-FFF2-40B4-BE49-F238E27FC236}">
                <a16:creationId xmlns:a16="http://schemas.microsoft.com/office/drawing/2014/main" id="{D8F8A53C-5DE7-4C25-AC63-766641CC0816}"/>
              </a:ext>
            </a:extLst>
          </p:cNvPr>
          <p:cNvSpPr txBox="1"/>
          <p:nvPr/>
        </p:nvSpPr>
        <p:spPr>
          <a:xfrm>
            <a:off x="1769035" y="2033797"/>
            <a:ext cx="1913964" cy="995209"/>
          </a:xfrm>
          <a:prstGeom prst="rect">
            <a:avLst/>
          </a:prstGeom>
          <a:noFill/>
        </p:spPr>
        <p:txBody>
          <a:bodyPr wrap="square" rtlCol="0">
            <a:spAutoFit/>
          </a:bodyPr>
          <a:lstStyle/>
          <a:p>
            <a:pPr defTabSz="1219170">
              <a:buClr>
                <a:srgbClr val="000000"/>
              </a:buClr>
            </a:pPr>
            <a:r>
              <a:rPr lang="en-US" sz="5867" b="1" kern="0" dirty="0">
                <a:solidFill>
                  <a:srgbClr val="EEEEEE"/>
                </a:solidFill>
                <a:latin typeface="Livvic"/>
                <a:cs typeface="Arial"/>
                <a:sym typeface="Arial"/>
              </a:rPr>
              <a:t>04</a:t>
            </a:r>
          </a:p>
        </p:txBody>
      </p:sp>
    </p:spTree>
    <p:extLst>
      <p:ext uri="{BB962C8B-B14F-4D97-AF65-F5344CB8AC3E}">
        <p14:creationId xmlns:p14="http://schemas.microsoft.com/office/powerpoint/2010/main" val="24159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28690"/>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0" name="TextBox 19">
            <a:extLst>
              <a:ext uri="{FF2B5EF4-FFF2-40B4-BE49-F238E27FC236}">
                <a16:creationId xmlns:a16="http://schemas.microsoft.com/office/drawing/2014/main" id="{C2ED8CCA-EF84-4760-AA9E-76D013B1E60B}"/>
              </a:ext>
            </a:extLst>
          </p:cNvPr>
          <p:cNvSpPr txBox="1"/>
          <p:nvPr/>
        </p:nvSpPr>
        <p:spPr>
          <a:xfrm>
            <a:off x="3600091" y="2056447"/>
            <a:ext cx="7592005" cy="4073359"/>
          </a:xfrm>
          <a:prstGeom prst="rect">
            <a:avLst/>
          </a:prstGeom>
          <a:noFill/>
        </p:spPr>
        <p:txBody>
          <a:bodyPr wrap="square">
            <a:spAutoFit/>
          </a:bodyPr>
          <a:lstStyle/>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Official training</a:t>
            </a:r>
          </a:p>
          <a:p>
            <a:pPr marL="459306" lvl="7" defTabSz="1219170">
              <a:buClr>
                <a:srgbClr val="EEEEEE"/>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r>
              <a:rPr lang="en-US" sz="1600" kern="0" dirty="0">
                <a:solidFill>
                  <a:srgbClr val="62779B"/>
                </a:solidFill>
                <a:latin typeface="Catamaran Light" panose="020B0604020202020204" charset="0"/>
                <a:cs typeface="Catamaran Light" panose="020B0604020202020204" charset="0"/>
                <a:sym typeface="Arial"/>
              </a:rPr>
              <a:t>- Developer path</a:t>
            </a:r>
            <a:br>
              <a:rPr lang="en-US" sz="1600" kern="0" dirty="0">
                <a:solidFill>
                  <a:srgbClr val="62779B"/>
                </a:solidFill>
                <a:latin typeface="Catamaran Light" panose="020B0604020202020204" charset="0"/>
                <a:cs typeface="Catamaran Light" panose="020B0604020202020204" charset="0"/>
                <a:sym typeface="Arial"/>
              </a:rPr>
            </a:br>
            <a:r>
              <a:rPr lang="en-US" sz="1600" kern="0" dirty="0">
                <a:solidFill>
                  <a:srgbClr val="62779B"/>
                </a:solidFill>
                <a:latin typeface="Catamaran Light" panose="020B0604020202020204" charset="0"/>
                <a:cs typeface="Catamaran Light" panose="020B0604020202020204" charset="0"/>
                <a:sym typeface="Arial"/>
              </a:rPr>
              <a:t>  - Admin path</a:t>
            </a:r>
          </a:p>
          <a:p>
            <a:pPr marL="459306" lvl="7" defTabSz="1219170">
              <a:buClr>
                <a:srgbClr val="EEEEEE"/>
              </a:buClr>
              <a:tabLst>
                <a:tab pos="609585" algn="l"/>
              </a:tabLst>
            </a:pPr>
            <a:endParaRPr lang="en-US" sz="1600" kern="0" dirty="0">
              <a:solidFill>
                <a:srgbClr val="62779B"/>
              </a:solidFill>
              <a:latin typeface="Catamaran Light" panose="020B0604020202020204" charset="0"/>
              <a:cs typeface="Catamaran Light" panose="020B0604020202020204" charset="0"/>
              <a:sym typeface="Arial"/>
            </a:endParaRPr>
          </a:p>
          <a:p>
            <a:pPr marL="459306" lvl="7" defTabSz="1219170">
              <a:buClr>
                <a:srgbClr val="EEEEEE"/>
              </a:buClr>
              <a:tabLst>
                <a:tab pos="609585" algn="l"/>
              </a:tabLst>
            </a:pPr>
            <a:endParaRPr lang="en-US" sz="1600" kern="0" dirty="0">
              <a:solidFill>
                <a:srgbClr val="62779B"/>
              </a:solidFill>
              <a:latin typeface="Catamaran Light" panose="020B0604020202020204" charset="0"/>
              <a:cs typeface="Catamaran Light" panose="020B0604020202020204" charset="0"/>
              <a:sym typeface="Arial"/>
            </a:endParaRPr>
          </a:p>
          <a:p>
            <a:pPr marL="459306" lvl="7" defTabSz="1219170">
              <a:buClr>
                <a:srgbClr val="EEEEEE"/>
              </a:buClr>
              <a:tabLst>
                <a:tab pos="609585" algn="l"/>
              </a:tabLst>
            </a:pPr>
            <a:r>
              <a:rPr lang="en-US" sz="1600" kern="0" dirty="0">
                <a:solidFill>
                  <a:srgbClr val="62779B"/>
                </a:solidFill>
                <a:latin typeface="Catamaran Light" panose="020B0604020202020204" charset="0"/>
                <a:cs typeface="Catamaran Light" panose="020B0604020202020204" charset="0"/>
                <a:sym typeface="Arial"/>
              </a:rPr>
              <a:t>  - Business leader path </a:t>
            </a:r>
          </a:p>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Catamaran Light"/>
            </a:endParaRPr>
          </a:p>
          <a:p>
            <a:pPr marL="459306" indent="-459306"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Catamaran Light"/>
              </a:rPr>
              <a:t>Enterprise architecture day</a:t>
            </a:r>
          </a:p>
          <a:p>
            <a:pPr marL="459306" lvl="7" defTabSz="1219170">
              <a:buClr>
                <a:srgbClr val="EEEEEE"/>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r>
              <a:rPr lang="en-US" sz="1600" kern="0" dirty="0">
                <a:solidFill>
                  <a:srgbClr val="62779B"/>
                </a:solidFill>
                <a:latin typeface="Catamaran Light" panose="020B0604020202020204" charset="0"/>
                <a:cs typeface="Catamaran Light" panose="020B0604020202020204" charset="0"/>
                <a:sym typeface="Arial"/>
              </a:rPr>
              <a:t>- Listen to the customers</a:t>
            </a:r>
          </a:p>
          <a:p>
            <a:pPr marL="459306" defTabSz="1219170">
              <a:buClr>
                <a:srgbClr val="EEEEEE"/>
              </a:buClr>
            </a:pPr>
            <a:endParaRPr lang="en-US" sz="1600" kern="0" dirty="0">
              <a:solidFill>
                <a:srgbClr val="FFFFFF"/>
              </a:solidFill>
              <a:latin typeface="Candara Light" panose="020E0502030303020204" pitchFamily="34" charset="0"/>
              <a:cs typeface="Calibri" panose="020F0502020204030204" pitchFamily="34" charset="0"/>
              <a:sym typeface="Arial"/>
            </a:endParaRPr>
          </a:p>
          <a:p>
            <a:pPr marL="459306" indent="-459306" defTabSz="1219170">
              <a:buClr>
                <a:srgbClr val="595959"/>
              </a:buClr>
              <a:buFont typeface="Arial" panose="020B0604020202020204" pitchFamily="34" charset="0"/>
              <a:buChar char="•"/>
            </a:pPr>
            <a:r>
              <a:rPr lang="en-US" sz="1867" kern="0" dirty="0">
                <a:solidFill>
                  <a:srgbClr val="595959"/>
                </a:solidFill>
                <a:latin typeface="Catamaran Light" panose="020B0604020202020204" charset="0"/>
                <a:cs typeface="Catamaran Light" panose="020B0604020202020204" charset="0"/>
                <a:sym typeface="Arial"/>
              </a:rPr>
              <a:t>Biweekly office hours</a:t>
            </a:r>
          </a:p>
          <a:p>
            <a:pPr marL="459306" lvl="7" defTabSz="1219170">
              <a:buClr>
                <a:srgbClr val="EEEEEE"/>
              </a:buClr>
            </a:pPr>
            <a:r>
              <a:rPr lang="en-US" sz="1600" kern="0" dirty="0">
                <a:solidFill>
                  <a:srgbClr val="62779B"/>
                </a:solidFill>
                <a:latin typeface="Candara Light" panose="020E0502030303020204" pitchFamily="34" charset="0"/>
                <a:cs typeface="Calibri" panose="020F0502020204030204" pitchFamily="34" charset="0"/>
                <a:sym typeface="Arial"/>
              </a:rPr>
              <a:t>  </a:t>
            </a:r>
            <a:r>
              <a:rPr lang="en-US" sz="1600" kern="0" dirty="0">
                <a:solidFill>
                  <a:srgbClr val="62779B"/>
                </a:solidFill>
                <a:latin typeface="Catamaran Light" panose="020B0604020202020204" charset="0"/>
                <a:cs typeface="Catamaran Light" panose="020B0604020202020204" charset="0"/>
                <a:sym typeface="Arial"/>
              </a:rPr>
              <a:t>-  interactive discussions, news, informal format for support, brainstorming</a:t>
            </a:r>
          </a:p>
          <a:p>
            <a:pPr marL="459306" defTabSz="1219170">
              <a:buClr>
                <a:srgbClr val="EEEEEE"/>
              </a:buClr>
            </a:pPr>
            <a:endParaRPr lang="en-US" sz="1867" kern="0" dirty="0">
              <a:solidFill>
                <a:srgbClr val="EEEEEE"/>
              </a:solidFill>
              <a:latin typeface="Candara Light" panose="020E0502030303020204" pitchFamily="34" charset="0"/>
              <a:cs typeface="Calibri" panose="020F0502020204030204" pitchFamily="34" charset="0"/>
              <a:sym typeface="Arial"/>
            </a:endParaRPr>
          </a:p>
          <a:p>
            <a:pPr marL="459306" defTabSz="1219170">
              <a:buClr>
                <a:srgbClr val="EEEEEE"/>
              </a:buClr>
            </a:pPr>
            <a:endParaRPr lang="en-US" sz="1867" kern="0" dirty="0">
              <a:solidFill>
                <a:srgbClr val="EEEEEE"/>
              </a:solidFill>
              <a:latin typeface="Candara Light" panose="020E0502030303020204" pitchFamily="34" charset="0"/>
              <a:cs typeface="Calibri" panose="020F0502020204030204" pitchFamily="34" charset="0"/>
              <a:sym typeface="Arial"/>
            </a:endParaRPr>
          </a:p>
          <a:p>
            <a:pPr defTabSz="1219170">
              <a:buClr>
                <a:srgbClr val="EEEEEE"/>
              </a:buClr>
            </a:pPr>
            <a:endParaRPr lang="en-US" sz="1867" kern="0" dirty="0">
              <a:solidFill>
                <a:srgbClr val="EEEEEE"/>
              </a:solidFill>
              <a:latin typeface="Candara Light" panose="020E0502030303020204" pitchFamily="34" charset="0"/>
              <a:cs typeface="Calibri" panose="020F0502020204030204" pitchFamily="34" charset="0"/>
              <a:sym typeface="Arial"/>
            </a:endParaRPr>
          </a:p>
        </p:txBody>
      </p:sp>
      <p:sp>
        <p:nvSpPr>
          <p:cNvPr id="22" name="TextBox 21">
            <a:extLst>
              <a:ext uri="{FF2B5EF4-FFF2-40B4-BE49-F238E27FC236}">
                <a16:creationId xmlns:a16="http://schemas.microsoft.com/office/drawing/2014/main" id="{934AD58B-DD22-4D05-BCF8-8A6E56661C59}"/>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23" name="TextBox 22">
            <a:extLst>
              <a:ext uri="{FF2B5EF4-FFF2-40B4-BE49-F238E27FC236}">
                <a16:creationId xmlns:a16="http://schemas.microsoft.com/office/drawing/2014/main" id="{30E3B268-2B68-40D0-8A06-0E8B5C6B6382}"/>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sp>
        <p:nvSpPr>
          <p:cNvPr id="25" name="TextBox 24">
            <a:extLst>
              <a:ext uri="{FF2B5EF4-FFF2-40B4-BE49-F238E27FC236}">
                <a16:creationId xmlns:a16="http://schemas.microsoft.com/office/drawing/2014/main" id="{7601291B-4DEC-4327-8247-31F38D331B07}"/>
              </a:ext>
            </a:extLst>
          </p:cNvPr>
          <p:cNvSpPr txBox="1"/>
          <p:nvPr/>
        </p:nvSpPr>
        <p:spPr>
          <a:xfrm>
            <a:off x="755181" y="2084974"/>
            <a:ext cx="2592419" cy="1340880"/>
          </a:xfrm>
          <a:prstGeom prst="rect">
            <a:avLst/>
          </a:prstGeom>
          <a:noFill/>
        </p:spPr>
        <p:txBody>
          <a:bodyPr wrap="square">
            <a:spAutoFit/>
          </a:bodyPr>
          <a:lstStyle/>
          <a:p>
            <a:pPr algn="ctr" defTabSz="1219170">
              <a:lnSpc>
                <a:spcPct val="150000"/>
              </a:lnSpc>
              <a:buClr>
                <a:srgbClr val="000000"/>
              </a:buClr>
            </a:pPr>
            <a:r>
              <a:rPr lang="en-US" sz="1867" kern="0" dirty="0">
                <a:solidFill>
                  <a:srgbClr val="595959"/>
                </a:solidFill>
                <a:latin typeface="Catamaran Light" panose="020B0604020202020204" charset="0"/>
                <a:ea typeface="Arial"/>
                <a:cs typeface="Catamaran Light" panose="020B0604020202020204" charset="0"/>
                <a:sym typeface="Arial"/>
              </a:rPr>
              <a:t>Different operational model</a:t>
            </a:r>
          </a:p>
          <a:p>
            <a:pPr algn="ctr" defTabSz="1219170">
              <a:lnSpc>
                <a:spcPct val="150000"/>
              </a:lnSpc>
              <a:buClr>
                <a:srgbClr val="000000"/>
              </a:buClr>
            </a:pPr>
            <a:r>
              <a:rPr lang="en-US" sz="1867" kern="0" dirty="0">
                <a:solidFill>
                  <a:srgbClr val="595959"/>
                </a:solidFill>
                <a:latin typeface="Catamaran Light" panose="020B0604020202020204" charset="0"/>
                <a:ea typeface="Arial"/>
                <a:cs typeface="Catamaran Light" panose="020B0604020202020204" charset="0"/>
                <a:sym typeface="Arial"/>
              </a:rPr>
              <a:t> &amp; steep learning curve</a:t>
            </a:r>
          </a:p>
        </p:txBody>
      </p:sp>
      <p:grpSp>
        <p:nvGrpSpPr>
          <p:cNvPr id="9" name="Group 8">
            <a:extLst>
              <a:ext uri="{FF2B5EF4-FFF2-40B4-BE49-F238E27FC236}">
                <a16:creationId xmlns:a16="http://schemas.microsoft.com/office/drawing/2014/main" id="{7C7981D8-E95D-44D2-AA65-17C7BBB85760}"/>
              </a:ext>
            </a:extLst>
          </p:cNvPr>
          <p:cNvGrpSpPr/>
          <p:nvPr/>
        </p:nvGrpSpPr>
        <p:grpSpPr>
          <a:xfrm>
            <a:off x="3984633" y="2986972"/>
            <a:ext cx="6333215" cy="339362"/>
            <a:chOff x="2875841" y="2152140"/>
            <a:chExt cx="4749911" cy="254522"/>
          </a:xfrm>
        </p:grpSpPr>
        <p:pic>
          <p:nvPicPr>
            <p:cNvPr id="10" name="Picture 2">
              <a:extLst>
                <a:ext uri="{FF2B5EF4-FFF2-40B4-BE49-F238E27FC236}">
                  <a16:creationId xmlns:a16="http://schemas.microsoft.com/office/drawing/2014/main" id="{9FDA4C41-D8E3-4B8D-848F-29ABE4E5FB60}"/>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2875841" y="2152140"/>
              <a:ext cx="201044" cy="2010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DB0432-432A-4FF6-8816-9DB8BB22A928}"/>
                </a:ext>
              </a:extLst>
            </p:cNvPr>
            <p:cNvSpPr txBox="1"/>
            <p:nvPr/>
          </p:nvSpPr>
          <p:spPr>
            <a:xfrm>
              <a:off x="3053752" y="2152746"/>
              <a:ext cx="4572000" cy="253916"/>
            </a:xfrm>
            <a:prstGeom prst="rect">
              <a:avLst/>
            </a:prstGeom>
            <a:noFill/>
          </p:spPr>
          <p:txBody>
            <a:bodyPr wrap="square">
              <a:spAutoFit/>
            </a:bodyPr>
            <a:lstStyle/>
            <a:p>
              <a:pPr defTabSz="1219170">
                <a:buClr>
                  <a:srgbClr val="000000"/>
                </a:buClr>
              </a:pPr>
              <a:r>
                <a:rPr lang="en-US" sz="1600" b="1" kern="0" dirty="0">
                  <a:solidFill>
                    <a:srgbClr val="595959"/>
                  </a:solidFill>
                  <a:latin typeface="Catamaran Light" panose="020B0604020202020204" charset="0"/>
                  <a:cs typeface="Catamaran Light" panose="020B0604020202020204" charset="0"/>
                  <a:sym typeface="Arial"/>
                </a:rPr>
                <a:t>Would like to see:</a:t>
              </a:r>
              <a:endParaRPr lang="en-US" sz="1600" kern="0" dirty="0">
                <a:solidFill>
                  <a:srgbClr val="000000"/>
                </a:solidFill>
                <a:latin typeface="Arial"/>
                <a:cs typeface="Arial"/>
                <a:sym typeface="Arial"/>
              </a:endParaRPr>
            </a:p>
          </p:txBody>
        </p:sp>
      </p:grpSp>
    </p:spTree>
    <p:extLst>
      <p:ext uri="{BB962C8B-B14F-4D97-AF65-F5344CB8AC3E}">
        <p14:creationId xmlns:p14="http://schemas.microsoft.com/office/powerpoint/2010/main" val="77621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16" name="Rectangle 15">
            <a:extLst>
              <a:ext uri="{FF2B5EF4-FFF2-40B4-BE49-F238E27FC236}">
                <a16:creationId xmlns:a16="http://schemas.microsoft.com/office/drawing/2014/main" id="{D980060A-5E29-42B3-9D2D-3A7366D7E8B6}"/>
              </a:ext>
            </a:extLst>
          </p:cNvPr>
          <p:cNvSpPr/>
          <p:nvPr/>
        </p:nvSpPr>
        <p:spPr>
          <a:xfrm>
            <a:off x="5326424" y="2763424"/>
            <a:ext cx="6134097" cy="10488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7" name="Google Shape;429;p45">
            <a:extLst>
              <a:ext uri="{FF2B5EF4-FFF2-40B4-BE49-F238E27FC236}">
                <a16:creationId xmlns:a16="http://schemas.microsoft.com/office/drawing/2014/main" id="{45E93EAC-A37E-4D3C-AA7A-9DE805854B1F}"/>
              </a:ext>
            </a:extLst>
          </p:cNvPr>
          <p:cNvSpPr txBox="1">
            <a:spLocks/>
          </p:cNvSpPr>
          <p:nvPr/>
        </p:nvSpPr>
        <p:spPr>
          <a:xfrm>
            <a:off x="6294197" y="2766080"/>
            <a:ext cx="5480424" cy="148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9pPr>
          </a:lstStyle>
          <a:p>
            <a:pPr marL="0" indent="0" defTabSz="1219170"/>
            <a:r>
              <a:rPr lang="en-US" sz="2133" kern="0" dirty="0">
                <a:solidFill>
                  <a:srgbClr val="595959"/>
                </a:solidFill>
                <a:latin typeface="Calibri" panose="020F0502020204030204" pitchFamily="34" charset="0"/>
                <a:cs typeface="Arial"/>
                <a:sym typeface="Arial"/>
              </a:rPr>
              <a:t>Assistant Professor at </a:t>
            </a:r>
            <a:r>
              <a:rPr lang="en-US" sz="2133" i="1" kern="0" dirty="0">
                <a:solidFill>
                  <a:srgbClr val="595959"/>
                </a:solidFill>
                <a:latin typeface="Calibri" panose="020F0502020204030204" pitchFamily="34" charset="0"/>
                <a:cs typeface="Arial"/>
                <a:sym typeface="Arial"/>
              </a:rPr>
              <a:t>Prince Mohammed Bin Fahad University (PMU)</a:t>
            </a:r>
            <a:r>
              <a:rPr lang="en-US" sz="2133" kern="0" dirty="0">
                <a:solidFill>
                  <a:srgbClr val="595959"/>
                </a:solidFill>
                <a:latin typeface="Calibri" panose="020F0502020204030204" pitchFamily="34" charset="0"/>
                <a:cs typeface="Arial"/>
                <a:sym typeface="Arial"/>
              </a:rPr>
              <a:t>, Saudi Arabia</a:t>
            </a:r>
          </a:p>
        </p:txBody>
      </p:sp>
      <p:sp>
        <p:nvSpPr>
          <p:cNvPr id="2" name="Rectangle 1">
            <a:extLst>
              <a:ext uri="{FF2B5EF4-FFF2-40B4-BE49-F238E27FC236}">
                <a16:creationId xmlns:a16="http://schemas.microsoft.com/office/drawing/2014/main" id="{196B84C1-1161-44E1-950D-DD2CF4541F5C}"/>
              </a:ext>
            </a:extLst>
          </p:cNvPr>
          <p:cNvSpPr/>
          <p:nvPr/>
        </p:nvSpPr>
        <p:spPr>
          <a:xfrm>
            <a:off x="1788288" y="1391892"/>
            <a:ext cx="6134097" cy="10488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24" name="Google Shape;424;p45"/>
          <p:cNvSpPr/>
          <p:nvPr/>
        </p:nvSpPr>
        <p:spPr>
          <a:xfrm>
            <a:off x="7020587" y="1387649"/>
            <a:ext cx="3621600" cy="6828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45"/>
          <p:cNvSpPr txBox="1">
            <a:spLocks noGrp="1"/>
          </p:cNvSpPr>
          <p:nvPr>
            <p:ph type="ctrTitle" idx="6"/>
          </p:nvPr>
        </p:nvSpPr>
        <p:spPr>
          <a:xfrm>
            <a:off x="637045" y="315493"/>
            <a:ext cx="3266400" cy="650000"/>
          </a:xfrm>
          <a:prstGeom prst="rect">
            <a:avLst/>
          </a:prstGeom>
        </p:spPr>
        <p:txBody>
          <a:bodyPr spcFirstLastPara="1" wrap="square" lIns="121900" tIns="121900" rIns="121900" bIns="121900" anchor="ctr" anchorCtr="0">
            <a:noAutofit/>
          </a:bodyPr>
          <a:lstStyle/>
          <a:p>
            <a:r>
              <a:rPr lang="en-US" dirty="0"/>
              <a:t>About Myself</a:t>
            </a:r>
            <a:endParaRPr dirty="0"/>
          </a:p>
        </p:txBody>
      </p:sp>
      <p:sp>
        <p:nvSpPr>
          <p:cNvPr id="427" name="Google Shape;427;p45"/>
          <p:cNvSpPr/>
          <p:nvPr/>
        </p:nvSpPr>
        <p:spPr>
          <a:xfrm flipH="1">
            <a:off x="2586287" y="2763424"/>
            <a:ext cx="3621600" cy="6828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8" name="Google Shape;428;p45"/>
          <p:cNvSpPr txBox="1">
            <a:spLocks noGrp="1"/>
          </p:cNvSpPr>
          <p:nvPr>
            <p:ph type="ctrTitle"/>
          </p:nvPr>
        </p:nvSpPr>
        <p:spPr>
          <a:xfrm>
            <a:off x="2096013" y="2859455"/>
            <a:ext cx="2953200" cy="513200"/>
          </a:xfrm>
          <a:prstGeom prst="rect">
            <a:avLst/>
          </a:prstGeom>
        </p:spPr>
        <p:txBody>
          <a:bodyPr spcFirstLastPara="1" wrap="square" lIns="121900" tIns="121900" rIns="121900" bIns="121900" anchor="b" anchorCtr="0">
            <a:noAutofit/>
          </a:bodyPr>
          <a:lstStyle/>
          <a:p>
            <a:r>
              <a:rPr lang="en" i="1" dirty="0">
                <a:solidFill>
                  <a:schemeClr val="lt1"/>
                </a:solidFill>
              </a:rPr>
              <a:t>2018 - 2019</a:t>
            </a:r>
            <a:endParaRPr i="1" dirty="0">
              <a:solidFill>
                <a:schemeClr val="lt1"/>
              </a:solidFill>
            </a:endParaRPr>
          </a:p>
        </p:txBody>
      </p:sp>
      <p:sp>
        <p:nvSpPr>
          <p:cNvPr id="429" name="Google Shape;429;p45"/>
          <p:cNvSpPr txBox="1">
            <a:spLocks noGrp="1"/>
          </p:cNvSpPr>
          <p:nvPr>
            <p:ph type="subTitle" idx="2"/>
          </p:nvPr>
        </p:nvSpPr>
        <p:spPr>
          <a:xfrm>
            <a:off x="2465738" y="1366352"/>
            <a:ext cx="4107927" cy="1483200"/>
          </a:xfrm>
          <a:prstGeom prst="rect">
            <a:avLst/>
          </a:prstGeom>
        </p:spPr>
        <p:txBody>
          <a:bodyPr spcFirstLastPara="1" wrap="square" lIns="121900" tIns="121900" rIns="121900" bIns="121900" anchor="t" anchorCtr="0">
            <a:noAutofit/>
          </a:bodyPr>
          <a:lstStyle/>
          <a:p>
            <a:pPr marL="0" indent="0"/>
            <a:r>
              <a:rPr lang="en-US" sz="2133" dirty="0">
                <a:solidFill>
                  <a:schemeClr val="bg2"/>
                </a:solidFill>
                <a:latin typeface="Calibri" panose="020F0502020204030204" pitchFamily="34" charset="0"/>
                <a:cs typeface="Arial"/>
                <a:sym typeface="Arial"/>
              </a:rPr>
              <a:t>PhD in Computer Science from </a:t>
            </a:r>
            <a:r>
              <a:rPr lang="en-US" sz="2133" i="1" dirty="0">
                <a:solidFill>
                  <a:schemeClr val="bg2"/>
                </a:solidFill>
                <a:latin typeface="Calibri" panose="020F0502020204030204" pitchFamily="34" charset="0"/>
                <a:cs typeface="Arial"/>
                <a:sym typeface="Arial"/>
              </a:rPr>
              <a:t>University of Texas at Dallas</a:t>
            </a:r>
            <a:endParaRPr sz="2133" i="1" dirty="0">
              <a:solidFill>
                <a:schemeClr val="bg2"/>
              </a:solidFill>
              <a:latin typeface="Calibri" panose="020F0502020204030204" pitchFamily="34" charset="0"/>
              <a:cs typeface="Arial"/>
              <a:sym typeface="Arial"/>
            </a:endParaRPr>
          </a:p>
        </p:txBody>
      </p:sp>
      <p:sp>
        <p:nvSpPr>
          <p:cNvPr id="430" name="Google Shape;430;p45"/>
          <p:cNvSpPr txBox="1">
            <a:spLocks noGrp="1"/>
          </p:cNvSpPr>
          <p:nvPr>
            <p:ph type="ctrTitle" idx="3"/>
          </p:nvPr>
        </p:nvSpPr>
        <p:spPr>
          <a:xfrm>
            <a:off x="8425399" y="1472449"/>
            <a:ext cx="1467317" cy="513200"/>
          </a:xfrm>
          <a:prstGeom prst="rect">
            <a:avLst/>
          </a:prstGeom>
        </p:spPr>
        <p:txBody>
          <a:bodyPr spcFirstLastPara="1" wrap="square" lIns="121900" tIns="121900" rIns="121900" bIns="121900" anchor="b" anchorCtr="0">
            <a:noAutofit/>
          </a:bodyPr>
          <a:lstStyle/>
          <a:p>
            <a:r>
              <a:rPr lang="en" i="1" dirty="0">
                <a:solidFill>
                  <a:schemeClr val="lt1"/>
                </a:solidFill>
              </a:rPr>
              <a:t>2018</a:t>
            </a:r>
            <a:endParaRPr i="1" dirty="0">
              <a:solidFill>
                <a:schemeClr val="lt1"/>
              </a:solidFill>
            </a:endParaRPr>
          </a:p>
        </p:txBody>
      </p:sp>
      <p:sp>
        <p:nvSpPr>
          <p:cNvPr id="432" name="Google Shape;432;p45"/>
          <p:cNvSpPr txBox="1">
            <a:spLocks noGrp="1"/>
          </p:cNvSpPr>
          <p:nvPr>
            <p:ph type="ctrTitle" idx="5"/>
          </p:nvPr>
        </p:nvSpPr>
        <p:spPr>
          <a:xfrm>
            <a:off x="7988477" y="4458176"/>
            <a:ext cx="3300800" cy="513200"/>
          </a:xfrm>
          <a:prstGeom prst="rect">
            <a:avLst/>
          </a:prstGeom>
        </p:spPr>
        <p:txBody>
          <a:bodyPr spcFirstLastPara="1" wrap="square" lIns="121900" tIns="121900" rIns="121900" bIns="121900" anchor="b" anchorCtr="0">
            <a:noAutofit/>
          </a:bodyPr>
          <a:lstStyle/>
          <a:p>
            <a:r>
              <a:rPr lang="en" i="1" dirty="0">
                <a:solidFill>
                  <a:schemeClr val="lt1"/>
                </a:solidFill>
              </a:rPr>
              <a:t>2019 - </a:t>
            </a:r>
            <a:r>
              <a:rPr lang="en-US" i="1" dirty="0">
                <a:solidFill>
                  <a:schemeClr val="lt1"/>
                </a:solidFill>
              </a:rPr>
              <a:t>Present</a:t>
            </a:r>
            <a:endParaRPr i="1" dirty="0">
              <a:solidFill>
                <a:schemeClr val="lt1"/>
              </a:solidFill>
            </a:endParaRPr>
          </a:p>
        </p:txBody>
      </p:sp>
      <p:sp>
        <p:nvSpPr>
          <p:cNvPr id="24" name="TextBox 23">
            <a:extLst>
              <a:ext uri="{FF2B5EF4-FFF2-40B4-BE49-F238E27FC236}">
                <a16:creationId xmlns:a16="http://schemas.microsoft.com/office/drawing/2014/main" id="{9B9DD83C-21C3-487E-91B4-8103BA57E7BF}"/>
              </a:ext>
            </a:extLst>
          </p:cNvPr>
          <p:cNvSpPr txBox="1"/>
          <p:nvPr/>
        </p:nvSpPr>
        <p:spPr>
          <a:xfrm>
            <a:off x="-1714573" y="5056176"/>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4" name="TextBox 3">
            <a:extLst>
              <a:ext uri="{FF2B5EF4-FFF2-40B4-BE49-F238E27FC236}">
                <a16:creationId xmlns:a16="http://schemas.microsoft.com/office/drawing/2014/main" id="{A63953ED-ECD7-43E4-9994-440AECD38819}"/>
              </a:ext>
            </a:extLst>
          </p:cNvPr>
          <p:cNvSpPr txBox="1"/>
          <p:nvPr/>
        </p:nvSpPr>
        <p:spPr>
          <a:xfrm>
            <a:off x="1775504" y="4544200"/>
            <a:ext cx="9685017" cy="1487651"/>
          </a:xfrm>
          <a:prstGeom prst="rect">
            <a:avLst/>
          </a:prstGeom>
          <a:noFill/>
        </p:spPr>
        <p:txBody>
          <a:bodyPr wrap="square" rtlCol="0">
            <a:spAutoFit/>
          </a:bodyPr>
          <a:lstStyle/>
          <a:p>
            <a:pPr defTabSz="1219170">
              <a:buClr>
                <a:srgbClr val="000000"/>
              </a:buClr>
            </a:pPr>
            <a:r>
              <a:rPr lang="en-US" sz="2400" b="1" kern="0" dirty="0">
                <a:solidFill>
                  <a:srgbClr val="434343">
                    <a:lumMod val="50000"/>
                  </a:srgbClr>
                </a:solidFill>
                <a:latin typeface="Calibri" panose="020F0502020204030204" pitchFamily="34" charset="0"/>
                <a:cs typeface="Arial"/>
                <a:sym typeface="Catamaran Light"/>
              </a:rPr>
              <a:t>“</a:t>
            </a:r>
            <a:r>
              <a:rPr lang="en-US" sz="2133" i="1" kern="0" dirty="0">
                <a:solidFill>
                  <a:srgbClr val="595959"/>
                </a:solidFill>
                <a:latin typeface="Calibri" panose="020F0502020204030204" pitchFamily="34" charset="0"/>
                <a:cs typeface="Arial"/>
                <a:sym typeface="Catamaran Light"/>
              </a:rPr>
              <a:t>In 2018 37.600 Students earned a </a:t>
            </a:r>
            <a:r>
              <a:rPr lang="en-US" sz="2133" b="1" i="1" kern="0" dirty="0">
                <a:solidFill>
                  <a:srgbClr val="595959"/>
                </a:solidFill>
                <a:latin typeface="Calibri" panose="020F0502020204030204" pitchFamily="34" charset="0"/>
                <a:cs typeface="Arial"/>
                <a:sym typeface="Catamaran Light"/>
              </a:rPr>
              <a:t>STEM major</a:t>
            </a:r>
            <a:r>
              <a:rPr lang="en-US" sz="2133" i="1" kern="0" dirty="0">
                <a:solidFill>
                  <a:srgbClr val="595959"/>
                </a:solidFill>
                <a:latin typeface="Calibri" panose="020F0502020204030204" pitchFamily="34" charset="0"/>
                <a:cs typeface="Arial"/>
                <a:sym typeface="Catamaran Light"/>
              </a:rPr>
              <a:t>, </a:t>
            </a:r>
            <a:r>
              <a:rPr lang="en-US" sz="2667" b="1" i="1" kern="0" dirty="0">
                <a:solidFill>
                  <a:srgbClr val="62779B"/>
                </a:solidFill>
                <a:latin typeface="Calibri" panose="020F0502020204030204" pitchFamily="34" charset="0"/>
                <a:cs typeface="Arial"/>
                <a:sym typeface="Catamaran Light"/>
              </a:rPr>
              <a:t>58</a:t>
            </a:r>
            <a:r>
              <a:rPr lang="en-US" sz="2133" b="1" i="1" kern="0" dirty="0">
                <a:solidFill>
                  <a:srgbClr val="62779B"/>
                </a:solidFill>
                <a:latin typeface="Calibri" panose="020F0502020204030204" pitchFamily="34" charset="0"/>
                <a:cs typeface="Arial"/>
                <a:sym typeface="Catamaran Light"/>
              </a:rPr>
              <a:t>% </a:t>
            </a:r>
            <a:r>
              <a:rPr lang="en-US" sz="2133" i="1" kern="0" dirty="0">
                <a:solidFill>
                  <a:srgbClr val="595959"/>
                </a:solidFill>
                <a:latin typeface="Calibri" panose="020F0502020204030204" pitchFamily="34" charset="0"/>
                <a:cs typeface="Arial"/>
                <a:sym typeface="Catamaran Light"/>
              </a:rPr>
              <a:t>of which were </a:t>
            </a:r>
            <a:r>
              <a:rPr lang="en-US" sz="2133" b="1" i="1" kern="0" dirty="0">
                <a:solidFill>
                  <a:srgbClr val="595959"/>
                </a:solidFill>
                <a:latin typeface="Calibri" panose="020F0502020204030204" pitchFamily="34" charset="0"/>
                <a:cs typeface="Arial"/>
                <a:sym typeface="Catamaran Light"/>
              </a:rPr>
              <a:t>female</a:t>
            </a:r>
            <a:r>
              <a:rPr lang="en-US" sz="2133" i="1" kern="0" dirty="0">
                <a:solidFill>
                  <a:srgbClr val="595959"/>
                </a:solidFill>
                <a:latin typeface="Calibri" panose="020F0502020204030204" pitchFamily="34" charset="0"/>
                <a:cs typeface="Arial"/>
                <a:sym typeface="Catamaran Light"/>
              </a:rPr>
              <a:t> students. While the most preferred STEM majors of female students are </a:t>
            </a:r>
            <a:r>
              <a:rPr lang="en-US" sz="2133" b="1" i="1" kern="0" dirty="0">
                <a:solidFill>
                  <a:srgbClr val="595959"/>
                </a:solidFill>
                <a:latin typeface="Calibri" panose="020F0502020204030204" pitchFamily="34" charset="0"/>
                <a:cs typeface="Arial"/>
                <a:sym typeface="Catamaran Light"/>
              </a:rPr>
              <a:t>Communication and Information Technology </a:t>
            </a:r>
            <a:r>
              <a:rPr lang="en-US" sz="2667" b="1" i="1" kern="0" dirty="0">
                <a:solidFill>
                  <a:srgbClr val="62779B"/>
                </a:solidFill>
                <a:latin typeface="Calibri" panose="020F0502020204030204" pitchFamily="34" charset="0"/>
                <a:cs typeface="Arial"/>
                <a:sym typeface="Catamaran Light"/>
              </a:rPr>
              <a:t>34.1%</a:t>
            </a:r>
            <a:r>
              <a:rPr lang="en-US" sz="2133" i="1" kern="0" dirty="0">
                <a:solidFill>
                  <a:srgbClr val="595959"/>
                </a:solidFill>
                <a:latin typeface="Calibri" panose="020F0502020204030204" pitchFamily="34" charset="0"/>
                <a:cs typeface="Arial"/>
                <a:sym typeface="Catamaran Light"/>
              </a:rPr>
              <a:t> </a:t>
            </a:r>
            <a:r>
              <a:rPr lang="en-US" sz="2133" i="1" kern="0" dirty="0">
                <a:solidFill>
                  <a:schemeClr val="accent6">
                    <a:lumMod val="50000"/>
                  </a:schemeClr>
                </a:solidFill>
                <a:latin typeface="Calibri" panose="020F0502020204030204" pitchFamily="34" charset="0"/>
                <a:cs typeface="Arial"/>
                <a:sym typeface="Catamaran Light"/>
              </a:rPr>
              <a:t>…</a:t>
            </a:r>
            <a:r>
              <a:rPr lang="en-US" sz="2400" b="1" i="1" kern="0" dirty="0">
                <a:solidFill>
                  <a:schemeClr val="accent6">
                    <a:lumMod val="50000"/>
                  </a:schemeClr>
                </a:solidFill>
                <a:latin typeface="Calibri" panose="020F0502020204030204" pitchFamily="34" charset="0"/>
                <a:cs typeface="Arial"/>
                <a:sym typeface="Catamaran Light"/>
              </a:rPr>
              <a:t>”</a:t>
            </a:r>
            <a:r>
              <a:rPr lang="en-US" sz="2133" i="1" kern="0" dirty="0">
                <a:solidFill>
                  <a:srgbClr val="595959"/>
                </a:solidFill>
                <a:latin typeface="Calibri" panose="020F0502020204030204" pitchFamily="34" charset="0"/>
                <a:cs typeface="Arial"/>
                <a:sym typeface="Catamaran Light"/>
              </a:rPr>
              <a:t>                                                    </a:t>
            </a:r>
          </a:p>
          <a:p>
            <a:pPr algn="r" defTabSz="1219170">
              <a:buClr>
                <a:srgbClr val="000000"/>
              </a:buClr>
            </a:pPr>
            <a:r>
              <a:rPr lang="en-US" sz="1600" kern="0" dirty="0">
                <a:solidFill>
                  <a:srgbClr val="595959"/>
                </a:solidFill>
                <a:latin typeface="Calibri" panose="020F0502020204030204" pitchFamily="34" charset="0"/>
                <a:cs typeface="Arial"/>
                <a:sym typeface="Catamaran Light"/>
              </a:rPr>
              <a:t>                                                                                                           </a:t>
            </a:r>
            <a:r>
              <a:rPr lang="en-US" sz="1600" kern="0" dirty="0">
                <a:solidFill>
                  <a:srgbClr val="595959"/>
                </a:solidFill>
                <a:latin typeface="Calibri" panose="020F0502020204030204" pitchFamily="34" charset="0"/>
                <a:cs typeface="Arial"/>
                <a:sym typeface="Arial"/>
              </a:rPr>
              <a:t>https://www.stats.gov.sa</a:t>
            </a:r>
            <a:endParaRPr lang="en-US" sz="1600" kern="0" dirty="0">
              <a:solidFill>
                <a:srgbClr val="595959"/>
              </a:solidFill>
              <a:latin typeface="Calibri" panose="020F0502020204030204" pitchFamily="34" charset="0"/>
              <a:cs typeface="Arial"/>
              <a:sym typeface="Catamaran Light"/>
            </a:endParaRPr>
          </a:p>
        </p:txBody>
      </p:sp>
    </p:spTree>
    <p:extLst>
      <p:ext uri="{BB962C8B-B14F-4D97-AF65-F5344CB8AC3E}">
        <p14:creationId xmlns:p14="http://schemas.microsoft.com/office/powerpoint/2010/main" val="160435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427"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28690"/>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5" name="TextBox 24">
            <a:extLst>
              <a:ext uri="{FF2B5EF4-FFF2-40B4-BE49-F238E27FC236}">
                <a16:creationId xmlns:a16="http://schemas.microsoft.com/office/drawing/2014/main" id="{7601291B-4DEC-4327-8247-31F38D331B07}"/>
              </a:ext>
            </a:extLst>
          </p:cNvPr>
          <p:cNvSpPr txBox="1"/>
          <p:nvPr/>
        </p:nvSpPr>
        <p:spPr>
          <a:xfrm>
            <a:off x="877543" y="2084973"/>
            <a:ext cx="2600187" cy="379656"/>
          </a:xfrm>
          <a:prstGeom prst="rect">
            <a:avLst/>
          </a:prstGeom>
          <a:noFill/>
        </p:spPr>
        <p:txBody>
          <a:bodyPr wrap="square">
            <a:spAutoFit/>
          </a:bodyPr>
          <a:lstStyle/>
          <a:p>
            <a:pPr defTabSz="1219170">
              <a:buClr>
                <a:srgbClr val="000000"/>
              </a:buClr>
            </a:pPr>
            <a:r>
              <a:rPr lang="en-US" sz="1867" kern="0" dirty="0">
                <a:solidFill>
                  <a:srgbClr val="595959"/>
                </a:solidFill>
                <a:latin typeface="Catamaran Light" panose="020B0604020202020204" charset="0"/>
                <a:cs typeface="Catamaran Light" panose="020B0604020202020204" charset="0"/>
                <a:sym typeface="Arial"/>
              </a:rPr>
              <a:t>Stale Projects</a:t>
            </a:r>
          </a:p>
        </p:txBody>
      </p:sp>
      <p:sp>
        <p:nvSpPr>
          <p:cNvPr id="10" name="TextBox 9">
            <a:extLst>
              <a:ext uri="{FF2B5EF4-FFF2-40B4-BE49-F238E27FC236}">
                <a16:creationId xmlns:a16="http://schemas.microsoft.com/office/drawing/2014/main" id="{EA40CD1A-9324-472A-B347-139799FAECAD}"/>
              </a:ext>
            </a:extLst>
          </p:cNvPr>
          <p:cNvSpPr txBox="1"/>
          <p:nvPr/>
        </p:nvSpPr>
        <p:spPr>
          <a:xfrm>
            <a:off x="3600091" y="1759255"/>
            <a:ext cx="7592005" cy="2554930"/>
          </a:xfrm>
          <a:prstGeom prst="rect">
            <a:avLst/>
          </a:prstGeom>
          <a:noFill/>
        </p:spPr>
        <p:txBody>
          <a:bodyPr wrap="square">
            <a:spAutoFit/>
          </a:bodyPr>
          <a:lstStyle/>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Metrics to monitor active projects</a:t>
            </a:r>
          </a:p>
          <a:p>
            <a:pPr marL="459306" lvl="7" indent="-380990" defTabSz="1219170">
              <a:buClr>
                <a:srgbClr val="EEEEEE"/>
              </a:buClr>
              <a:buFont typeface="Arial"/>
              <a:buChar char="•"/>
              <a:tabLst>
                <a:tab pos="609585" algn="l"/>
              </a:tabLst>
            </a:pPr>
            <a:r>
              <a:rPr lang="en-US" sz="1600" kern="0" dirty="0">
                <a:solidFill>
                  <a:srgbClr val="62779B"/>
                </a:solidFill>
                <a:latin typeface="Catamaran Light" panose="020B0604020202020204" charset="0"/>
                <a:cs typeface="Catamaran Light" panose="020B0604020202020204" charset="0"/>
                <a:sym typeface="Arial"/>
              </a:rPr>
              <a:t>- Annual one-to-one meeting with users to discuss their experience, challenges, requests</a:t>
            </a:r>
          </a:p>
          <a:p>
            <a:pPr marL="380990" indent="-380990"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Site Reliability Engineering (SRE) </a:t>
            </a:r>
          </a:p>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459306" indent="-459306"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0" lvl="7" defTabSz="1219170">
              <a:buClr>
                <a:srgbClr val="595959"/>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endParaRPr lang="en-US" sz="1867" kern="0" dirty="0">
              <a:solidFill>
                <a:srgbClr val="EEEEEE"/>
              </a:solidFill>
              <a:latin typeface="Candara Light" panose="020E0502030303020204" pitchFamily="34" charset="0"/>
              <a:cs typeface="Calibri" panose="020F0502020204030204" pitchFamily="34" charset="0"/>
              <a:sym typeface="Arial"/>
            </a:endParaRPr>
          </a:p>
        </p:txBody>
      </p:sp>
      <p:sp>
        <p:nvSpPr>
          <p:cNvPr id="9" name="TextBox 8">
            <a:extLst>
              <a:ext uri="{FF2B5EF4-FFF2-40B4-BE49-F238E27FC236}">
                <a16:creationId xmlns:a16="http://schemas.microsoft.com/office/drawing/2014/main" id="{1872C5C5-55F6-429B-A823-8B9C64139B97}"/>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11" name="TextBox 10">
            <a:extLst>
              <a:ext uri="{FF2B5EF4-FFF2-40B4-BE49-F238E27FC236}">
                <a16:creationId xmlns:a16="http://schemas.microsoft.com/office/drawing/2014/main" id="{62D1908B-13D6-47DB-B624-3F392F315E9A}"/>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spTree>
    <p:extLst>
      <p:ext uri="{BB962C8B-B14F-4D97-AF65-F5344CB8AC3E}">
        <p14:creationId xmlns:p14="http://schemas.microsoft.com/office/powerpoint/2010/main" val="343079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28690"/>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0" name="TextBox 19">
            <a:extLst>
              <a:ext uri="{FF2B5EF4-FFF2-40B4-BE49-F238E27FC236}">
                <a16:creationId xmlns:a16="http://schemas.microsoft.com/office/drawing/2014/main" id="{C2ED8CCA-EF84-4760-AA9E-76D013B1E60B}"/>
              </a:ext>
            </a:extLst>
          </p:cNvPr>
          <p:cNvSpPr txBox="1"/>
          <p:nvPr/>
        </p:nvSpPr>
        <p:spPr>
          <a:xfrm>
            <a:off x="3600091" y="1759255"/>
            <a:ext cx="7592005" cy="2349810"/>
          </a:xfrm>
          <a:prstGeom prst="rect">
            <a:avLst/>
          </a:prstGeom>
          <a:noFill/>
        </p:spPr>
        <p:txBody>
          <a:bodyPr wrap="square">
            <a:spAutoFit/>
          </a:bodyPr>
          <a:lstStyle/>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err="1">
                <a:solidFill>
                  <a:srgbClr val="595959"/>
                </a:solidFill>
                <a:latin typeface="Catamaran Light" panose="020B0604020202020204" charset="0"/>
                <a:cs typeface="Catamaran Light" panose="020B0604020202020204" charset="0"/>
                <a:sym typeface="Arial"/>
              </a:rPr>
              <a:t>Skopeo</a:t>
            </a:r>
            <a:r>
              <a:rPr lang="en-US" sz="1867" kern="0" dirty="0">
                <a:solidFill>
                  <a:srgbClr val="595959"/>
                </a:solidFill>
                <a:latin typeface="Catamaran Light" panose="020B0604020202020204" charset="0"/>
                <a:cs typeface="Catamaran Light" panose="020B0604020202020204" charset="0"/>
                <a:sym typeface="Arial"/>
              </a:rPr>
              <a:t> instead of </a:t>
            </a:r>
            <a:r>
              <a:rPr lang="en-US" sz="1867" kern="0" dirty="0" err="1">
                <a:solidFill>
                  <a:srgbClr val="595959"/>
                </a:solidFill>
                <a:latin typeface="Catamaran Light" panose="020B0604020202020204" charset="0"/>
                <a:cs typeface="Catamaran Light" panose="020B0604020202020204" charset="0"/>
                <a:sym typeface="Arial"/>
              </a:rPr>
              <a:t>Podman</a:t>
            </a:r>
            <a:endParaRPr lang="en-US" sz="1867" kern="0" dirty="0">
              <a:solidFill>
                <a:srgbClr val="595959"/>
              </a:solidFill>
              <a:latin typeface="Catamaran Light" panose="020B0604020202020204" charset="0"/>
              <a:cs typeface="Catamaran Light" panose="020B0604020202020204" charset="0"/>
              <a:sym typeface="Arial"/>
            </a:endParaRPr>
          </a:p>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459306" indent="-459306"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Nexus hosted and proxied container registries</a:t>
            </a:r>
          </a:p>
          <a:p>
            <a:pPr marL="459306" lvl="3" indent="-459306"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459306" indent="-459306"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Some public registry repos are enabled in the OpenShift access list such as RedHat OpenShift registry</a:t>
            </a:r>
          </a:p>
          <a:p>
            <a:pPr marL="0" lvl="7" defTabSz="1219170">
              <a:buClr>
                <a:srgbClr val="595959"/>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endParaRPr lang="en-US" sz="1867" kern="0" dirty="0">
              <a:solidFill>
                <a:srgbClr val="EEEEEE"/>
              </a:solidFill>
              <a:latin typeface="Candara Light" panose="020E0502030303020204" pitchFamily="34" charset="0"/>
              <a:cs typeface="Calibri" panose="020F0502020204030204" pitchFamily="34" charset="0"/>
              <a:sym typeface="Arial"/>
            </a:endParaRPr>
          </a:p>
        </p:txBody>
      </p:sp>
      <p:sp>
        <p:nvSpPr>
          <p:cNvPr id="25" name="TextBox 24">
            <a:extLst>
              <a:ext uri="{FF2B5EF4-FFF2-40B4-BE49-F238E27FC236}">
                <a16:creationId xmlns:a16="http://schemas.microsoft.com/office/drawing/2014/main" id="{7601291B-4DEC-4327-8247-31F38D331B07}"/>
              </a:ext>
            </a:extLst>
          </p:cNvPr>
          <p:cNvSpPr txBox="1"/>
          <p:nvPr/>
        </p:nvSpPr>
        <p:spPr>
          <a:xfrm>
            <a:off x="755181" y="2079451"/>
            <a:ext cx="2600187" cy="1898084"/>
          </a:xfrm>
          <a:prstGeom prst="rect">
            <a:avLst/>
          </a:prstGeom>
          <a:noFill/>
        </p:spPr>
        <p:txBody>
          <a:bodyPr wrap="square">
            <a:spAutoFit/>
          </a:bodyPr>
          <a:lstStyle/>
          <a:p>
            <a:pPr algn="ctr" defTabSz="1219170">
              <a:buClr>
                <a:srgbClr val="000000"/>
              </a:buClr>
            </a:pPr>
            <a:r>
              <a:rPr lang="en-US" sz="1867" kern="0" dirty="0">
                <a:solidFill>
                  <a:srgbClr val="595959"/>
                </a:solidFill>
                <a:latin typeface="Catamaran Light" panose="020B0604020202020204" charset="0"/>
                <a:ea typeface="Arial"/>
                <a:cs typeface="Catamaran Light" panose="020B0604020202020204" charset="0"/>
                <a:sym typeface="Arial"/>
              </a:rPr>
              <a:t>Images</a:t>
            </a:r>
          </a:p>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a:p>
            <a:pPr marL="228594" indent="-228594" defTabSz="1219170">
              <a:buClr>
                <a:srgbClr val="000000"/>
              </a:buClr>
              <a:buFont typeface="Arial" panose="020B0604020202020204" pitchFamily="34" charset="0"/>
              <a:buChar char="•"/>
            </a:pPr>
            <a:r>
              <a:rPr lang="en-US" sz="1600" kern="0" dirty="0" err="1">
                <a:solidFill>
                  <a:srgbClr val="595959"/>
                </a:solidFill>
                <a:latin typeface="Catamaran Light" panose="020B0604020202020204" charset="0"/>
                <a:cs typeface="Catamaran Light" panose="020B0604020202020204" charset="0"/>
                <a:sym typeface="Arial"/>
              </a:rPr>
              <a:t>Podman</a:t>
            </a:r>
            <a:r>
              <a:rPr lang="en-US" sz="1600" kern="0" dirty="0">
                <a:solidFill>
                  <a:srgbClr val="595959"/>
                </a:solidFill>
                <a:latin typeface="Catamaran Light" panose="020B0604020202020204" charset="0"/>
                <a:cs typeface="Catamaran Light" panose="020B0604020202020204" charset="0"/>
                <a:sym typeface="Arial"/>
              </a:rPr>
              <a:t> requires </a:t>
            </a:r>
            <a:r>
              <a:rPr lang="en-US" sz="1600" kern="0" dirty="0" err="1">
                <a:solidFill>
                  <a:srgbClr val="595959"/>
                </a:solidFill>
                <a:latin typeface="Catamaran Light" panose="020B0604020202020204" charset="0"/>
                <a:cs typeface="Catamaran Light" panose="020B0604020202020204" charset="0"/>
                <a:sym typeface="Arial"/>
              </a:rPr>
              <a:t>sudo</a:t>
            </a:r>
            <a:r>
              <a:rPr lang="en-US" sz="1600" kern="0" dirty="0">
                <a:solidFill>
                  <a:srgbClr val="595959"/>
                </a:solidFill>
                <a:latin typeface="Catamaran Light" panose="020B0604020202020204" charset="0"/>
                <a:cs typeface="Catamaran Light" panose="020B0604020202020204" charset="0"/>
                <a:sym typeface="Arial"/>
              </a:rPr>
              <a:t> privileges </a:t>
            </a:r>
          </a:p>
          <a:p>
            <a:pPr marL="228594" indent="-228594" defTabSz="1219170">
              <a:buClr>
                <a:srgbClr val="000000"/>
              </a:buClr>
              <a:buFont typeface="Arial" panose="020B0604020202020204" pitchFamily="34" charset="0"/>
              <a:buChar char="•"/>
            </a:pPr>
            <a:endParaRPr lang="en-US" sz="1600" kern="0" dirty="0">
              <a:solidFill>
                <a:srgbClr val="595959"/>
              </a:solidFill>
              <a:latin typeface="Catamaran Light" panose="020B0604020202020204" charset="0"/>
              <a:cs typeface="Catamaran Light" panose="020B0604020202020204" charset="0"/>
              <a:sym typeface="Arial"/>
            </a:endParaRPr>
          </a:p>
          <a:p>
            <a:pPr marL="228594" indent="-228594" defTabSz="1219170">
              <a:buClr>
                <a:srgbClr val="000000"/>
              </a:buClr>
              <a:buFont typeface="Arial" panose="020B0604020202020204" pitchFamily="34" charset="0"/>
              <a:buChar char="•"/>
            </a:pPr>
            <a:r>
              <a:rPr lang="en-US" sz="1600" kern="0" dirty="0">
                <a:solidFill>
                  <a:srgbClr val="595959"/>
                </a:solidFill>
                <a:latin typeface="Catamaran Light" panose="020B0604020202020204" charset="0"/>
                <a:cs typeface="Catamaran Light" panose="020B0604020202020204" charset="0"/>
                <a:sym typeface="Arial"/>
              </a:rPr>
              <a:t>And once more, disconnected/restricted</a:t>
            </a:r>
          </a:p>
        </p:txBody>
      </p:sp>
      <p:sp>
        <p:nvSpPr>
          <p:cNvPr id="9" name="TextBox 8">
            <a:extLst>
              <a:ext uri="{FF2B5EF4-FFF2-40B4-BE49-F238E27FC236}">
                <a16:creationId xmlns:a16="http://schemas.microsoft.com/office/drawing/2014/main" id="{F9E46058-30C2-4516-B8E1-BBD1AE889A26}"/>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10" name="TextBox 9">
            <a:extLst>
              <a:ext uri="{FF2B5EF4-FFF2-40B4-BE49-F238E27FC236}">
                <a16:creationId xmlns:a16="http://schemas.microsoft.com/office/drawing/2014/main" id="{1EF60D41-BBC1-46C7-9AED-FBC70B52DF1B}"/>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spTree>
    <p:extLst>
      <p:ext uri="{BB962C8B-B14F-4D97-AF65-F5344CB8AC3E}">
        <p14:creationId xmlns:p14="http://schemas.microsoft.com/office/powerpoint/2010/main" val="78401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28690"/>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5" name="TextBox 24">
            <a:extLst>
              <a:ext uri="{FF2B5EF4-FFF2-40B4-BE49-F238E27FC236}">
                <a16:creationId xmlns:a16="http://schemas.microsoft.com/office/drawing/2014/main" id="{7601291B-4DEC-4327-8247-31F38D331B07}"/>
              </a:ext>
            </a:extLst>
          </p:cNvPr>
          <p:cNvSpPr txBox="1"/>
          <p:nvPr/>
        </p:nvSpPr>
        <p:spPr>
          <a:xfrm>
            <a:off x="755181" y="2079451"/>
            <a:ext cx="2697882" cy="2387192"/>
          </a:xfrm>
          <a:prstGeom prst="rect">
            <a:avLst/>
          </a:prstGeom>
          <a:noFill/>
        </p:spPr>
        <p:txBody>
          <a:bodyPr wrap="square">
            <a:spAutoFit/>
          </a:bodyPr>
          <a:lstStyle/>
          <a:p>
            <a:pPr algn="ctr" defTabSz="1219170">
              <a:lnSpc>
                <a:spcPct val="150000"/>
              </a:lnSpc>
              <a:buClr>
                <a:srgbClr val="000000"/>
              </a:buClr>
            </a:pPr>
            <a:r>
              <a:rPr lang="en-US" sz="1867" kern="0" dirty="0">
                <a:solidFill>
                  <a:srgbClr val="595959"/>
                </a:solidFill>
                <a:latin typeface="Catamaran Light" panose="020B0604020202020204" charset="0"/>
                <a:cs typeface="Catamaran Light" panose="020B0604020202020204" charset="0"/>
                <a:sym typeface="Arial"/>
              </a:rPr>
              <a:t>GPU operator</a:t>
            </a:r>
          </a:p>
          <a:p>
            <a:pPr marL="380990" indent="-380990" defTabSz="1219170">
              <a:lnSpc>
                <a:spcPct val="150000"/>
              </a:lnSpc>
              <a:buClr>
                <a:srgbClr val="000000"/>
              </a:buClr>
              <a:buFont typeface="Arial" panose="020B0604020202020204" pitchFamily="34" charset="0"/>
              <a:buChar char="•"/>
            </a:pPr>
            <a:r>
              <a:rPr lang="en-US" sz="1600" kern="0" dirty="0">
                <a:solidFill>
                  <a:srgbClr val="595959"/>
                </a:solidFill>
                <a:latin typeface="Catamaran Light" panose="020B0604020202020204" charset="0"/>
                <a:cs typeface="Catamaran Light" panose="020B0604020202020204" charset="0"/>
                <a:sym typeface="Arial"/>
              </a:rPr>
              <a:t>Issues with entitlement</a:t>
            </a:r>
          </a:p>
          <a:p>
            <a:pPr marL="380990" indent="-380990" defTabSz="1219170">
              <a:lnSpc>
                <a:spcPct val="150000"/>
              </a:lnSpc>
              <a:buClr>
                <a:srgbClr val="000000"/>
              </a:buClr>
              <a:buFont typeface="Arial" panose="020B0604020202020204" pitchFamily="34" charset="0"/>
              <a:buChar char="•"/>
            </a:pPr>
            <a:r>
              <a:rPr lang="en-US" sz="1600" kern="0" dirty="0">
                <a:solidFill>
                  <a:srgbClr val="595959"/>
                </a:solidFill>
                <a:latin typeface="Catamaran Light" panose="020B0604020202020204" charset="0"/>
                <a:cs typeface="Catamaran Light" panose="020B0604020202020204" charset="0"/>
                <a:sym typeface="Arial"/>
              </a:rPr>
              <a:t>CoreOS is not registered with satellite</a:t>
            </a:r>
          </a:p>
          <a:p>
            <a:pPr marL="380990" indent="-380990" defTabSz="1219170">
              <a:lnSpc>
                <a:spcPct val="150000"/>
              </a:lnSpc>
              <a:buClr>
                <a:srgbClr val="000000"/>
              </a:buClr>
              <a:buFont typeface="Arial" panose="020B0604020202020204" pitchFamily="34" charset="0"/>
              <a:buChar char="•"/>
            </a:pPr>
            <a:r>
              <a:rPr lang="en-US" sz="1600" kern="0" dirty="0">
                <a:solidFill>
                  <a:srgbClr val="595959"/>
                </a:solidFill>
                <a:latin typeface="Catamaran Light" panose="020B0604020202020204" charset="0"/>
                <a:cs typeface="Catamaran Light" panose="020B0604020202020204" charset="0"/>
                <a:sym typeface="Arial"/>
              </a:rPr>
              <a:t>HW incompatibility issue</a:t>
            </a:r>
          </a:p>
          <a:p>
            <a:pPr defTabSz="1219170">
              <a:lnSpc>
                <a:spcPct val="150000"/>
              </a:lnSpc>
              <a:buClr>
                <a:srgbClr val="000000"/>
              </a:buClr>
            </a:pPr>
            <a:endParaRPr lang="en-US" sz="1867" kern="0" dirty="0">
              <a:solidFill>
                <a:srgbClr val="595959"/>
              </a:solidFill>
              <a:latin typeface="Catamaran Light" panose="020B0604020202020204" charset="0"/>
              <a:cs typeface="Catamaran Light" panose="020B0604020202020204" charset="0"/>
              <a:sym typeface="Arial"/>
            </a:endParaRPr>
          </a:p>
        </p:txBody>
      </p:sp>
      <p:sp>
        <p:nvSpPr>
          <p:cNvPr id="9" name="TextBox 8">
            <a:extLst>
              <a:ext uri="{FF2B5EF4-FFF2-40B4-BE49-F238E27FC236}">
                <a16:creationId xmlns:a16="http://schemas.microsoft.com/office/drawing/2014/main" id="{756B49C1-2ECC-4EC5-8628-0428266F21FF}"/>
              </a:ext>
            </a:extLst>
          </p:cNvPr>
          <p:cNvSpPr txBox="1"/>
          <p:nvPr/>
        </p:nvSpPr>
        <p:spPr>
          <a:xfrm>
            <a:off x="3600091" y="2056447"/>
            <a:ext cx="7533736" cy="1332224"/>
          </a:xfrm>
          <a:prstGeom prst="rect">
            <a:avLst/>
          </a:prstGeom>
          <a:noFill/>
        </p:spPr>
        <p:txBody>
          <a:bodyPr wrap="square">
            <a:spAutoFit/>
          </a:bodyPr>
          <a:lstStyle/>
          <a:p>
            <a:pPr marL="459306" lvl="1" indent="-459306" defTabSz="1219170">
              <a:lnSpc>
                <a:spcPct val="150000"/>
              </a:lnSpc>
              <a:buClr>
                <a:srgbClr val="000000"/>
              </a:buClr>
              <a:buFont typeface="Arial" panose="020B0604020202020204" pitchFamily="34" charset="0"/>
              <a:buChar char="•"/>
            </a:pPr>
            <a:r>
              <a:rPr lang="en-US" sz="1867" kern="0" dirty="0">
                <a:solidFill>
                  <a:srgbClr val="595959"/>
                </a:solidFill>
                <a:latin typeface="Catamaran Light" panose="020B0604020202020204" charset="0"/>
                <a:cs typeface="Catamaran Light" panose="020B0604020202020204" charset="0"/>
                <a:sym typeface="Arial"/>
              </a:rPr>
              <a:t>Tricks and hops to get the entitlement</a:t>
            </a:r>
          </a:p>
          <a:p>
            <a:pPr marL="459306" lvl="1" indent="-459306" defTabSz="1219170">
              <a:lnSpc>
                <a:spcPct val="150000"/>
              </a:lnSpc>
              <a:buClr>
                <a:srgbClr val="000000"/>
              </a:buClr>
              <a:buFont typeface="Arial" panose="020B0604020202020204" pitchFamily="34" charset="0"/>
              <a:buChar char="•"/>
            </a:pPr>
            <a:r>
              <a:rPr lang="en-US" sz="1867" kern="0" dirty="0">
                <a:solidFill>
                  <a:srgbClr val="595959"/>
                </a:solidFill>
                <a:latin typeface="Catamaran Light" panose="020B0604020202020204" charset="0"/>
                <a:cs typeface="Catamaran Light" panose="020B0604020202020204" charset="0"/>
                <a:sym typeface="Arial"/>
              </a:rPr>
              <a:t>Version 4.8 removed this requirements with the OpenShift Driver Toolkit</a:t>
            </a:r>
          </a:p>
        </p:txBody>
      </p:sp>
      <p:sp>
        <p:nvSpPr>
          <p:cNvPr id="12" name="TextBox 11">
            <a:extLst>
              <a:ext uri="{FF2B5EF4-FFF2-40B4-BE49-F238E27FC236}">
                <a16:creationId xmlns:a16="http://schemas.microsoft.com/office/drawing/2014/main" id="{06FD3AD0-3EAB-4747-A5F5-06542D85466C}"/>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13" name="TextBox 12">
            <a:extLst>
              <a:ext uri="{FF2B5EF4-FFF2-40B4-BE49-F238E27FC236}">
                <a16:creationId xmlns:a16="http://schemas.microsoft.com/office/drawing/2014/main" id="{508D13E8-4491-45F1-BFDB-F4E38CDEAD7F}"/>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spTree>
    <p:extLst>
      <p:ext uri="{BB962C8B-B14F-4D97-AF65-F5344CB8AC3E}">
        <p14:creationId xmlns:p14="http://schemas.microsoft.com/office/powerpoint/2010/main" val="1390295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28690"/>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5" name="TextBox 24">
            <a:extLst>
              <a:ext uri="{FF2B5EF4-FFF2-40B4-BE49-F238E27FC236}">
                <a16:creationId xmlns:a16="http://schemas.microsoft.com/office/drawing/2014/main" id="{7601291B-4DEC-4327-8247-31F38D331B07}"/>
              </a:ext>
            </a:extLst>
          </p:cNvPr>
          <p:cNvSpPr txBox="1"/>
          <p:nvPr/>
        </p:nvSpPr>
        <p:spPr>
          <a:xfrm>
            <a:off x="877543" y="2084973"/>
            <a:ext cx="2600187" cy="1763240"/>
          </a:xfrm>
          <a:prstGeom prst="rect">
            <a:avLst/>
          </a:prstGeom>
          <a:noFill/>
        </p:spPr>
        <p:txBody>
          <a:bodyPr wrap="square">
            <a:spAutoFit/>
          </a:bodyPr>
          <a:lstStyle/>
          <a:p>
            <a:pPr defTabSz="1219170">
              <a:lnSpc>
                <a:spcPct val="150000"/>
              </a:lnSpc>
              <a:buClr>
                <a:srgbClr val="000000"/>
              </a:buClr>
            </a:pPr>
            <a:r>
              <a:rPr lang="en-US" sz="1867" kern="0" dirty="0">
                <a:solidFill>
                  <a:srgbClr val="595959"/>
                </a:solidFill>
                <a:latin typeface="Catamaran Light" panose="020B0604020202020204" charset="0"/>
                <a:cs typeface="Catamaran Light" panose="020B0604020202020204" charset="0"/>
                <a:sym typeface="Arial"/>
              </a:rPr>
              <a:t>Developers requesting RWX to NFS and dynamic provisioning create a new volume</a:t>
            </a:r>
          </a:p>
        </p:txBody>
      </p:sp>
      <p:sp>
        <p:nvSpPr>
          <p:cNvPr id="10" name="TextBox 9">
            <a:extLst>
              <a:ext uri="{FF2B5EF4-FFF2-40B4-BE49-F238E27FC236}">
                <a16:creationId xmlns:a16="http://schemas.microsoft.com/office/drawing/2014/main" id="{EA40CD1A-9324-472A-B347-139799FAECAD}"/>
              </a:ext>
            </a:extLst>
          </p:cNvPr>
          <p:cNvSpPr txBox="1"/>
          <p:nvPr/>
        </p:nvSpPr>
        <p:spPr>
          <a:xfrm>
            <a:off x="3600091" y="1759255"/>
            <a:ext cx="7592005" cy="1487843"/>
          </a:xfrm>
          <a:prstGeom prst="rect">
            <a:avLst/>
          </a:prstGeom>
          <a:noFill/>
        </p:spPr>
        <p:txBody>
          <a:bodyPr wrap="square">
            <a:spAutoFit/>
          </a:bodyPr>
          <a:lstStyle/>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Manually creating the PVs</a:t>
            </a:r>
          </a:p>
          <a:p>
            <a:pPr marL="380990" indent="-380990"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459306" indent="-459306"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0" lvl="7" defTabSz="1219170">
              <a:buClr>
                <a:srgbClr val="595959"/>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endParaRPr lang="en-US" sz="1867" kern="0" dirty="0">
              <a:solidFill>
                <a:srgbClr val="EEEEEE"/>
              </a:solidFill>
              <a:latin typeface="Candara Light" panose="020E0502030303020204" pitchFamily="34" charset="0"/>
              <a:cs typeface="Calibri" panose="020F0502020204030204" pitchFamily="34" charset="0"/>
              <a:sym typeface="Arial"/>
            </a:endParaRPr>
          </a:p>
        </p:txBody>
      </p:sp>
      <p:sp>
        <p:nvSpPr>
          <p:cNvPr id="9" name="TextBox 8">
            <a:extLst>
              <a:ext uri="{FF2B5EF4-FFF2-40B4-BE49-F238E27FC236}">
                <a16:creationId xmlns:a16="http://schemas.microsoft.com/office/drawing/2014/main" id="{F5057144-9F97-4C50-9E74-04729EEC9CAE}"/>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11" name="TextBox 10">
            <a:extLst>
              <a:ext uri="{FF2B5EF4-FFF2-40B4-BE49-F238E27FC236}">
                <a16:creationId xmlns:a16="http://schemas.microsoft.com/office/drawing/2014/main" id="{704441EA-F8A1-47AF-A357-967EBE2C2245}"/>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spTree>
    <p:extLst>
      <p:ext uri="{BB962C8B-B14F-4D97-AF65-F5344CB8AC3E}">
        <p14:creationId xmlns:p14="http://schemas.microsoft.com/office/powerpoint/2010/main" val="3558458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18" name="Rectangle 17">
            <a:extLst>
              <a:ext uri="{FF2B5EF4-FFF2-40B4-BE49-F238E27FC236}">
                <a16:creationId xmlns:a16="http://schemas.microsoft.com/office/drawing/2014/main" id="{C1C3064B-E8CF-401F-8234-0EB640CAB2D4}"/>
              </a:ext>
            </a:extLst>
          </p:cNvPr>
          <p:cNvSpPr/>
          <p:nvPr/>
        </p:nvSpPr>
        <p:spPr>
          <a:xfrm>
            <a:off x="3600091" y="1028689"/>
            <a:ext cx="7836728" cy="439094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2133" b="1" kern="0" dirty="0">
              <a:solidFill>
                <a:srgbClr val="595959"/>
              </a:solidFill>
              <a:latin typeface="Candara Light" panose="020E0502030303020204" pitchFamily="34" charset="0"/>
              <a:ea typeface="Arial"/>
              <a:cs typeface="Calibri" panose="020F0502020204030204" pitchFamily="34" charset="0"/>
              <a:sym typeface="Arial"/>
            </a:endParaRPr>
          </a:p>
        </p:txBody>
      </p:sp>
      <p:sp>
        <p:nvSpPr>
          <p:cNvPr id="2" name="TextBox 1">
            <a:extLst>
              <a:ext uri="{FF2B5EF4-FFF2-40B4-BE49-F238E27FC236}">
                <a16:creationId xmlns:a16="http://schemas.microsoft.com/office/drawing/2014/main" id="{4F8D3309-9E63-4621-9220-CE882F7DC1FA}"/>
              </a:ext>
            </a:extLst>
          </p:cNvPr>
          <p:cNvSpPr txBox="1"/>
          <p:nvPr/>
        </p:nvSpPr>
        <p:spPr>
          <a:xfrm>
            <a:off x="1764353" y="7017496"/>
            <a:ext cx="8332879" cy="3252878"/>
          </a:xfrm>
          <a:prstGeom prst="rect">
            <a:avLst/>
          </a:prstGeom>
          <a:noFill/>
        </p:spPr>
        <p:txBody>
          <a:bodyPr wrap="square" rtlCol="0">
            <a:spAutoFit/>
          </a:bodyPr>
          <a:lstStyle/>
          <a:p>
            <a:pPr marL="457189" indent="-457189" defTabSz="1219170">
              <a:buClr>
                <a:srgbClr val="000000"/>
              </a:buClr>
              <a:buFont typeface="+mj-lt"/>
              <a:buAutoNum type="arabicPeriod"/>
            </a:pPr>
            <a:r>
              <a:rPr lang="en-US" sz="1867" kern="0" dirty="0">
                <a:solidFill>
                  <a:srgbClr val="000000"/>
                </a:solidFill>
                <a:latin typeface="Arial"/>
                <a:cs typeface="Arial"/>
                <a:sym typeface="Arial"/>
              </a:rPr>
              <a:t>Populating images internally =&gt; Nexus\</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RWX NFS  ( issues NFS for development )  manual </a:t>
            </a:r>
            <a:r>
              <a:rPr lang="en-US" sz="1867" kern="0" dirty="0" err="1">
                <a:solidFill>
                  <a:srgbClr val="000000"/>
                </a:solidFill>
                <a:latin typeface="Arial"/>
                <a:cs typeface="Arial"/>
                <a:sym typeface="Arial"/>
              </a:rPr>
              <a:t>provisionin</a:t>
            </a:r>
            <a:r>
              <a:rPr lang="en-US" sz="1867" kern="0" dirty="0">
                <a:solidFill>
                  <a:srgbClr val="000000"/>
                </a:solidFill>
                <a:latin typeface="Arial"/>
                <a:cs typeface="Arial"/>
                <a:sym typeface="Arial"/>
              </a:rPr>
              <a:t> Recycle, deprecated but works, it deletes the data unless overridden in the API server</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GPU operator</a:t>
            </a:r>
          </a:p>
          <a:p>
            <a:pPr marL="457189" indent="-457189" defTabSz="1219170">
              <a:buClr>
                <a:srgbClr val="000000"/>
              </a:buClr>
              <a:buFont typeface="+mj-lt"/>
              <a:buAutoNum type="arabicPeriod"/>
            </a:pPr>
            <a:r>
              <a:rPr lang="en-US" sz="1867" b="1" kern="0" dirty="0">
                <a:solidFill>
                  <a:srgbClr val="000000"/>
                </a:solidFill>
                <a:latin typeface="Arial"/>
                <a:cs typeface="Arial"/>
                <a:sym typeface="Arial"/>
              </a:rPr>
              <a:t>Some solutions  not </a:t>
            </a:r>
            <a:r>
              <a:rPr lang="en-US" sz="1867" kern="0" dirty="0">
                <a:solidFill>
                  <a:srgbClr val="000000"/>
                </a:solidFill>
                <a:latin typeface="Arial"/>
                <a:cs typeface="Arial"/>
                <a:sym typeface="Arial"/>
              </a:rPr>
              <a:t>HTTP/HTTPS </a:t>
            </a:r>
          </a:p>
          <a:p>
            <a:pPr marL="457189" indent="-457189" defTabSz="1219170">
              <a:buClr>
                <a:srgbClr val="000000"/>
              </a:buClr>
              <a:buFont typeface="+mj-lt"/>
              <a:buAutoNum type="arabicPeriod"/>
            </a:pPr>
            <a:r>
              <a:rPr lang="en-US" sz="1867" kern="0" dirty="0">
                <a:solidFill>
                  <a:srgbClr val="000000"/>
                </a:solidFill>
                <a:latin typeface="Arial"/>
                <a:cs typeface="Arial"/>
                <a:sym typeface="Arial"/>
              </a:rPr>
              <a:t>Monitoring vendor </a:t>
            </a:r>
          </a:p>
          <a:p>
            <a:pPr marL="457189" indent="-457189" defTabSz="1219170">
              <a:buClr>
                <a:srgbClr val="000000"/>
              </a:buClr>
              <a:buFont typeface="+mj-lt"/>
              <a:buAutoNum type="arabicPeriod"/>
            </a:pPr>
            <a:r>
              <a:rPr lang="en-US" sz="1867" kern="0" dirty="0" err="1">
                <a:solidFill>
                  <a:srgbClr val="000000"/>
                </a:solidFill>
                <a:latin typeface="Arial"/>
                <a:cs typeface="Arial"/>
                <a:sym typeface="Arial"/>
              </a:rPr>
              <a:t>Podman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skopeo</a:t>
            </a: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a:p>
            <a:pPr marL="0" lvl="5" defTabSz="1219170">
              <a:buClr>
                <a:srgbClr val="000000"/>
              </a:buClr>
            </a:pPr>
            <a:endParaRPr lang="en-US" sz="1867" kern="0" dirty="0">
              <a:solidFill>
                <a:srgbClr val="000000"/>
              </a:solidFill>
              <a:latin typeface="Arial"/>
              <a:cs typeface="Arial"/>
              <a:sym typeface="Arial"/>
            </a:endParaRPr>
          </a:p>
          <a:p>
            <a:pPr defTabSz="1219170">
              <a:buClr>
                <a:srgbClr val="000000"/>
              </a:buClr>
            </a:pP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F4221EFB-D1EE-4D40-90F3-915C99067E8B}"/>
              </a:ext>
            </a:extLst>
          </p:cNvPr>
          <p:cNvSpPr/>
          <p:nvPr/>
        </p:nvSpPr>
        <p:spPr>
          <a:xfrm>
            <a:off x="755181" y="1040192"/>
            <a:ext cx="2600187" cy="43909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595959"/>
              </a:solidFill>
              <a:latin typeface="Catamaran Light" panose="020B0604020202020204" charset="0"/>
              <a:ea typeface="Arial"/>
              <a:cs typeface="Catamaran Light" panose="020B0604020202020204" charset="0"/>
              <a:sym typeface="Arial"/>
            </a:endParaRPr>
          </a:p>
        </p:txBody>
      </p:sp>
      <p:sp>
        <p:nvSpPr>
          <p:cNvPr id="25" name="TextBox 24">
            <a:extLst>
              <a:ext uri="{FF2B5EF4-FFF2-40B4-BE49-F238E27FC236}">
                <a16:creationId xmlns:a16="http://schemas.microsoft.com/office/drawing/2014/main" id="{7601291B-4DEC-4327-8247-31F38D331B07}"/>
              </a:ext>
            </a:extLst>
          </p:cNvPr>
          <p:cNvSpPr txBox="1"/>
          <p:nvPr/>
        </p:nvSpPr>
        <p:spPr>
          <a:xfrm>
            <a:off x="739895" y="2084973"/>
            <a:ext cx="2689825" cy="2202911"/>
          </a:xfrm>
          <a:prstGeom prst="rect">
            <a:avLst/>
          </a:prstGeom>
          <a:noFill/>
        </p:spPr>
        <p:txBody>
          <a:bodyPr wrap="square">
            <a:spAutoFit/>
          </a:bodyPr>
          <a:lstStyle/>
          <a:p>
            <a:pPr defTabSz="1219170">
              <a:lnSpc>
                <a:spcPct val="150000"/>
              </a:lnSpc>
              <a:buClr>
                <a:srgbClr val="000000"/>
              </a:buClr>
            </a:pPr>
            <a:r>
              <a:rPr lang="en-US" sz="1867" kern="0" dirty="0">
                <a:solidFill>
                  <a:srgbClr val="595959"/>
                </a:solidFill>
                <a:latin typeface="Catamaran Light" panose="020B0604020202020204" charset="0"/>
                <a:cs typeface="Catamaran Light" panose="020B0604020202020204" charset="0"/>
                <a:sym typeface="Arial"/>
              </a:rPr>
              <a:t>Snowflakes of many inconsistent development environments, which causes difficulty in the support</a:t>
            </a:r>
          </a:p>
        </p:txBody>
      </p:sp>
      <p:sp>
        <p:nvSpPr>
          <p:cNvPr id="10" name="TextBox 9">
            <a:extLst>
              <a:ext uri="{FF2B5EF4-FFF2-40B4-BE49-F238E27FC236}">
                <a16:creationId xmlns:a16="http://schemas.microsoft.com/office/drawing/2014/main" id="{EA40CD1A-9324-472A-B347-139799FAECAD}"/>
              </a:ext>
            </a:extLst>
          </p:cNvPr>
          <p:cNvSpPr txBox="1"/>
          <p:nvPr/>
        </p:nvSpPr>
        <p:spPr>
          <a:xfrm>
            <a:off x="3652015" y="1781295"/>
            <a:ext cx="7592005" cy="4073744"/>
          </a:xfrm>
          <a:prstGeom prst="rect">
            <a:avLst/>
          </a:prstGeom>
          <a:noFill/>
        </p:spPr>
        <p:txBody>
          <a:bodyPr wrap="square">
            <a:spAutoFit/>
          </a:bodyPr>
          <a:lstStyle/>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err="1">
                <a:solidFill>
                  <a:srgbClr val="595959"/>
                </a:solidFill>
                <a:latin typeface="Catamaran Light" panose="020B0604020202020204" charset="0"/>
                <a:cs typeface="Catamaran Light" panose="020B0604020202020204" charset="0"/>
                <a:sym typeface="Arial"/>
              </a:rPr>
              <a:t>CodeReady</a:t>
            </a: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More empowerment and support</a:t>
            </a:r>
          </a:p>
          <a:p>
            <a:pPr marL="380990" indent="-380990"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380990" indent="-380990" defTabSz="1219170">
              <a:buClr>
                <a:srgbClr val="595959"/>
              </a:buClr>
              <a:buFont typeface="Arial" panose="020B0604020202020204" pitchFamily="34" charset="0"/>
              <a:buChar char="•"/>
              <a:tabLst>
                <a:tab pos="609585" algn="l"/>
              </a:tabLst>
            </a:pPr>
            <a:r>
              <a:rPr lang="en-US" sz="1867" kern="0" dirty="0">
                <a:solidFill>
                  <a:srgbClr val="595959"/>
                </a:solidFill>
                <a:latin typeface="Catamaran Light" panose="020B0604020202020204" charset="0"/>
                <a:cs typeface="Catamaran Light" panose="020B0604020202020204" charset="0"/>
                <a:sym typeface="Arial"/>
              </a:rPr>
              <a:t>The future direction of RedHat on this by moving it to the community?</a:t>
            </a:r>
          </a:p>
          <a:p>
            <a:pPr defTabSz="1219170">
              <a:buClr>
                <a:srgbClr val="595959"/>
              </a:buClr>
              <a:tabLst>
                <a:tab pos="609585" algn="l"/>
              </a:tabLst>
            </a:pPr>
            <a:br>
              <a:rPr lang="en-US" sz="1867" kern="0" dirty="0">
                <a:solidFill>
                  <a:srgbClr val="595959"/>
                </a:solidFill>
                <a:latin typeface="Catamaran Light" panose="020B0604020202020204" charset="0"/>
                <a:cs typeface="Catamaran Light" panose="020B0604020202020204" charset="0"/>
                <a:sym typeface="Arial"/>
              </a:rPr>
            </a:br>
            <a:endParaRPr lang="en-US" sz="1867" kern="0" dirty="0">
              <a:solidFill>
                <a:srgbClr val="595959"/>
              </a:solidFill>
              <a:latin typeface="Catamaran Light" panose="020B0604020202020204" charset="0"/>
              <a:cs typeface="Catamaran Light" panose="020B0604020202020204" charset="0"/>
              <a:sym typeface="Arial"/>
            </a:endParaRPr>
          </a:p>
          <a:p>
            <a:pPr defTabSz="1219170">
              <a:buClr>
                <a:srgbClr val="595959"/>
              </a:buCl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459306" indent="-459306" defTabSz="1219170">
              <a:buClr>
                <a:srgbClr val="595959"/>
              </a:buClr>
              <a:buFont typeface="Arial" panose="020B0604020202020204" pitchFamily="34" charset="0"/>
              <a:buChar char="•"/>
              <a:tabLst>
                <a:tab pos="609585" algn="l"/>
              </a:tabLst>
            </a:pPr>
            <a:endParaRPr lang="en-US" sz="1867" kern="0" dirty="0">
              <a:solidFill>
                <a:srgbClr val="595959"/>
              </a:solidFill>
              <a:latin typeface="Catamaran Light" panose="020B0604020202020204" charset="0"/>
              <a:cs typeface="Catamaran Light" panose="020B0604020202020204" charset="0"/>
              <a:sym typeface="Arial"/>
            </a:endParaRPr>
          </a:p>
          <a:p>
            <a:pPr marL="0" lvl="7" defTabSz="1219170">
              <a:buClr>
                <a:srgbClr val="595959"/>
              </a:buClr>
              <a:tabLst>
                <a:tab pos="609585" algn="l"/>
              </a:tabLst>
            </a:pPr>
            <a:r>
              <a:rPr lang="en-US" sz="1600" kern="0" dirty="0">
                <a:solidFill>
                  <a:srgbClr val="62779B"/>
                </a:solidFill>
                <a:latin typeface="Candara Light" panose="020E0502030303020204" pitchFamily="34" charset="0"/>
                <a:cs typeface="Calibri" panose="020F0502020204030204" pitchFamily="34" charset="0"/>
                <a:sym typeface="Arial"/>
              </a:rPr>
              <a:t> </a:t>
            </a:r>
            <a:endParaRPr lang="en-US" sz="1867" kern="0" dirty="0">
              <a:solidFill>
                <a:srgbClr val="EEEEEE"/>
              </a:solidFill>
              <a:latin typeface="Candara Light" panose="020E0502030303020204" pitchFamily="34" charset="0"/>
              <a:cs typeface="Calibri" panose="020F0502020204030204" pitchFamily="34" charset="0"/>
              <a:sym typeface="Arial"/>
            </a:endParaRPr>
          </a:p>
        </p:txBody>
      </p:sp>
      <p:sp>
        <p:nvSpPr>
          <p:cNvPr id="12" name="TextBox 11">
            <a:extLst>
              <a:ext uri="{FF2B5EF4-FFF2-40B4-BE49-F238E27FC236}">
                <a16:creationId xmlns:a16="http://schemas.microsoft.com/office/drawing/2014/main" id="{CE117B50-4B8C-46BD-83AE-BFF98D96A38B}"/>
              </a:ext>
            </a:extLst>
          </p:cNvPr>
          <p:cNvSpPr txBox="1"/>
          <p:nvPr/>
        </p:nvSpPr>
        <p:spPr>
          <a:xfrm>
            <a:off x="755181" y="1394891"/>
            <a:ext cx="2600187"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Challenge</a:t>
            </a:r>
            <a:endParaRPr lang="en-US" sz="1867" b="1" kern="0" dirty="0">
              <a:solidFill>
                <a:srgbClr val="595959"/>
              </a:solidFill>
              <a:latin typeface="Catamaran Light" panose="020B0604020202020204" charset="0"/>
              <a:cs typeface="Catamaran Light" panose="020B0604020202020204" charset="0"/>
              <a:sym typeface="Arial"/>
            </a:endParaRPr>
          </a:p>
        </p:txBody>
      </p:sp>
      <p:sp>
        <p:nvSpPr>
          <p:cNvPr id="13" name="TextBox 12">
            <a:extLst>
              <a:ext uri="{FF2B5EF4-FFF2-40B4-BE49-F238E27FC236}">
                <a16:creationId xmlns:a16="http://schemas.microsoft.com/office/drawing/2014/main" id="{08F9ABA6-B3AF-4D57-87CE-F64A0F19DAE1}"/>
              </a:ext>
            </a:extLst>
          </p:cNvPr>
          <p:cNvSpPr txBox="1"/>
          <p:nvPr/>
        </p:nvSpPr>
        <p:spPr>
          <a:xfrm>
            <a:off x="3600091" y="1383388"/>
            <a:ext cx="7836728" cy="420564"/>
          </a:xfrm>
          <a:prstGeom prst="rect">
            <a:avLst/>
          </a:prstGeom>
          <a:solidFill>
            <a:schemeClr val="bg1"/>
          </a:solidFill>
        </p:spPr>
        <p:txBody>
          <a:bodyPr wrap="square">
            <a:spAutoFit/>
          </a:bodyPr>
          <a:lstStyle/>
          <a:p>
            <a:pPr defTabSz="1219170">
              <a:buClr>
                <a:srgbClr val="EEEEEE"/>
              </a:buClr>
            </a:pPr>
            <a:r>
              <a:rPr lang="en-US" sz="2133" b="1" kern="0" dirty="0">
                <a:solidFill>
                  <a:srgbClr val="595959"/>
                </a:solidFill>
                <a:latin typeface="Catamaran Light" panose="020B0604020202020204" charset="0"/>
                <a:cs typeface="Catamaran Light" panose="020B0604020202020204" charset="0"/>
                <a:sym typeface="Arial"/>
              </a:rPr>
              <a:t>Resolution</a:t>
            </a:r>
          </a:p>
        </p:txBody>
      </p:sp>
      <p:grpSp>
        <p:nvGrpSpPr>
          <p:cNvPr id="15" name="Group 14">
            <a:extLst>
              <a:ext uri="{FF2B5EF4-FFF2-40B4-BE49-F238E27FC236}">
                <a16:creationId xmlns:a16="http://schemas.microsoft.com/office/drawing/2014/main" id="{50B7133D-64DB-4C02-BA6C-A9266AC9AF0C}"/>
              </a:ext>
            </a:extLst>
          </p:cNvPr>
          <p:cNvGrpSpPr/>
          <p:nvPr/>
        </p:nvGrpSpPr>
        <p:grpSpPr>
          <a:xfrm>
            <a:off x="3722453" y="2722484"/>
            <a:ext cx="6333215" cy="379656"/>
            <a:chOff x="2875841" y="2152746"/>
            <a:chExt cx="4749911" cy="284742"/>
          </a:xfrm>
        </p:grpSpPr>
        <p:pic>
          <p:nvPicPr>
            <p:cNvPr id="16" name="Picture 2">
              <a:extLst>
                <a:ext uri="{FF2B5EF4-FFF2-40B4-BE49-F238E27FC236}">
                  <a16:creationId xmlns:a16="http://schemas.microsoft.com/office/drawing/2014/main" id="{3134EAAD-557A-4503-90ED-294DD2334220}"/>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2875841" y="2178018"/>
              <a:ext cx="201044" cy="20104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56A4E42-0B19-4F95-8E21-8E6FD7674FE9}"/>
                </a:ext>
              </a:extLst>
            </p:cNvPr>
            <p:cNvSpPr txBox="1"/>
            <p:nvPr/>
          </p:nvSpPr>
          <p:spPr>
            <a:xfrm>
              <a:off x="3053752" y="2152746"/>
              <a:ext cx="4572000" cy="284742"/>
            </a:xfrm>
            <a:prstGeom prst="rect">
              <a:avLst/>
            </a:prstGeom>
            <a:noFill/>
          </p:spPr>
          <p:txBody>
            <a:bodyPr wrap="square">
              <a:spAutoFit/>
            </a:bodyPr>
            <a:lstStyle/>
            <a:p>
              <a:pPr defTabSz="1219170">
                <a:buClr>
                  <a:srgbClr val="000000"/>
                </a:buClr>
              </a:pPr>
              <a:r>
                <a:rPr lang="en-US" sz="1867" b="1" kern="0" dirty="0">
                  <a:solidFill>
                    <a:srgbClr val="595959"/>
                  </a:solidFill>
                  <a:latin typeface="Catamaran Light" panose="020B0604020202020204" charset="0"/>
                  <a:cs typeface="Catamaran Light" panose="020B0604020202020204" charset="0"/>
                  <a:sym typeface="Arial"/>
                </a:rPr>
                <a:t>Would like to see:</a:t>
              </a:r>
              <a:endParaRPr lang="en-US" sz="1867" kern="0" dirty="0">
                <a:solidFill>
                  <a:srgbClr val="000000"/>
                </a:solidFill>
                <a:latin typeface="Arial"/>
                <a:cs typeface="Arial"/>
                <a:sym typeface="Arial"/>
              </a:endParaRPr>
            </a:p>
          </p:txBody>
        </p:sp>
      </p:grpSp>
    </p:spTree>
    <p:extLst>
      <p:ext uri="{BB962C8B-B14F-4D97-AF65-F5344CB8AC3E}">
        <p14:creationId xmlns:p14="http://schemas.microsoft.com/office/powerpoint/2010/main" val="1448660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8"/>
          <p:cNvSpPr/>
          <p:nvPr/>
        </p:nvSpPr>
        <p:spPr>
          <a:xfrm rot="-5400000" flipH="1">
            <a:off x="4170176" y="-1802281"/>
            <a:ext cx="3851649" cy="1046256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7" name="TextBox 16">
            <a:extLst>
              <a:ext uri="{FF2B5EF4-FFF2-40B4-BE49-F238E27FC236}">
                <a16:creationId xmlns:a16="http://schemas.microsoft.com/office/drawing/2014/main" id="{66D31BC8-D9FF-4729-89DA-90BE6425081E}"/>
              </a:ext>
            </a:extLst>
          </p:cNvPr>
          <p:cNvSpPr txBox="1"/>
          <p:nvPr/>
        </p:nvSpPr>
        <p:spPr>
          <a:xfrm>
            <a:off x="2614703" y="3429001"/>
            <a:ext cx="5703796" cy="995209"/>
          </a:xfrm>
          <a:prstGeom prst="rect">
            <a:avLst/>
          </a:prstGeom>
          <a:noFill/>
        </p:spPr>
        <p:txBody>
          <a:bodyPr wrap="square" rtlCol="0">
            <a:spAutoFit/>
          </a:bodyPr>
          <a:lstStyle/>
          <a:p>
            <a:pPr defTabSz="1219170">
              <a:buClr>
                <a:srgbClr val="000000"/>
              </a:buClr>
            </a:pPr>
            <a:r>
              <a:rPr lang="en-US" sz="5867" kern="0" dirty="0">
                <a:solidFill>
                  <a:srgbClr val="FFFFFF"/>
                </a:solidFill>
                <a:latin typeface="Livvic" pitchFamily="2" charset="0"/>
                <a:cs typeface="Catamaran Light" panose="020B0604020202020204" charset="0"/>
                <a:sym typeface="Arial"/>
              </a:rPr>
              <a:t>Future</a:t>
            </a:r>
            <a:endParaRPr lang="en-US" sz="3733" kern="0" dirty="0">
              <a:solidFill>
                <a:srgbClr val="FFFFFF"/>
              </a:solidFill>
              <a:latin typeface="Livvic" pitchFamily="2" charset="0"/>
              <a:cs typeface="Catamaran Light" panose="020B0604020202020204" charset="0"/>
              <a:sym typeface="Arial"/>
            </a:endParaRPr>
          </a:p>
        </p:txBody>
      </p:sp>
      <p:sp>
        <p:nvSpPr>
          <p:cNvPr id="18" name="TextBox 17">
            <a:extLst>
              <a:ext uri="{FF2B5EF4-FFF2-40B4-BE49-F238E27FC236}">
                <a16:creationId xmlns:a16="http://schemas.microsoft.com/office/drawing/2014/main" id="{D8F8A53C-5DE7-4C25-AC63-766641CC0816}"/>
              </a:ext>
            </a:extLst>
          </p:cNvPr>
          <p:cNvSpPr txBox="1"/>
          <p:nvPr/>
        </p:nvSpPr>
        <p:spPr>
          <a:xfrm>
            <a:off x="1769035" y="2033797"/>
            <a:ext cx="1913964" cy="995209"/>
          </a:xfrm>
          <a:prstGeom prst="rect">
            <a:avLst/>
          </a:prstGeom>
          <a:noFill/>
        </p:spPr>
        <p:txBody>
          <a:bodyPr wrap="square" rtlCol="0">
            <a:spAutoFit/>
          </a:bodyPr>
          <a:lstStyle/>
          <a:p>
            <a:pPr defTabSz="1219170">
              <a:buClr>
                <a:srgbClr val="000000"/>
              </a:buClr>
            </a:pPr>
            <a:r>
              <a:rPr lang="en-US" sz="5867" b="1" kern="0" dirty="0">
                <a:solidFill>
                  <a:srgbClr val="EEEEEE"/>
                </a:solidFill>
                <a:latin typeface="Livvic"/>
                <a:cs typeface="Arial"/>
                <a:sym typeface="Arial"/>
              </a:rPr>
              <a:t>05</a:t>
            </a:r>
          </a:p>
        </p:txBody>
      </p:sp>
    </p:spTree>
    <p:extLst>
      <p:ext uri="{BB962C8B-B14F-4D97-AF65-F5344CB8AC3E}">
        <p14:creationId xmlns:p14="http://schemas.microsoft.com/office/powerpoint/2010/main" val="1961223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1"/>
          <p:cNvSpPr txBox="1">
            <a:spLocks noGrp="1"/>
          </p:cNvSpPr>
          <p:nvPr>
            <p:ph type="ctrTitle" idx="4"/>
          </p:nvPr>
        </p:nvSpPr>
        <p:spPr>
          <a:xfrm>
            <a:off x="494649" y="493387"/>
            <a:ext cx="3266400" cy="650000"/>
          </a:xfrm>
          <a:prstGeom prst="rect">
            <a:avLst/>
          </a:prstGeom>
        </p:spPr>
        <p:txBody>
          <a:bodyPr spcFirstLastPara="1" wrap="square" lIns="121900" tIns="121900" rIns="121900" bIns="121900" anchor="ctr" anchorCtr="0">
            <a:noAutofit/>
          </a:bodyPr>
          <a:lstStyle/>
          <a:p>
            <a:r>
              <a:rPr lang="en-US" dirty="0"/>
              <a:t>To-do List</a:t>
            </a:r>
            <a:endParaRPr dirty="0"/>
          </a:p>
        </p:txBody>
      </p:sp>
      <p:grpSp>
        <p:nvGrpSpPr>
          <p:cNvPr id="10" name="Group 9">
            <a:extLst>
              <a:ext uri="{FF2B5EF4-FFF2-40B4-BE49-F238E27FC236}">
                <a16:creationId xmlns:a16="http://schemas.microsoft.com/office/drawing/2014/main" id="{67254AE9-420F-40E3-B876-2BD1919A9FE7}"/>
              </a:ext>
            </a:extLst>
          </p:cNvPr>
          <p:cNvGrpSpPr/>
          <p:nvPr/>
        </p:nvGrpSpPr>
        <p:grpSpPr>
          <a:xfrm>
            <a:off x="3276180" y="1537176"/>
            <a:ext cx="2740549" cy="2154153"/>
            <a:chOff x="230527" y="1108336"/>
            <a:chExt cx="2055412" cy="1615615"/>
          </a:xfrm>
        </p:grpSpPr>
        <p:sp>
          <p:nvSpPr>
            <p:cNvPr id="36" name="Google Shape;264;p38">
              <a:extLst>
                <a:ext uri="{FF2B5EF4-FFF2-40B4-BE49-F238E27FC236}">
                  <a16:creationId xmlns:a16="http://schemas.microsoft.com/office/drawing/2014/main" id="{36766FB6-BF3C-45EC-AC3E-B3A89142DE7F}"/>
                </a:ext>
              </a:extLst>
            </p:cNvPr>
            <p:cNvSpPr/>
            <p:nvPr/>
          </p:nvSpPr>
          <p:spPr>
            <a:xfrm>
              <a:off x="230527" y="1108336"/>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 name="TextBox 5">
              <a:extLst>
                <a:ext uri="{FF2B5EF4-FFF2-40B4-BE49-F238E27FC236}">
                  <a16:creationId xmlns:a16="http://schemas.microsoft.com/office/drawing/2014/main" id="{4B1F3630-70E4-4CB2-9CB7-CF85CF61E1CB}"/>
                </a:ext>
              </a:extLst>
            </p:cNvPr>
            <p:cNvSpPr txBox="1"/>
            <p:nvPr/>
          </p:nvSpPr>
          <p:spPr>
            <a:xfrm>
              <a:off x="309905" y="2036419"/>
              <a:ext cx="1896656" cy="500233"/>
            </a:xfrm>
            <a:prstGeom prst="rect">
              <a:avLst/>
            </a:prstGeom>
            <a:noFill/>
          </p:spPr>
          <p:txBody>
            <a:bodyPr wrap="square" rtlCol="0">
              <a:spAutoFit/>
            </a:bodyPr>
            <a:lstStyle/>
            <a:p>
              <a:pPr algn="ctr" defTabSz="1219170">
                <a:buClr>
                  <a:srgbClr val="000000"/>
                </a:buClr>
              </a:pPr>
              <a:r>
                <a:rPr lang="en-US" sz="1867" b="1" kern="0" dirty="0">
                  <a:solidFill>
                    <a:srgbClr val="434343"/>
                  </a:solidFill>
                  <a:latin typeface="Catamaran Light"/>
                  <a:cs typeface="Catamaran Light"/>
                  <a:sym typeface="Catamaran Light"/>
                </a:rPr>
                <a:t>Assign priorities to projects</a:t>
              </a:r>
            </a:p>
          </p:txBody>
        </p:sp>
        <p:pic>
          <p:nvPicPr>
            <p:cNvPr id="8198" name="Picture 6" descr="https://cdn-icons.flaticon.com/png/512/4014/premium/4014403.png?token=exp=1650875480~hmac=13d4368318bfcca5849e1fc46dea7454">
              <a:extLst>
                <a:ext uri="{FF2B5EF4-FFF2-40B4-BE49-F238E27FC236}">
                  <a16:creationId xmlns:a16="http://schemas.microsoft.com/office/drawing/2014/main" id="{91CD30B6-B0FD-4C77-AD2E-8E6685882629}"/>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737" y="1366142"/>
              <a:ext cx="576992" cy="5769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B4D57089-2939-4387-B59B-1A2DA6FE89CB}"/>
              </a:ext>
            </a:extLst>
          </p:cNvPr>
          <p:cNvGrpSpPr/>
          <p:nvPr/>
        </p:nvGrpSpPr>
        <p:grpSpPr>
          <a:xfrm>
            <a:off x="6244991" y="3990984"/>
            <a:ext cx="2740549" cy="2154153"/>
            <a:chOff x="4653856" y="2993238"/>
            <a:chExt cx="2055412" cy="1615615"/>
          </a:xfrm>
        </p:grpSpPr>
        <p:sp>
          <p:nvSpPr>
            <p:cNvPr id="27" name="Google Shape;264;p38">
              <a:extLst>
                <a:ext uri="{FF2B5EF4-FFF2-40B4-BE49-F238E27FC236}">
                  <a16:creationId xmlns:a16="http://schemas.microsoft.com/office/drawing/2014/main" id="{263A658F-F655-447F-8A3A-C7FEF18C90E7}"/>
                </a:ext>
              </a:extLst>
            </p:cNvPr>
            <p:cNvSpPr/>
            <p:nvPr/>
          </p:nvSpPr>
          <p:spPr>
            <a:xfrm>
              <a:off x="4653856" y="2993238"/>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Rectangle 11">
              <a:extLst>
                <a:ext uri="{FF2B5EF4-FFF2-40B4-BE49-F238E27FC236}">
                  <a16:creationId xmlns:a16="http://schemas.microsoft.com/office/drawing/2014/main" id="{98719F06-B783-40CD-9095-D5F61F789614}"/>
                </a:ext>
              </a:extLst>
            </p:cNvPr>
            <p:cNvSpPr/>
            <p:nvPr/>
          </p:nvSpPr>
          <p:spPr>
            <a:xfrm>
              <a:off x="4669386" y="3870190"/>
              <a:ext cx="2024353" cy="715725"/>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Non-OpenShift clusters workflow e.g., Tanzu</a:t>
              </a:r>
            </a:p>
          </p:txBody>
        </p:sp>
        <p:pic>
          <p:nvPicPr>
            <p:cNvPr id="8200" name="Picture 8" descr="https://cdn-icons-png.flaticon.com/512/2833/2833801.png">
              <a:extLst>
                <a:ext uri="{FF2B5EF4-FFF2-40B4-BE49-F238E27FC236}">
                  <a16:creationId xmlns:a16="http://schemas.microsoft.com/office/drawing/2014/main" id="{286E5C91-4A50-4EE3-B791-3F0E3BE7C7C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9496" y="3101061"/>
              <a:ext cx="704133" cy="704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82AFAA2-5761-4174-8103-015C51DC3B5A}"/>
              </a:ext>
            </a:extLst>
          </p:cNvPr>
          <p:cNvGrpSpPr/>
          <p:nvPr/>
        </p:nvGrpSpPr>
        <p:grpSpPr>
          <a:xfrm>
            <a:off x="3276180" y="3966332"/>
            <a:ext cx="2740549" cy="2154154"/>
            <a:chOff x="2439705" y="2974748"/>
            <a:chExt cx="2055412" cy="1615615"/>
          </a:xfrm>
        </p:grpSpPr>
        <p:sp>
          <p:nvSpPr>
            <p:cNvPr id="35" name="Google Shape;264;p38">
              <a:extLst>
                <a:ext uri="{FF2B5EF4-FFF2-40B4-BE49-F238E27FC236}">
                  <a16:creationId xmlns:a16="http://schemas.microsoft.com/office/drawing/2014/main" id="{155C3554-7BDC-43C3-9AB9-154368A506F4}"/>
                </a:ext>
              </a:extLst>
            </p:cNvPr>
            <p:cNvSpPr/>
            <p:nvPr/>
          </p:nvSpPr>
          <p:spPr>
            <a:xfrm>
              <a:off x="2439705" y="2974748"/>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 name="Rectangle 12">
              <a:extLst>
                <a:ext uri="{FF2B5EF4-FFF2-40B4-BE49-F238E27FC236}">
                  <a16:creationId xmlns:a16="http://schemas.microsoft.com/office/drawing/2014/main" id="{467F4F90-A4F0-46D0-89AC-CCAA03227F05}"/>
                </a:ext>
              </a:extLst>
            </p:cNvPr>
            <p:cNvSpPr/>
            <p:nvPr/>
          </p:nvSpPr>
          <p:spPr>
            <a:xfrm>
              <a:off x="2513032" y="3856558"/>
              <a:ext cx="1908759" cy="500233"/>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Different OpenShift subscriptions</a:t>
              </a:r>
            </a:p>
          </p:txBody>
        </p:sp>
        <p:pic>
          <p:nvPicPr>
            <p:cNvPr id="8202" name="Picture 10" descr="https://cdn-icons-png.flaticon.com/512/1260/1260109.png">
              <a:extLst>
                <a:ext uri="{FF2B5EF4-FFF2-40B4-BE49-F238E27FC236}">
                  <a16:creationId xmlns:a16="http://schemas.microsoft.com/office/drawing/2014/main" id="{5B602130-9552-40D4-98C8-841D4E5B829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1852" y="3131439"/>
              <a:ext cx="651118" cy="651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AACC1F5-43D2-4B7C-81D9-CAC6217ADFAC}"/>
              </a:ext>
            </a:extLst>
          </p:cNvPr>
          <p:cNvGrpSpPr/>
          <p:nvPr/>
        </p:nvGrpSpPr>
        <p:grpSpPr>
          <a:xfrm>
            <a:off x="330609" y="1537175"/>
            <a:ext cx="2740549" cy="2154153"/>
            <a:chOff x="230527" y="2974747"/>
            <a:chExt cx="2055412" cy="1615615"/>
          </a:xfrm>
        </p:grpSpPr>
        <p:sp>
          <p:nvSpPr>
            <p:cNvPr id="37" name="Google Shape;264;p38">
              <a:extLst>
                <a:ext uri="{FF2B5EF4-FFF2-40B4-BE49-F238E27FC236}">
                  <a16:creationId xmlns:a16="http://schemas.microsoft.com/office/drawing/2014/main" id="{19A39028-726B-488B-83A3-B22E688B855A}"/>
                </a:ext>
              </a:extLst>
            </p:cNvPr>
            <p:cNvSpPr/>
            <p:nvPr/>
          </p:nvSpPr>
          <p:spPr>
            <a:xfrm>
              <a:off x="230527" y="2974747"/>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 name="Rectangle 10">
              <a:extLst>
                <a:ext uri="{FF2B5EF4-FFF2-40B4-BE49-F238E27FC236}">
                  <a16:creationId xmlns:a16="http://schemas.microsoft.com/office/drawing/2014/main" id="{243C04E7-D6AA-4E53-BE47-B1CDF5BC4ED3}"/>
                </a:ext>
              </a:extLst>
            </p:cNvPr>
            <p:cNvSpPr/>
            <p:nvPr/>
          </p:nvSpPr>
          <p:spPr>
            <a:xfrm>
              <a:off x="445283" y="3856558"/>
              <a:ext cx="1625900" cy="500233"/>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Timed evaluation projects </a:t>
              </a:r>
            </a:p>
          </p:txBody>
        </p:sp>
        <p:pic>
          <p:nvPicPr>
            <p:cNvPr id="8204" name="Picture 12" descr="https://cdn-icons.flaticon.com/png/512/439/premium/439398.png?token=exp=1650876728~hmac=50e9e6a4ef13a24b777b3c85c3411063">
              <a:extLst>
                <a:ext uri="{FF2B5EF4-FFF2-40B4-BE49-F238E27FC236}">
                  <a16:creationId xmlns:a16="http://schemas.microsoft.com/office/drawing/2014/main" id="{9A573B5E-DFB5-4E3D-93F2-6B1DB2B6E400}"/>
                </a:ext>
              </a:extLst>
            </p:cNvP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2595" y="3120285"/>
              <a:ext cx="671277" cy="671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90D64304-B892-49A3-9632-F2B1F4845F2E}"/>
              </a:ext>
            </a:extLst>
          </p:cNvPr>
          <p:cNvGrpSpPr/>
          <p:nvPr/>
        </p:nvGrpSpPr>
        <p:grpSpPr>
          <a:xfrm>
            <a:off x="9167320" y="1537173"/>
            <a:ext cx="2740549" cy="2154154"/>
            <a:chOff x="4653856" y="1135326"/>
            <a:chExt cx="2055412" cy="1615615"/>
          </a:xfrm>
        </p:grpSpPr>
        <p:sp>
          <p:nvSpPr>
            <p:cNvPr id="33" name="Google Shape;264;p38">
              <a:extLst>
                <a:ext uri="{FF2B5EF4-FFF2-40B4-BE49-F238E27FC236}">
                  <a16:creationId xmlns:a16="http://schemas.microsoft.com/office/drawing/2014/main" id="{D2459842-AA24-4C61-AB36-35761799941F}"/>
                </a:ext>
              </a:extLst>
            </p:cNvPr>
            <p:cNvSpPr/>
            <p:nvPr/>
          </p:nvSpPr>
          <p:spPr>
            <a:xfrm>
              <a:off x="4653856" y="1135326"/>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074" name="Picture 2" descr="https://cdn-icons-png.flaticon.com/512/1150/1150587.png">
              <a:extLst>
                <a:ext uri="{FF2B5EF4-FFF2-40B4-BE49-F238E27FC236}">
                  <a16:creationId xmlns:a16="http://schemas.microsoft.com/office/drawing/2014/main" id="{ECA7BE72-8B96-411F-A0D5-ECE8F7481879}"/>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5073" y="1360764"/>
              <a:ext cx="612978" cy="61297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424C54F-2AFB-4D14-A02B-B3BE3433FBBC}"/>
                </a:ext>
              </a:extLst>
            </p:cNvPr>
            <p:cNvSpPr/>
            <p:nvPr/>
          </p:nvSpPr>
          <p:spPr>
            <a:xfrm>
              <a:off x="4669386" y="2045948"/>
              <a:ext cx="2024353" cy="500233"/>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Monitor user/vendor activities</a:t>
              </a:r>
            </a:p>
          </p:txBody>
        </p:sp>
      </p:grpSp>
      <p:grpSp>
        <p:nvGrpSpPr>
          <p:cNvPr id="8" name="Group 7">
            <a:extLst>
              <a:ext uri="{FF2B5EF4-FFF2-40B4-BE49-F238E27FC236}">
                <a16:creationId xmlns:a16="http://schemas.microsoft.com/office/drawing/2014/main" id="{ABD10D25-5E0B-42AC-9E6E-E7D4793925C3}"/>
              </a:ext>
            </a:extLst>
          </p:cNvPr>
          <p:cNvGrpSpPr/>
          <p:nvPr/>
        </p:nvGrpSpPr>
        <p:grpSpPr>
          <a:xfrm>
            <a:off x="6221750" y="1537174"/>
            <a:ext cx="2740549" cy="2154153"/>
            <a:chOff x="2439705" y="1135325"/>
            <a:chExt cx="2055412" cy="1615615"/>
          </a:xfrm>
        </p:grpSpPr>
        <p:sp>
          <p:nvSpPr>
            <p:cNvPr id="34" name="Google Shape;264;p38">
              <a:extLst>
                <a:ext uri="{FF2B5EF4-FFF2-40B4-BE49-F238E27FC236}">
                  <a16:creationId xmlns:a16="http://schemas.microsoft.com/office/drawing/2014/main" id="{265FDBB8-D045-4EBF-9C69-FFFD3D96E930}"/>
                </a:ext>
              </a:extLst>
            </p:cNvPr>
            <p:cNvSpPr/>
            <p:nvPr/>
          </p:nvSpPr>
          <p:spPr>
            <a:xfrm>
              <a:off x="2439705" y="1135325"/>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 name="Rectangle 21">
              <a:extLst>
                <a:ext uri="{FF2B5EF4-FFF2-40B4-BE49-F238E27FC236}">
                  <a16:creationId xmlns:a16="http://schemas.microsoft.com/office/drawing/2014/main" id="{71887D99-AC22-44E7-ACC0-B4E53BF85971}"/>
                </a:ext>
              </a:extLst>
            </p:cNvPr>
            <p:cNvSpPr/>
            <p:nvPr/>
          </p:nvSpPr>
          <p:spPr>
            <a:xfrm>
              <a:off x="2908845" y="2049272"/>
              <a:ext cx="1117133" cy="284742"/>
            </a:xfrm>
            <a:prstGeom prst="rect">
              <a:avLst/>
            </a:prstGeom>
          </p:spPr>
          <p:txBody>
            <a:bodyPr wrap="none">
              <a:spAutoFit/>
            </a:bodyPr>
            <a:lstStyle/>
            <a:p>
              <a:pPr algn="ctr" defTabSz="1219170">
                <a:buClr>
                  <a:srgbClr val="000000"/>
                </a:buClr>
              </a:pPr>
              <a:r>
                <a:rPr lang="en-US" sz="1867" b="1" kern="0" dirty="0">
                  <a:solidFill>
                    <a:srgbClr val="434343"/>
                  </a:solidFill>
                  <a:latin typeface="Catamaran Light"/>
                  <a:cs typeface="Catamaran Light"/>
                  <a:sym typeface="Arial"/>
                </a:rPr>
                <a:t>Auto scaler</a:t>
              </a:r>
            </a:p>
          </p:txBody>
        </p:sp>
        <p:pic>
          <p:nvPicPr>
            <p:cNvPr id="4098" name="Picture 2">
              <a:extLst>
                <a:ext uri="{FF2B5EF4-FFF2-40B4-BE49-F238E27FC236}">
                  <a16:creationId xmlns:a16="http://schemas.microsoft.com/office/drawing/2014/main" id="{FCE42D0D-2E76-4227-8648-309EA87DB019}"/>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2994" y="1379286"/>
              <a:ext cx="568835" cy="5688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3787D115-FECA-4BCC-9E1D-90C89B4F3465}"/>
              </a:ext>
            </a:extLst>
          </p:cNvPr>
          <p:cNvGrpSpPr/>
          <p:nvPr/>
        </p:nvGrpSpPr>
        <p:grpSpPr>
          <a:xfrm>
            <a:off x="9167319" y="3960400"/>
            <a:ext cx="2740549" cy="2154153"/>
            <a:chOff x="6910352" y="2974749"/>
            <a:chExt cx="2055412" cy="1615615"/>
          </a:xfrm>
        </p:grpSpPr>
        <p:sp>
          <p:nvSpPr>
            <p:cNvPr id="31" name="Google Shape;264;p38">
              <a:extLst>
                <a:ext uri="{FF2B5EF4-FFF2-40B4-BE49-F238E27FC236}">
                  <a16:creationId xmlns:a16="http://schemas.microsoft.com/office/drawing/2014/main" id="{A6E701EE-8452-4F47-B43B-273F980BA6BC}"/>
                </a:ext>
              </a:extLst>
            </p:cNvPr>
            <p:cNvSpPr/>
            <p:nvPr/>
          </p:nvSpPr>
          <p:spPr>
            <a:xfrm>
              <a:off x="6910352" y="2974749"/>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Rectangle 29">
              <a:extLst>
                <a:ext uri="{FF2B5EF4-FFF2-40B4-BE49-F238E27FC236}">
                  <a16:creationId xmlns:a16="http://schemas.microsoft.com/office/drawing/2014/main" id="{41F9C6EB-80ED-4023-97A4-E3FE54D27015}"/>
                </a:ext>
              </a:extLst>
            </p:cNvPr>
            <p:cNvSpPr/>
            <p:nvPr/>
          </p:nvSpPr>
          <p:spPr>
            <a:xfrm>
              <a:off x="6925882" y="3870190"/>
              <a:ext cx="2024352" cy="500233"/>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Separate OpenShift workload on the cloud</a:t>
              </a:r>
            </a:p>
          </p:txBody>
        </p:sp>
        <p:pic>
          <p:nvPicPr>
            <p:cNvPr id="1026" name="Picture 2">
              <a:extLst>
                <a:ext uri="{FF2B5EF4-FFF2-40B4-BE49-F238E27FC236}">
                  <a16:creationId xmlns:a16="http://schemas.microsoft.com/office/drawing/2014/main" id="{ED44C9C8-DECF-40FE-ADAC-B42A6464DD71}"/>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70627" y="3135327"/>
              <a:ext cx="734863" cy="7348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9862D4AA-E03A-4D01-BA4B-C96EF30CA435}"/>
              </a:ext>
            </a:extLst>
          </p:cNvPr>
          <p:cNvGrpSpPr/>
          <p:nvPr/>
        </p:nvGrpSpPr>
        <p:grpSpPr>
          <a:xfrm>
            <a:off x="330609" y="3990984"/>
            <a:ext cx="2740549" cy="2154153"/>
            <a:chOff x="6858061" y="1135326"/>
            <a:chExt cx="2055412" cy="1615615"/>
          </a:xfrm>
        </p:grpSpPr>
        <p:sp>
          <p:nvSpPr>
            <p:cNvPr id="32" name="Google Shape;264;p38">
              <a:extLst>
                <a:ext uri="{FF2B5EF4-FFF2-40B4-BE49-F238E27FC236}">
                  <a16:creationId xmlns:a16="http://schemas.microsoft.com/office/drawing/2014/main" id="{664B046F-451A-404A-8F0D-35E98DBD8B9E}"/>
                </a:ext>
              </a:extLst>
            </p:cNvPr>
            <p:cNvSpPr/>
            <p:nvPr/>
          </p:nvSpPr>
          <p:spPr>
            <a:xfrm>
              <a:off x="6858061" y="1135326"/>
              <a:ext cx="2055412" cy="1615615"/>
            </a:xfrm>
            <a:prstGeom prst="rect">
              <a:avLst/>
            </a:prstGeom>
            <a:solidFill>
              <a:schemeClr val="accent3">
                <a:lumMod val="20000"/>
                <a:lumOff val="80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Rectangle 27">
              <a:extLst>
                <a:ext uri="{FF2B5EF4-FFF2-40B4-BE49-F238E27FC236}">
                  <a16:creationId xmlns:a16="http://schemas.microsoft.com/office/drawing/2014/main" id="{041AB5FB-0956-4D46-AA8F-FDDE6037D0A9}"/>
                </a:ext>
              </a:extLst>
            </p:cNvPr>
            <p:cNvSpPr/>
            <p:nvPr/>
          </p:nvSpPr>
          <p:spPr>
            <a:xfrm>
              <a:off x="6993702" y="2052957"/>
              <a:ext cx="1784130" cy="500233"/>
            </a:xfrm>
            <a:prstGeom prst="rect">
              <a:avLst/>
            </a:prstGeom>
          </p:spPr>
          <p:txBody>
            <a:bodyPr wrap="square">
              <a:spAutoFit/>
            </a:bodyPr>
            <a:lstStyle/>
            <a:p>
              <a:pPr algn="ctr" defTabSz="1219170">
                <a:buClr>
                  <a:srgbClr val="000000"/>
                </a:buClr>
              </a:pPr>
              <a:r>
                <a:rPr lang="en-US" sz="1867" b="1" kern="0" dirty="0">
                  <a:solidFill>
                    <a:srgbClr val="434343"/>
                  </a:solidFill>
                  <a:latin typeface="Catamaran Light"/>
                  <a:cs typeface="Catamaran Light"/>
                  <a:sym typeface="Arial"/>
                </a:rPr>
                <a:t>GitLab - Wiki, CI/CD</a:t>
              </a:r>
            </a:p>
          </p:txBody>
        </p:sp>
        <p:pic>
          <p:nvPicPr>
            <p:cNvPr id="1028" name="Picture 4">
              <a:extLst>
                <a:ext uri="{FF2B5EF4-FFF2-40B4-BE49-F238E27FC236}">
                  <a16:creationId xmlns:a16="http://schemas.microsoft.com/office/drawing/2014/main" id="{C2C61325-A99C-45BC-ADD8-E5A6B081C53E}"/>
                </a:ext>
              </a:extLst>
            </p:cNvPr>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98139" y="1433592"/>
              <a:ext cx="575257" cy="5752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2544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5"/>
        <p:cNvGrpSpPr/>
        <p:nvPr/>
      </p:nvGrpSpPr>
      <p:grpSpPr>
        <a:xfrm>
          <a:off x="0" y="0"/>
          <a:ext cx="0" cy="0"/>
          <a:chOff x="0" y="0"/>
          <a:chExt cx="0" cy="0"/>
        </a:xfrm>
      </p:grpSpPr>
      <p:pic>
        <p:nvPicPr>
          <p:cNvPr id="7170" name="Picture 2" descr="Businessman holding pencil at big complete checklist with tick marks Free Vector">
            <a:extLst>
              <a:ext uri="{FF2B5EF4-FFF2-40B4-BE49-F238E27FC236}">
                <a16:creationId xmlns:a16="http://schemas.microsoft.com/office/drawing/2014/main" id="{460CA0E5-816C-4B84-BEDF-3059BB341122}"/>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6815" r="4580"/>
          <a:stretch/>
        </p:blipFill>
        <p:spPr bwMode="auto">
          <a:xfrm>
            <a:off x="6569789" y="1543479"/>
            <a:ext cx="5574212" cy="4623135"/>
          </a:xfrm>
          <a:prstGeom prst="rect">
            <a:avLst/>
          </a:prstGeom>
          <a:noFill/>
          <a:extLst>
            <a:ext uri="{909E8E84-426E-40DD-AFC4-6F175D3DCCD1}">
              <a14:hiddenFill xmlns:a14="http://schemas.microsoft.com/office/drawing/2010/main">
                <a:solidFill>
                  <a:srgbClr val="FFFFFF"/>
                </a:solidFill>
              </a14:hiddenFill>
            </a:ext>
          </a:extLst>
        </p:spPr>
      </p:pic>
      <p:sp>
        <p:nvSpPr>
          <p:cNvPr id="577" name="Google Shape;577;p51"/>
          <p:cNvSpPr/>
          <p:nvPr/>
        </p:nvSpPr>
        <p:spPr>
          <a:xfrm rot="5400000">
            <a:off x="1467505" y="266201"/>
            <a:ext cx="4478400" cy="67020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8" name="Google Shape;578;p51"/>
          <p:cNvSpPr txBox="1">
            <a:spLocks noGrp="1"/>
          </p:cNvSpPr>
          <p:nvPr>
            <p:ph type="subTitle" idx="1"/>
          </p:nvPr>
        </p:nvSpPr>
        <p:spPr>
          <a:xfrm>
            <a:off x="1108266" y="3085633"/>
            <a:ext cx="5171764" cy="2379200"/>
          </a:xfrm>
          <a:prstGeom prst="rect">
            <a:avLst/>
          </a:prstGeom>
        </p:spPr>
        <p:txBody>
          <a:bodyPr spcFirstLastPara="1" wrap="square" lIns="121900" tIns="121900" rIns="121900" bIns="121900" anchor="t" anchorCtr="0">
            <a:noAutofit/>
          </a:bodyPr>
          <a:lstStyle/>
          <a:p>
            <a:pPr marL="0" indent="0">
              <a:buSzPts val="1100"/>
            </a:pPr>
            <a:r>
              <a:rPr lang="en" sz="2133" dirty="0">
                <a:solidFill>
                  <a:schemeClr val="lt1"/>
                </a:solidFill>
              </a:rPr>
              <a:t>Does anyone have any questions?</a:t>
            </a:r>
            <a:endParaRPr sz="2133" dirty="0">
              <a:solidFill>
                <a:schemeClr val="lt1"/>
              </a:solidFill>
            </a:endParaRPr>
          </a:p>
          <a:p>
            <a:pPr marL="0" indent="0">
              <a:buSzPts val="1100"/>
            </a:pPr>
            <a:endParaRPr lang="en-US" dirty="0">
              <a:solidFill>
                <a:schemeClr val="lt1"/>
              </a:solidFill>
            </a:endParaRPr>
          </a:p>
          <a:p>
            <a:pPr marL="0" indent="0">
              <a:buSzPts val="1100"/>
            </a:pPr>
            <a:endParaRPr lang="en-US" dirty="0">
              <a:solidFill>
                <a:schemeClr val="lt1"/>
              </a:solidFill>
            </a:endParaRPr>
          </a:p>
          <a:p>
            <a:pPr marL="0" indent="0">
              <a:buSzPts val="1100"/>
            </a:pPr>
            <a:endParaRPr lang="en-US" dirty="0">
              <a:solidFill>
                <a:schemeClr val="lt1"/>
              </a:solidFill>
            </a:endParaRPr>
          </a:p>
          <a:p>
            <a:pPr marL="0" indent="0">
              <a:buSzPts val="1100"/>
            </a:pPr>
            <a:endParaRPr lang="en-US" dirty="0">
              <a:solidFill>
                <a:schemeClr val="lt1"/>
              </a:solidFill>
            </a:endParaRPr>
          </a:p>
          <a:p>
            <a:pPr marL="0" indent="0">
              <a:buSzPts val="1100"/>
            </a:pPr>
            <a:r>
              <a:rPr lang="en-US" sz="1867" dirty="0">
                <a:solidFill>
                  <a:schemeClr val="lt1"/>
                </a:solidFill>
                <a:hlinkClick r:id="rId4"/>
              </a:rPr>
              <a:t>yalufaisan@gmail.com</a:t>
            </a:r>
            <a:endParaRPr lang="en-US" sz="1867" dirty="0">
              <a:solidFill>
                <a:schemeClr val="lt1"/>
              </a:solidFill>
            </a:endParaRPr>
          </a:p>
          <a:p>
            <a:pPr marL="0" indent="0">
              <a:buSzPts val="1100"/>
            </a:pPr>
            <a:endParaRPr lang="en-US" dirty="0">
              <a:solidFill>
                <a:schemeClr val="lt1"/>
              </a:solidFill>
            </a:endParaRPr>
          </a:p>
        </p:txBody>
      </p:sp>
      <p:sp>
        <p:nvSpPr>
          <p:cNvPr id="579" name="Google Shape;579;p51"/>
          <p:cNvSpPr txBox="1">
            <a:spLocks noGrp="1"/>
          </p:cNvSpPr>
          <p:nvPr>
            <p:ph type="ctrTitle"/>
          </p:nvPr>
        </p:nvSpPr>
        <p:spPr>
          <a:xfrm>
            <a:off x="1108267" y="502000"/>
            <a:ext cx="3476400" cy="2738800"/>
          </a:xfrm>
          <a:prstGeom prst="rect">
            <a:avLst/>
          </a:prstGeom>
        </p:spPr>
        <p:txBody>
          <a:bodyPr spcFirstLastPara="1" wrap="square" lIns="121900" tIns="121900" rIns="121900" bIns="121900" anchor="b" anchorCtr="0">
            <a:noAutofit/>
          </a:bodyPr>
          <a:lstStyle/>
          <a:p>
            <a:r>
              <a:rPr lang="en" sz="4000" dirty="0">
                <a:solidFill>
                  <a:schemeClr val="lt1"/>
                </a:solidFill>
              </a:rPr>
              <a:t>THANKS</a:t>
            </a:r>
            <a:endParaRPr sz="4000" dirty="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C30F34-2646-44D9-8AD3-EDD66631A7E1}"/>
              </a:ext>
            </a:extLst>
          </p:cNvPr>
          <p:cNvSpPr>
            <a:spLocks noGrp="1"/>
          </p:cNvSpPr>
          <p:nvPr>
            <p:ph type="body" idx="1"/>
          </p:nvPr>
        </p:nvSpPr>
        <p:spPr>
          <a:xfrm>
            <a:off x="856066" y="1703400"/>
            <a:ext cx="10749337" cy="4496117"/>
          </a:xfrm>
        </p:spPr>
        <p:txBody>
          <a:bodyPr/>
          <a:lstStyle/>
          <a:p>
            <a:pPr>
              <a:lnSpc>
                <a:spcPct val="200000"/>
              </a:lnSpc>
            </a:pPr>
            <a:r>
              <a:rPr lang="en-US" sz="1600" u="sng" dirty="0">
                <a:latin typeface="Arial"/>
                <a:cs typeface="Arial"/>
                <a:sym typeface="Arial"/>
                <a:hlinkClick r:id="rId2">
                  <a:extLst>
                    <a:ext uri="{A12FA001-AC4F-418D-AE19-62706E023703}">
                      <ahyp:hlinkClr xmlns:ahyp="http://schemas.microsoft.com/office/drawing/2018/hyperlinkcolor" val="tx"/>
                    </a:ext>
                  </a:extLst>
                </a:hlinkClick>
              </a:rPr>
              <a:t>http://v1.uncontained.io/playbooks/fundamentals/openshift_roles_responsibilities.html</a:t>
            </a:r>
            <a:endParaRPr lang="en-US" sz="1600" u="sng" dirty="0">
              <a:latin typeface="Arial"/>
              <a:cs typeface="Arial"/>
              <a:sym typeface="Arial"/>
            </a:endParaRPr>
          </a:p>
          <a:p>
            <a:pPr>
              <a:lnSpc>
                <a:spcPct val="200000"/>
              </a:lnSpc>
            </a:pPr>
            <a:r>
              <a:rPr lang="en-US" sz="1600" u="sng" dirty="0">
                <a:latin typeface="Arial"/>
                <a:cs typeface="Arial"/>
                <a:hlinkClick r:id="rId3">
                  <a:extLst>
                    <a:ext uri="{A12FA001-AC4F-418D-AE19-62706E023703}">
                      <ahyp:hlinkClr xmlns:ahyp="http://schemas.microsoft.com/office/drawing/2018/hyperlinkcolor" val="tx"/>
                    </a:ext>
                  </a:extLst>
                </a:hlinkClick>
              </a:rPr>
              <a:t>https://cloud.google.com/blog/products/devops-sre/sre-fundamentals-slis-slas-and-slos</a:t>
            </a:r>
            <a:endParaRPr lang="en-US" sz="1600" u="sng" dirty="0">
              <a:latin typeface="Arial"/>
              <a:cs typeface="Arial"/>
            </a:endParaRPr>
          </a:p>
          <a:p>
            <a:pPr>
              <a:lnSpc>
                <a:spcPct val="200000"/>
              </a:lnSpc>
            </a:pPr>
            <a:r>
              <a:rPr lang="en-US" sz="1600" u="sng" dirty="0">
                <a:latin typeface="Arial"/>
                <a:cs typeface="Arial"/>
                <a:hlinkClick r:id="rId4">
                  <a:extLst>
                    <a:ext uri="{A12FA001-AC4F-418D-AE19-62706E023703}">
                      <ahyp:hlinkClr xmlns:ahyp="http://schemas.microsoft.com/office/drawing/2018/hyperlinkcolor" val="tx"/>
                    </a:ext>
                  </a:extLst>
                </a:hlinkClick>
              </a:rPr>
              <a:t>https://cloud.netapp.com/blog/kubernetes-nfs-two-quick-tutorials-cvo-blg</a:t>
            </a:r>
            <a:endParaRPr lang="en-US" sz="1600" u="sng" dirty="0">
              <a:latin typeface="Arial"/>
              <a:cs typeface="Arial"/>
            </a:endParaRPr>
          </a:p>
          <a:p>
            <a:pPr>
              <a:lnSpc>
                <a:spcPct val="200000"/>
              </a:lnSpc>
            </a:pPr>
            <a:r>
              <a:rPr lang="en-US" sz="1600" u="sng" dirty="0">
                <a:latin typeface="Arial"/>
                <a:cs typeface="Arial"/>
                <a:hlinkClick r:id="rId5">
                  <a:extLst>
                    <a:ext uri="{A12FA001-AC4F-418D-AE19-62706E023703}">
                      <ahyp:hlinkClr xmlns:ahyp="http://schemas.microsoft.com/office/drawing/2018/hyperlinkcolor" val="tx"/>
                    </a:ext>
                  </a:extLst>
                </a:hlinkClick>
              </a:rPr>
              <a:t>https://www.vmware.com/mena/products/cloud-foundation.html</a:t>
            </a:r>
            <a:endParaRPr lang="en-US" sz="1600" u="sng" dirty="0">
              <a:latin typeface="Arial"/>
              <a:cs typeface="Arial"/>
            </a:endParaRPr>
          </a:p>
          <a:p>
            <a:pPr>
              <a:lnSpc>
                <a:spcPct val="200000"/>
              </a:lnSpc>
            </a:pPr>
            <a:r>
              <a:rPr lang="en-US" sz="1600" u="sng" dirty="0">
                <a:latin typeface="Arial"/>
                <a:cs typeface="Arial"/>
                <a:hlinkClick r:id="rId6">
                  <a:extLst>
                    <a:ext uri="{A12FA001-AC4F-418D-AE19-62706E023703}">
                      <ahyp:hlinkClr xmlns:ahyp="http://schemas.microsoft.com/office/drawing/2018/hyperlinkcolor" val="tx"/>
                    </a:ext>
                  </a:extLst>
                </a:hlinkClick>
              </a:rPr>
              <a:t>https://cloud.redhat.com/blog/entitlement-free-deployment-of-the-nvidia-gpu-operator-on-openshift</a:t>
            </a:r>
            <a:endParaRPr lang="en-US" sz="1600" u="sng" dirty="0">
              <a:latin typeface="Arial"/>
              <a:cs typeface="Arial"/>
            </a:endParaRPr>
          </a:p>
          <a:p>
            <a:pPr>
              <a:lnSpc>
                <a:spcPct val="200000"/>
              </a:lnSpc>
            </a:pPr>
            <a:r>
              <a:rPr lang="en-US" sz="1600" u="sng" dirty="0">
                <a:latin typeface="Arial"/>
                <a:cs typeface="Arial"/>
                <a:hlinkClick r:id="rId7">
                  <a:extLst>
                    <a:ext uri="{A12FA001-AC4F-418D-AE19-62706E023703}">
                      <ahyp:hlinkClr xmlns:ahyp="http://schemas.microsoft.com/office/drawing/2018/hyperlinkcolor" val="tx"/>
                    </a:ext>
                  </a:extLst>
                </a:hlinkClick>
              </a:rPr>
              <a:t>https://www.statista.com/statistics/1119547/saudi-arabia-gender-breakdown-stem-by-major</a:t>
            </a:r>
            <a:endParaRPr lang="en-US" sz="1600" u="sng" dirty="0">
              <a:latin typeface="Arial"/>
              <a:cs typeface="Arial"/>
            </a:endParaRPr>
          </a:p>
          <a:p>
            <a:pPr>
              <a:lnSpc>
                <a:spcPct val="200000"/>
              </a:lnSpc>
            </a:pPr>
            <a:r>
              <a:rPr lang="en-US" sz="1600" u="sng" dirty="0">
                <a:latin typeface="Arial"/>
                <a:cs typeface="Arial"/>
              </a:rPr>
              <a:t>https://www.stats.gov.sa/sites/default/files/woman_international_day_2020EN.pdf</a:t>
            </a:r>
          </a:p>
        </p:txBody>
      </p:sp>
      <p:sp>
        <p:nvSpPr>
          <p:cNvPr id="4" name="Title 3">
            <a:extLst>
              <a:ext uri="{FF2B5EF4-FFF2-40B4-BE49-F238E27FC236}">
                <a16:creationId xmlns:a16="http://schemas.microsoft.com/office/drawing/2014/main" id="{719D9738-AE58-48D8-AA56-EA4E3BBAAF27}"/>
              </a:ext>
            </a:extLst>
          </p:cNvPr>
          <p:cNvSpPr>
            <a:spLocks noGrp="1"/>
          </p:cNvSpPr>
          <p:nvPr>
            <p:ph type="ctrTitle"/>
          </p:nvPr>
        </p:nvSpPr>
        <p:spPr>
          <a:xfrm>
            <a:off x="851140" y="565449"/>
            <a:ext cx="3266400" cy="650000"/>
          </a:xfrm>
        </p:spPr>
        <p:txBody>
          <a:bodyPr/>
          <a:lstStyle/>
          <a:p>
            <a:r>
              <a:rPr lang="en-US" dirty="0"/>
              <a:t>References</a:t>
            </a:r>
          </a:p>
        </p:txBody>
      </p:sp>
      <p:sp>
        <p:nvSpPr>
          <p:cNvPr id="6" name="Google Shape;577;p51">
            <a:extLst>
              <a:ext uri="{FF2B5EF4-FFF2-40B4-BE49-F238E27FC236}">
                <a16:creationId xmlns:a16="http://schemas.microsoft.com/office/drawing/2014/main" id="{9F75F999-41AE-4E46-9C0A-42AE16FD089A}"/>
              </a:ext>
            </a:extLst>
          </p:cNvPr>
          <p:cNvSpPr/>
          <p:nvPr/>
        </p:nvSpPr>
        <p:spPr>
          <a:xfrm rot="5400000">
            <a:off x="5946477" y="-5946474"/>
            <a:ext cx="299049" cy="12192001"/>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162379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3"/>
          <p:cNvSpPr/>
          <p:nvPr/>
        </p:nvSpPr>
        <p:spPr>
          <a:xfrm>
            <a:off x="0" y="2079800"/>
            <a:ext cx="6929600" cy="47872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605;p53"/>
          <p:cNvSpPr txBox="1">
            <a:spLocks noGrp="1"/>
          </p:cNvSpPr>
          <p:nvPr>
            <p:ph type="body" idx="1"/>
          </p:nvPr>
        </p:nvSpPr>
        <p:spPr>
          <a:xfrm>
            <a:off x="856067" y="2846400"/>
            <a:ext cx="7077600" cy="1968000"/>
          </a:xfrm>
          <a:prstGeom prst="rect">
            <a:avLst/>
          </a:prstGeom>
        </p:spPr>
        <p:txBody>
          <a:bodyPr spcFirstLastPara="1" wrap="square" lIns="121900" tIns="121900" rIns="121900" bIns="121900" anchor="ctr" anchorCtr="0">
            <a:noAutofit/>
          </a:bodyPr>
          <a:lstStyle/>
          <a:p>
            <a:pPr marL="321725" indent="0">
              <a:spcBef>
                <a:spcPts val="400"/>
              </a:spcBef>
              <a:buNone/>
            </a:pPr>
            <a:endParaRPr dirty="0">
              <a:solidFill>
                <a:schemeClr val="lt1"/>
              </a:solidFill>
            </a:endParaRPr>
          </a:p>
          <a:p>
            <a:pPr marL="321725" indent="-270927">
              <a:spcBef>
                <a:spcPts val="400"/>
              </a:spcBef>
              <a:buClr>
                <a:schemeClr val="lt1"/>
              </a:buClr>
              <a:buFont typeface="Catamaran Light"/>
              <a:buChar char="⎯"/>
            </a:pPr>
            <a:r>
              <a:rPr lang="en" dirty="0">
                <a:solidFill>
                  <a:schemeClr val="lt1"/>
                </a:solidFill>
              </a:rPr>
              <a:t>Presentation template by </a:t>
            </a:r>
            <a:r>
              <a:rPr lang="en" dirty="0">
                <a:solidFill>
                  <a:schemeClr val="lt1"/>
                </a:solidFill>
                <a:highlight>
                  <a:schemeClr val="dk1"/>
                </a:highlight>
                <a:uFill>
                  <a:noFill/>
                </a:uFill>
                <a:hlinkClick r:id="rId3">
                  <a:extLst>
                    <a:ext uri="{A12FA001-AC4F-418D-AE19-62706E023703}">
                      <ahyp:hlinkClr xmlns:ahyp="http://schemas.microsoft.com/office/drawing/2018/hyperlinkcolor" val="tx"/>
                    </a:ext>
                  </a:extLst>
                </a:hlinkClick>
              </a:rPr>
              <a:t>Slidesgo</a:t>
            </a:r>
            <a:endParaRPr dirty="0">
              <a:solidFill>
                <a:schemeClr val="lt1"/>
              </a:solidFill>
              <a:highlight>
                <a:schemeClr val="dk1"/>
              </a:highlight>
            </a:endParaRPr>
          </a:p>
          <a:p>
            <a:pPr marL="321725" indent="-270927">
              <a:buClr>
                <a:schemeClr val="lt1"/>
              </a:buClr>
              <a:buFont typeface="Catamaran Light"/>
              <a:buChar char="⎯"/>
            </a:pPr>
            <a:r>
              <a:rPr lang="en" dirty="0">
                <a:solidFill>
                  <a:schemeClr val="lt1"/>
                </a:solidFill>
              </a:rPr>
              <a:t>Icons by </a:t>
            </a:r>
            <a:r>
              <a:rPr lang="en" dirty="0">
                <a:solidFill>
                  <a:schemeClr val="lt1"/>
                </a:solidFill>
                <a:highlight>
                  <a:schemeClr val="dk1"/>
                </a:highlight>
                <a:uFill>
                  <a:noFill/>
                </a:uFill>
                <a:hlinkClick r:id="rId4">
                  <a:extLst>
                    <a:ext uri="{A12FA001-AC4F-418D-AE19-62706E023703}">
                      <ahyp:hlinkClr xmlns:ahyp="http://schemas.microsoft.com/office/drawing/2018/hyperlinkcolor" val="tx"/>
                    </a:ext>
                  </a:extLst>
                </a:hlinkClick>
              </a:rPr>
              <a:t>Flaticon</a:t>
            </a:r>
            <a:endParaRPr dirty="0">
              <a:solidFill>
                <a:schemeClr val="lt1"/>
              </a:solidFill>
              <a:highlight>
                <a:schemeClr val="dk1"/>
              </a:highlight>
            </a:endParaRPr>
          </a:p>
          <a:p>
            <a:pPr marL="321725" indent="-270927">
              <a:buClr>
                <a:schemeClr val="lt1"/>
              </a:buClr>
              <a:buFont typeface="Catamaran Light"/>
              <a:buChar char="⎯"/>
            </a:pPr>
            <a:r>
              <a:rPr lang="en" dirty="0">
                <a:solidFill>
                  <a:schemeClr val="lt1"/>
                </a:solidFill>
              </a:rPr>
              <a:t>Infographics by </a:t>
            </a:r>
            <a:r>
              <a:rPr lang="en" dirty="0">
                <a:solidFill>
                  <a:schemeClr val="lt1"/>
                </a:solidFill>
                <a:highlight>
                  <a:schemeClr val="dk1"/>
                </a:highlight>
                <a:uFill>
                  <a:noFill/>
                </a:uFill>
                <a:hlinkClick r:id="rId5">
                  <a:extLst>
                    <a:ext uri="{A12FA001-AC4F-418D-AE19-62706E023703}">
                      <ahyp:hlinkClr xmlns:ahyp="http://schemas.microsoft.com/office/drawing/2018/hyperlinkcolor" val="tx"/>
                    </a:ext>
                  </a:extLst>
                </a:hlinkClick>
              </a:rPr>
              <a:t>Freepik</a:t>
            </a:r>
            <a:endParaRPr dirty="0">
              <a:solidFill>
                <a:schemeClr val="lt1"/>
              </a:solidFill>
              <a:highlight>
                <a:schemeClr val="dk1"/>
              </a:highlight>
            </a:endParaRPr>
          </a:p>
          <a:p>
            <a:pPr marL="321725" indent="-270927">
              <a:buClr>
                <a:schemeClr val="lt1"/>
              </a:buClr>
              <a:buFont typeface="Catamaran Light"/>
              <a:buChar char="⎯"/>
            </a:pPr>
            <a:r>
              <a:rPr lang="en" dirty="0">
                <a:solidFill>
                  <a:schemeClr val="lt1"/>
                </a:solidFill>
              </a:rPr>
              <a:t>Images created by </a:t>
            </a:r>
            <a:r>
              <a:rPr lang="en" dirty="0">
                <a:solidFill>
                  <a:schemeClr val="lt1"/>
                </a:solidFill>
                <a:highlight>
                  <a:schemeClr val="dk1"/>
                </a:highlight>
                <a:uFill>
                  <a:noFill/>
                </a:uFill>
                <a:hlinkClick r:id="rId5">
                  <a:extLst>
                    <a:ext uri="{A12FA001-AC4F-418D-AE19-62706E023703}">
                      <ahyp:hlinkClr xmlns:ahyp="http://schemas.microsoft.com/office/drawing/2018/hyperlinkcolor" val="tx"/>
                    </a:ext>
                  </a:extLst>
                </a:hlinkClick>
              </a:rPr>
              <a:t>Freepik</a:t>
            </a:r>
            <a:endParaRPr dirty="0">
              <a:solidFill>
                <a:schemeClr val="lt1"/>
              </a:solidFill>
            </a:endParaRPr>
          </a:p>
        </p:txBody>
      </p:sp>
      <p:sp>
        <p:nvSpPr>
          <p:cNvPr id="606" name="Google Shape;606;p53"/>
          <p:cNvSpPr txBox="1">
            <a:spLocks noGrp="1"/>
          </p:cNvSpPr>
          <p:nvPr>
            <p:ph type="ctrTitle"/>
          </p:nvPr>
        </p:nvSpPr>
        <p:spPr>
          <a:xfrm rot="5400000">
            <a:off x="9230812" y="1876664"/>
            <a:ext cx="3266400" cy="650000"/>
          </a:xfrm>
          <a:prstGeom prst="rect">
            <a:avLst/>
          </a:prstGeom>
        </p:spPr>
        <p:txBody>
          <a:bodyPr spcFirstLastPara="1" wrap="square" lIns="121900" tIns="121900" rIns="121900" bIns="121900" anchor="ctr" anchorCtr="0">
            <a:noAutofit/>
          </a:bodyPr>
          <a:lstStyle/>
          <a:p>
            <a:r>
              <a:rPr lang="en"/>
              <a:t>CREDITS</a:t>
            </a:r>
            <a:endParaRPr/>
          </a:p>
        </p:txBody>
      </p:sp>
      <p:sp>
        <p:nvSpPr>
          <p:cNvPr id="607" name="Google Shape;607;p53"/>
          <p:cNvSpPr/>
          <p:nvPr/>
        </p:nvSpPr>
        <p:spPr>
          <a:xfrm>
            <a:off x="6615767" y="4824463"/>
            <a:ext cx="650000" cy="20388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22" name="Rectangle 21">
            <a:extLst>
              <a:ext uri="{FF2B5EF4-FFF2-40B4-BE49-F238E27FC236}">
                <a16:creationId xmlns:a16="http://schemas.microsoft.com/office/drawing/2014/main" id="{357466BD-44E5-4212-81B6-6E41E6223B43}"/>
              </a:ext>
            </a:extLst>
          </p:cNvPr>
          <p:cNvSpPr/>
          <p:nvPr/>
        </p:nvSpPr>
        <p:spPr>
          <a:xfrm>
            <a:off x="1788288" y="4373376"/>
            <a:ext cx="6134097" cy="19838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6" name="Rectangle 15">
            <a:extLst>
              <a:ext uri="{FF2B5EF4-FFF2-40B4-BE49-F238E27FC236}">
                <a16:creationId xmlns:a16="http://schemas.microsoft.com/office/drawing/2014/main" id="{D980060A-5E29-42B3-9D2D-3A7366D7E8B6}"/>
              </a:ext>
            </a:extLst>
          </p:cNvPr>
          <p:cNvSpPr/>
          <p:nvPr/>
        </p:nvSpPr>
        <p:spPr>
          <a:xfrm>
            <a:off x="5326424" y="2763424"/>
            <a:ext cx="6134097" cy="10488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7" name="Google Shape;429;p45">
            <a:extLst>
              <a:ext uri="{FF2B5EF4-FFF2-40B4-BE49-F238E27FC236}">
                <a16:creationId xmlns:a16="http://schemas.microsoft.com/office/drawing/2014/main" id="{45E93EAC-A37E-4D3C-AA7A-9DE805854B1F}"/>
              </a:ext>
            </a:extLst>
          </p:cNvPr>
          <p:cNvSpPr txBox="1">
            <a:spLocks/>
          </p:cNvSpPr>
          <p:nvPr/>
        </p:nvSpPr>
        <p:spPr>
          <a:xfrm>
            <a:off x="6294197" y="2766080"/>
            <a:ext cx="5480424" cy="148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9pPr>
          </a:lstStyle>
          <a:p>
            <a:pPr marL="0" indent="0" defTabSz="1219170"/>
            <a:r>
              <a:rPr lang="en-US" sz="2133" kern="0" dirty="0">
                <a:solidFill>
                  <a:srgbClr val="595959"/>
                </a:solidFill>
                <a:latin typeface="Calibri" panose="020F0502020204030204" pitchFamily="34" charset="0"/>
                <a:cs typeface="Arial"/>
                <a:sym typeface="Arial"/>
              </a:rPr>
              <a:t>Assistant Professor at </a:t>
            </a:r>
            <a:r>
              <a:rPr lang="en-US" sz="2133" i="1" kern="0" dirty="0">
                <a:solidFill>
                  <a:srgbClr val="595959"/>
                </a:solidFill>
                <a:latin typeface="Calibri" panose="020F0502020204030204" pitchFamily="34" charset="0"/>
                <a:cs typeface="Arial"/>
                <a:sym typeface="Arial"/>
              </a:rPr>
              <a:t>Prince Mohammed Bin Fahad University (PMU)</a:t>
            </a:r>
            <a:r>
              <a:rPr lang="en-US" sz="2133" kern="0" dirty="0">
                <a:solidFill>
                  <a:srgbClr val="595959"/>
                </a:solidFill>
                <a:latin typeface="Calibri" panose="020F0502020204030204" pitchFamily="34" charset="0"/>
                <a:cs typeface="Arial"/>
                <a:sym typeface="Arial"/>
              </a:rPr>
              <a:t>, Saudi Arabia</a:t>
            </a:r>
          </a:p>
        </p:txBody>
      </p:sp>
      <p:sp>
        <p:nvSpPr>
          <p:cNvPr id="2" name="Rectangle 1">
            <a:extLst>
              <a:ext uri="{FF2B5EF4-FFF2-40B4-BE49-F238E27FC236}">
                <a16:creationId xmlns:a16="http://schemas.microsoft.com/office/drawing/2014/main" id="{196B84C1-1161-44E1-950D-DD2CF4541F5C}"/>
              </a:ext>
            </a:extLst>
          </p:cNvPr>
          <p:cNvSpPr/>
          <p:nvPr/>
        </p:nvSpPr>
        <p:spPr>
          <a:xfrm>
            <a:off x="1788288" y="1391892"/>
            <a:ext cx="6134097" cy="10488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24" name="Google Shape;424;p45"/>
          <p:cNvSpPr/>
          <p:nvPr/>
        </p:nvSpPr>
        <p:spPr>
          <a:xfrm>
            <a:off x="7020587" y="1387649"/>
            <a:ext cx="3621600" cy="6828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5" name="Google Shape;425;p45"/>
          <p:cNvSpPr txBox="1">
            <a:spLocks noGrp="1"/>
          </p:cNvSpPr>
          <p:nvPr>
            <p:ph type="ctrTitle" idx="6"/>
          </p:nvPr>
        </p:nvSpPr>
        <p:spPr>
          <a:xfrm>
            <a:off x="637045" y="315493"/>
            <a:ext cx="3266400" cy="650000"/>
          </a:xfrm>
          <a:prstGeom prst="rect">
            <a:avLst/>
          </a:prstGeom>
        </p:spPr>
        <p:txBody>
          <a:bodyPr spcFirstLastPara="1" wrap="square" lIns="121900" tIns="121900" rIns="121900" bIns="121900" anchor="ctr" anchorCtr="0">
            <a:noAutofit/>
          </a:bodyPr>
          <a:lstStyle/>
          <a:p>
            <a:r>
              <a:rPr lang="en-US" dirty="0"/>
              <a:t>About Myself</a:t>
            </a:r>
            <a:endParaRPr dirty="0"/>
          </a:p>
        </p:txBody>
      </p:sp>
      <p:sp>
        <p:nvSpPr>
          <p:cNvPr id="426" name="Google Shape;426;p45"/>
          <p:cNvSpPr/>
          <p:nvPr/>
        </p:nvSpPr>
        <p:spPr>
          <a:xfrm>
            <a:off x="7020587" y="4373376"/>
            <a:ext cx="3621600" cy="6828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7" name="Google Shape;427;p45"/>
          <p:cNvSpPr/>
          <p:nvPr/>
        </p:nvSpPr>
        <p:spPr>
          <a:xfrm flipH="1">
            <a:off x="2586287" y="2763424"/>
            <a:ext cx="3621600" cy="6828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8" name="Google Shape;428;p45"/>
          <p:cNvSpPr txBox="1">
            <a:spLocks noGrp="1"/>
          </p:cNvSpPr>
          <p:nvPr>
            <p:ph type="ctrTitle"/>
          </p:nvPr>
        </p:nvSpPr>
        <p:spPr>
          <a:xfrm>
            <a:off x="2096013" y="2859455"/>
            <a:ext cx="2953200" cy="513200"/>
          </a:xfrm>
          <a:prstGeom prst="rect">
            <a:avLst/>
          </a:prstGeom>
        </p:spPr>
        <p:txBody>
          <a:bodyPr spcFirstLastPara="1" wrap="square" lIns="121900" tIns="121900" rIns="121900" bIns="121900" anchor="b" anchorCtr="0">
            <a:noAutofit/>
          </a:bodyPr>
          <a:lstStyle/>
          <a:p>
            <a:r>
              <a:rPr lang="en" i="1" dirty="0">
                <a:solidFill>
                  <a:schemeClr val="lt1"/>
                </a:solidFill>
              </a:rPr>
              <a:t>2018 - 2019</a:t>
            </a:r>
            <a:endParaRPr i="1" dirty="0">
              <a:solidFill>
                <a:schemeClr val="lt1"/>
              </a:solidFill>
            </a:endParaRPr>
          </a:p>
        </p:txBody>
      </p:sp>
      <p:sp>
        <p:nvSpPr>
          <p:cNvPr id="429" name="Google Shape;429;p45"/>
          <p:cNvSpPr txBox="1">
            <a:spLocks noGrp="1"/>
          </p:cNvSpPr>
          <p:nvPr>
            <p:ph type="subTitle" idx="2"/>
          </p:nvPr>
        </p:nvSpPr>
        <p:spPr>
          <a:xfrm>
            <a:off x="2465738" y="1366352"/>
            <a:ext cx="4107927" cy="1483200"/>
          </a:xfrm>
          <a:prstGeom prst="rect">
            <a:avLst/>
          </a:prstGeom>
        </p:spPr>
        <p:txBody>
          <a:bodyPr spcFirstLastPara="1" wrap="square" lIns="121900" tIns="121900" rIns="121900" bIns="121900" anchor="t" anchorCtr="0">
            <a:noAutofit/>
          </a:bodyPr>
          <a:lstStyle/>
          <a:p>
            <a:pPr marL="0" indent="0"/>
            <a:r>
              <a:rPr lang="en-US" sz="2133" dirty="0">
                <a:solidFill>
                  <a:schemeClr val="bg2"/>
                </a:solidFill>
                <a:latin typeface="Calibri" panose="020F0502020204030204" pitchFamily="34" charset="0"/>
                <a:cs typeface="Arial"/>
                <a:sym typeface="Arial"/>
              </a:rPr>
              <a:t>PhD in Computer Science from </a:t>
            </a:r>
            <a:r>
              <a:rPr lang="en-US" sz="2133" i="1" dirty="0">
                <a:solidFill>
                  <a:schemeClr val="bg2"/>
                </a:solidFill>
                <a:latin typeface="Calibri" panose="020F0502020204030204" pitchFamily="34" charset="0"/>
                <a:cs typeface="Arial"/>
                <a:sym typeface="Arial"/>
              </a:rPr>
              <a:t>University of Texas at Dallas</a:t>
            </a:r>
            <a:endParaRPr sz="2133" i="1" dirty="0">
              <a:solidFill>
                <a:schemeClr val="bg2"/>
              </a:solidFill>
              <a:latin typeface="Calibri" panose="020F0502020204030204" pitchFamily="34" charset="0"/>
              <a:cs typeface="Arial"/>
              <a:sym typeface="Arial"/>
            </a:endParaRPr>
          </a:p>
        </p:txBody>
      </p:sp>
      <p:sp>
        <p:nvSpPr>
          <p:cNvPr id="430" name="Google Shape;430;p45"/>
          <p:cNvSpPr txBox="1">
            <a:spLocks noGrp="1"/>
          </p:cNvSpPr>
          <p:nvPr>
            <p:ph type="ctrTitle" idx="3"/>
          </p:nvPr>
        </p:nvSpPr>
        <p:spPr>
          <a:xfrm>
            <a:off x="8425399" y="1472449"/>
            <a:ext cx="1467317" cy="513200"/>
          </a:xfrm>
          <a:prstGeom prst="rect">
            <a:avLst/>
          </a:prstGeom>
        </p:spPr>
        <p:txBody>
          <a:bodyPr spcFirstLastPara="1" wrap="square" lIns="121900" tIns="121900" rIns="121900" bIns="121900" anchor="b" anchorCtr="0">
            <a:noAutofit/>
          </a:bodyPr>
          <a:lstStyle/>
          <a:p>
            <a:r>
              <a:rPr lang="en" i="1" dirty="0">
                <a:solidFill>
                  <a:schemeClr val="lt1"/>
                </a:solidFill>
              </a:rPr>
              <a:t>2018</a:t>
            </a:r>
            <a:endParaRPr i="1" dirty="0">
              <a:solidFill>
                <a:schemeClr val="lt1"/>
              </a:solidFill>
            </a:endParaRPr>
          </a:p>
        </p:txBody>
      </p:sp>
      <p:sp>
        <p:nvSpPr>
          <p:cNvPr id="432" name="Google Shape;432;p45"/>
          <p:cNvSpPr txBox="1">
            <a:spLocks noGrp="1"/>
          </p:cNvSpPr>
          <p:nvPr>
            <p:ph type="ctrTitle" idx="5"/>
          </p:nvPr>
        </p:nvSpPr>
        <p:spPr>
          <a:xfrm>
            <a:off x="7988477" y="4458176"/>
            <a:ext cx="3300800" cy="513200"/>
          </a:xfrm>
          <a:prstGeom prst="rect">
            <a:avLst/>
          </a:prstGeom>
        </p:spPr>
        <p:txBody>
          <a:bodyPr spcFirstLastPara="1" wrap="square" lIns="121900" tIns="121900" rIns="121900" bIns="121900" anchor="b" anchorCtr="0">
            <a:noAutofit/>
          </a:bodyPr>
          <a:lstStyle/>
          <a:p>
            <a:r>
              <a:rPr lang="en" i="1" dirty="0">
                <a:solidFill>
                  <a:schemeClr val="lt1"/>
                </a:solidFill>
              </a:rPr>
              <a:t>2019 - </a:t>
            </a:r>
            <a:r>
              <a:rPr lang="en-US" i="1" dirty="0">
                <a:solidFill>
                  <a:schemeClr val="lt1"/>
                </a:solidFill>
              </a:rPr>
              <a:t>Present</a:t>
            </a:r>
            <a:endParaRPr i="1" dirty="0">
              <a:solidFill>
                <a:schemeClr val="lt1"/>
              </a:solidFill>
            </a:endParaRPr>
          </a:p>
        </p:txBody>
      </p:sp>
      <p:sp>
        <p:nvSpPr>
          <p:cNvPr id="23" name="Google Shape;429;p45">
            <a:extLst>
              <a:ext uri="{FF2B5EF4-FFF2-40B4-BE49-F238E27FC236}">
                <a16:creationId xmlns:a16="http://schemas.microsoft.com/office/drawing/2014/main" id="{7A27E6C7-9BB9-49EA-9E72-EE2BB9C1E52A}"/>
              </a:ext>
            </a:extLst>
          </p:cNvPr>
          <p:cNvSpPr txBox="1">
            <a:spLocks/>
          </p:cNvSpPr>
          <p:nvPr/>
        </p:nvSpPr>
        <p:spPr>
          <a:xfrm>
            <a:off x="2439155" y="4458177"/>
            <a:ext cx="4832359" cy="18547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000000"/>
              </a:buClr>
              <a:buSzPts val="1000"/>
              <a:buFont typeface="Catamaran Light"/>
              <a:buNone/>
              <a:defRPr sz="1000" b="0" i="0" u="none" strike="noStrike" cap="none">
                <a:solidFill>
                  <a:srgbClr val="000000"/>
                </a:solidFill>
                <a:latin typeface="Catamaran Light"/>
                <a:ea typeface="Catamaran Light"/>
                <a:cs typeface="Catamaran Light"/>
                <a:sym typeface="Catamaran Light"/>
              </a:defRPr>
            </a:lvl9pPr>
          </a:lstStyle>
          <a:p>
            <a:pPr marL="0" indent="0" defTabSz="1219170"/>
            <a:r>
              <a:rPr lang="en-US" sz="2133" kern="0" dirty="0">
                <a:solidFill>
                  <a:srgbClr val="595959"/>
                </a:solidFill>
                <a:latin typeface="Calibri" panose="020F0502020204030204" pitchFamily="34" charset="0"/>
                <a:cs typeface="Arial"/>
                <a:sym typeface="Arial"/>
              </a:rPr>
              <a:t>Cloud Engineer at </a:t>
            </a:r>
            <a:r>
              <a:rPr lang="en-US" sz="2133" i="1" kern="0" dirty="0">
                <a:solidFill>
                  <a:srgbClr val="595959"/>
                </a:solidFill>
                <a:latin typeface="Calibri" panose="020F0502020204030204" pitchFamily="34" charset="0"/>
                <a:cs typeface="Arial"/>
                <a:sym typeface="Arial"/>
              </a:rPr>
              <a:t>Saudi Aramco</a:t>
            </a:r>
          </a:p>
          <a:p>
            <a:pPr marL="228594" indent="-228594" defTabSz="1219170">
              <a:buFont typeface="Arial" panose="020B0604020202020204" pitchFamily="34" charset="0"/>
              <a:buChar char="•"/>
            </a:pPr>
            <a:r>
              <a:rPr lang="en-US" sz="1867" kern="0" dirty="0">
                <a:solidFill>
                  <a:srgbClr val="595959"/>
                </a:solidFill>
                <a:latin typeface="Calibri" panose="020F0502020204030204" pitchFamily="34" charset="0"/>
                <a:cs typeface="Arial"/>
                <a:sym typeface="Arial"/>
              </a:rPr>
              <a:t>Analytics Infrastructure Support</a:t>
            </a:r>
          </a:p>
          <a:p>
            <a:pPr marL="228594" indent="-228594" defTabSz="1219170">
              <a:buFont typeface="Arial" panose="020B0604020202020204" pitchFamily="34" charset="0"/>
              <a:buChar char="•"/>
            </a:pPr>
            <a:r>
              <a:rPr lang="en-US" sz="1867" kern="0" dirty="0">
                <a:solidFill>
                  <a:srgbClr val="595959"/>
                </a:solidFill>
                <a:latin typeface="Calibri" panose="020F0502020204030204" pitchFamily="34" charset="0"/>
                <a:cs typeface="Arial"/>
                <a:sym typeface="Arial"/>
              </a:rPr>
              <a:t>High Performance Computing Support</a:t>
            </a:r>
          </a:p>
          <a:p>
            <a:pPr marL="228594" indent="-228594" defTabSz="1219170">
              <a:buFont typeface="Arial" panose="020B0604020202020204" pitchFamily="34" charset="0"/>
              <a:buChar char="•"/>
            </a:pPr>
            <a:r>
              <a:rPr lang="en-US" sz="1867" kern="0" dirty="0">
                <a:solidFill>
                  <a:srgbClr val="595959"/>
                </a:solidFill>
                <a:latin typeface="Calibri" panose="020F0502020204030204" pitchFamily="34" charset="0"/>
                <a:cs typeface="Arial"/>
                <a:sym typeface="Arial"/>
              </a:rPr>
              <a:t>Database Services Support</a:t>
            </a:r>
          </a:p>
          <a:p>
            <a:pPr marL="228594" indent="-228594" defTabSz="1219170">
              <a:buFont typeface="Arial" panose="020B0604020202020204" pitchFamily="34" charset="0"/>
              <a:buChar char="•"/>
            </a:pPr>
            <a:r>
              <a:rPr lang="en-US" sz="1867" kern="0" dirty="0">
                <a:solidFill>
                  <a:srgbClr val="595959"/>
                </a:solidFill>
                <a:latin typeface="Calibri" panose="020F0502020204030204" pitchFamily="34" charset="0"/>
                <a:cs typeface="Arial"/>
                <a:sym typeface="Arial"/>
              </a:rPr>
              <a:t>Cloud Services Support</a:t>
            </a:r>
          </a:p>
        </p:txBody>
      </p:sp>
      <p:sp>
        <p:nvSpPr>
          <p:cNvPr id="24" name="TextBox 23">
            <a:extLst>
              <a:ext uri="{FF2B5EF4-FFF2-40B4-BE49-F238E27FC236}">
                <a16:creationId xmlns:a16="http://schemas.microsoft.com/office/drawing/2014/main" id="{9B9DD83C-21C3-487E-91B4-8103BA57E7BF}"/>
              </a:ext>
            </a:extLst>
          </p:cNvPr>
          <p:cNvSpPr txBox="1"/>
          <p:nvPr/>
        </p:nvSpPr>
        <p:spPr>
          <a:xfrm>
            <a:off x="-1714573" y="5056176"/>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4"/>
        <p:cNvGrpSpPr/>
        <p:nvPr/>
      </p:nvGrpSpPr>
      <p:grpSpPr>
        <a:xfrm>
          <a:off x="0" y="0"/>
          <a:ext cx="0" cy="0"/>
          <a:chOff x="0" y="0"/>
          <a:chExt cx="0" cy="0"/>
        </a:xfrm>
      </p:grpSpPr>
      <p:sp>
        <p:nvSpPr>
          <p:cNvPr id="146" name="Google Shape;146;p28"/>
          <p:cNvSpPr/>
          <p:nvPr/>
        </p:nvSpPr>
        <p:spPr>
          <a:xfrm rot="-5400000" flipH="1">
            <a:off x="-1263716" y="1267318"/>
            <a:ext cx="6854400" cy="4326964"/>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 name="Google Shape;145;p28"/>
          <p:cNvSpPr txBox="1">
            <a:spLocks noGrp="1"/>
          </p:cNvSpPr>
          <p:nvPr>
            <p:ph type="ctrTitle" idx="9"/>
          </p:nvPr>
        </p:nvSpPr>
        <p:spPr>
          <a:xfrm>
            <a:off x="5286151" y="96052"/>
            <a:ext cx="3884400" cy="650000"/>
          </a:xfrm>
          <a:prstGeom prst="rect">
            <a:avLst/>
          </a:prstGeom>
        </p:spPr>
        <p:txBody>
          <a:bodyPr spcFirstLastPara="1" wrap="square" lIns="121900" tIns="121900" rIns="121900" bIns="121900" anchor="ctr" anchorCtr="0">
            <a:noAutofit/>
          </a:bodyPr>
          <a:lstStyle/>
          <a:p>
            <a:r>
              <a:rPr lang="en-US" sz="3200" dirty="0"/>
              <a:t>Table of Contents</a:t>
            </a: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2" name="TextBox 11">
            <a:extLst>
              <a:ext uri="{FF2B5EF4-FFF2-40B4-BE49-F238E27FC236}">
                <a16:creationId xmlns:a16="http://schemas.microsoft.com/office/drawing/2014/main" id="{712093E2-689F-431D-BCE6-001E2E997D39}"/>
              </a:ext>
            </a:extLst>
          </p:cNvPr>
          <p:cNvSpPr txBox="1"/>
          <p:nvPr/>
        </p:nvSpPr>
        <p:spPr>
          <a:xfrm>
            <a:off x="4583994" y="1486325"/>
            <a:ext cx="3609789" cy="502766"/>
          </a:xfrm>
          <a:prstGeom prst="rect">
            <a:avLst/>
          </a:prstGeom>
          <a:noFill/>
        </p:spPr>
        <p:txBody>
          <a:bodyPr wrap="square" rtlCol="0">
            <a:spAutoFit/>
          </a:bodyPr>
          <a:lstStyle/>
          <a:p>
            <a:pPr defTabSz="1219170">
              <a:buClr>
                <a:srgbClr val="000000"/>
              </a:buClr>
            </a:pPr>
            <a:r>
              <a:rPr lang="en-US" sz="2667" kern="0" dirty="0">
                <a:solidFill>
                  <a:srgbClr val="62779B"/>
                </a:solidFill>
                <a:latin typeface="Catamaran Light" panose="020B0604020202020204" charset="0"/>
                <a:cs typeface="Catamaran Light" panose="020B0604020202020204" charset="0"/>
                <a:sym typeface="Arial"/>
              </a:rPr>
              <a:t>History</a:t>
            </a:r>
            <a:endParaRPr lang="en-US" sz="1600" kern="0" dirty="0">
              <a:solidFill>
                <a:srgbClr val="62779B"/>
              </a:solidFill>
              <a:latin typeface="Catamaran Light" panose="020B0604020202020204" charset="0"/>
              <a:cs typeface="Catamaran Light" panose="020B0604020202020204" charset="0"/>
              <a:sym typeface="Arial"/>
            </a:endParaRPr>
          </a:p>
        </p:txBody>
      </p:sp>
      <p:sp>
        <p:nvSpPr>
          <p:cNvPr id="13" name="TextBox 12">
            <a:extLst>
              <a:ext uri="{FF2B5EF4-FFF2-40B4-BE49-F238E27FC236}">
                <a16:creationId xmlns:a16="http://schemas.microsoft.com/office/drawing/2014/main" id="{595484E5-2B3E-4E59-8CE2-1D01614CBBA4}"/>
              </a:ext>
            </a:extLst>
          </p:cNvPr>
          <p:cNvSpPr txBox="1"/>
          <p:nvPr/>
        </p:nvSpPr>
        <p:spPr>
          <a:xfrm>
            <a:off x="3062943" y="1424771"/>
            <a:ext cx="821763" cy="584775"/>
          </a:xfrm>
          <a:prstGeom prst="rect">
            <a:avLst/>
          </a:prstGeom>
          <a:noFill/>
        </p:spPr>
        <p:txBody>
          <a:bodyPr wrap="square" rtlCol="0">
            <a:spAutoFit/>
          </a:bodyPr>
          <a:lstStyle/>
          <a:p>
            <a:pPr defTabSz="1219170">
              <a:buClr>
                <a:srgbClr val="000000"/>
              </a:buClr>
            </a:pPr>
            <a:r>
              <a:rPr lang="en-US" sz="3200" b="1" kern="0" dirty="0">
                <a:solidFill>
                  <a:srgbClr val="EEEEEE"/>
                </a:solidFill>
                <a:latin typeface="Livvic"/>
                <a:cs typeface="Arial"/>
                <a:sym typeface="Arial"/>
              </a:rPr>
              <a:t>01</a:t>
            </a:r>
          </a:p>
        </p:txBody>
      </p:sp>
      <p:sp>
        <p:nvSpPr>
          <p:cNvPr id="623" name="TextBox 622">
            <a:extLst>
              <a:ext uri="{FF2B5EF4-FFF2-40B4-BE49-F238E27FC236}">
                <a16:creationId xmlns:a16="http://schemas.microsoft.com/office/drawing/2014/main" id="{A62E503D-9172-4DC8-81D1-8E6CB379FB2F}"/>
              </a:ext>
            </a:extLst>
          </p:cNvPr>
          <p:cNvSpPr txBox="1"/>
          <p:nvPr/>
        </p:nvSpPr>
        <p:spPr>
          <a:xfrm>
            <a:off x="3062943" y="2337580"/>
            <a:ext cx="821763" cy="584775"/>
          </a:xfrm>
          <a:prstGeom prst="rect">
            <a:avLst/>
          </a:prstGeom>
          <a:noFill/>
        </p:spPr>
        <p:txBody>
          <a:bodyPr wrap="square" rtlCol="0">
            <a:spAutoFit/>
          </a:bodyPr>
          <a:lstStyle/>
          <a:p>
            <a:pPr defTabSz="1219170">
              <a:buClr>
                <a:srgbClr val="000000"/>
              </a:buClr>
            </a:pPr>
            <a:r>
              <a:rPr lang="en-US" sz="3200" b="1" kern="0" dirty="0">
                <a:solidFill>
                  <a:srgbClr val="EEEEEE"/>
                </a:solidFill>
                <a:latin typeface="Livvic"/>
                <a:cs typeface="Arial"/>
                <a:sym typeface="Arial"/>
              </a:rPr>
              <a:t>02</a:t>
            </a:r>
          </a:p>
        </p:txBody>
      </p:sp>
      <p:sp>
        <p:nvSpPr>
          <p:cNvPr id="624" name="TextBox 623">
            <a:extLst>
              <a:ext uri="{FF2B5EF4-FFF2-40B4-BE49-F238E27FC236}">
                <a16:creationId xmlns:a16="http://schemas.microsoft.com/office/drawing/2014/main" id="{C7A11C14-F294-43F4-89AD-D67B5E785210}"/>
              </a:ext>
            </a:extLst>
          </p:cNvPr>
          <p:cNvSpPr txBox="1"/>
          <p:nvPr/>
        </p:nvSpPr>
        <p:spPr>
          <a:xfrm>
            <a:off x="3062943" y="3250389"/>
            <a:ext cx="821763" cy="584775"/>
          </a:xfrm>
          <a:prstGeom prst="rect">
            <a:avLst/>
          </a:prstGeom>
          <a:noFill/>
        </p:spPr>
        <p:txBody>
          <a:bodyPr wrap="square" rtlCol="0">
            <a:spAutoFit/>
          </a:bodyPr>
          <a:lstStyle/>
          <a:p>
            <a:pPr defTabSz="1219170">
              <a:buClr>
                <a:srgbClr val="000000"/>
              </a:buClr>
            </a:pPr>
            <a:r>
              <a:rPr lang="en-US" sz="3200" b="1" kern="0" dirty="0">
                <a:solidFill>
                  <a:srgbClr val="EEEEEE"/>
                </a:solidFill>
                <a:latin typeface="Livvic"/>
                <a:cs typeface="Arial"/>
                <a:sym typeface="Arial"/>
              </a:rPr>
              <a:t>03</a:t>
            </a:r>
          </a:p>
        </p:txBody>
      </p:sp>
      <p:sp>
        <p:nvSpPr>
          <p:cNvPr id="625" name="TextBox 624">
            <a:extLst>
              <a:ext uri="{FF2B5EF4-FFF2-40B4-BE49-F238E27FC236}">
                <a16:creationId xmlns:a16="http://schemas.microsoft.com/office/drawing/2014/main" id="{B37DEC6C-BCB3-4E71-A028-EB10C8E849B7}"/>
              </a:ext>
            </a:extLst>
          </p:cNvPr>
          <p:cNvSpPr txBox="1"/>
          <p:nvPr/>
        </p:nvSpPr>
        <p:spPr>
          <a:xfrm>
            <a:off x="4583994" y="2404264"/>
            <a:ext cx="3609789" cy="502766"/>
          </a:xfrm>
          <a:prstGeom prst="rect">
            <a:avLst/>
          </a:prstGeom>
          <a:noFill/>
        </p:spPr>
        <p:txBody>
          <a:bodyPr wrap="square" rtlCol="0">
            <a:spAutoFit/>
          </a:bodyPr>
          <a:lstStyle/>
          <a:p>
            <a:pPr defTabSz="1219170">
              <a:buClr>
                <a:srgbClr val="000000"/>
              </a:buClr>
            </a:pPr>
            <a:r>
              <a:rPr lang="en-US" sz="2667" kern="0" dirty="0">
                <a:solidFill>
                  <a:srgbClr val="62779B"/>
                </a:solidFill>
                <a:latin typeface="Catamaran Light" panose="020B0604020202020204" charset="0"/>
                <a:cs typeface="Catamaran Light" panose="020B0604020202020204" charset="0"/>
                <a:sym typeface="Arial"/>
              </a:rPr>
              <a:t>Environment</a:t>
            </a:r>
            <a:endParaRPr lang="en-US" sz="1600" kern="0" dirty="0">
              <a:solidFill>
                <a:srgbClr val="62779B"/>
              </a:solidFill>
              <a:latin typeface="Catamaran Light" panose="020B0604020202020204" charset="0"/>
              <a:cs typeface="Catamaran Light" panose="020B0604020202020204" charset="0"/>
              <a:sym typeface="Arial"/>
            </a:endParaRPr>
          </a:p>
        </p:txBody>
      </p:sp>
      <p:sp>
        <p:nvSpPr>
          <p:cNvPr id="626" name="TextBox 625">
            <a:extLst>
              <a:ext uri="{FF2B5EF4-FFF2-40B4-BE49-F238E27FC236}">
                <a16:creationId xmlns:a16="http://schemas.microsoft.com/office/drawing/2014/main" id="{A47E93C8-7E34-4A6D-91C3-CDFB9009335B}"/>
              </a:ext>
            </a:extLst>
          </p:cNvPr>
          <p:cNvSpPr txBox="1"/>
          <p:nvPr/>
        </p:nvSpPr>
        <p:spPr>
          <a:xfrm>
            <a:off x="4583994" y="3322203"/>
            <a:ext cx="3609789" cy="502766"/>
          </a:xfrm>
          <a:prstGeom prst="rect">
            <a:avLst/>
          </a:prstGeom>
          <a:noFill/>
        </p:spPr>
        <p:txBody>
          <a:bodyPr wrap="square" rtlCol="0">
            <a:spAutoFit/>
          </a:bodyPr>
          <a:lstStyle/>
          <a:p>
            <a:pPr defTabSz="1219170">
              <a:buClr>
                <a:srgbClr val="000000"/>
              </a:buClr>
            </a:pPr>
            <a:r>
              <a:rPr lang="en-US" sz="2667" kern="0" dirty="0">
                <a:solidFill>
                  <a:srgbClr val="62779B"/>
                </a:solidFill>
                <a:latin typeface="Catamaran Light" panose="020B0604020202020204" charset="0"/>
                <a:cs typeface="Catamaran Light" panose="020B0604020202020204" charset="0"/>
                <a:sym typeface="Arial"/>
              </a:rPr>
              <a:t>Platform Status</a:t>
            </a:r>
            <a:endParaRPr lang="en-US" sz="1600" kern="0" dirty="0">
              <a:solidFill>
                <a:srgbClr val="62779B"/>
              </a:solidFill>
              <a:latin typeface="Catamaran Light" panose="020B0604020202020204" charset="0"/>
              <a:cs typeface="Catamaran Light" panose="020B0604020202020204" charset="0"/>
              <a:sym typeface="Arial"/>
            </a:endParaRPr>
          </a:p>
        </p:txBody>
      </p:sp>
      <p:sp>
        <p:nvSpPr>
          <p:cNvPr id="627" name="TextBox 626">
            <a:extLst>
              <a:ext uri="{FF2B5EF4-FFF2-40B4-BE49-F238E27FC236}">
                <a16:creationId xmlns:a16="http://schemas.microsoft.com/office/drawing/2014/main" id="{DFA7EBE8-B76B-4998-A8F7-2D790292CCB6}"/>
              </a:ext>
            </a:extLst>
          </p:cNvPr>
          <p:cNvSpPr txBox="1"/>
          <p:nvPr/>
        </p:nvSpPr>
        <p:spPr>
          <a:xfrm>
            <a:off x="3062943" y="4163199"/>
            <a:ext cx="821763" cy="584775"/>
          </a:xfrm>
          <a:prstGeom prst="rect">
            <a:avLst/>
          </a:prstGeom>
          <a:noFill/>
        </p:spPr>
        <p:txBody>
          <a:bodyPr wrap="square" rtlCol="0">
            <a:spAutoFit/>
          </a:bodyPr>
          <a:lstStyle/>
          <a:p>
            <a:pPr defTabSz="1219170">
              <a:buClr>
                <a:srgbClr val="000000"/>
              </a:buClr>
            </a:pPr>
            <a:r>
              <a:rPr lang="en-US" sz="3200" b="1" kern="0" dirty="0">
                <a:solidFill>
                  <a:srgbClr val="EEEEEE"/>
                </a:solidFill>
                <a:latin typeface="Livvic"/>
                <a:cs typeface="Arial"/>
                <a:sym typeface="Arial"/>
              </a:rPr>
              <a:t>04</a:t>
            </a:r>
          </a:p>
        </p:txBody>
      </p:sp>
      <p:sp>
        <p:nvSpPr>
          <p:cNvPr id="628" name="TextBox 627">
            <a:extLst>
              <a:ext uri="{FF2B5EF4-FFF2-40B4-BE49-F238E27FC236}">
                <a16:creationId xmlns:a16="http://schemas.microsoft.com/office/drawing/2014/main" id="{4A2492FF-EDC9-4DA1-BF36-EC3D3FA20C9C}"/>
              </a:ext>
            </a:extLst>
          </p:cNvPr>
          <p:cNvSpPr txBox="1"/>
          <p:nvPr/>
        </p:nvSpPr>
        <p:spPr>
          <a:xfrm>
            <a:off x="3062943" y="5076007"/>
            <a:ext cx="821763" cy="584775"/>
          </a:xfrm>
          <a:prstGeom prst="rect">
            <a:avLst/>
          </a:prstGeom>
          <a:noFill/>
        </p:spPr>
        <p:txBody>
          <a:bodyPr wrap="square" rtlCol="0">
            <a:spAutoFit/>
          </a:bodyPr>
          <a:lstStyle/>
          <a:p>
            <a:pPr defTabSz="1219170">
              <a:buClr>
                <a:srgbClr val="000000"/>
              </a:buClr>
            </a:pPr>
            <a:r>
              <a:rPr lang="en-US" sz="3200" b="1" kern="0" dirty="0">
                <a:solidFill>
                  <a:srgbClr val="EEEEEE"/>
                </a:solidFill>
                <a:latin typeface="Livvic"/>
                <a:cs typeface="Arial"/>
                <a:sym typeface="Arial"/>
              </a:rPr>
              <a:t>05</a:t>
            </a:r>
          </a:p>
        </p:txBody>
      </p:sp>
      <p:sp>
        <p:nvSpPr>
          <p:cNvPr id="629" name="TextBox 628">
            <a:extLst>
              <a:ext uri="{FF2B5EF4-FFF2-40B4-BE49-F238E27FC236}">
                <a16:creationId xmlns:a16="http://schemas.microsoft.com/office/drawing/2014/main" id="{59D27BAE-DD62-4999-86B4-1E3D91D36EA7}"/>
              </a:ext>
            </a:extLst>
          </p:cNvPr>
          <p:cNvSpPr txBox="1"/>
          <p:nvPr/>
        </p:nvSpPr>
        <p:spPr>
          <a:xfrm>
            <a:off x="4583994" y="4240141"/>
            <a:ext cx="3609789" cy="502766"/>
          </a:xfrm>
          <a:prstGeom prst="rect">
            <a:avLst/>
          </a:prstGeom>
          <a:noFill/>
        </p:spPr>
        <p:txBody>
          <a:bodyPr wrap="square" rtlCol="0">
            <a:spAutoFit/>
          </a:bodyPr>
          <a:lstStyle/>
          <a:p>
            <a:pPr defTabSz="1219170">
              <a:buClr>
                <a:srgbClr val="000000"/>
              </a:buClr>
            </a:pPr>
            <a:r>
              <a:rPr lang="en-US" sz="2667" kern="0" dirty="0">
                <a:solidFill>
                  <a:srgbClr val="62779B"/>
                </a:solidFill>
                <a:latin typeface="Catamaran Light" panose="020B0604020202020204" charset="0"/>
                <a:cs typeface="Catamaran Light" panose="020B0604020202020204" charset="0"/>
                <a:sym typeface="Arial"/>
              </a:rPr>
              <a:t>Challenges</a:t>
            </a:r>
            <a:endParaRPr lang="en-US" sz="1600" kern="0" dirty="0">
              <a:solidFill>
                <a:srgbClr val="62779B"/>
              </a:solidFill>
              <a:latin typeface="Catamaran Light" panose="020B0604020202020204" charset="0"/>
              <a:cs typeface="Catamaran Light" panose="020B0604020202020204" charset="0"/>
              <a:sym typeface="Arial"/>
            </a:endParaRPr>
          </a:p>
        </p:txBody>
      </p:sp>
      <p:sp>
        <p:nvSpPr>
          <p:cNvPr id="630" name="TextBox 629">
            <a:extLst>
              <a:ext uri="{FF2B5EF4-FFF2-40B4-BE49-F238E27FC236}">
                <a16:creationId xmlns:a16="http://schemas.microsoft.com/office/drawing/2014/main" id="{1634B61F-099A-4B82-A0AF-2E475BE52151}"/>
              </a:ext>
            </a:extLst>
          </p:cNvPr>
          <p:cNvSpPr txBox="1"/>
          <p:nvPr/>
        </p:nvSpPr>
        <p:spPr>
          <a:xfrm>
            <a:off x="4583994" y="5158080"/>
            <a:ext cx="3609789" cy="502766"/>
          </a:xfrm>
          <a:prstGeom prst="rect">
            <a:avLst/>
          </a:prstGeom>
          <a:noFill/>
        </p:spPr>
        <p:txBody>
          <a:bodyPr wrap="square" rtlCol="0">
            <a:spAutoFit/>
          </a:bodyPr>
          <a:lstStyle/>
          <a:p>
            <a:pPr defTabSz="1219170">
              <a:buClr>
                <a:srgbClr val="000000"/>
              </a:buClr>
            </a:pPr>
            <a:r>
              <a:rPr lang="en-US" sz="2667" kern="0" dirty="0">
                <a:solidFill>
                  <a:srgbClr val="62779B"/>
                </a:solidFill>
                <a:latin typeface="Catamaran Light" panose="020B0604020202020204" charset="0"/>
                <a:cs typeface="Catamaran Light" panose="020B0604020202020204" charset="0"/>
                <a:sym typeface="Arial"/>
              </a:rPr>
              <a:t>Future</a:t>
            </a:r>
            <a:endParaRPr lang="en-US" sz="1600" kern="0" dirty="0">
              <a:solidFill>
                <a:srgbClr val="62779B"/>
              </a:solidFill>
              <a:latin typeface="Catamaran Light" panose="020B0604020202020204" charset="0"/>
              <a:cs typeface="Catamaran Light" panose="020B060402020202020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8"/>
          <p:cNvSpPr/>
          <p:nvPr/>
        </p:nvSpPr>
        <p:spPr>
          <a:xfrm rot="-5400000" flipH="1">
            <a:off x="4170176" y="-1802281"/>
            <a:ext cx="3851649" cy="10462561"/>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21" name="TextBox 620">
            <a:extLst>
              <a:ext uri="{FF2B5EF4-FFF2-40B4-BE49-F238E27FC236}">
                <a16:creationId xmlns:a16="http://schemas.microsoft.com/office/drawing/2014/main" id="{2E2D9CA9-D603-435A-88F9-22D5E73EDD92}"/>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sp>
        <p:nvSpPr>
          <p:cNvPr id="17" name="TextBox 16">
            <a:extLst>
              <a:ext uri="{FF2B5EF4-FFF2-40B4-BE49-F238E27FC236}">
                <a16:creationId xmlns:a16="http://schemas.microsoft.com/office/drawing/2014/main" id="{66D31BC8-D9FF-4729-89DA-90BE6425081E}"/>
              </a:ext>
            </a:extLst>
          </p:cNvPr>
          <p:cNvSpPr txBox="1"/>
          <p:nvPr/>
        </p:nvSpPr>
        <p:spPr>
          <a:xfrm>
            <a:off x="2614704" y="3429001"/>
            <a:ext cx="3609789" cy="995209"/>
          </a:xfrm>
          <a:prstGeom prst="rect">
            <a:avLst/>
          </a:prstGeom>
          <a:noFill/>
        </p:spPr>
        <p:txBody>
          <a:bodyPr wrap="square" rtlCol="0">
            <a:spAutoFit/>
          </a:bodyPr>
          <a:lstStyle/>
          <a:p>
            <a:pPr defTabSz="1219170">
              <a:buClr>
                <a:srgbClr val="000000"/>
              </a:buClr>
            </a:pPr>
            <a:r>
              <a:rPr lang="en-US" sz="5867" kern="0" dirty="0">
                <a:solidFill>
                  <a:srgbClr val="FFFFFF"/>
                </a:solidFill>
                <a:latin typeface="Livvic" pitchFamily="2" charset="0"/>
                <a:cs typeface="Catamaran Light" panose="020B0604020202020204" charset="0"/>
                <a:sym typeface="Arial"/>
              </a:rPr>
              <a:t>History</a:t>
            </a:r>
            <a:endParaRPr lang="en-US" sz="3733" kern="0" dirty="0">
              <a:solidFill>
                <a:srgbClr val="FFFFFF"/>
              </a:solidFill>
              <a:latin typeface="Livvic" pitchFamily="2" charset="0"/>
              <a:cs typeface="Catamaran Light" panose="020B0604020202020204" charset="0"/>
              <a:sym typeface="Arial"/>
            </a:endParaRPr>
          </a:p>
        </p:txBody>
      </p:sp>
      <p:sp>
        <p:nvSpPr>
          <p:cNvPr id="18" name="TextBox 17">
            <a:extLst>
              <a:ext uri="{FF2B5EF4-FFF2-40B4-BE49-F238E27FC236}">
                <a16:creationId xmlns:a16="http://schemas.microsoft.com/office/drawing/2014/main" id="{D8F8A53C-5DE7-4C25-AC63-766641CC0816}"/>
              </a:ext>
            </a:extLst>
          </p:cNvPr>
          <p:cNvSpPr txBox="1"/>
          <p:nvPr/>
        </p:nvSpPr>
        <p:spPr>
          <a:xfrm>
            <a:off x="1769035" y="2033797"/>
            <a:ext cx="1913964" cy="995209"/>
          </a:xfrm>
          <a:prstGeom prst="rect">
            <a:avLst/>
          </a:prstGeom>
          <a:noFill/>
        </p:spPr>
        <p:txBody>
          <a:bodyPr wrap="square" rtlCol="0">
            <a:spAutoFit/>
          </a:bodyPr>
          <a:lstStyle/>
          <a:p>
            <a:pPr defTabSz="1219170">
              <a:buClr>
                <a:srgbClr val="000000"/>
              </a:buClr>
            </a:pPr>
            <a:r>
              <a:rPr lang="en-US" sz="5867" b="1" kern="0" dirty="0">
                <a:solidFill>
                  <a:srgbClr val="EEEEEE"/>
                </a:solidFill>
                <a:latin typeface="Livvic"/>
                <a:cs typeface="Arial"/>
                <a:sym typeface="Arial"/>
              </a:rPr>
              <a:t>01</a:t>
            </a:r>
          </a:p>
        </p:txBody>
      </p:sp>
    </p:spTree>
    <p:extLst>
      <p:ext uri="{BB962C8B-B14F-4D97-AF65-F5344CB8AC3E}">
        <p14:creationId xmlns:p14="http://schemas.microsoft.com/office/powerpoint/2010/main" val="970496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38" name="Google Shape;225;p34">
            <a:extLst>
              <a:ext uri="{FF2B5EF4-FFF2-40B4-BE49-F238E27FC236}">
                <a16:creationId xmlns:a16="http://schemas.microsoft.com/office/drawing/2014/main" id="{7AE8300E-EC61-4C0E-9B45-991C0A57C98D}"/>
              </a:ext>
            </a:extLst>
          </p:cNvPr>
          <p:cNvSpPr/>
          <p:nvPr/>
        </p:nvSpPr>
        <p:spPr>
          <a:xfrm rot="16200000" flipH="1">
            <a:off x="8424876" y="1743895"/>
            <a:ext cx="1594008" cy="4606023"/>
          </a:xfrm>
          <a:prstGeom prst="rect">
            <a:avLst/>
          </a:prstGeom>
          <a:solidFill>
            <a:srgbClr val="CDD6E5"/>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5" name="Google Shape;225;p34">
            <a:extLst>
              <a:ext uri="{FF2B5EF4-FFF2-40B4-BE49-F238E27FC236}">
                <a16:creationId xmlns:a16="http://schemas.microsoft.com/office/drawing/2014/main" id="{6C685281-174D-48B1-AAF9-A6FB4928A477}"/>
              </a:ext>
            </a:extLst>
          </p:cNvPr>
          <p:cNvSpPr/>
          <p:nvPr/>
        </p:nvSpPr>
        <p:spPr>
          <a:xfrm rot="16200000" flipH="1">
            <a:off x="2774149" y="1740597"/>
            <a:ext cx="1594008" cy="4612617"/>
          </a:xfrm>
          <a:prstGeom prst="rect">
            <a:avLst/>
          </a:prstGeom>
          <a:solidFill>
            <a:srgbClr val="CDD6E5"/>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6" name="Oval 35">
            <a:extLst>
              <a:ext uri="{FF2B5EF4-FFF2-40B4-BE49-F238E27FC236}">
                <a16:creationId xmlns:a16="http://schemas.microsoft.com/office/drawing/2014/main" id="{96E1E7E2-6882-49E9-9009-5B4EE4196E22}"/>
              </a:ext>
            </a:extLst>
          </p:cNvPr>
          <p:cNvSpPr/>
          <p:nvPr/>
        </p:nvSpPr>
        <p:spPr>
          <a:xfrm>
            <a:off x="7223932" y="3376481"/>
            <a:ext cx="1303329" cy="1272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457" name="Google Shape;457;p47"/>
          <p:cNvSpPr/>
          <p:nvPr/>
        </p:nvSpPr>
        <p:spPr>
          <a:xfrm>
            <a:off x="1919192" y="1422376"/>
            <a:ext cx="470000" cy="12724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62" name="Google Shape;462;p47"/>
          <p:cNvCxnSpPr>
            <a:cxnSpLocks/>
          </p:cNvCxnSpPr>
          <p:nvPr/>
        </p:nvCxnSpPr>
        <p:spPr>
          <a:xfrm flipH="1">
            <a:off x="1056051" y="1671577"/>
            <a:ext cx="720317" cy="0"/>
          </a:xfrm>
          <a:prstGeom prst="straightConnector1">
            <a:avLst/>
          </a:prstGeom>
          <a:noFill/>
          <a:ln w="19050" cap="flat" cmpd="sng">
            <a:solidFill>
              <a:schemeClr val="accent1"/>
            </a:solidFill>
            <a:prstDash val="solid"/>
            <a:round/>
            <a:headEnd type="none" w="med" len="med"/>
            <a:tailEnd type="none" w="med" len="med"/>
          </a:ln>
        </p:spPr>
      </p:cxnSp>
      <p:sp>
        <p:nvSpPr>
          <p:cNvPr id="463" name="Google Shape;463;p47"/>
          <p:cNvSpPr txBox="1">
            <a:spLocks noGrp="1"/>
          </p:cNvSpPr>
          <p:nvPr>
            <p:ph type="ctrTitle"/>
          </p:nvPr>
        </p:nvSpPr>
        <p:spPr>
          <a:xfrm>
            <a:off x="934431" y="286869"/>
            <a:ext cx="4641600" cy="704759"/>
          </a:xfrm>
          <a:prstGeom prst="rect">
            <a:avLst/>
          </a:prstGeom>
        </p:spPr>
        <p:txBody>
          <a:bodyPr spcFirstLastPara="1" wrap="square" lIns="121900" tIns="121900" rIns="121900" bIns="121900" anchor="t" anchorCtr="0">
            <a:noAutofit/>
          </a:bodyPr>
          <a:lstStyle/>
          <a:p>
            <a:r>
              <a:rPr lang="en-US" dirty="0"/>
              <a:t>How We Started</a:t>
            </a:r>
            <a:endParaRPr dirty="0"/>
          </a:p>
        </p:txBody>
      </p:sp>
      <p:sp>
        <p:nvSpPr>
          <p:cNvPr id="34" name="Google Shape;225;p34">
            <a:extLst>
              <a:ext uri="{FF2B5EF4-FFF2-40B4-BE49-F238E27FC236}">
                <a16:creationId xmlns:a16="http://schemas.microsoft.com/office/drawing/2014/main" id="{95D4572E-6828-4D4F-AE23-4C6F256FAFDD}"/>
              </a:ext>
            </a:extLst>
          </p:cNvPr>
          <p:cNvSpPr/>
          <p:nvPr/>
        </p:nvSpPr>
        <p:spPr>
          <a:xfrm rot="16200000" flipH="1">
            <a:off x="388909" y="3919529"/>
            <a:ext cx="1594008" cy="259724"/>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464" name="Google Shape;464;p47"/>
          <p:cNvSpPr txBox="1"/>
          <p:nvPr/>
        </p:nvSpPr>
        <p:spPr>
          <a:xfrm>
            <a:off x="2123585" y="1712260"/>
            <a:ext cx="4445657" cy="857688"/>
          </a:xfrm>
          <a:prstGeom prst="rect">
            <a:avLst/>
          </a:prstGeom>
          <a:noFill/>
          <a:ln>
            <a:noFill/>
          </a:ln>
        </p:spPr>
        <p:txBody>
          <a:bodyPr spcFirstLastPara="1" wrap="square" lIns="121900" tIns="121900" rIns="121900" bIns="121900" anchor="t" anchorCtr="0">
            <a:noAutofit/>
          </a:bodyPr>
          <a:lstStyle/>
          <a:p>
            <a:pPr marL="228594" indent="-228594" defTabSz="1219170">
              <a:buClr>
                <a:srgbClr val="000000"/>
              </a:buClr>
              <a:buFont typeface="Arial" panose="020B0604020202020204" pitchFamily="34" charset="0"/>
              <a:buChar char="•"/>
            </a:pPr>
            <a:r>
              <a:rPr lang="en-US" sz="1867" kern="0" dirty="0">
                <a:solidFill>
                  <a:srgbClr val="434343"/>
                </a:solidFill>
                <a:latin typeface="Catamaran Light"/>
                <a:ea typeface="Catamaran Light"/>
                <a:cs typeface="Catamaran Light"/>
                <a:sym typeface="Catamaran Light"/>
              </a:rPr>
              <a:t>Docker workshops</a:t>
            </a:r>
          </a:p>
          <a:p>
            <a:pPr marL="228594" indent="-228594" defTabSz="1219170">
              <a:buClr>
                <a:srgbClr val="000000"/>
              </a:buClr>
              <a:buFont typeface="Arial" panose="020B0604020202020204" pitchFamily="34" charset="0"/>
              <a:buChar char="•"/>
            </a:pPr>
            <a:r>
              <a:rPr lang="en-US" sz="1867" kern="0" dirty="0">
                <a:solidFill>
                  <a:srgbClr val="434343"/>
                </a:solidFill>
                <a:latin typeface="Catamaran Light"/>
                <a:ea typeface="Catamaran Light"/>
                <a:cs typeface="Catamaran Light"/>
                <a:sym typeface="Catamaran Light"/>
              </a:rPr>
              <a:t>Exploring IaaS, PaaS, SaaS</a:t>
            </a:r>
          </a:p>
        </p:txBody>
      </p:sp>
      <p:sp>
        <p:nvSpPr>
          <p:cNvPr id="465" name="Google Shape;465;p47"/>
          <p:cNvSpPr txBox="1"/>
          <p:nvPr/>
        </p:nvSpPr>
        <p:spPr>
          <a:xfrm>
            <a:off x="2098185" y="1312060"/>
            <a:ext cx="2103867" cy="597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US" sz="2400" b="1" kern="0" dirty="0">
                <a:solidFill>
                  <a:srgbClr val="434343"/>
                </a:solidFill>
                <a:latin typeface="Livvic"/>
                <a:ea typeface="Livvic"/>
                <a:cs typeface="Livvic"/>
                <a:sym typeface="Livvic"/>
              </a:rPr>
              <a:t>2016-2017</a:t>
            </a:r>
            <a:endParaRPr sz="2400" b="1" kern="0" dirty="0">
              <a:solidFill>
                <a:srgbClr val="434343"/>
              </a:solidFill>
              <a:latin typeface="Livvic"/>
              <a:ea typeface="Livvic"/>
              <a:cs typeface="Livvic"/>
              <a:sym typeface="Livvic"/>
            </a:endParaRPr>
          </a:p>
        </p:txBody>
      </p:sp>
      <p:sp>
        <p:nvSpPr>
          <p:cNvPr id="470" name="Google Shape;470;p47"/>
          <p:cNvSpPr/>
          <p:nvPr/>
        </p:nvSpPr>
        <p:spPr>
          <a:xfrm rot="5400000">
            <a:off x="638031" y="1514456"/>
            <a:ext cx="296400" cy="296400"/>
          </a:xfrm>
          <a:prstGeom prst="diamond">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473" name="Google Shape;473;p47"/>
          <p:cNvCxnSpPr>
            <a:cxnSpLocks/>
          </p:cNvCxnSpPr>
          <p:nvPr/>
        </p:nvCxnSpPr>
        <p:spPr>
          <a:xfrm>
            <a:off x="796325" y="1897749"/>
            <a:ext cx="0" cy="4960252"/>
          </a:xfrm>
          <a:prstGeom prst="straightConnector1">
            <a:avLst/>
          </a:prstGeom>
          <a:noFill/>
          <a:ln w="19050" cap="flat" cmpd="sng">
            <a:solidFill>
              <a:schemeClr val="dk1"/>
            </a:solidFill>
            <a:prstDash val="solid"/>
            <a:round/>
            <a:headEnd type="none" w="med" len="med"/>
            <a:tailEnd type="none" w="med" len="med"/>
          </a:ln>
        </p:spPr>
      </p:cxnSp>
      <p:grpSp>
        <p:nvGrpSpPr>
          <p:cNvPr id="6" name="Group 5">
            <a:extLst>
              <a:ext uri="{FF2B5EF4-FFF2-40B4-BE49-F238E27FC236}">
                <a16:creationId xmlns:a16="http://schemas.microsoft.com/office/drawing/2014/main" id="{B547A070-2417-4AFD-8C5B-C630B28902D7}"/>
              </a:ext>
            </a:extLst>
          </p:cNvPr>
          <p:cNvGrpSpPr/>
          <p:nvPr/>
        </p:nvGrpSpPr>
        <p:grpSpPr>
          <a:xfrm>
            <a:off x="7442969" y="3590646"/>
            <a:ext cx="4190949" cy="949577"/>
            <a:chOff x="4993164" y="5179167"/>
            <a:chExt cx="2856040" cy="712183"/>
          </a:xfrm>
        </p:grpSpPr>
        <p:sp>
          <p:nvSpPr>
            <p:cNvPr id="4" name="TextBox 3">
              <a:extLst>
                <a:ext uri="{FF2B5EF4-FFF2-40B4-BE49-F238E27FC236}">
                  <a16:creationId xmlns:a16="http://schemas.microsoft.com/office/drawing/2014/main" id="{F3EF3206-1669-4951-8BAF-C80F3A2887F1}"/>
                </a:ext>
              </a:extLst>
            </p:cNvPr>
            <p:cNvSpPr txBox="1"/>
            <p:nvPr/>
          </p:nvSpPr>
          <p:spPr>
            <a:xfrm>
              <a:off x="5775483" y="5360435"/>
              <a:ext cx="2073721" cy="530915"/>
            </a:xfrm>
            <a:prstGeom prst="rect">
              <a:avLst/>
            </a:prstGeom>
            <a:noFill/>
          </p:spPr>
          <p:txBody>
            <a:bodyPr wrap="square" rtlCol="0">
              <a:spAutoFit/>
            </a:bodyPr>
            <a:lstStyle/>
            <a:p>
              <a:pPr defTabSz="1219170">
                <a:buClr>
                  <a:srgbClr val="000000"/>
                </a:buClr>
              </a:pPr>
              <a:r>
                <a:rPr lang="en-US" sz="2000" kern="0" dirty="0">
                  <a:solidFill>
                    <a:srgbClr val="595959"/>
                  </a:solidFill>
                  <a:latin typeface="Calibri" panose="020F0502020204030204" pitchFamily="34" charset="0"/>
                  <a:cs typeface="Calibri" panose="020F0502020204030204" pitchFamily="34" charset="0"/>
                  <a:sym typeface="Arial"/>
                </a:rPr>
                <a:t>On-premise Environment</a:t>
              </a:r>
            </a:p>
          </p:txBody>
        </p:sp>
        <p:pic>
          <p:nvPicPr>
            <p:cNvPr id="2050" name="Picture 2" descr="On premise - Free computer icons">
              <a:extLst>
                <a:ext uri="{FF2B5EF4-FFF2-40B4-BE49-F238E27FC236}">
                  <a16:creationId xmlns:a16="http://schemas.microsoft.com/office/drawing/2014/main" id="{F7B8CFAF-096E-4DBB-9D34-F75D810789F7}"/>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993164" y="5179167"/>
              <a:ext cx="633050" cy="6330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34787CEC-AF4B-44B1-BA35-067A3AAD1545}"/>
              </a:ext>
            </a:extLst>
          </p:cNvPr>
          <p:cNvGrpSpPr/>
          <p:nvPr/>
        </p:nvGrpSpPr>
        <p:grpSpPr>
          <a:xfrm>
            <a:off x="1682989" y="3413192"/>
            <a:ext cx="4099547" cy="1272395"/>
            <a:chOff x="1720472" y="2699211"/>
            <a:chExt cx="3074660" cy="954296"/>
          </a:xfrm>
        </p:grpSpPr>
        <p:sp>
          <p:nvSpPr>
            <p:cNvPr id="29" name="Oval 28">
              <a:extLst>
                <a:ext uri="{FF2B5EF4-FFF2-40B4-BE49-F238E27FC236}">
                  <a16:creationId xmlns:a16="http://schemas.microsoft.com/office/drawing/2014/main" id="{F3DF9CC2-453F-47A6-8D7A-960DCE1D00FB}"/>
                </a:ext>
              </a:extLst>
            </p:cNvPr>
            <p:cNvSpPr/>
            <p:nvPr/>
          </p:nvSpPr>
          <p:spPr>
            <a:xfrm>
              <a:off x="1720472" y="2699211"/>
              <a:ext cx="977497" cy="9542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30" name="TextBox 29">
              <a:extLst>
                <a:ext uri="{FF2B5EF4-FFF2-40B4-BE49-F238E27FC236}">
                  <a16:creationId xmlns:a16="http://schemas.microsoft.com/office/drawing/2014/main" id="{A2AFF307-99BC-4621-BEA2-31C42A99F88B}"/>
                </a:ext>
              </a:extLst>
            </p:cNvPr>
            <p:cNvSpPr txBox="1"/>
            <p:nvPr/>
          </p:nvSpPr>
          <p:spPr>
            <a:xfrm>
              <a:off x="2803668" y="3013570"/>
              <a:ext cx="1991464" cy="300082"/>
            </a:xfrm>
            <a:prstGeom prst="rect">
              <a:avLst/>
            </a:prstGeom>
            <a:noFill/>
          </p:spPr>
          <p:txBody>
            <a:bodyPr wrap="square" rtlCol="0">
              <a:spAutoFit/>
            </a:bodyPr>
            <a:lstStyle/>
            <a:p>
              <a:pPr defTabSz="1219170">
                <a:buClr>
                  <a:srgbClr val="000000"/>
                </a:buClr>
              </a:pPr>
              <a:r>
                <a:rPr lang="en-US" sz="2000" kern="0" dirty="0">
                  <a:solidFill>
                    <a:srgbClr val="595959"/>
                  </a:solidFill>
                  <a:latin typeface="Calibri" panose="020F0502020204030204" pitchFamily="34" charset="0"/>
                  <a:cs typeface="Calibri" panose="020F0502020204030204" pitchFamily="34" charset="0"/>
                  <a:sym typeface="Arial"/>
                </a:rPr>
                <a:t>Traditional Applications</a:t>
              </a:r>
            </a:p>
          </p:txBody>
        </p:sp>
        <p:pic>
          <p:nvPicPr>
            <p:cNvPr id="2056" name="Picture 8" descr="https://cdn-icons-png.flaticon.com/512/977/977597.png">
              <a:extLst>
                <a:ext uri="{FF2B5EF4-FFF2-40B4-BE49-F238E27FC236}">
                  <a16:creationId xmlns:a16="http://schemas.microsoft.com/office/drawing/2014/main" id="{C6C049F8-A05B-4DD7-AECE-3E31FF2100DC}"/>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938291" y="2891367"/>
              <a:ext cx="528994" cy="528994"/>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Google Shape;225;p34">
            <a:extLst>
              <a:ext uri="{FF2B5EF4-FFF2-40B4-BE49-F238E27FC236}">
                <a16:creationId xmlns:a16="http://schemas.microsoft.com/office/drawing/2014/main" id="{6357835F-EAE0-4EC7-A385-B82FFA4749AE}"/>
              </a:ext>
            </a:extLst>
          </p:cNvPr>
          <p:cNvSpPr/>
          <p:nvPr/>
        </p:nvSpPr>
        <p:spPr>
          <a:xfrm rot="16200000" flipH="1">
            <a:off x="6030843" y="3917045"/>
            <a:ext cx="1594008" cy="259724"/>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Tree>
    <p:extLst>
      <p:ext uri="{BB962C8B-B14F-4D97-AF65-F5344CB8AC3E}">
        <p14:creationId xmlns:p14="http://schemas.microsoft.com/office/powerpoint/2010/main" val="205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0242" name="Picture 2" descr="Business man looking the realistic golden trophy, vector illustration Free Vector">
            <a:extLst>
              <a:ext uri="{FF2B5EF4-FFF2-40B4-BE49-F238E27FC236}">
                <a16:creationId xmlns:a16="http://schemas.microsoft.com/office/drawing/2014/main" id="{426A9445-21C5-4DFA-9462-B508E6AD44F8}"/>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4928494" y="0"/>
            <a:ext cx="7263505" cy="4881600"/>
          </a:xfrm>
          <a:prstGeom prst="rect">
            <a:avLst/>
          </a:prstGeom>
          <a:noFill/>
          <a:extLst>
            <a:ext uri="{909E8E84-426E-40DD-AFC4-6F175D3DCCD1}">
              <a14:hiddenFill xmlns:a14="http://schemas.microsoft.com/office/drawing/2010/main">
                <a:solidFill>
                  <a:srgbClr val="FFFFFF"/>
                </a:solidFill>
              </a14:hiddenFill>
            </a:ext>
          </a:extLst>
        </p:spPr>
      </p:pic>
      <p:sp>
        <p:nvSpPr>
          <p:cNvPr id="193" name="Google Shape;193;p31"/>
          <p:cNvSpPr txBox="1">
            <a:spLocks noGrp="1"/>
          </p:cNvSpPr>
          <p:nvPr>
            <p:ph type="ctrTitle" idx="4"/>
          </p:nvPr>
        </p:nvSpPr>
        <p:spPr>
          <a:xfrm>
            <a:off x="934431" y="309392"/>
            <a:ext cx="2110987" cy="557061"/>
          </a:xfrm>
          <a:prstGeom prst="rect">
            <a:avLst/>
          </a:prstGeom>
        </p:spPr>
        <p:txBody>
          <a:bodyPr spcFirstLastPara="1" wrap="square" lIns="121900" tIns="121900" rIns="121900" bIns="121900" anchor="ctr" anchorCtr="0">
            <a:noAutofit/>
          </a:bodyPr>
          <a:lstStyle/>
          <a:p>
            <a:r>
              <a:rPr lang="en-US" dirty="0"/>
              <a:t>Goals</a:t>
            </a:r>
          </a:p>
        </p:txBody>
      </p:sp>
      <p:sp>
        <p:nvSpPr>
          <p:cNvPr id="195" name="Google Shape;195;p31"/>
          <p:cNvSpPr/>
          <p:nvPr/>
        </p:nvSpPr>
        <p:spPr>
          <a:xfrm>
            <a:off x="4928494" y="3514903"/>
            <a:ext cx="7263505" cy="33484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31"/>
          <p:cNvSpPr txBox="1">
            <a:spLocks noGrp="1"/>
          </p:cNvSpPr>
          <p:nvPr>
            <p:ph type="subTitle" idx="1"/>
          </p:nvPr>
        </p:nvSpPr>
        <p:spPr>
          <a:xfrm>
            <a:off x="9309302" y="4858739"/>
            <a:ext cx="2978918" cy="1261600"/>
          </a:xfrm>
          <a:prstGeom prst="rect">
            <a:avLst/>
          </a:prstGeom>
        </p:spPr>
        <p:txBody>
          <a:bodyPr spcFirstLastPara="1" wrap="square" lIns="121900" tIns="121900" rIns="121900" bIns="121900" anchor="t" anchorCtr="0">
            <a:noAutofit/>
          </a:bodyPr>
          <a:lstStyle/>
          <a:p>
            <a:pPr marL="0" indent="0" algn="ctr"/>
            <a:r>
              <a:rPr lang="en-US" sz="1867" b="1" dirty="0">
                <a:solidFill>
                  <a:schemeClr val="lt1"/>
                </a:solidFill>
              </a:rPr>
              <a:t>Enable DevOps and agile software delivery practices</a:t>
            </a:r>
            <a:endParaRPr sz="1867" b="1" dirty="0">
              <a:solidFill>
                <a:schemeClr val="lt1"/>
              </a:solidFill>
            </a:endParaRPr>
          </a:p>
        </p:txBody>
      </p:sp>
      <p:sp>
        <p:nvSpPr>
          <p:cNvPr id="197" name="Google Shape;197;p31"/>
          <p:cNvSpPr txBox="1">
            <a:spLocks noGrp="1"/>
          </p:cNvSpPr>
          <p:nvPr>
            <p:ph type="subTitle" idx="3"/>
          </p:nvPr>
        </p:nvSpPr>
        <p:spPr>
          <a:xfrm>
            <a:off x="4954571" y="4858739"/>
            <a:ext cx="2896187" cy="533175"/>
          </a:xfrm>
          <a:prstGeom prst="rect">
            <a:avLst/>
          </a:prstGeom>
        </p:spPr>
        <p:txBody>
          <a:bodyPr spcFirstLastPara="1" wrap="square" lIns="121900" tIns="121900" rIns="121900" bIns="121900" anchor="t" anchorCtr="0">
            <a:noAutofit/>
          </a:bodyPr>
          <a:lstStyle/>
          <a:p>
            <a:pPr marL="0" indent="0"/>
            <a:r>
              <a:rPr lang="en-US" sz="1867" b="1" dirty="0">
                <a:solidFill>
                  <a:schemeClr val="lt1"/>
                </a:solidFill>
              </a:rPr>
              <a:t>Containers</a:t>
            </a:r>
            <a:r>
              <a:rPr lang="en-US" sz="1867" b="1" dirty="0"/>
              <a:t>  </a:t>
            </a:r>
            <a:r>
              <a:rPr lang="en-US" sz="1867" b="1" dirty="0">
                <a:solidFill>
                  <a:schemeClr val="lt1"/>
                </a:solidFill>
              </a:rPr>
              <a:t>adoption</a:t>
            </a:r>
            <a:endParaRPr sz="1867" b="1" dirty="0">
              <a:solidFill>
                <a:schemeClr val="lt1"/>
              </a:solidFill>
            </a:endParaRPr>
          </a:p>
        </p:txBody>
      </p:sp>
      <p:sp>
        <p:nvSpPr>
          <p:cNvPr id="201" name="Google Shape;201;p31"/>
          <p:cNvSpPr txBox="1">
            <a:spLocks noGrp="1"/>
          </p:cNvSpPr>
          <p:nvPr>
            <p:ph type="subTitle" idx="6"/>
          </p:nvPr>
        </p:nvSpPr>
        <p:spPr>
          <a:xfrm>
            <a:off x="7183481" y="4858739"/>
            <a:ext cx="2029600" cy="533175"/>
          </a:xfrm>
          <a:prstGeom prst="rect">
            <a:avLst/>
          </a:prstGeom>
        </p:spPr>
        <p:txBody>
          <a:bodyPr spcFirstLastPara="1" wrap="square" lIns="121900" tIns="121900" rIns="121900" bIns="121900" anchor="t" anchorCtr="0">
            <a:noAutofit/>
          </a:bodyPr>
          <a:lstStyle/>
          <a:p>
            <a:pPr marL="0" indent="0" algn="ctr"/>
            <a:r>
              <a:rPr lang="en-US" sz="1867" b="1" dirty="0">
                <a:solidFill>
                  <a:schemeClr val="lt1"/>
                </a:solidFill>
              </a:rPr>
              <a:t>Host MLDL and IR4.0 workloads</a:t>
            </a:r>
            <a:endParaRPr sz="1867" b="1" dirty="0">
              <a:solidFill>
                <a:schemeClr val="lt1"/>
              </a:solidFill>
            </a:endParaRPr>
          </a:p>
        </p:txBody>
      </p:sp>
      <p:sp>
        <p:nvSpPr>
          <p:cNvPr id="202" name="Google Shape;202;p31"/>
          <p:cNvSpPr/>
          <p:nvPr/>
        </p:nvSpPr>
        <p:spPr>
          <a:xfrm rot="10800000" flipH="1">
            <a:off x="4928494" y="3238503"/>
            <a:ext cx="7263505" cy="2764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3B78BD0E-1AC4-4225-83CA-DF28D11F76D5}"/>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10000" b="90000" l="6000" r="94833">
                        <a14:foregroundMark x1="9333" y1="42889" x2="9333" y2="42889"/>
                        <a14:foregroundMark x1="6000" y1="46222" x2="6000" y2="46222"/>
                        <a14:foregroundMark x1="16167" y1="48222" x2="16167" y2="48222"/>
                        <a14:foregroundMark x1="24500" y1="49111" x2="24500" y2="49111"/>
                        <a14:foregroundMark x1="34000" y1="49333" x2="34000" y2="49333"/>
                        <a14:foregroundMark x1="69333" y1="29778" x2="69333" y2="29778"/>
                        <a14:foregroundMark x1="67333" y1="44889" x2="67333" y2="44889"/>
                        <a14:foregroundMark x1="75000" y1="49778" x2="75000" y2="49778"/>
                        <a14:foregroundMark x1="81333" y1="50222" x2="81333" y2="50222"/>
                        <a14:foregroundMark x1="94833" y1="50444" x2="94833" y2="50444"/>
                      </a14:backgroundRemoval>
                    </a14:imgEffect>
                    <a14:imgEffect>
                      <a14:colorTemperature colorTemp="4700"/>
                    </a14:imgEffect>
                  </a14:imgLayer>
                </a14:imgProps>
              </a:ext>
            </a:extLst>
          </a:blip>
          <a:stretch>
            <a:fillRect/>
          </a:stretch>
        </p:blipFill>
        <p:spPr>
          <a:xfrm>
            <a:off x="10001574" y="3829583"/>
            <a:ext cx="1445015" cy="1083761"/>
          </a:xfrm>
          <a:prstGeom prst="rect">
            <a:avLst/>
          </a:prstGeom>
        </p:spPr>
      </p:pic>
      <p:pic>
        <p:nvPicPr>
          <p:cNvPr id="10250" name="Picture 10" descr="Industry Revolution – The New Future is Here">
            <a:extLst>
              <a:ext uri="{FF2B5EF4-FFF2-40B4-BE49-F238E27FC236}">
                <a16:creationId xmlns:a16="http://schemas.microsoft.com/office/drawing/2014/main" id="{85650E49-F921-4A89-9B8C-B795BB5B100F}"/>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6415" y="3866698"/>
            <a:ext cx="985269" cy="118232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ontainers Container Vector SVG Icon - SVG Repo">
            <a:extLst>
              <a:ext uri="{FF2B5EF4-FFF2-40B4-BE49-F238E27FC236}">
                <a16:creationId xmlns:a16="http://schemas.microsoft.com/office/drawing/2014/main" id="{94DDFEF9-94E1-4B26-AD64-318AE2BA303C}"/>
              </a:ext>
            </a:extLst>
          </p:cNvPr>
          <p:cNvPicPr>
            <a:picLocks noChangeAspect="1" noChangeArrowheads="1"/>
          </p:cNvPicPr>
          <p:nvPr/>
        </p:nvPicPr>
        <p:blipFill>
          <a:blip r:embed="rId8">
            <a:duotone>
              <a:schemeClr val="accent3">
                <a:shade val="45000"/>
                <a:satMod val="135000"/>
              </a:schemeClr>
              <a:prstClr val="white"/>
            </a:duotone>
            <a:extLst>
              <a:ext uri="{BEBA8EAE-BF5A-486C-A8C5-ECC9F3942E4B}">
                <a14:imgProps xmlns:a14="http://schemas.microsoft.com/office/drawing/2010/main">
                  <a14:imgLayer r:embed="rId9">
                    <a14:imgEffect>
                      <a14:backgroundRemoval t="889" b="98667" l="1778" r="99556">
                        <a14:foregroundMark x1="29333" y1="17333" x2="42222" y2="90667"/>
                        <a14:foregroundMark x1="42222" y1="90667" x2="83111" y2="37333"/>
                        <a14:foregroundMark x1="40444" y1="9778" x2="40444" y2="9778"/>
                        <a14:foregroundMark x1="32889" y1="6222" x2="95556" y2="40000"/>
                        <a14:foregroundMark x1="75959" y1="48551" x2="46667" y2="61333"/>
                        <a14:foregroundMark x1="95556" y1="40000" x2="76545" y2="48295"/>
                        <a14:foregroundMark x1="72000" y1="40889" x2="72000" y2="40889"/>
                        <a14:foregroundMark x1="92889" y1="9778" x2="92889" y2="9778"/>
                        <a14:foregroundMark x1="92889" y1="4889" x2="92889" y2="4889"/>
                        <a14:foregroundMark x1="84444" y1="4889" x2="84444" y2="4889"/>
                        <a14:foregroundMark x1="85778" y1="14667" x2="85778" y2="14667"/>
                        <a14:foregroundMark x1="84444" y1="14667" x2="84444" y2="14667"/>
                        <a14:foregroundMark x1="81778" y1="9778" x2="81778" y2="9778"/>
                        <a14:foregroundMark x1="92000" y1="9778" x2="92000" y2="9778"/>
                        <a14:foregroundMark x1="92889" y1="16000" x2="94222" y2="42222"/>
                        <a14:foregroundMark x1="90667" y1="12444" x2="59111" y2="11111"/>
                        <a14:foregroundMark x1="64444" y1="8444" x2="83111" y2="6222"/>
                        <a14:foregroundMark x1="65333" y1="7111" x2="54222" y2="7111"/>
                        <a14:foregroundMark x1="29333" y1="8444" x2="29333" y2="8444"/>
                        <a14:foregroundMark x1="25333" y1="8444" x2="25333" y2="8444"/>
                        <a14:foregroundMark x1="32889" y1="16000" x2="32889" y2="16000"/>
                        <a14:foregroundMark x1="26667" y1="11111" x2="32889" y2="57333"/>
                        <a14:foregroundMark x1="15556" y1="60000" x2="69471" y2="81167"/>
                        <a14:foregroundMark x1="72000" y1="40000" x2="34222" y2="78667"/>
                        <a14:foregroundMark x1="54222" y1="31111" x2="23111" y2="76000"/>
                        <a14:foregroundMark x1="44444" y1="57333" x2="56889" y2="87556"/>
                        <a14:foregroundMark x1="56889" y1="97333" x2="43111" y2="92444"/>
                        <a14:foregroundMark x1="15556" y1="76000" x2="15556" y2="76000"/>
                        <a14:foregroundMark x1="43111" y1="17333" x2="43111" y2="17333"/>
                        <a14:foregroundMark x1="27068" y1="52599" x2="25333" y2="64889"/>
                        <a14:foregroundMark x1="27967" y1="46236" x2="27248" y2="51325"/>
                        <a14:foregroundMark x1="30667" y1="27111" x2="28759" y2="40625"/>
                        <a14:foregroundMark x1="41778" y1="26222" x2="52889" y2="62222"/>
                        <a14:foregroundMark x1="56889" y1="36000" x2="58222" y2="63556"/>
                        <a14:foregroundMark x1="88000" y1="4889" x2="99556" y2="9778"/>
                        <a14:foregroundMark x1="79111" y1="2222" x2="59111" y2="6222"/>
                        <a14:foregroundMark x1="59111" y1="3556" x2="43111" y2="889"/>
                        <a14:foregroundMark x1="28000" y1="11111" x2="44444" y2="53778"/>
                        <a14:foregroundMark x1="83111" y1="36000" x2="86356" y2="52093"/>
                        <a14:foregroundMark x1="96889" y1="12444" x2="92202" y2="50351"/>
                        <a14:foregroundMark x1="1778" y1="61333" x2="29333" y2="54667"/>
                        <a14:foregroundMark x1="12889" y1="52444" x2="23111" y2="89778"/>
                        <a14:foregroundMark x1="68000" y1="61333" x2="1778" y2="80444"/>
                        <a14:foregroundMark x1="1778" y1="80444" x2="16889" y2="64889"/>
                        <a14:foregroundMark x1="72000" y1="66222" x2="72000" y2="66222"/>
                        <a14:foregroundMark x1="66667" y1="71111" x2="66667" y2="71111"/>
                        <a14:foregroundMark x1="69333" y1="80000" x2="69333" y2="80000"/>
                        <a14:foregroundMark x1="65333" y1="66222" x2="64444" y2="58667"/>
                        <a14:foregroundMark x1="64444" y1="61333" x2="69333" y2="89778"/>
                        <a14:foregroundMark x1="72000" y1="87556" x2="3111" y2="87556"/>
                        <a14:foregroundMark x1="3111" y1="87556" x2="3111" y2="87556"/>
                        <a14:foregroundMark x1="23111" y1="82222" x2="58222" y2="91111"/>
                        <a14:foregroundMark x1="46667" y1="95111" x2="5333" y2="86222"/>
                        <a14:foregroundMark x1="16889" y1="91111" x2="16889" y2="98667"/>
                        <a14:foregroundMark x1="48000" y1="9778" x2="36889" y2="28444"/>
                        <a14:foregroundMark x1="52889" y1="16000" x2="75556" y2="38667"/>
                        <a14:foregroundMark x1="46667" y1="6222" x2="59111" y2="33778"/>
                        <a14:foregroundMark x1="35556" y1="4889" x2="32889" y2="62222"/>
                        <a14:foregroundMark x1="66667" y1="53778" x2="64444" y2="98667"/>
                        <a14:foregroundMark x1="69362" y1="83573" x2="7556" y2="94667"/>
                        <a14:foregroundMark x1="23621" y1="41473" x2="27556" y2="28444"/>
                        <a14:foregroundMark x1="7556" y1="94667" x2="20482" y2="51867"/>
                        <a14:foregroundMark x1="27556" y1="28444" x2="26667" y2="26222"/>
                        <a14:foregroundMark x1="25333" y1="91111" x2="49333" y2="95111"/>
                        <a14:foregroundMark x1="23111" y1="95111" x2="31556" y2="98667"/>
                        <a14:foregroundMark x1="76334" y1="69333" x2="76403" y2="71274"/>
                        <a14:foregroundMark x1="75556" y1="47556" x2="76334" y2="69333"/>
                        <a14:foregroundMark x1="27023" y1="46391" x2="29333" y2="48444"/>
                        <a14:foregroundMark x1="26383" y1="46497" x2="24000" y2="60000"/>
                        <a14:foregroundMark x1="32889" y1="31111" x2="29333" y2="60000"/>
                        <a14:foregroundMark x1="75741" y1="77333" x2="74667" y2="90222"/>
                        <a14:foregroundMark x1="74667" y1="90222" x2="68889" y2="96000"/>
                        <a14:foregroundMark x1="76055" y1="77333" x2="76000" y2="78667"/>
                        <a14:foregroundMark x1="76444" y1="68000" x2="76310" y2="71214"/>
                        <a14:foregroundMark x1="75556" y1="72889" x2="75556" y2="80000"/>
                        <a14:backgroundMark x1="96889" y1="88889" x2="96889" y2="88889"/>
                        <a14:backgroundMark x1="83808" y1="66841" x2="94222" y2="96000"/>
                        <a14:backgroundMark x1="83626" y1="61733" x2="98222" y2="64889"/>
                        <a14:backgroundMark x1="92889" y1="60000" x2="83433" y2="56340"/>
                        <a14:backgroundMark x1="83111" y1="84667" x2="83111" y2="86222"/>
                        <a14:backgroundMark x1="88000" y1="56000" x2="99556" y2="58667"/>
                        <a14:backgroundMark x1="82650" y1="85450" x2="88000" y2="98667"/>
                        <a14:backgroundMark x1="18755" y1="46222" x2="16889" y2="46222"/>
                        <a14:backgroundMark x1="21778" y1="41778" x2="22667" y2="47111"/>
                        <a14:backgroundMark x1="78222" y1="72444" x2="77888" y2="72889"/>
                        <a14:backgroundMark x1="77778" y1="72000" x2="77778" y2="72889"/>
                        <a14:backgroundMark x1="99556" y1="0" x2="99556" y2="889"/>
                        <a14:backgroundMark x1="0" y1="99111" x2="0" y2="99556"/>
                      </a14:backgroundRemoval>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696912" y="3880277"/>
            <a:ext cx="985269" cy="98526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078F619-BA0C-4C60-86C0-576AD2F59187}"/>
              </a:ext>
            </a:extLst>
          </p:cNvPr>
          <p:cNvGrpSpPr/>
          <p:nvPr/>
        </p:nvGrpSpPr>
        <p:grpSpPr>
          <a:xfrm>
            <a:off x="649952" y="0"/>
            <a:ext cx="4182321" cy="6858000"/>
            <a:chOff x="487463" y="0"/>
            <a:chExt cx="3136741" cy="5143500"/>
          </a:xfrm>
        </p:grpSpPr>
        <p:cxnSp>
          <p:nvCxnSpPr>
            <p:cNvPr id="21" name="Google Shape;462;p47">
              <a:extLst>
                <a:ext uri="{FF2B5EF4-FFF2-40B4-BE49-F238E27FC236}">
                  <a16:creationId xmlns:a16="http://schemas.microsoft.com/office/drawing/2014/main" id="{4F1C35E9-DFAF-4DCF-B1DB-CC2AC53A2B43}"/>
                </a:ext>
              </a:extLst>
            </p:cNvPr>
            <p:cNvCxnSpPr>
              <a:cxnSpLocks/>
            </p:cNvCxnSpPr>
            <p:nvPr/>
          </p:nvCxnSpPr>
          <p:spPr>
            <a:xfrm flipH="1">
              <a:off x="800978" y="2467291"/>
              <a:ext cx="540238" cy="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470;p47">
              <a:extLst>
                <a:ext uri="{FF2B5EF4-FFF2-40B4-BE49-F238E27FC236}">
                  <a16:creationId xmlns:a16="http://schemas.microsoft.com/office/drawing/2014/main" id="{2A544B05-AFAF-4955-9202-7D4336880DE6}"/>
                </a:ext>
              </a:extLst>
            </p:cNvPr>
            <p:cNvSpPr/>
            <p:nvPr/>
          </p:nvSpPr>
          <p:spPr>
            <a:xfrm rot="5400000">
              <a:off x="487463" y="2349450"/>
              <a:ext cx="222300" cy="222300"/>
            </a:xfrm>
            <a:prstGeom prst="diamond">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23" name="Google Shape;473;p47">
              <a:extLst>
                <a:ext uri="{FF2B5EF4-FFF2-40B4-BE49-F238E27FC236}">
                  <a16:creationId xmlns:a16="http://schemas.microsoft.com/office/drawing/2014/main" id="{DF367FF5-3D39-4981-8471-331AF24E4E74}"/>
                </a:ext>
              </a:extLst>
            </p:cNvPr>
            <p:cNvCxnSpPr>
              <a:cxnSpLocks/>
            </p:cNvCxnSpPr>
            <p:nvPr/>
          </p:nvCxnSpPr>
          <p:spPr>
            <a:xfrm>
              <a:off x="597244" y="2636177"/>
              <a:ext cx="0" cy="2507323"/>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473;p47">
              <a:extLst>
                <a:ext uri="{FF2B5EF4-FFF2-40B4-BE49-F238E27FC236}">
                  <a16:creationId xmlns:a16="http://schemas.microsoft.com/office/drawing/2014/main" id="{918BC051-80E2-45D7-8AA4-748D06E5D8B0}"/>
                </a:ext>
              </a:extLst>
            </p:cNvPr>
            <p:cNvCxnSpPr>
              <a:cxnSpLocks/>
            </p:cNvCxnSpPr>
            <p:nvPr/>
          </p:nvCxnSpPr>
          <p:spPr>
            <a:xfrm>
              <a:off x="597244" y="0"/>
              <a:ext cx="0" cy="2289779"/>
            </a:xfrm>
            <a:prstGeom prst="straightConnector1">
              <a:avLst/>
            </a:prstGeom>
            <a:noFill/>
            <a:ln w="19050" cap="flat" cmpd="sng">
              <a:solidFill>
                <a:schemeClr val="dk1"/>
              </a:solidFill>
              <a:prstDash val="solid"/>
              <a:round/>
              <a:headEnd type="none" w="med" len="med"/>
              <a:tailEnd type="none" w="med" len="med"/>
            </a:ln>
          </p:spPr>
        </p:cxnSp>
        <p:sp>
          <p:nvSpPr>
            <p:cNvPr id="25" name="Google Shape;456;p47">
              <a:extLst>
                <a:ext uri="{FF2B5EF4-FFF2-40B4-BE49-F238E27FC236}">
                  <a16:creationId xmlns:a16="http://schemas.microsoft.com/office/drawing/2014/main" id="{EB3E6526-4F22-4238-9C8A-FF5DC400D4ED}"/>
                </a:ext>
              </a:extLst>
            </p:cNvPr>
            <p:cNvSpPr/>
            <p:nvPr/>
          </p:nvSpPr>
          <p:spPr>
            <a:xfrm>
              <a:off x="1439394" y="2106797"/>
              <a:ext cx="352500" cy="9543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480;p47">
              <a:extLst>
                <a:ext uri="{FF2B5EF4-FFF2-40B4-BE49-F238E27FC236}">
                  <a16:creationId xmlns:a16="http://schemas.microsoft.com/office/drawing/2014/main" id="{03A9076A-3444-4F28-B402-400C30F4487F}"/>
                </a:ext>
              </a:extLst>
            </p:cNvPr>
            <p:cNvSpPr txBox="1"/>
            <p:nvPr/>
          </p:nvSpPr>
          <p:spPr>
            <a:xfrm>
              <a:off x="1580108" y="2054389"/>
              <a:ext cx="1133400" cy="4227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b="1" kern="0" dirty="0">
                  <a:solidFill>
                    <a:srgbClr val="434343"/>
                  </a:solidFill>
                  <a:latin typeface="Livvic"/>
                  <a:ea typeface="Livvic"/>
                  <a:cs typeface="Livvic"/>
                  <a:sym typeface="Livvic"/>
                </a:rPr>
                <a:t>2018</a:t>
              </a:r>
              <a:endParaRPr sz="2400" b="1" kern="0" dirty="0">
                <a:solidFill>
                  <a:srgbClr val="434343"/>
                </a:solidFill>
                <a:latin typeface="Livvic"/>
                <a:ea typeface="Livvic"/>
                <a:cs typeface="Livvic"/>
                <a:sym typeface="Livvic"/>
              </a:endParaRPr>
            </a:p>
          </p:txBody>
        </p:sp>
        <p:sp>
          <p:nvSpPr>
            <p:cNvPr id="29" name="Google Shape;476;p47">
              <a:extLst>
                <a:ext uri="{FF2B5EF4-FFF2-40B4-BE49-F238E27FC236}">
                  <a16:creationId xmlns:a16="http://schemas.microsoft.com/office/drawing/2014/main" id="{B5FE0160-051B-4BC6-945B-1C988E96AF75}"/>
                </a:ext>
              </a:extLst>
            </p:cNvPr>
            <p:cNvSpPr txBox="1"/>
            <p:nvPr/>
          </p:nvSpPr>
          <p:spPr>
            <a:xfrm>
              <a:off x="1569581" y="2428876"/>
              <a:ext cx="2054623" cy="679500"/>
            </a:xfrm>
            <a:prstGeom prst="rect">
              <a:avLst/>
            </a:prstGeom>
            <a:noFill/>
            <a:ln>
              <a:noFill/>
            </a:ln>
          </p:spPr>
          <p:txBody>
            <a:bodyPr spcFirstLastPara="1" wrap="square" lIns="121900" tIns="121900" rIns="121900" bIns="121900" anchor="t" anchorCtr="0">
              <a:noAutofit/>
            </a:bodyPr>
            <a:lstStyle/>
            <a:p>
              <a:pPr marL="228594" indent="-228594" defTabSz="1219170">
                <a:buClr>
                  <a:srgbClr val="000000"/>
                </a:buClr>
                <a:buFont typeface="Arial" panose="020B0604020202020204" pitchFamily="34" charset="0"/>
                <a:buChar char="•"/>
              </a:pPr>
              <a:r>
                <a:rPr lang="en-US" sz="2000" kern="0" dirty="0">
                  <a:solidFill>
                    <a:srgbClr val="434343"/>
                  </a:solidFill>
                  <a:latin typeface="Catamaran Light"/>
                  <a:ea typeface="Catamaran Light"/>
                  <a:cs typeface="Catamaran Light"/>
                  <a:sym typeface="Catamaran Light"/>
                </a:rPr>
                <a:t>OpenShift and other solutions POC</a:t>
              </a:r>
            </a:p>
          </p:txBody>
        </p:sp>
      </p:grpSp>
      <p:sp>
        <p:nvSpPr>
          <p:cNvPr id="2" name="Left Brace 1">
            <a:extLst>
              <a:ext uri="{FF2B5EF4-FFF2-40B4-BE49-F238E27FC236}">
                <a16:creationId xmlns:a16="http://schemas.microsoft.com/office/drawing/2014/main" id="{8A353956-2915-D254-13E3-6EFC0E807C91}"/>
              </a:ext>
            </a:extLst>
          </p:cNvPr>
          <p:cNvSpPr/>
          <p:nvPr/>
        </p:nvSpPr>
        <p:spPr>
          <a:xfrm rot="16200000">
            <a:off x="8413516" y="3223009"/>
            <a:ext cx="279942" cy="5084810"/>
          </a:xfrm>
          <a:prstGeom prst="leftBrace">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7" name="Google Shape;201;p31">
            <a:extLst>
              <a:ext uri="{FF2B5EF4-FFF2-40B4-BE49-F238E27FC236}">
                <a16:creationId xmlns:a16="http://schemas.microsoft.com/office/drawing/2014/main" id="{EA3A4CBC-55C3-68E3-9EE3-A01C3B7089E1}"/>
              </a:ext>
            </a:extLst>
          </p:cNvPr>
          <p:cNvSpPr txBox="1">
            <a:spLocks/>
          </p:cNvSpPr>
          <p:nvPr/>
        </p:nvSpPr>
        <p:spPr>
          <a:xfrm>
            <a:off x="7545446" y="5869169"/>
            <a:ext cx="2029600" cy="53317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000"/>
              <a:buFont typeface="Catamaran Light"/>
              <a:buNone/>
              <a:defRPr sz="1333"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chemeClr val="dk1"/>
              </a:buClr>
              <a:buSzPts val="1000"/>
              <a:buFont typeface="Catamaran Light"/>
              <a:buNone/>
              <a:defRPr sz="1333" b="0" i="0" u="none" strike="noStrike" cap="none">
                <a:solidFill>
                  <a:schemeClr val="dk1"/>
                </a:solidFill>
                <a:latin typeface="Catamaran Light"/>
                <a:ea typeface="Catamaran Light"/>
                <a:cs typeface="Catamaran Light"/>
                <a:sym typeface="Catamaran Light"/>
              </a:defRPr>
            </a:lvl9pPr>
          </a:lstStyle>
          <a:p>
            <a:pPr marL="0" indent="0" algn="ctr"/>
            <a:r>
              <a:rPr lang="en-US" sz="2400" b="1" kern="0" dirty="0">
                <a:solidFill>
                  <a:schemeClr val="lt1"/>
                </a:solidFill>
              </a:rPr>
              <a:t>On-premise</a:t>
            </a:r>
          </a:p>
        </p:txBody>
      </p:sp>
    </p:spTree>
    <p:extLst>
      <p:ext uri="{BB962C8B-B14F-4D97-AF65-F5344CB8AC3E}">
        <p14:creationId xmlns:p14="http://schemas.microsoft.com/office/powerpoint/2010/main" val="19184291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8" name="Google Shape;195;p31">
            <a:extLst>
              <a:ext uri="{FF2B5EF4-FFF2-40B4-BE49-F238E27FC236}">
                <a16:creationId xmlns:a16="http://schemas.microsoft.com/office/drawing/2014/main" id="{F8704A95-5D66-438D-976C-51E537426921}"/>
              </a:ext>
            </a:extLst>
          </p:cNvPr>
          <p:cNvSpPr/>
          <p:nvPr/>
        </p:nvSpPr>
        <p:spPr>
          <a:xfrm>
            <a:off x="4928494" y="3514903"/>
            <a:ext cx="7263505" cy="3348400"/>
          </a:xfrm>
          <a:prstGeom prst="rect">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074" name="Picture 2" descr="Tiny people examining operating system error warning on web page isolated flat illustration. Free Vector">
            <a:extLst>
              <a:ext uri="{FF2B5EF4-FFF2-40B4-BE49-F238E27FC236}">
                <a16:creationId xmlns:a16="http://schemas.microsoft.com/office/drawing/2014/main" id="{5B4E38E9-80C9-477F-9CFF-632CF3002306}"/>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8834" t="5683" r="9080" b="8849"/>
          <a:stretch/>
        </p:blipFill>
        <p:spPr bwMode="auto">
          <a:xfrm>
            <a:off x="5929943" y="16078"/>
            <a:ext cx="4603064" cy="3192645"/>
          </a:xfrm>
          <a:prstGeom prst="rect">
            <a:avLst/>
          </a:prstGeom>
          <a:noFill/>
          <a:extLst>
            <a:ext uri="{909E8E84-426E-40DD-AFC4-6F175D3DCCD1}">
              <a14:hiddenFill xmlns:a14="http://schemas.microsoft.com/office/drawing/2010/main">
                <a:solidFill>
                  <a:srgbClr val="FFFFFF"/>
                </a:solidFill>
              </a14:hiddenFill>
            </a:ext>
          </a:extLst>
        </p:spPr>
      </p:pic>
      <p:sp>
        <p:nvSpPr>
          <p:cNvPr id="193" name="Google Shape;193;p31"/>
          <p:cNvSpPr txBox="1">
            <a:spLocks noGrp="1"/>
          </p:cNvSpPr>
          <p:nvPr>
            <p:ph type="ctrTitle" idx="4"/>
          </p:nvPr>
        </p:nvSpPr>
        <p:spPr>
          <a:xfrm>
            <a:off x="934430" y="309392"/>
            <a:ext cx="2683575" cy="557061"/>
          </a:xfrm>
          <a:prstGeom prst="rect">
            <a:avLst/>
          </a:prstGeom>
        </p:spPr>
        <p:txBody>
          <a:bodyPr spcFirstLastPara="1" wrap="square" lIns="121900" tIns="121900" rIns="121900" bIns="121900" anchor="ctr" anchorCtr="0">
            <a:noAutofit/>
          </a:bodyPr>
          <a:lstStyle/>
          <a:p>
            <a:r>
              <a:rPr lang="en-US" dirty="0"/>
              <a:t>Challenges</a:t>
            </a:r>
          </a:p>
        </p:txBody>
      </p:sp>
      <p:grpSp>
        <p:nvGrpSpPr>
          <p:cNvPr id="6" name="Group 5">
            <a:extLst>
              <a:ext uri="{FF2B5EF4-FFF2-40B4-BE49-F238E27FC236}">
                <a16:creationId xmlns:a16="http://schemas.microsoft.com/office/drawing/2014/main" id="{C078F619-BA0C-4C60-86C0-576AD2F59187}"/>
              </a:ext>
            </a:extLst>
          </p:cNvPr>
          <p:cNvGrpSpPr/>
          <p:nvPr/>
        </p:nvGrpSpPr>
        <p:grpSpPr>
          <a:xfrm>
            <a:off x="649952" y="0"/>
            <a:ext cx="4136545" cy="6858000"/>
            <a:chOff x="487463" y="0"/>
            <a:chExt cx="3102409" cy="5143500"/>
          </a:xfrm>
        </p:grpSpPr>
        <p:cxnSp>
          <p:nvCxnSpPr>
            <p:cNvPr id="21" name="Google Shape;462;p47">
              <a:extLst>
                <a:ext uri="{FF2B5EF4-FFF2-40B4-BE49-F238E27FC236}">
                  <a16:creationId xmlns:a16="http://schemas.microsoft.com/office/drawing/2014/main" id="{4F1C35E9-DFAF-4DCF-B1DB-CC2AC53A2B43}"/>
                </a:ext>
              </a:extLst>
            </p:cNvPr>
            <p:cNvCxnSpPr>
              <a:cxnSpLocks/>
            </p:cNvCxnSpPr>
            <p:nvPr/>
          </p:nvCxnSpPr>
          <p:spPr>
            <a:xfrm flipH="1">
              <a:off x="800978" y="2467291"/>
              <a:ext cx="540238" cy="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470;p47">
              <a:extLst>
                <a:ext uri="{FF2B5EF4-FFF2-40B4-BE49-F238E27FC236}">
                  <a16:creationId xmlns:a16="http://schemas.microsoft.com/office/drawing/2014/main" id="{2A544B05-AFAF-4955-9202-7D4336880DE6}"/>
                </a:ext>
              </a:extLst>
            </p:cNvPr>
            <p:cNvSpPr/>
            <p:nvPr/>
          </p:nvSpPr>
          <p:spPr>
            <a:xfrm rot="5400000">
              <a:off x="487463" y="2349450"/>
              <a:ext cx="222300" cy="222300"/>
            </a:xfrm>
            <a:prstGeom prst="diamond">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23" name="Google Shape;473;p47">
              <a:extLst>
                <a:ext uri="{FF2B5EF4-FFF2-40B4-BE49-F238E27FC236}">
                  <a16:creationId xmlns:a16="http://schemas.microsoft.com/office/drawing/2014/main" id="{DF367FF5-3D39-4981-8471-331AF24E4E74}"/>
                </a:ext>
              </a:extLst>
            </p:cNvPr>
            <p:cNvCxnSpPr>
              <a:cxnSpLocks/>
            </p:cNvCxnSpPr>
            <p:nvPr/>
          </p:nvCxnSpPr>
          <p:spPr>
            <a:xfrm>
              <a:off x="597244" y="2636177"/>
              <a:ext cx="0" cy="2507323"/>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473;p47">
              <a:extLst>
                <a:ext uri="{FF2B5EF4-FFF2-40B4-BE49-F238E27FC236}">
                  <a16:creationId xmlns:a16="http://schemas.microsoft.com/office/drawing/2014/main" id="{918BC051-80E2-45D7-8AA4-748D06E5D8B0}"/>
                </a:ext>
              </a:extLst>
            </p:cNvPr>
            <p:cNvCxnSpPr>
              <a:cxnSpLocks/>
            </p:cNvCxnSpPr>
            <p:nvPr/>
          </p:nvCxnSpPr>
          <p:spPr>
            <a:xfrm>
              <a:off x="597244" y="0"/>
              <a:ext cx="0" cy="2289779"/>
            </a:xfrm>
            <a:prstGeom prst="straightConnector1">
              <a:avLst/>
            </a:prstGeom>
            <a:noFill/>
            <a:ln w="19050" cap="flat" cmpd="sng">
              <a:solidFill>
                <a:schemeClr val="dk1"/>
              </a:solidFill>
              <a:prstDash val="solid"/>
              <a:round/>
              <a:headEnd type="none" w="med" len="med"/>
              <a:tailEnd type="none" w="med" len="med"/>
            </a:ln>
          </p:spPr>
        </p:cxnSp>
        <p:sp>
          <p:nvSpPr>
            <p:cNvPr id="25" name="Google Shape;456;p47">
              <a:extLst>
                <a:ext uri="{FF2B5EF4-FFF2-40B4-BE49-F238E27FC236}">
                  <a16:creationId xmlns:a16="http://schemas.microsoft.com/office/drawing/2014/main" id="{EB3E6526-4F22-4238-9C8A-FF5DC400D4ED}"/>
                </a:ext>
              </a:extLst>
            </p:cNvPr>
            <p:cNvSpPr/>
            <p:nvPr/>
          </p:nvSpPr>
          <p:spPr>
            <a:xfrm>
              <a:off x="1439394" y="2106797"/>
              <a:ext cx="352500" cy="954300"/>
            </a:xfrm>
            <a:prstGeom prst="rect">
              <a:avLst/>
            </a:prstGeom>
            <a:solidFill>
              <a:schemeClr val="accent3">
                <a:alpha val="5843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480;p47">
              <a:extLst>
                <a:ext uri="{FF2B5EF4-FFF2-40B4-BE49-F238E27FC236}">
                  <a16:creationId xmlns:a16="http://schemas.microsoft.com/office/drawing/2014/main" id="{03A9076A-3444-4F28-B402-400C30F4487F}"/>
                </a:ext>
              </a:extLst>
            </p:cNvPr>
            <p:cNvSpPr txBox="1"/>
            <p:nvPr/>
          </p:nvSpPr>
          <p:spPr>
            <a:xfrm>
              <a:off x="1580108" y="2054389"/>
              <a:ext cx="1133400" cy="4227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b="1" kern="0" dirty="0">
                  <a:solidFill>
                    <a:srgbClr val="434343"/>
                  </a:solidFill>
                  <a:latin typeface="Livvic"/>
                  <a:ea typeface="Livvic"/>
                  <a:cs typeface="Livvic"/>
                  <a:sym typeface="Livvic"/>
                </a:rPr>
                <a:t>2018</a:t>
              </a:r>
              <a:endParaRPr sz="2400" b="1" kern="0" dirty="0">
                <a:solidFill>
                  <a:srgbClr val="434343"/>
                </a:solidFill>
                <a:latin typeface="Livvic"/>
                <a:ea typeface="Livvic"/>
                <a:cs typeface="Livvic"/>
                <a:sym typeface="Livvic"/>
              </a:endParaRPr>
            </a:p>
          </p:txBody>
        </p:sp>
        <p:sp>
          <p:nvSpPr>
            <p:cNvPr id="29" name="Google Shape;476;p47">
              <a:extLst>
                <a:ext uri="{FF2B5EF4-FFF2-40B4-BE49-F238E27FC236}">
                  <a16:creationId xmlns:a16="http://schemas.microsoft.com/office/drawing/2014/main" id="{B5FE0160-051B-4BC6-945B-1C988E96AF75}"/>
                </a:ext>
              </a:extLst>
            </p:cNvPr>
            <p:cNvSpPr txBox="1"/>
            <p:nvPr/>
          </p:nvSpPr>
          <p:spPr>
            <a:xfrm>
              <a:off x="1569581" y="2428876"/>
              <a:ext cx="2020291" cy="679500"/>
            </a:xfrm>
            <a:prstGeom prst="rect">
              <a:avLst/>
            </a:prstGeom>
            <a:noFill/>
            <a:ln>
              <a:noFill/>
            </a:ln>
          </p:spPr>
          <p:txBody>
            <a:bodyPr spcFirstLastPara="1" wrap="square" lIns="121900" tIns="121900" rIns="121900" bIns="121900" anchor="t" anchorCtr="0">
              <a:noAutofit/>
            </a:bodyPr>
            <a:lstStyle/>
            <a:p>
              <a:pPr marL="228594" indent="-228594" defTabSz="1219170">
                <a:buClr>
                  <a:srgbClr val="000000"/>
                </a:buClr>
                <a:buFont typeface="Arial" panose="020B0604020202020204" pitchFamily="34" charset="0"/>
                <a:buChar char="•"/>
              </a:pPr>
              <a:r>
                <a:rPr lang="en-US" sz="2000" kern="0" dirty="0">
                  <a:solidFill>
                    <a:srgbClr val="434343"/>
                  </a:solidFill>
                  <a:latin typeface="Catamaran Light"/>
                  <a:ea typeface="Catamaran Light"/>
                  <a:cs typeface="Catamaran Light"/>
                  <a:sym typeface="Catamaran Light"/>
                </a:rPr>
                <a:t>OpenShift and other solutions POC</a:t>
              </a:r>
            </a:p>
          </p:txBody>
        </p:sp>
      </p:grpSp>
      <p:sp>
        <p:nvSpPr>
          <p:cNvPr id="7" name="TextBox 6">
            <a:extLst>
              <a:ext uri="{FF2B5EF4-FFF2-40B4-BE49-F238E27FC236}">
                <a16:creationId xmlns:a16="http://schemas.microsoft.com/office/drawing/2014/main" id="{BC6F1ADD-FBA2-4B36-9B45-59796CD46917}"/>
              </a:ext>
            </a:extLst>
          </p:cNvPr>
          <p:cNvSpPr txBox="1"/>
          <p:nvPr/>
        </p:nvSpPr>
        <p:spPr>
          <a:xfrm>
            <a:off x="6602477" y="4156013"/>
            <a:ext cx="6056480" cy="400110"/>
          </a:xfrm>
          <a:prstGeom prst="rect">
            <a:avLst/>
          </a:prstGeom>
          <a:noFill/>
        </p:spPr>
        <p:txBody>
          <a:bodyPr wrap="square" rtlCol="0">
            <a:spAutoFit/>
          </a:bodyPr>
          <a:lstStyle/>
          <a:p>
            <a:pPr defTabSz="1219170">
              <a:buClr>
                <a:srgbClr val="FFFFFF"/>
              </a:buClr>
            </a:pPr>
            <a:r>
              <a:rPr lang="en-US" sz="2000" b="1" kern="0" dirty="0">
                <a:solidFill>
                  <a:srgbClr val="FFFFFF"/>
                </a:solidFill>
                <a:latin typeface="Calibri" panose="020F0502020204030204" pitchFamily="34" charset="0"/>
                <a:cs typeface="Arial"/>
                <a:sym typeface="Arial"/>
              </a:rPr>
              <a:t>Focus on DX</a:t>
            </a:r>
            <a:endParaRPr lang="en-US" sz="2000" b="1" kern="0" dirty="0">
              <a:solidFill>
                <a:srgbClr val="FFFFFF"/>
              </a:solidFill>
              <a:latin typeface="Arial"/>
              <a:cs typeface="Arial"/>
              <a:sym typeface="Arial"/>
            </a:endParaRPr>
          </a:p>
        </p:txBody>
      </p:sp>
      <p:sp>
        <p:nvSpPr>
          <p:cNvPr id="27" name="TextBox 26">
            <a:extLst>
              <a:ext uri="{FF2B5EF4-FFF2-40B4-BE49-F238E27FC236}">
                <a16:creationId xmlns:a16="http://schemas.microsoft.com/office/drawing/2014/main" id="{3C0311FF-90F9-4B82-B152-D9960A2D70C0}"/>
              </a:ext>
            </a:extLst>
          </p:cNvPr>
          <p:cNvSpPr txBox="1"/>
          <p:nvPr/>
        </p:nvSpPr>
        <p:spPr>
          <a:xfrm>
            <a:off x="-1839513" y="4541159"/>
            <a:ext cx="1773420" cy="1549207"/>
          </a:xfrm>
          <a:prstGeom prst="rect">
            <a:avLst/>
          </a:prstGeom>
          <a:noFill/>
        </p:spPr>
        <p:txBody>
          <a:bodyPr wrap="square" rtlCol="0">
            <a:spAutoFit/>
          </a:bodyPr>
          <a:lstStyle/>
          <a:p>
            <a:pPr defTabSz="1219170">
              <a:buClr>
                <a:srgbClr val="000000"/>
              </a:buClr>
            </a:pPr>
            <a:r>
              <a:rPr lang="en-US" sz="1400" b="1" kern="0" dirty="0">
                <a:solidFill>
                  <a:srgbClr val="595959"/>
                </a:solidFill>
                <a:latin typeface="Livvic"/>
                <a:cs typeface="Arial"/>
                <a:sym typeface="Arial"/>
              </a:rPr>
              <a:t>Title –</a:t>
            </a:r>
            <a:r>
              <a:rPr lang="en-US" sz="1400" b="1" kern="0" dirty="0" err="1">
                <a:solidFill>
                  <a:srgbClr val="595959"/>
                </a:solidFill>
                <a:latin typeface="Livvic"/>
                <a:cs typeface="Arial"/>
                <a:sym typeface="Arial"/>
              </a:rPr>
              <a:t>Livvic</a:t>
            </a:r>
            <a:r>
              <a:rPr lang="en-US" sz="1400" b="1" kern="0" dirty="0">
                <a:solidFill>
                  <a:srgbClr val="595959"/>
                </a:solidFill>
                <a:latin typeface="Livvic"/>
                <a:cs typeface="Arial"/>
                <a:sym typeface="Arial"/>
              </a:rPr>
              <a:t> -24</a:t>
            </a:r>
          </a:p>
          <a:p>
            <a:pPr defTabSz="1219170">
              <a:buClr>
                <a:srgbClr val="000000"/>
              </a:buClr>
            </a:pPr>
            <a:endParaRPr lang="en-US" sz="1400" b="1" kern="0" dirty="0">
              <a:solidFill>
                <a:srgbClr val="595959"/>
              </a:solidFill>
              <a:latin typeface="Livvic"/>
              <a:cs typeface="Arial"/>
              <a:sym typeface="Arial"/>
            </a:endParaRPr>
          </a:p>
          <a:p>
            <a:pPr defTabSz="1219170">
              <a:buClr>
                <a:srgbClr val="000000"/>
              </a:buClr>
            </a:pPr>
            <a:r>
              <a:rPr lang="en-US" sz="1600" kern="0" dirty="0">
                <a:solidFill>
                  <a:srgbClr val="595959"/>
                </a:solidFill>
                <a:latin typeface="Catamaran Light" panose="020B0604020202020204" charset="0"/>
                <a:cs typeface="Catamaran Light" panose="020B0604020202020204" charset="0"/>
                <a:sym typeface="Arial"/>
              </a:rPr>
              <a:t>Body - Catamaran Light 12</a:t>
            </a:r>
          </a:p>
          <a:p>
            <a:pPr defTabSz="1219170">
              <a:buClr>
                <a:srgbClr val="000000"/>
              </a:buClr>
            </a:pPr>
            <a:r>
              <a:rPr lang="en-US" sz="1600" kern="0" dirty="0">
                <a:solidFill>
                  <a:srgbClr val="595959"/>
                </a:solidFill>
                <a:latin typeface="Calibri" panose="020F0502020204030204" pitchFamily="34" charset="0"/>
                <a:cs typeface="Arial"/>
                <a:sym typeface="Catamaran Light"/>
              </a:rPr>
              <a:t>Body –Calibri 12</a:t>
            </a:r>
            <a:r>
              <a:rPr lang="en-US" sz="1867" kern="0" dirty="0">
                <a:solidFill>
                  <a:srgbClr val="000000"/>
                </a:solidFill>
                <a:latin typeface="Arial"/>
                <a:cs typeface="Arial"/>
                <a:sym typeface="Arial"/>
              </a:rPr>
              <a:t> </a:t>
            </a:r>
          </a:p>
        </p:txBody>
      </p:sp>
      <p:grpSp>
        <p:nvGrpSpPr>
          <p:cNvPr id="31" name="Google Shape;4019;p59">
            <a:extLst>
              <a:ext uri="{FF2B5EF4-FFF2-40B4-BE49-F238E27FC236}">
                <a16:creationId xmlns:a16="http://schemas.microsoft.com/office/drawing/2014/main" id="{599A04A6-F1B9-43C7-8162-1D0BA331620E}"/>
              </a:ext>
            </a:extLst>
          </p:cNvPr>
          <p:cNvGrpSpPr/>
          <p:nvPr/>
        </p:nvGrpSpPr>
        <p:grpSpPr>
          <a:xfrm>
            <a:off x="6062838" y="4138133"/>
            <a:ext cx="397644" cy="410369"/>
            <a:chOff x="5779408" y="3699191"/>
            <a:chExt cx="317645" cy="318757"/>
          </a:xfrm>
          <a:solidFill>
            <a:srgbClr val="C00000"/>
          </a:solidFill>
        </p:grpSpPr>
        <p:sp>
          <p:nvSpPr>
            <p:cNvPr id="32" name="Google Shape;4020;p59">
              <a:extLst>
                <a:ext uri="{FF2B5EF4-FFF2-40B4-BE49-F238E27FC236}">
                  <a16:creationId xmlns:a16="http://schemas.microsoft.com/office/drawing/2014/main" id="{EAFB3144-972A-4AAC-A24E-BC4511E9EEA7}"/>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 name="Google Shape;4021;p59">
              <a:extLst>
                <a:ext uri="{FF2B5EF4-FFF2-40B4-BE49-F238E27FC236}">
                  <a16:creationId xmlns:a16="http://schemas.microsoft.com/office/drawing/2014/main" id="{49AAA94B-B6CB-4992-9DEE-02AD33D0A828}"/>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6" name="Google Shape;4019;p59">
            <a:extLst>
              <a:ext uri="{FF2B5EF4-FFF2-40B4-BE49-F238E27FC236}">
                <a16:creationId xmlns:a16="http://schemas.microsoft.com/office/drawing/2014/main" id="{183092B0-E246-4D61-B996-957D0E3A74BD}"/>
              </a:ext>
            </a:extLst>
          </p:cNvPr>
          <p:cNvGrpSpPr/>
          <p:nvPr/>
        </p:nvGrpSpPr>
        <p:grpSpPr>
          <a:xfrm>
            <a:off x="6062838" y="4805834"/>
            <a:ext cx="397644" cy="410369"/>
            <a:chOff x="5779408" y="3699191"/>
            <a:chExt cx="317645" cy="318757"/>
          </a:xfrm>
          <a:solidFill>
            <a:srgbClr val="C00000"/>
          </a:solidFill>
        </p:grpSpPr>
        <p:sp>
          <p:nvSpPr>
            <p:cNvPr id="37" name="Google Shape;4020;p59">
              <a:extLst>
                <a:ext uri="{FF2B5EF4-FFF2-40B4-BE49-F238E27FC236}">
                  <a16:creationId xmlns:a16="http://schemas.microsoft.com/office/drawing/2014/main" id="{8B51383F-96FF-4CEB-A34B-67B818901C10}"/>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8" name="Google Shape;4021;p59">
              <a:extLst>
                <a:ext uri="{FF2B5EF4-FFF2-40B4-BE49-F238E27FC236}">
                  <a16:creationId xmlns:a16="http://schemas.microsoft.com/office/drawing/2014/main" id="{7EF6498B-C000-4A3C-9261-FFD4E0703919}"/>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9" name="TextBox 38">
            <a:extLst>
              <a:ext uri="{FF2B5EF4-FFF2-40B4-BE49-F238E27FC236}">
                <a16:creationId xmlns:a16="http://schemas.microsoft.com/office/drawing/2014/main" id="{6CEC7EAC-9D38-4F08-8C3A-9D5FBAC14CC1}"/>
              </a:ext>
            </a:extLst>
          </p:cNvPr>
          <p:cNvSpPr txBox="1"/>
          <p:nvPr/>
        </p:nvSpPr>
        <p:spPr>
          <a:xfrm>
            <a:off x="6602477" y="4810251"/>
            <a:ext cx="6056480" cy="400110"/>
          </a:xfrm>
          <a:prstGeom prst="rect">
            <a:avLst/>
          </a:prstGeom>
          <a:noFill/>
        </p:spPr>
        <p:txBody>
          <a:bodyPr wrap="square" rtlCol="0">
            <a:spAutoFit/>
          </a:bodyPr>
          <a:lstStyle/>
          <a:p>
            <a:pPr defTabSz="1219170">
              <a:buClr>
                <a:srgbClr val="FFFFFF"/>
              </a:buClr>
            </a:pPr>
            <a:r>
              <a:rPr lang="en-US" sz="2000" b="1" kern="0" dirty="0">
                <a:solidFill>
                  <a:srgbClr val="FFFFFF"/>
                </a:solidFill>
                <a:latin typeface="Calibri" panose="020F0502020204030204" pitchFamily="34" charset="0"/>
                <a:cs typeface="Arial"/>
                <a:sym typeface="Arial"/>
              </a:rPr>
              <a:t>Enterprise Security</a:t>
            </a:r>
            <a:endParaRPr lang="en-US" sz="2000" b="1" kern="0" dirty="0">
              <a:solidFill>
                <a:srgbClr val="FFFFFF"/>
              </a:solidFill>
              <a:latin typeface="Arial"/>
              <a:cs typeface="Arial"/>
              <a:sym typeface="Arial"/>
            </a:endParaRPr>
          </a:p>
        </p:txBody>
      </p:sp>
      <p:sp>
        <p:nvSpPr>
          <p:cNvPr id="202" name="Google Shape;202;p31"/>
          <p:cNvSpPr/>
          <p:nvPr/>
        </p:nvSpPr>
        <p:spPr>
          <a:xfrm rot="10800000" flipH="1">
            <a:off x="4928494" y="3238503"/>
            <a:ext cx="7263505" cy="276400"/>
          </a:xfrm>
          <a:prstGeom prst="rect">
            <a:avLst/>
          </a:prstGeom>
          <a:solidFill>
            <a:schemeClr val="accent1">
              <a:alpha val="61799"/>
            </a:schemeClr>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40" name="Google Shape;4019;p59">
            <a:extLst>
              <a:ext uri="{FF2B5EF4-FFF2-40B4-BE49-F238E27FC236}">
                <a16:creationId xmlns:a16="http://schemas.microsoft.com/office/drawing/2014/main" id="{EE2926B6-0ED9-42F6-AFA2-B976675238B1}"/>
              </a:ext>
            </a:extLst>
          </p:cNvPr>
          <p:cNvGrpSpPr/>
          <p:nvPr/>
        </p:nvGrpSpPr>
        <p:grpSpPr>
          <a:xfrm>
            <a:off x="6108294" y="5490193"/>
            <a:ext cx="397644" cy="410369"/>
            <a:chOff x="5779408" y="3699191"/>
            <a:chExt cx="317645" cy="318757"/>
          </a:xfrm>
          <a:solidFill>
            <a:srgbClr val="C00000"/>
          </a:solidFill>
        </p:grpSpPr>
        <p:sp>
          <p:nvSpPr>
            <p:cNvPr id="41" name="Google Shape;4020;p59">
              <a:extLst>
                <a:ext uri="{FF2B5EF4-FFF2-40B4-BE49-F238E27FC236}">
                  <a16:creationId xmlns:a16="http://schemas.microsoft.com/office/drawing/2014/main" id="{C8C47E16-7321-4B2D-B619-BF2ABD85CC46}"/>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2" name="Google Shape;4021;p59">
              <a:extLst>
                <a:ext uri="{FF2B5EF4-FFF2-40B4-BE49-F238E27FC236}">
                  <a16:creationId xmlns:a16="http://schemas.microsoft.com/office/drawing/2014/main" id="{BB37EE5E-79BB-4203-A732-30F52AF0C810}"/>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43" name="TextBox 42">
            <a:extLst>
              <a:ext uri="{FF2B5EF4-FFF2-40B4-BE49-F238E27FC236}">
                <a16:creationId xmlns:a16="http://schemas.microsoft.com/office/drawing/2014/main" id="{0170FAA0-5475-4D98-8ADD-3B53733C5D27}"/>
              </a:ext>
            </a:extLst>
          </p:cNvPr>
          <p:cNvSpPr txBox="1"/>
          <p:nvPr/>
        </p:nvSpPr>
        <p:spPr>
          <a:xfrm>
            <a:off x="6594139" y="5464488"/>
            <a:ext cx="6056480" cy="400110"/>
          </a:xfrm>
          <a:prstGeom prst="rect">
            <a:avLst/>
          </a:prstGeom>
          <a:noFill/>
        </p:spPr>
        <p:txBody>
          <a:bodyPr wrap="square" rtlCol="0">
            <a:spAutoFit/>
          </a:bodyPr>
          <a:lstStyle/>
          <a:p>
            <a:pPr defTabSz="1219170">
              <a:buClr>
                <a:srgbClr val="FFFFFF"/>
              </a:buClr>
            </a:pPr>
            <a:r>
              <a:rPr lang="en-US" sz="2000" b="1" kern="0" dirty="0">
                <a:solidFill>
                  <a:srgbClr val="FFFFFF"/>
                </a:solidFill>
                <a:latin typeface="Calibri" panose="020F0502020204030204" pitchFamily="34" charset="0"/>
                <a:cs typeface="Arial"/>
                <a:sym typeface="Arial"/>
              </a:rPr>
              <a:t>On-premise</a:t>
            </a:r>
            <a:endParaRPr lang="en-US" sz="2000" b="1" kern="0" dirty="0">
              <a:solidFill>
                <a:srgbClr val="FFFFFF"/>
              </a:solidFill>
              <a:latin typeface="Arial"/>
              <a:cs typeface="Arial"/>
              <a:sym typeface="Arial"/>
            </a:endParaRPr>
          </a:p>
        </p:txBody>
      </p:sp>
      <p:sp>
        <p:nvSpPr>
          <p:cNvPr id="2" name="TextBox 1">
            <a:extLst>
              <a:ext uri="{FF2B5EF4-FFF2-40B4-BE49-F238E27FC236}">
                <a16:creationId xmlns:a16="http://schemas.microsoft.com/office/drawing/2014/main" id="{F11E84BE-0AEF-497C-9A7A-4E9934DE31E8}"/>
              </a:ext>
            </a:extLst>
          </p:cNvPr>
          <p:cNvSpPr txBox="1"/>
          <p:nvPr/>
        </p:nvSpPr>
        <p:spPr>
          <a:xfrm rot="16200000">
            <a:off x="4373809" y="4565466"/>
            <a:ext cx="2483912" cy="461665"/>
          </a:xfrm>
          <a:prstGeom prst="rect">
            <a:avLst/>
          </a:prstGeom>
          <a:noFill/>
        </p:spPr>
        <p:txBody>
          <a:bodyPr wrap="square" rtlCol="0">
            <a:spAutoFit/>
          </a:bodyPr>
          <a:lstStyle/>
          <a:p>
            <a:pPr defTabSz="1219170">
              <a:buClr>
                <a:srgbClr val="000000"/>
              </a:buClr>
            </a:pPr>
            <a:r>
              <a:rPr lang="en-US" sz="2400" b="1" kern="0" dirty="0">
                <a:solidFill>
                  <a:srgbClr val="434343"/>
                </a:solidFill>
                <a:latin typeface="Catamaran Light"/>
                <a:cs typeface="Catamaran Light"/>
                <a:sym typeface="Arial"/>
              </a:rPr>
              <a:t>Most Solutions</a:t>
            </a:r>
          </a:p>
        </p:txBody>
      </p:sp>
    </p:spTree>
    <p:extLst>
      <p:ext uri="{BB962C8B-B14F-4D97-AF65-F5344CB8AC3E}">
        <p14:creationId xmlns:p14="http://schemas.microsoft.com/office/powerpoint/2010/main" val="3354401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TotalTime>
  <Words>3125</Words>
  <Application>Microsoft Office PowerPoint</Application>
  <PresentationFormat>Widescreen</PresentationFormat>
  <Paragraphs>488</Paragraphs>
  <Slides>39</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Calibri Light</vt:lpstr>
      <vt:lpstr>Candara Light</vt:lpstr>
      <vt:lpstr>Catamaran Light</vt:lpstr>
      <vt:lpstr>Courier New</vt:lpstr>
      <vt:lpstr>Fira Sans Extra Condensed Medium</vt:lpstr>
      <vt:lpstr>Livvic</vt:lpstr>
      <vt:lpstr>metropolislight</vt:lpstr>
      <vt:lpstr>Roboto</vt:lpstr>
      <vt:lpstr>Tahoma</vt:lpstr>
      <vt:lpstr>Trebuchet MS</vt:lpstr>
      <vt:lpstr>Engineering Project Proposal by Slidesgo</vt:lpstr>
      <vt:lpstr>Platform Engineer’s Journey</vt:lpstr>
      <vt:lpstr>PowerPoint Presentation</vt:lpstr>
      <vt:lpstr>About Myself</vt:lpstr>
      <vt:lpstr>About Myself</vt:lpstr>
      <vt:lpstr>Table of Contents</vt:lpstr>
      <vt:lpstr>PowerPoint Presentation</vt:lpstr>
      <vt:lpstr>How We Started</vt:lpstr>
      <vt:lpstr>Goals</vt:lpstr>
      <vt:lpstr>Challenges</vt:lpstr>
      <vt:lpstr>PowerPoint Presentation</vt:lpstr>
      <vt:lpstr>OpenShift Adoption</vt:lpstr>
      <vt:lpstr>PowerPoint Presentation</vt:lpstr>
      <vt:lpstr>Traditional Oil &amp; Gas Enterprise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To-do List</vt:lpstr>
      <vt:lpstr>THANKS</vt:lpstr>
      <vt:lpstr>References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Yasmeen M</dc:creator>
  <cp:lastModifiedBy>Yasmeen M</cp:lastModifiedBy>
  <cp:revision>14</cp:revision>
  <dcterms:created xsi:type="dcterms:W3CDTF">2022-05-11T04:17:57Z</dcterms:created>
  <dcterms:modified xsi:type="dcterms:W3CDTF">2022-05-14T17:15:07Z</dcterms:modified>
</cp:coreProperties>
</file>