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72" r:id="rId4"/>
    <p:sldId id="277" r:id="rId5"/>
    <p:sldId id="276" r:id="rId6"/>
    <p:sldId id="275" r:id="rId7"/>
    <p:sldId id="261" r:id="rId8"/>
    <p:sldId id="273" r:id="rId9"/>
    <p:sldId id="268" r:id="rId10"/>
    <p:sldId id="266" r:id="rId11"/>
    <p:sldId id="264" r:id="rId12"/>
    <p:sldId id="27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9" autoAdjust="0"/>
    <p:restoredTop sz="88996" autoAdjust="0"/>
  </p:normalViewPr>
  <p:slideViewPr>
    <p:cSldViewPr snapToGrid="0" snapToObjects="1">
      <p:cViewPr>
        <p:scale>
          <a:sx n="80" d="100"/>
          <a:sy n="80" d="100"/>
        </p:scale>
        <p:origin x="-36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D709A-6F93-AB45-86F2-C0AA7B66AC74}" type="datetime1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4E9AD-2312-2846-8899-88DC1BCAB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102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BB43F-43C0-CA46-9D03-411B571943D9}" type="datetime1">
              <a:rPr lang="en-US" smtClean="0"/>
              <a:t>9/10/14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CB50F-1E04-014F-81B6-285FD1BA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942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Library based models such as </a:t>
            </a:r>
            <a:r>
              <a:rPr lang="en-US" dirty="0" err="1" smtClean="0"/>
              <a:t>OpenSHMEM</a:t>
            </a:r>
            <a:r>
              <a:rPr lang="en-US" baseline="0" dirty="0" smtClean="0"/>
              <a:t> is treated  as a </a:t>
            </a:r>
            <a:r>
              <a:rPr lang="en-US" baseline="0" dirty="0" err="1" smtClean="0"/>
              <a:t>blackbox</a:t>
            </a:r>
            <a:r>
              <a:rPr lang="en-US" baseline="0" dirty="0" smtClean="0"/>
              <a:t> for the compiler and do not benefit from the same semantic checking capabilities offered to a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50F-1E04-014F-81B6-285FD1BAB4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61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The </a:t>
            </a:r>
            <a:r>
              <a:rPr lang="en-US" dirty="0" err="1" smtClean="0"/>
              <a:t>OpenSHMEM</a:t>
            </a:r>
            <a:r>
              <a:rPr lang="en-US" dirty="0" smtClean="0"/>
              <a:t> Analyzer has an interactive</a:t>
            </a:r>
            <a:r>
              <a:rPr lang="en-US" baseline="0" dirty="0" smtClean="0"/>
              <a:t> </a:t>
            </a:r>
            <a:r>
              <a:rPr lang="en-US" dirty="0" smtClean="0"/>
              <a:t>component that provides a graphical user interface using HTML to display its output and to</a:t>
            </a:r>
            <a:r>
              <a:rPr lang="en-US" baseline="0" dirty="0" smtClean="0"/>
              <a:t> </a:t>
            </a:r>
            <a:r>
              <a:rPr lang="en-US" dirty="0" smtClean="0"/>
              <a:t>navigate the source code and error messages within them.</a:t>
            </a:r>
          </a:p>
          <a:p>
            <a:endParaRPr lang="en-US" dirty="0" smtClean="0"/>
          </a:p>
          <a:p>
            <a:r>
              <a:rPr lang="en-US" dirty="0" smtClean="0"/>
              <a:t>-The current input</a:t>
            </a:r>
            <a:r>
              <a:rPr lang="en-US" baseline="0" dirty="0" smtClean="0"/>
              <a:t> </a:t>
            </a:r>
            <a:r>
              <a:rPr lang="en-US" dirty="0" smtClean="0"/>
              <a:t>languages for the </a:t>
            </a:r>
            <a:r>
              <a:rPr lang="en-US" dirty="0" err="1" smtClean="0"/>
              <a:t>OpenSHMEM</a:t>
            </a:r>
            <a:r>
              <a:rPr lang="en-US" dirty="0" smtClean="0"/>
              <a:t> Analyzer are C/C++, </a:t>
            </a:r>
            <a:r>
              <a:rPr lang="en-US" dirty="0" err="1" smtClean="0"/>
              <a:t>OpenSHMEM</a:t>
            </a:r>
            <a:r>
              <a:rPr lang="en-US" dirty="0" smtClean="0"/>
              <a:t> API 1.0.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50F-1E04-014F-81B6-285FD1BAB4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89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50F-1E04-014F-81B6-285FD1BAB4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89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50F-1E04-014F-81B6-285FD1BAB4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89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Installation instructions:</a:t>
            </a:r>
          </a:p>
          <a:p>
            <a:endParaRPr lang="en-US" sz="1200" dirty="0" smtClean="0"/>
          </a:p>
          <a:p>
            <a:r>
              <a:rPr lang="en-US" sz="1200" dirty="0" smtClean="0"/>
              <a:t>Install code2html 0.9.1</a:t>
            </a:r>
          </a:p>
          <a:p>
            <a:r>
              <a:rPr lang="en-US" sz="1200" dirty="0" smtClean="0"/>
              <a:t>http://</a:t>
            </a:r>
            <a:r>
              <a:rPr lang="en-US" sz="1200" dirty="0" err="1" smtClean="0"/>
              <a:t>www.palfrader.org</a:t>
            </a:r>
            <a:r>
              <a:rPr lang="en-US" sz="1200" dirty="0" smtClean="0"/>
              <a:t>/code2html/</a:t>
            </a:r>
          </a:p>
          <a:p>
            <a:r>
              <a:rPr lang="en-US" sz="1200" dirty="0" smtClean="0"/>
              <a:t>Use current .</a:t>
            </a:r>
            <a:r>
              <a:rPr lang="en-US" sz="1200" dirty="0" err="1" smtClean="0"/>
              <a:t>tar.gz</a:t>
            </a:r>
            <a:r>
              <a:rPr lang="en-US" sz="1200" dirty="0" smtClean="0"/>
              <a:t> file)</a:t>
            </a:r>
          </a:p>
          <a:p>
            <a:endParaRPr lang="en-US" sz="1200" dirty="0" smtClean="0"/>
          </a:p>
          <a:p>
            <a:r>
              <a:rPr lang="en-US" sz="1200" dirty="0" smtClean="0"/>
              <a:t>Note: Make sure to add the path to 'code2html' to your $PATH</a:t>
            </a:r>
          </a:p>
          <a:p>
            <a:endParaRPr lang="en-US" sz="1200" dirty="0" smtClean="0"/>
          </a:p>
          <a:p>
            <a:r>
              <a:rPr lang="en-US" sz="1200" dirty="0" smtClean="0"/>
              <a:t>Install </a:t>
            </a:r>
            <a:r>
              <a:rPr lang="en-US" sz="1200" dirty="0" err="1" smtClean="0"/>
              <a:t>graphviz</a:t>
            </a:r>
            <a:r>
              <a:rPr lang="en-US" sz="1200" dirty="0" smtClean="0"/>
              <a:t> 2.28.0</a:t>
            </a:r>
          </a:p>
          <a:p>
            <a:r>
              <a:rPr lang="en-US" sz="1200" dirty="0" smtClean="0"/>
              <a:t>http://</a:t>
            </a:r>
            <a:r>
              <a:rPr lang="en-US" sz="1200" dirty="0" err="1" smtClean="0"/>
              <a:t>www.graphviz.org</a:t>
            </a:r>
            <a:r>
              <a:rPr lang="en-US" sz="1200" dirty="0" smtClean="0"/>
              <a:t>/</a:t>
            </a:r>
          </a:p>
          <a:p>
            <a:r>
              <a:rPr lang="en-US" sz="1200" dirty="0" smtClean="0"/>
              <a:t>Use current .</a:t>
            </a:r>
            <a:r>
              <a:rPr lang="en-US" sz="1200" dirty="0" err="1" smtClean="0"/>
              <a:t>tar.gz</a:t>
            </a:r>
            <a:r>
              <a:rPr lang="en-US" sz="1200" dirty="0" smtClean="0"/>
              <a:t> file</a:t>
            </a:r>
          </a:p>
          <a:p>
            <a:endParaRPr lang="en-US" sz="1200" dirty="0" smtClean="0"/>
          </a:p>
          <a:p>
            <a:r>
              <a:rPr lang="en-US" sz="1200" dirty="0" smtClean="0"/>
              <a:t>Recommended Configuration: ./configure --prefix=&lt;install directory&gt; --enable-python=no</a:t>
            </a:r>
          </a:p>
          <a:p>
            <a:r>
              <a:rPr lang="en-US" sz="1200" dirty="0" smtClean="0"/>
              <a:t>Note: Make sure to add the path to 'dot' to your $PATH</a:t>
            </a:r>
          </a:p>
          <a:p>
            <a:endParaRPr lang="en-US" sz="1200" dirty="0" smtClean="0"/>
          </a:p>
          <a:p>
            <a:endParaRPr lang="en-US" sz="120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50F-1E04-014F-81B6-285FD1BAB4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89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tool is currently in its infancy and there are many enhancements to be made, both with</a:t>
            </a:r>
          </a:p>
          <a:p>
            <a:endParaRPr lang="en-US" dirty="0" smtClean="0"/>
          </a:p>
          <a:p>
            <a:r>
              <a:rPr lang="en-US" dirty="0" smtClean="0"/>
              <a:t>analysis capabilities and with its use and invocation.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50F-1E04-014F-81B6-285FD1BAB4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6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DO 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1200" b="0" dirty="0" smtClean="0"/>
              <a:t>Fix Figure</a:t>
            </a:r>
            <a:r>
              <a:rPr lang="en-US" sz="1200" b="0" baseline="0" dirty="0" smtClean="0"/>
              <a:t> 1 in </a:t>
            </a:r>
            <a:r>
              <a:rPr lang="en-US" sz="1200" b="0" baseline="0" dirty="0" err="1" smtClean="0"/>
              <a:t>shmem</a:t>
            </a:r>
            <a:r>
              <a:rPr lang="en-US" sz="1200" b="0" baseline="0" dirty="0" smtClean="0"/>
              <a:t> analyzer guide (</a:t>
            </a:r>
            <a:r>
              <a:rPr lang="en-US" sz="1200" b="0" baseline="0" dirty="0" err="1" smtClean="0"/>
              <a:t>shmemcc</a:t>
            </a:r>
            <a:r>
              <a:rPr lang="en-US" sz="1200" b="0" baseline="0" dirty="0" smtClean="0"/>
              <a:t> </a:t>
            </a:r>
            <a:r>
              <a:rPr lang="en-US" sz="1200" b="0" baseline="0" dirty="0" smtClean="0">
                <a:sym typeface="Wingdings"/>
              </a:rPr>
              <a:t> </a:t>
            </a:r>
            <a:r>
              <a:rPr lang="en-US" sz="1200" b="0" baseline="0" dirty="0" err="1" smtClean="0">
                <a:sym typeface="Wingdings"/>
              </a:rPr>
              <a:t>uhcc</a:t>
            </a:r>
            <a:r>
              <a:rPr lang="en-US" sz="1200" b="0" baseline="0" dirty="0" smtClean="0">
                <a:sym typeface="Wingdings"/>
              </a:rPr>
              <a:t>)</a:t>
            </a:r>
            <a:endParaRPr lang="en-US" sz="1200" b="0" dirty="0" smtClean="0"/>
          </a:p>
          <a:p>
            <a:pPr marL="342900" indent="-342900">
              <a:buFont typeface="Wingdings" charset="2"/>
              <a:buChar char="§"/>
            </a:pPr>
            <a:r>
              <a:rPr lang="en-US" sz="1200" b="0" dirty="0" smtClean="0"/>
              <a:t>Remove the generation of .</a:t>
            </a:r>
            <a:r>
              <a:rPr lang="en-US" sz="1200" b="0" dirty="0" err="1" smtClean="0"/>
              <a:t>msg</a:t>
            </a:r>
            <a:r>
              <a:rPr lang="en-US" sz="1200" b="0" dirty="0" smtClean="0"/>
              <a:t> files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1200" b="0" dirty="0" smtClean="0"/>
              <a:t>Remove dot files after generation of gif images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1200" b="0" dirty="0" smtClean="0"/>
              <a:t>Restructure </a:t>
            </a:r>
            <a:r>
              <a:rPr lang="en-US" sz="1200" b="0" dirty="0" err="1" smtClean="0"/>
              <a:t>OpenSHMEM</a:t>
            </a:r>
            <a:r>
              <a:rPr lang="en-US" sz="1200" b="0" dirty="0" smtClean="0"/>
              <a:t> code in </a:t>
            </a:r>
            <a:r>
              <a:rPr lang="en-US" sz="1200" b="0" dirty="0" err="1" smtClean="0"/>
              <a:t>OpenUH</a:t>
            </a:r>
            <a:endParaRPr lang="en-US" sz="1200" b="0" dirty="0" smtClean="0"/>
          </a:p>
          <a:p>
            <a:pPr marL="342900" indent="-342900">
              <a:buFont typeface="Wingdings" charset="2"/>
              <a:buChar char="§"/>
            </a:pPr>
            <a:r>
              <a:rPr lang="en-US" sz="1200" b="0" dirty="0" smtClean="0"/>
              <a:t>Record test-bounds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50F-1E04-014F-81B6-285FD1BAB4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81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7E567-B5AD-9C4E-A815-D94597189A30}" type="slidenum">
              <a:rPr lang="zh-TW" altLang="en-US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0351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2C31-B9C2-2641-83AB-DD46F6D0E2C9}" type="datetime4">
              <a:rPr lang="en-US" smtClean="0"/>
              <a:t>September 10,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2458-46AD-7541-813F-A192BEDEFC91}" type="datetime4">
              <a:rPr lang="en-US" smtClean="0"/>
              <a:t>September 10,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A7DA-5F81-E943-ADDE-8BD43CB2C5CD}" type="datetime4">
              <a:rPr lang="en-US" smtClean="0"/>
              <a:t>September 10,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EA22-6FF2-6F4E-A0BD-6DC654B44456}" type="datetime4">
              <a:rPr lang="en-US" smtClean="0"/>
              <a:t>September 10,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0316-521C-EB4D-BAA9-D55C70810216}" type="datetime4">
              <a:rPr lang="en-US" smtClean="0"/>
              <a:t>September 10,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4B58-1320-BB43-98A0-8A35DCB9D16B}" type="datetime4">
              <a:rPr lang="en-US" smtClean="0"/>
              <a:t>September 10,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E86D-5B0B-E643-90DA-77BBB930FE41}" type="datetime4">
              <a:rPr lang="en-US" smtClean="0"/>
              <a:t>September 10,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F09E-7BD8-B040-B9E1-B1B47FB05F9D}" type="datetime4">
              <a:rPr lang="en-US" smtClean="0"/>
              <a:t>September 10,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B0C1-BBB3-A343-9640-9A59BF078C4F}" type="datetime4">
              <a:rPr lang="en-US" smtClean="0"/>
              <a:t>September 10,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6D43-661A-DC4A-9F36-2B272B6AD522}" type="datetime4">
              <a:rPr lang="en-US" smtClean="0"/>
              <a:t>September 10,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93DF-9DE8-5B40-9EAB-90A41D5C9C65}" type="datetime4">
              <a:rPr lang="en-US" smtClean="0"/>
              <a:t>September 10,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F296413-18E2-A24B-85BF-4815FA25C690}" type="datetime4">
              <a:rPr lang="en-US" smtClean="0"/>
              <a:t>September 10,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1" y="142875"/>
            <a:ext cx="8651874" cy="2016126"/>
          </a:xfrm>
        </p:spPr>
        <p:txBody>
          <a:bodyPr/>
          <a:lstStyle/>
          <a:p>
            <a:pPr algn="ctr"/>
            <a:r>
              <a:rPr lang="en-US" sz="5400" b="1" dirty="0" smtClean="0"/>
              <a:t>The </a:t>
            </a:r>
            <a:r>
              <a:rPr lang="en-US" sz="5400" b="1" dirty="0" err="1" smtClean="0"/>
              <a:t>Openshmem</a:t>
            </a:r>
            <a:r>
              <a:rPr lang="en-US" sz="5400" b="1" dirty="0" smtClean="0"/>
              <a:t> analyzer</a:t>
            </a:r>
            <a:endParaRPr lang="en-US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81125" y="2793999"/>
            <a:ext cx="5715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Presented by:</a:t>
            </a:r>
          </a:p>
          <a:p>
            <a:pPr algn="ctr"/>
            <a:r>
              <a:rPr lang="en-US" sz="2800" b="1" dirty="0"/>
              <a:t>	</a:t>
            </a:r>
            <a:r>
              <a:rPr lang="en-US" sz="2800" b="1" i="1" dirty="0" smtClean="0"/>
              <a:t>Dounia </a:t>
            </a:r>
            <a:r>
              <a:rPr lang="en-US" sz="2800" b="1" i="1" dirty="0" smtClean="0"/>
              <a:t>Khaldi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800" b="1" dirty="0" smtClean="0"/>
              <a:t>University of Houston</a:t>
            </a:r>
            <a:endParaRPr lang="en-US" sz="2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074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8245475" cy="437356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Wingdings" charset="2"/>
              <a:buChar char="§"/>
            </a:pPr>
            <a:r>
              <a:rPr lang="en-US" sz="2800" b="0" dirty="0" smtClean="0"/>
              <a:t>Work in progress</a:t>
            </a:r>
          </a:p>
          <a:p>
            <a:pPr marL="457200" indent="-457200">
              <a:lnSpc>
                <a:spcPct val="120000"/>
              </a:lnSpc>
              <a:buFont typeface="Wingdings" charset="2"/>
              <a:buChar char="§"/>
            </a:pPr>
            <a:r>
              <a:rPr lang="en-US" sz="2800" b="0" dirty="0" smtClean="0"/>
              <a:t>Starting point for</a:t>
            </a:r>
          </a:p>
          <a:p>
            <a:pPr marL="914400" lvl="1" indent="-457200">
              <a:lnSpc>
                <a:spcPct val="120000"/>
              </a:lnSpc>
              <a:buFont typeface="Wingdings" charset="2"/>
              <a:buChar char="§"/>
            </a:pPr>
            <a:r>
              <a:rPr lang="en-US" sz="2800" dirty="0" smtClean="0"/>
              <a:t>Complete semantic awareness of </a:t>
            </a:r>
            <a:r>
              <a:rPr lang="en-US" sz="2800" dirty="0" err="1" smtClean="0"/>
              <a:t>OpenSHMEM</a:t>
            </a:r>
            <a:r>
              <a:rPr lang="en-US" sz="2800" dirty="0" smtClean="0"/>
              <a:t> in the compiler</a:t>
            </a:r>
            <a:endParaRPr lang="en-US" sz="2800" dirty="0"/>
          </a:p>
          <a:p>
            <a:pPr marL="914400" lvl="1" indent="-457200">
              <a:lnSpc>
                <a:spcPct val="120000"/>
              </a:lnSpc>
              <a:buFont typeface="Wingdings" charset="2"/>
              <a:buChar char="§"/>
            </a:pPr>
            <a:r>
              <a:rPr lang="en-US" sz="2800" dirty="0" smtClean="0"/>
              <a:t>A</a:t>
            </a:r>
            <a:r>
              <a:rPr lang="en-US" sz="2800" b="0" dirty="0" smtClean="0"/>
              <a:t> comprehensive analysis and optimization framework for </a:t>
            </a:r>
            <a:r>
              <a:rPr lang="en-US" sz="2800" b="0" dirty="0" err="1" smtClean="0"/>
              <a:t>OpenSHMEM</a:t>
            </a:r>
            <a:endParaRPr lang="en-US" sz="28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42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Current </a:t>
            </a:r>
            <a:r>
              <a:rPr lang="en-US" b="1" dirty="0" smtClean="0"/>
              <a:t>and Future 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4875"/>
            <a:ext cx="7620000" cy="3235324"/>
          </a:xfrm>
        </p:spPr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800" b="0" dirty="0" smtClean="0"/>
              <a:t>Improving </a:t>
            </a:r>
            <a:r>
              <a:rPr lang="en-US" sz="2800" b="0" dirty="0" err="1"/>
              <a:t>i</a:t>
            </a:r>
            <a:r>
              <a:rPr lang="en-US" sz="2800" b="0" dirty="0" err="1" smtClean="0"/>
              <a:t>nterprocedural</a:t>
            </a:r>
            <a:r>
              <a:rPr lang="en-US" sz="2800" b="0" dirty="0" smtClean="0"/>
              <a:t> analyses 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800" b="0" dirty="0" smtClean="0"/>
              <a:t>Extending </a:t>
            </a:r>
            <a:r>
              <a:rPr lang="en-US" sz="2800" b="0" dirty="0" err="1" smtClean="0"/>
              <a:t>OpenSHMEM</a:t>
            </a:r>
            <a:r>
              <a:rPr lang="en-US" sz="2800" b="0" dirty="0" smtClean="0"/>
              <a:t> Analyzer to PGAS using the Parallel IR of </a:t>
            </a:r>
            <a:r>
              <a:rPr lang="en-US" sz="2800" b="0" dirty="0" err="1" smtClean="0"/>
              <a:t>OpenUH</a:t>
            </a:r>
            <a:endParaRPr lang="en-US" sz="2800" b="0" dirty="0" smtClean="0"/>
          </a:p>
          <a:p>
            <a:pPr marL="342900" indent="-342900">
              <a:buFont typeface="Wingdings" charset="2"/>
              <a:buChar char="§"/>
            </a:pPr>
            <a:r>
              <a:rPr lang="en-US" sz="2800" b="0" dirty="0" smtClean="0"/>
              <a:t>More analyses such as data race detection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800" b="0" dirty="0" smtClean="0"/>
              <a:t>Developing optimizations based on </a:t>
            </a:r>
            <a:r>
              <a:rPr lang="en-US" sz="2800" b="0" dirty="0" err="1" smtClean="0"/>
              <a:t>OpenSHMEM</a:t>
            </a:r>
            <a:r>
              <a:rPr lang="en-US" sz="2800" b="0" dirty="0" smtClean="0"/>
              <a:t> Analyzer</a:t>
            </a:r>
            <a:endParaRPr lang="en-US" sz="2800" b="0" dirty="0" smtClean="0"/>
          </a:p>
          <a:p>
            <a:endParaRPr lang="en-US" sz="2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49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/>
              <a:t>Acknowledgements</a:t>
            </a:r>
            <a:endParaRPr 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75" y="1371600"/>
            <a:ext cx="22193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52975" y="1676400"/>
            <a:ext cx="30956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3400" y="3565525"/>
            <a:ext cx="8382000" cy="185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/>
              <a:t>The </a:t>
            </a:r>
            <a:r>
              <a:rPr lang="en-US" sz="2400" b="1" dirty="0" err="1"/>
              <a:t>OpenSHMEM</a:t>
            </a:r>
            <a:r>
              <a:rPr lang="en-US" sz="2400" b="1" dirty="0"/>
              <a:t> Analyzer is an on-going research project developed collaboratively by Oak Ridge National Laboratories and the University of Houston, with funding from DOD.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76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292225"/>
            <a:ext cx="8610600" cy="437356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Motivation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Features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err="1" smtClean="0">
                <a:cs typeface="Times New Roman"/>
              </a:rPr>
              <a:t>OpenUH</a:t>
            </a:r>
            <a:r>
              <a:rPr lang="en-US" sz="3200" b="0" dirty="0" smtClean="0">
                <a:cs typeface="Times New Roman"/>
              </a:rPr>
              <a:t> Compiler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Current Analyses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How to install 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How to use (Demo)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Conclusion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Current and Future </a:t>
            </a:r>
            <a:r>
              <a:rPr lang="en-US" sz="3200" b="0" dirty="0" smtClean="0">
                <a:cs typeface="Times New Roman"/>
              </a:rPr>
              <a:t>Work </a:t>
            </a:r>
            <a:endParaRPr lang="en-US" sz="3200" b="0" dirty="0"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76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5888"/>
            <a:ext cx="7772400" cy="1143000"/>
          </a:xfrm>
        </p:spPr>
        <p:txBody>
          <a:bodyPr/>
          <a:lstStyle/>
          <a:p>
            <a:r>
              <a:rPr lang="en-US" b="1" dirty="0" smtClean="0"/>
              <a:t>Motivation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260475"/>
            <a:ext cx="8610600" cy="437356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Library vs. Language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Common errors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Porting existing codes to </a:t>
            </a:r>
            <a:r>
              <a:rPr lang="en-US" sz="3200" b="0" dirty="0" err="1" smtClean="0">
                <a:cs typeface="Times New Roman"/>
              </a:rPr>
              <a:t>OpenSHMEM</a:t>
            </a:r>
            <a:endParaRPr lang="en-US" sz="3200" b="0" dirty="0" smtClean="0">
              <a:cs typeface="Times New Roman"/>
            </a:endParaRPr>
          </a:p>
          <a:p>
            <a:pPr marL="914400" lvl="1" indent="-457200">
              <a:buFont typeface="Wingdings" charset="2"/>
              <a:buChar char="§"/>
            </a:pPr>
            <a:r>
              <a:rPr lang="en-US" sz="3200" dirty="0" err="1" smtClean="0">
                <a:cs typeface="Times New Roman"/>
              </a:rPr>
              <a:t>OpenSHMEM</a:t>
            </a:r>
            <a:r>
              <a:rPr lang="en-US" sz="3200" dirty="0" smtClean="0">
                <a:cs typeface="Times New Roman"/>
              </a:rPr>
              <a:t> specification allows unaligned barriers</a:t>
            </a:r>
            <a:r>
              <a:rPr lang="en-US" sz="3200" dirty="0">
                <a:cs typeface="Times New Roman"/>
              </a:rPr>
              <a:t>	</a:t>
            </a:r>
            <a:endParaRPr lang="en-US" sz="3200" b="0" dirty="0" smtClean="0">
              <a:cs typeface="Times New Roman"/>
            </a:endParaRP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Necessity of compile-time approach for large scale executions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/>
              <a:t>Implementation of </a:t>
            </a:r>
            <a:r>
              <a:rPr lang="en-US" sz="3200" b="0" dirty="0" err="1"/>
              <a:t>OpenSHMEM</a:t>
            </a:r>
            <a:r>
              <a:rPr lang="en-US" sz="3200" b="0" dirty="0"/>
              <a:t>-aware compiler within </a:t>
            </a:r>
            <a:r>
              <a:rPr lang="en-US" sz="3200" b="0" dirty="0" err="1"/>
              <a:t>OpenUH</a:t>
            </a:r>
            <a:endParaRPr lang="en-US" sz="3200" b="0" dirty="0"/>
          </a:p>
          <a:p>
            <a:pPr marL="457200" indent="-457200">
              <a:buFont typeface="Wingdings" charset="2"/>
              <a:buChar char="§"/>
            </a:pPr>
            <a:endParaRPr lang="en-US" sz="3200" b="0" dirty="0" smtClean="0">
              <a:cs typeface="Times New Roman"/>
            </a:endParaRPr>
          </a:p>
          <a:p>
            <a:pPr marL="457200" indent="-457200">
              <a:buFont typeface="Wingdings" charset="2"/>
              <a:buChar char="§"/>
            </a:pPr>
            <a:endParaRPr lang="en-US" sz="3200" b="0" dirty="0">
              <a:cs typeface="Times New Roman"/>
            </a:endParaRPr>
          </a:p>
          <a:p>
            <a:endParaRPr lang="en-US" sz="3200" b="0" dirty="0"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38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500"/>
            <a:ext cx="5791200" cy="1079818"/>
          </a:xfrm>
        </p:spPr>
        <p:txBody>
          <a:bodyPr/>
          <a:lstStyle/>
          <a:p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-3177" y="834907"/>
            <a:ext cx="9147177" cy="4731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Clr>
                <a:schemeClr val="accent1"/>
              </a:buClr>
              <a:buSzPct val="90000"/>
              <a:buFont typeface="Wingdings" charset="2"/>
              <a:buChar char="§"/>
            </a:pPr>
            <a:r>
              <a:rPr lang="en-US" sz="2800" dirty="0"/>
              <a:t>Supported input languages: </a:t>
            </a:r>
            <a:r>
              <a:rPr lang="en-US" sz="2800" dirty="0" smtClean="0"/>
              <a:t>C and C</a:t>
            </a:r>
            <a:r>
              <a:rPr lang="en-US" sz="2800" dirty="0"/>
              <a:t>++</a:t>
            </a:r>
          </a:p>
          <a:p>
            <a:pPr marL="457200" indent="-457200">
              <a:lnSpc>
                <a:spcPct val="120000"/>
              </a:lnSpc>
              <a:buClr>
                <a:schemeClr val="accent1"/>
              </a:buClr>
              <a:buSzPct val="90000"/>
              <a:buFont typeface="Wingdings" charset="2"/>
              <a:buChar char="§"/>
            </a:pPr>
            <a:r>
              <a:rPr lang="en-US" sz="2800" dirty="0" smtClean="0"/>
              <a:t>Source </a:t>
            </a:r>
            <a:r>
              <a:rPr lang="en-US" sz="2800" dirty="0"/>
              <a:t>code analysis and correctness checking </a:t>
            </a:r>
            <a:r>
              <a:rPr lang="en-US" sz="2800" dirty="0" smtClean="0"/>
              <a:t>capabilities</a:t>
            </a:r>
          </a:p>
          <a:p>
            <a:pPr marL="457200" indent="-457200">
              <a:lnSpc>
                <a:spcPct val="120000"/>
              </a:lnSpc>
              <a:buClr>
                <a:schemeClr val="accent1"/>
              </a:buClr>
              <a:buSzPct val="90000"/>
              <a:buFont typeface="Wingdings" charset="2"/>
              <a:buChar char="§"/>
            </a:pPr>
            <a:r>
              <a:rPr lang="en-US" sz="2800" dirty="0" smtClean="0"/>
              <a:t>Verification at</a:t>
            </a:r>
            <a:r>
              <a:rPr lang="en-US" sz="2800" dirty="0"/>
              <a:t>	</a:t>
            </a:r>
            <a:r>
              <a:rPr lang="en-US" sz="2800" dirty="0" smtClean="0"/>
              <a:t>compile time that all </a:t>
            </a:r>
            <a:r>
              <a:rPr lang="en-US" sz="2800" dirty="0" err="1" smtClean="0"/>
              <a:t>OpenSHMEM</a:t>
            </a:r>
            <a:r>
              <a:rPr lang="en-US" sz="2800" dirty="0" smtClean="0"/>
              <a:t> library calls are using the appropriate classes of data as required by</a:t>
            </a:r>
            <a:r>
              <a:rPr lang="en-US" sz="2800" dirty="0"/>
              <a:t>	</a:t>
            </a:r>
            <a:r>
              <a:rPr lang="en-US" sz="2800" dirty="0" smtClean="0"/>
              <a:t>Specification 1.0</a:t>
            </a:r>
            <a:r>
              <a:rPr lang="en-US" sz="2800" dirty="0"/>
              <a:t>	</a:t>
            </a:r>
          </a:p>
          <a:p>
            <a:pPr marL="457200" indent="-457200">
              <a:lnSpc>
                <a:spcPct val="120000"/>
              </a:lnSpc>
              <a:buClr>
                <a:schemeClr val="accent1"/>
              </a:buClr>
              <a:buSzPct val="90000"/>
              <a:buFont typeface="Wingdings" charset="2"/>
              <a:buChar char="§"/>
            </a:pPr>
            <a:r>
              <a:rPr lang="en-US" sz="2800" dirty="0" smtClean="0"/>
              <a:t>Graphical and textual display of analyses for the source program</a:t>
            </a:r>
          </a:p>
          <a:p>
            <a:pPr marL="457200" indent="-457200">
              <a:lnSpc>
                <a:spcPct val="120000"/>
              </a:lnSpc>
              <a:buClr>
                <a:schemeClr val="accent1"/>
              </a:buClr>
              <a:buSzPct val="90000"/>
              <a:buFont typeface="Wingdings" charset="2"/>
              <a:buChar char="§"/>
            </a:pPr>
            <a:r>
              <a:rPr lang="en-US" sz="2800" dirty="0" smtClean="0"/>
              <a:t>Intra</a:t>
            </a:r>
            <a:r>
              <a:rPr lang="en-US" sz="2800" dirty="0"/>
              <a:t>-and Inter-procedural </a:t>
            </a:r>
            <a:r>
              <a:rPr lang="en-US" sz="2800" dirty="0" smtClean="0"/>
              <a:t>analysis using IPA phase of the </a:t>
            </a:r>
            <a:r>
              <a:rPr lang="en-US" sz="2800" dirty="0" err="1" smtClean="0"/>
              <a:t>OpenUH</a:t>
            </a:r>
            <a:r>
              <a:rPr lang="en-US" sz="2800" dirty="0" smtClean="0"/>
              <a:t> compiler</a:t>
            </a:r>
            <a:r>
              <a:rPr lang="en-US" sz="2800" dirty="0"/>
              <a:t>.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60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OpenUH</a:t>
            </a:r>
            <a:r>
              <a:rPr lang="en-US" b="1" dirty="0" smtClean="0"/>
              <a:t> compiler</a:t>
            </a:r>
            <a:endParaRPr lang="en-US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4669" y="1932398"/>
            <a:ext cx="8229600" cy="453390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20000"/>
              </a:lnSpc>
              <a:buFont typeface="Wingdings" charset="2"/>
              <a:buChar char="§"/>
            </a:pPr>
            <a:r>
              <a:rPr lang="en-US" sz="2800" b="0" dirty="0"/>
              <a:t>Open64-</a:t>
            </a:r>
            <a:r>
              <a:rPr lang="en-US" sz="2800" b="0" dirty="0" smtClean="0"/>
              <a:t>based compiler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§"/>
            </a:pPr>
            <a:r>
              <a:rPr lang="en-US" sz="2800" b="0" dirty="0" smtClean="0"/>
              <a:t>Sophisticated intra- and inter-procedural analyses and optimizations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§"/>
            </a:pPr>
            <a:r>
              <a:rPr lang="en-US" sz="2800" b="0" dirty="0" smtClean="0"/>
              <a:t>Existing support for parallel models: </a:t>
            </a:r>
            <a:r>
              <a:rPr lang="en-US" sz="2800" b="0" dirty="0" err="1" smtClean="0"/>
              <a:t>OpenMP</a:t>
            </a:r>
            <a:r>
              <a:rPr lang="en-US" sz="2800" b="0" dirty="0" smtClean="0"/>
              <a:t>, </a:t>
            </a:r>
            <a:r>
              <a:rPr lang="en-US" sz="2800" b="0" dirty="0" err="1" smtClean="0"/>
              <a:t>OpenACC</a:t>
            </a:r>
            <a:r>
              <a:rPr lang="en-US" sz="2800" b="0" dirty="0" smtClean="0"/>
              <a:t> and CAF</a:t>
            </a:r>
            <a:endParaRPr lang="en-US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254250" y="29051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5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9250" y="95250"/>
            <a:ext cx="8583222" cy="5715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OpenShmem</a:t>
            </a:r>
            <a:r>
              <a:rPr lang="en-US" b="1" dirty="0" smtClean="0"/>
              <a:t> Analyzer in </a:t>
            </a:r>
            <a:r>
              <a:rPr lang="en-US" b="1" dirty="0" err="1" smtClean="0"/>
              <a:t>Openuh</a:t>
            </a:r>
            <a:endParaRPr lang="en-US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2444784" y="876346"/>
            <a:ext cx="4157660" cy="991329"/>
          </a:xfrm>
          <a:prstGeom prst="roundRect">
            <a:avLst/>
          </a:prstGeom>
          <a:solidFill>
            <a:schemeClr val="tx1">
              <a:lumMod val="6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Compilation using </a:t>
            </a:r>
            <a:r>
              <a:rPr lang="en-US" dirty="0" err="1" smtClean="0"/>
              <a:t>OpenUH</a:t>
            </a:r>
            <a:endParaRPr lang="en-US" dirty="0" smtClean="0"/>
          </a:p>
          <a:p>
            <a:pPr algn="ctr"/>
            <a:r>
              <a:rPr lang="en-US" dirty="0" err="1" smtClean="0"/>
              <a:t>uhcc</a:t>
            </a:r>
            <a:r>
              <a:rPr lang="en-US" dirty="0" smtClean="0"/>
              <a:t> -</a:t>
            </a:r>
            <a:r>
              <a:rPr lang="en-US" dirty="0" err="1" smtClean="0"/>
              <a:t>shmem</a:t>
            </a:r>
            <a:r>
              <a:rPr lang="en-US" dirty="0" smtClean="0"/>
              <a:t>-analyzer -c 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444784" y="2223937"/>
            <a:ext cx="4157660" cy="820950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Linker (</a:t>
            </a:r>
            <a:r>
              <a:rPr lang="en-US" dirty="0" err="1" smtClean="0"/>
              <a:t>interprocedural</a:t>
            </a:r>
            <a:r>
              <a:rPr lang="en-US" dirty="0" smtClean="0"/>
              <a:t>)</a:t>
            </a:r>
          </a:p>
          <a:p>
            <a:pPr algn="ctr"/>
            <a:r>
              <a:rPr lang="en-US" dirty="0" err="1"/>
              <a:t>u</a:t>
            </a:r>
            <a:r>
              <a:rPr lang="en-US" dirty="0" err="1" smtClean="0"/>
              <a:t>hcc</a:t>
            </a:r>
            <a:r>
              <a:rPr lang="en-US" dirty="0" smtClean="0"/>
              <a:t> –</a:t>
            </a:r>
            <a:r>
              <a:rPr lang="en-US" dirty="0" err="1" smtClean="0"/>
              <a:t>shmem</a:t>
            </a:r>
            <a:r>
              <a:rPr lang="en-US" dirty="0" smtClean="0"/>
              <a:t>-analyzer *.-o 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121182"/>
              </p:ext>
            </p:extLst>
          </p:nvPr>
        </p:nvGraphicFramePr>
        <p:xfrm>
          <a:off x="5250592" y="3414167"/>
          <a:ext cx="333263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63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Symmetric Variable Checking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Bounds Checking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Checking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Pointer Initialization Checking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Barrier Matching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Rounded Rectangle 28"/>
          <p:cNvSpPr/>
          <p:nvPr/>
        </p:nvSpPr>
        <p:spPr>
          <a:xfrm>
            <a:off x="2457792" y="5691197"/>
            <a:ext cx="4157660" cy="820950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Enabling parallel optimizations:</a:t>
            </a:r>
          </a:p>
          <a:p>
            <a:pPr algn="ctr"/>
            <a:r>
              <a:rPr lang="en-US" dirty="0" smtClean="0"/>
              <a:t>message </a:t>
            </a:r>
            <a:r>
              <a:rPr lang="en-US" dirty="0" err="1" smtClean="0"/>
              <a:t>vectorization</a:t>
            </a:r>
            <a:r>
              <a:rPr lang="en-US" dirty="0" smtClean="0"/>
              <a:t>, communication/computation overlap...</a:t>
            </a:r>
          </a:p>
          <a:p>
            <a:pPr algn="ctr"/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>
            <a:off x="4403076" y="1867675"/>
            <a:ext cx="216838" cy="35626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5796048" y="3057905"/>
            <a:ext cx="216838" cy="35626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5858214" y="5319060"/>
            <a:ext cx="216838" cy="35626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st-bounds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57906"/>
            <a:ext cx="5250592" cy="261741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78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49" y="-15875"/>
            <a:ext cx="7099301" cy="825818"/>
          </a:xfrm>
        </p:spPr>
        <p:txBody>
          <a:bodyPr>
            <a:normAutofit/>
          </a:bodyPr>
          <a:lstStyle/>
          <a:p>
            <a:r>
              <a:rPr lang="en-US" b="1" dirty="0" smtClean="0"/>
              <a:t>Current Analyses 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683119"/>
              </p:ext>
            </p:extLst>
          </p:nvPr>
        </p:nvGraphicFramePr>
        <p:xfrm>
          <a:off x="111124" y="863423"/>
          <a:ext cx="8763000" cy="56475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6001"/>
                <a:gridCol w="2095499"/>
                <a:gridCol w="2190750"/>
                <a:gridCol w="2190750"/>
              </a:tblGrid>
              <a:tr h="570777">
                <a:tc>
                  <a:txBody>
                    <a:bodyPr/>
                    <a:lstStyle/>
                    <a:p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Collective Operations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RMA Operations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Synchronization Operations</a:t>
                      </a:r>
                      <a:endParaRPr lang="en-US" sz="2000" dirty="0"/>
                    </a:p>
                  </a:txBody>
                  <a:tcPr/>
                </a:tc>
              </a:tr>
              <a:tr h="9851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Symmetric</a:t>
                      </a:r>
                      <a:r>
                        <a:rPr lang="en-US" sz="2000" baseline="0" dirty="0" smtClean="0"/>
                        <a:t> variable checking 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</a:tr>
              <a:tr h="9851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Bounds checking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</a:tr>
              <a:tr h="98517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Type</a:t>
                      </a:r>
                      <a:r>
                        <a:rPr lang="en-US" sz="2000" baseline="0" dirty="0" smtClean="0"/>
                        <a:t> checking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</a:tr>
              <a:tr h="9851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Pointer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initialization</a:t>
                      </a:r>
                    </a:p>
                    <a:p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</a:tr>
              <a:tr h="98517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Barrier matching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16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install</a:t>
            </a:r>
            <a:endParaRPr lang="en-US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4669" y="1932398"/>
            <a:ext cx="8229600" cy="4533900"/>
          </a:xfrm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2800" b="0" dirty="0"/>
              <a:t>The project website for the </a:t>
            </a:r>
            <a:r>
              <a:rPr lang="en-US" sz="2800" b="0" dirty="0" err="1"/>
              <a:t>OpenSHMEM</a:t>
            </a:r>
            <a:r>
              <a:rPr lang="en-US" sz="2800" b="0" dirty="0"/>
              <a:t> </a:t>
            </a:r>
            <a:r>
              <a:rPr lang="en-US" sz="2800" b="0" dirty="0" smtClean="0"/>
              <a:t>Analyzer</a:t>
            </a:r>
            <a:endParaRPr lang="en-US" sz="2800" b="0" dirty="0"/>
          </a:p>
          <a:p>
            <a:r>
              <a:rPr lang="en-US" sz="2800" b="0" dirty="0" smtClean="0"/>
              <a:t>	http</a:t>
            </a:r>
            <a:r>
              <a:rPr lang="en-US" sz="2800" b="0" dirty="0"/>
              <a:t>://</a:t>
            </a:r>
            <a:r>
              <a:rPr lang="en-US" sz="2800" b="0" dirty="0" err="1"/>
              <a:t>www.openshmem.org</a:t>
            </a:r>
            <a:r>
              <a:rPr lang="en-US" sz="2800" b="0" dirty="0"/>
              <a:t>/</a:t>
            </a:r>
            <a:r>
              <a:rPr lang="en-US" sz="2800" b="0" dirty="0" smtClean="0"/>
              <a:t>OSA</a:t>
            </a:r>
            <a:endParaRPr lang="en-US" sz="2800" b="0" dirty="0"/>
          </a:p>
          <a:p>
            <a:pPr marL="285750" indent="-285750">
              <a:buFont typeface="Wingdings" charset="2"/>
              <a:buChar char="§"/>
            </a:pPr>
            <a:r>
              <a:rPr lang="en-US" sz="2800" b="0" dirty="0" smtClean="0"/>
              <a:t>Install </a:t>
            </a:r>
            <a:r>
              <a:rPr lang="en-US" sz="2800" b="0" dirty="0" err="1" smtClean="0"/>
              <a:t>OpenUH</a:t>
            </a:r>
            <a:r>
              <a:rPr lang="en-US" sz="2800" b="0" dirty="0" smtClean="0"/>
              <a:t> (&gt;= 3.0.38) </a:t>
            </a:r>
            <a:endParaRPr lang="en-US" sz="2800" b="0" dirty="0"/>
          </a:p>
          <a:p>
            <a:r>
              <a:rPr lang="en-US" sz="2800" b="0" dirty="0" smtClean="0"/>
              <a:t>	http</a:t>
            </a:r>
            <a:r>
              <a:rPr lang="en-US" sz="2800" b="0" dirty="0"/>
              <a:t>://</a:t>
            </a:r>
            <a:r>
              <a:rPr lang="en-US" sz="2800" b="0" dirty="0" err="1"/>
              <a:t>web.cs.uh.edu</a:t>
            </a:r>
            <a:r>
              <a:rPr lang="en-US" sz="2800" b="0" dirty="0"/>
              <a:t>/~</a:t>
            </a:r>
            <a:r>
              <a:rPr lang="en-US" sz="2800" b="0" dirty="0" err="1"/>
              <a:t>openuh</a:t>
            </a:r>
            <a:r>
              <a:rPr lang="en-US" sz="2800" b="0" dirty="0"/>
              <a:t>/download</a:t>
            </a:r>
            <a:r>
              <a:rPr lang="en-US" sz="2800" b="0" dirty="0" smtClean="0"/>
              <a:t>/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2800" b="0" dirty="0" smtClean="0"/>
              <a:t>Packages to Install: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800" dirty="0" smtClean="0"/>
              <a:t>Code2html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800" dirty="0" err="1" smtClean="0"/>
              <a:t>Graphviz</a:t>
            </a:r>
            <a:endParaRPr lang="en-US" sz="2800" dirty="0" smtClean="0"/>
          </a:p>
          <a:p>
            <a:pPr marL="285750" indent="-285750">
              <a:buFont typeface="Wingdings" charset="2"/>
              <a:buChar char="§"/>
            </a:pPr>
            <a:endParaRPr lang="en-US" sz="2800" b="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254250" y="29051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64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574" y="152718"/>
            <a:ext cx="7004051" cy="1371600"/>
          </a:xfrm>
        </p:spPr>
        <p:txBody>
          <a:bodyPr>
            <a:normAutofit/>
          </a:bodyPr>
          <a:lstStyle/>
          <a:p>
            <a:r>
              <a:rPr lang="en-US" b="1" dirty="0" smtClean="0"/>
              <a:t>How to use </a:t>
            </a:r>
            <a:r>
              <a:rPr lang="en-US" b="1" dirty="0" err="1" smtClean="0"/>
              <a:t>OpenSHMEM</a:t>
            </a:r>
            <a:r>
              <a:rPr lang="en-US" b="1" dirty="0" smtClean="0"/>
              <a:t> Analyzer (Demo)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71500" y="1997839"/>
            <a:ext cx="7747000" cy="3180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Clr>
                <a:schemeClr val="accent1"/>
              </a:buClr>
              <a:buFont typeface="Wingdings" charset="2"/>
              <a:buChar char="§"/>
            </a:pPr>
            <a:r>
              <a:rPr lang="en-US" sz="2800" dirty="0" smtClean="0"/>
              <a:t>Hints </a:t>
            </a:r>
            <a:r>
              <a:rPr lang="en-US" sz="2800" dirty="0"/>
              <a:t>on preparing programs for </a:t>
            </a:r>
            <a:r>
              <a:rPr lang="en-US" sz="2800" dirty="0" err="1" smtClean="0"/>
              <a:t>OpenSHMEM</a:t>
            </a:r>
            <a:r>
              <a:rPr lang="en-US" sz="2800" dirty="0" smtClean="0"/>
              <a:t> Analyzer</a:t>
            </a:r>
            <a:endParaRPr lang="en-US" sz="2800" dirty="0" smtClean="0"/>
          </a:p>
          <a:p>
            <a:pPr marL="457200" indent="-457200">
              <a:lnSpc>
                <a:spcPct val="120000"/>
              </a:lnSpc>
              <a:buClr>
                <a:schemeClr val="accent1"/>
              </a:buClr>
              <a:buFont typeface="Wingdings" charset="2"/>
              <a:buChar char="§"/>
            </a:pPr>
            <a:r>
              <a:rPr lang="en-US" sz="2800" dirty="0" smtClean="0"/>
              <a:t>Visualization of results and manipulating graphs</a:t>
            </a:r>
          </a:p>
          <a:p>
            <a:pPr marL="457200" indent="-457200">
              <a:lnSpc>
                <a:spcPct val="120000"/>
              </a:lnSpc>
              <a:buClr>
                <a:schemeClr val="accent1"/>
              </a:buClr>
              <a:buFont typeface="Wingdings" charset="2"/>
              <a:buChar char="§"/>
            </a:pPr>
            <a:r>
              <a:rPr lang="en-US" sz="2800" dirty="0" smtClean="0"/>
              <a:t>Demo videos are here</a:t>
            </a:r>
            <a:r>
              <a:rPr lang="en-US" sz="2800" i="1" dirty="0" smtClean="0"/>
              <a:t> </a:t>
            </a:r>
          </a:p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en-US" sz="2800" b="1" i="1" dirty="0" smtClean="0"/>
              <a:t> http</a:t>
            </a:r>
            <a:r>
              <a:rPr lang="en-US" sz="2800" b="1" i="1" dirty="0"/>
              <a:t>://</a:t>
            </a:r>
            <a:r>
              <a:rPr lang="en-US" sz="2800" b="1" i="1" dirty="0" err="1"/>
              <a:t>web.cs.uh.edu</a:t>
            </a:r>
            <a:r>
              <a:rPr lang="en-US" sz="2800" b="1" i="1" dirty="0"/>
              <a:t>/~</a:t>
            </a:r>
            <a:r>
              <a:rPr lang="en-US" sz="2800" b="1" i="1" dirty="0" err="1"/>
              <a:t>hpctools</a:t>
            </a:r>
            <a:r>
              <a:rPr lang="en-US" sz="2800" b="1" i="1" dirty="0"/>
              <a:t>/</a:t>
            </a:r>
            <a:r>
              <a:rPr lang="en-US" sz="2800" b="1" i="1" dirty="0" err="1"/>
              <a:t>openshmem</a:t>
            </a:r>
            <a:endParaRPr lang="en-US" sz="2800" b="1" i="1" dirty="0"/>
          </a:p>
          <a:p>
            <a:pPr marL="457200" indent="-457200">
              <a:lnSpc>
                <a:spcPct val="120000"/>
              </a:lnSpc>
              <a:buClr>
                <a:schemeClr val="accent1"/>
              </a:buClr>
              <a:buFont typeface="Wingdings" charset="2"/>
              <a:buChar char="§"/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79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22773</TotalTime>
  <Words>557</Words>
  <Application>Microsoft Macintosh PowerPoint</Application>
  <PresentationFormat>On-screen Show (4:3)</PresentationFormat>
  <Paragraphs>140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Urban Pop</vt:lpstr>
      <vt:lpstr>The Openshmem analyzer</vt:lpstr>
      <vt:lpstr>Outline</vt:lpstr>
      <vt:lpstr>Motivation</vt:lpstr>
      <vt:lpstr>Features</vt:lpstr>
      <vt:lpstr>OpenUH compiler</vt:lpstr>
      <vt:lpstr>OpenShmem Analyzer in Openuh</vt:lpstr>
      <vt:lpstr>Current Analyses </vt:lpstr>
      <vt:lpstr>How to install</vt:lpstr>
      <vt:lpstr>How to use OpenSHMEM Analyzer (Demo)</vt:lpstr>
      <vt:lpstr>Conclusion</vt:lpstr>
      <vt:lpstr>Current and Future work</vt:lpstr>
      <vt:lpstr> Acknowledgements</vt:lpstr>
    </vt:vector>
  </TitlesOfParts>
  <Company>NADA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OpenSHMEM on Intel Xeon Phi </dc:title>
  <dc:creator>Dounia Khaldi</dc:creator>
  <cp:lastModifiedBy>Dounia Khaldi</cp:lastModifiedBy>
  <cp:revision>221</cp:revision>
  <dcterms:created xsi:type="dcterms:W3CDTF">2014-06-19T01:17:13Z</dcterms:created>
  <dcterms:modified xsi:type="dcterms:W3CDTF">2014-09-10T20:39:58Z</dcterms:modified>
</cp:coreProperties>
</file>