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64"/>
  </p:notesMasterIdLst>
  <p:handoutMasterIdLst>
    <p:handoutMasterId r:id="rId65"/>
  </p:handoutMasterIdLst>
  <p:sldIdLst>
    <p:sldId id="256" r:id="rId2"/>
    <p:sldId id="375" r:id="rId3"/>
    <p:sldId id="365" r:id="rId4"/>
    <p:sldId id="307" r:id="rId5"/>
    <p:sldId id="347" r:id="rId6"/>
    <p:sldId id="348" r:id="rId7"/>
    <p:sldId id="349" r:id="rId8"/>
    <p:sldId id="350" r:id="rId9"/>
    <p:sldId id="351" r:id="rId10"/>
    <p:sldId id="420" r:id="rId11"/>
    <p:sldId id="358" r:id="rId12"/>
    <p:sldId id="359" r:id="rId13"/>
    <p:sldId id="346" r:id="rId14"/>
    <p:sldId id="390" r:id="rId15"/>
    <p:sldId id="391" r:id="rId16"/>
    <p:sldId id="336" r:id="rId17"/>
    <p:sldId id="308" r:id="rId18"/>
    <p:sldId id="337" r:id="rId19"/>
    <p:sldId id="389" r:id="rId20"/>
    <p:sldId id="377" r:id="rId21"/>
    <p:sldId id="309" r:id="rId22"/>
    <p:sldId id="378" r:id="rId23"/>
    <p:sldId id="392" r:id="rId24"/>
    <p:sldId id="394" r:id="rId25"/>
    <p:sldId id="310" r:id="rId26"/>
    <p:sldId id="393" r:id="rId27"/>
    <p:sldId id="372" r:id="rId28"/>
    <p:sldId id="352" r:id="rId29"/>
    <p:sldId id="311" r:id="rId30"/>
    <p:sldId id="395" r:id="rId31"/>
    <p:sldId id="362" r:id="rId32"/>
    <p:sldId id="383" r:id="rId33"/>
    <p:sldId id="361" r:id="rId34"/>
    <p:sldId id="396" r:id="rId35"/>
    <p:sldId id="418" r:id="rId36"/>
    <p:sldId id="340" r:id="rId37"/>
    <p:sldId id="397" r:id="rId38"/>
    <p:sldId id="384" r:id="rId39"/>
    <p:sldId id="312" r:id="rId40"/>
    <p:sldId id="385" r:id="rId41"/>
    <p:sldId id="355" r:id="rId42"/>
    <p:sldId id="386" r:id="rId43"/>
    <p:sldId id="314" r:id="rId44"/>
    <p:sldId id="354" r:id="rId45"/>
    <p:sldId id="353" r:id="rId46"/>
    <p:sldId id="416" r:id="rId47"/>
    <p:sldId id="360" r:id="rId48"/>
    <p:sldId id="363" r:id="rId49"/>
    <p:sldId id="317" r:id="rId50"/>
    <p:sldId id="364" r:id="rId51"/>
    <p:sldId id="356" r:id="rId52"/>
    <p:sldId id="382" r:id="rId53"/>
    <p:sldId id="400" r:id="rId54"/>
    <p:sldId id="369" r:id="rId55"/>
    <p:sldId id="380" r:id="rId56"/>
    <p:sldId id="381" r:id="rId57"/>
    <p:sldId id="370" r:id="rId58"/>
    <p:sldId id="368" r:id="rId59"/>
    <p:sldId id="374" r:id="rId60"/>
    <p:sldId id="357" r:id="rId61"/>
    <p:sldId id="421" r:id="rId62"/>
    <p:sldId id="379" r:id="rId63"/>
  </p:sldIdLst>
  <p:sldSz cx="9144000" cy="6858000" type="screen4x3"/>
  <p:notesSz cx="6858000" cy="9144000"/>
  <p:defaultTextStyle>
    <a:defPPr>
      <a:defRPr lang="en-US"/>
    </a:defPPr>
    <a:lvl1pPr algn="l" rtl="0" fontAlgn="base">
      <a:spcBef>
        <a:spcPct val="0"/>
      </a:spcBef>
      <a:spcAft>
        <a:spcPct val="0"/>
      </a:spcAft>
      <a:defRPr sz="1700" kern="1200">
        <a:solidFill>
          <a:schemeClr val="tx1"/>
        </a:solidFill>
        <a:latin typeface="Arial" pitchFamily="-110" charset="0"/>
        <a:ea typeface="+mn-ea"/>
        <a:cs typeface="+mn-cs"/>
      </a:defRPr>
    </a:lvl1pPr>
    <a:lvl2pPr marL="457200" algn="l" rtl="0" fontAlgn="base">
      <a:spcBef>
        <a:spcPct val="0"/>
      </a:spcBef>
      <a:spcAft>
        <a:spcPct val="0"/>
      </a:spcAft>
      <a:defRPr sz="1700" kern="1200">
        <a:solidFill>
          <a:schemeClr val="tx1"/>
        </a:solidFill>
        <a:latin typeface="Arial" pitchFamily="-110" charset="0"/>
        <a:ea typeface="+mn-ea"/>
        <a:cs typeface="+mn-cs"/>
      </a:defRPr>
    </a:lvl2pPr>
    <a:lvl3pPr marL="914400" algn="l" rtl="0" fontAlgn="base">
      <a:spcBef>
        <a:spcPct val="0"/>
      </a:spcBef>
      <a:spcAft>
        <a:spcPct val="0"/>
      </a:spcAft>
      <a:defRPr sz="1700" kern="1200">
        <a:solidFill>
          <a:schemeClr val="tx1"/>
        </a:solidFill>
        <a:latin typeface="Arial" pitchFamily="-110" charset="0"/>
        <a:ea typeface="+mn-ea"/>
        <a:cs typeface="+mn-cs"/>
      </a:defRPr>
    </a:lvl3pPr>
    <a:lvl4pPr marL="1371600" algn="l" rtl="0" fontAlgn="base">
      <a:spcBef>
        <a:spcPct val="0"/>
      </a:spcBef>
      <a:spcAft>
        <a:spcPct val="0"/>
      </a:spcAft>
      <a:defRPr sz="1700" kern="1200">
        <a:solidFill>
          <a:schemeClr val="tx1"/>
        </a:solidFill>
        <a:latin typeface="Arial" pitchFamily="-110" charset="0"/>
        <a:ea typeface="+mn-ea"/>
        <a:cs typeface="+mn-cs"/>
      </a:defRPr>
    </a:lvl4pPr>
    <a:lvl5pPr marL="1828800" algn="l" rtl="0" fontAlgn="base">
      <a:spcBef>
        <a:spcPct val="0"/>
      </a:spcBef>
      <a:spcAft>
        <a:spcPct val="0"/>
      </a:spcAft>
      <a:defRPr sz="1700" kern="1200">
        <a:solidFill>
          <a:schemeClr val="tx1"/>
        </a:solidFill>
        <a:latin typeface="Arial" pitchFamily="-110" charset="0"/>
        <a:ea typeface="+mn-ea"/>
        <a:cs typeface="+mn-cs"/>
      </a:defRPr>
    </a:lvl5pPr>
    <a:lvl6pPr marL="2286000" algn="l" defTabSz="457200" rtl="0" eaLnBrk="1" latinLnBrk="0" hangingPunct="1">
      <a:defRPr sz="1700" kern="1200">
        <a:solidFill>
          <a:schemeClr val="tx1"/>
        </a:solidFill>
        <a:latin typeface="Arial" pitchFamily="-110" charset="0"/>
        <a:ea typeface="+mn-ea"/>
        <a:cs typeface="+mn-cs"/>
      </a:defRPr>
    </a:lvl6pPr>
    <a:lvl7pPr marL="2743200" algn="l" defTabSz="457200" rtl="0" eaLnBrk="1" latinLnBrk="0" hangingPunct="1">
      <a:defRPr sz="1700" kern="1200">
        <a:solidFill>
          <a:schemeClr val="tx1"/>
        </a:solidFill>
        <a:latin typeface="Arial" pitchFamily="-110" charset="0"/>
        <a:ea typeface="+mn-ea"/>
        <a:cs typeface="+mn-cs"/>
      </a:defRPr>
    </a:lvl7pPr>
    <a:lvl8pPr marL="3200400" algn="l" defTabSz="457200" rtl="0" eaLnBrk="1" latinLnBrk="0" hangingPunct="1">
      <a:defRPr sz="1700" kern="1200">
        <a:solidFill>
          <a:schemeClr val="tx1"/>
        </a:solidFill>
        <a:latin typeface="Arial" pitchFamily="-110" charset="0"/>
        <a:ea typeface="+mn-ea"/>
        <a:cs typeface="+mn-cs"/>
      </a:defRPr>
    </a:lvl8pPr>
    <a:lvl9pPr marL="3657600" algn="l" defTabSz="457200" rtl="0" eaLnBrk="1" latinLnBrk="0" hangingPunct="1">
      <a:defRPr sz="17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F2"/>
    <a:srgbClr val="FF9900"/>
    <a:srgbClr val="CC0099"/>
    <a:srgbClr val="990099"/>
    <a:srgbClr val="F6A616"/>
    <a:srgbClr val="FDBBFD"/>
    <a:srgbClr val="66FF33"/>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87936" autoAdjust="0"/>
  </p:normalViewPr>
  <p:slideViewPr>
    <p:cSldViewPr showGuides="1">
      <p:cViewPr>
        <p:scale>
          <a:sx n="125" d="100"/>
          <a:sy n="125" d="100"/>
        </p:scale>
        <p:origin x="-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9" d="100"/>
          <a:sy n="79" d="100"/>
        </p:scale>
        <p:origin x="-233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67EA14-3CF7-7F4D-9197-32F93FF25EDE}" type="datetimeFigureOut">
              <a:rPr lang="en-US" smtClean="0"/>
              <a:t>9/8/14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55AF5A-8E64-2A43-B0F7-054775CE4561}" type="slidenum">
              <a:rPr lang="en-US" smtClean="0"/>
              <a:t>‹#›</a:t>
            </a:fld>
            <a:endParaRPr lang="en-US"/>
          </a:p>
        </p:txBody>
      </p:sp>
    </p:spTree>
    <p:extLst>
      <p:ext uri="{BB962C8B-B14F-4D97-AF65-F5344CB8AC3E}">
        <p14:creationId xmlns:p14="http://schemas.microsoft.com/office/powerpoint/2010/main" val="1793065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新細明體" pitchFamily="-110" charset="-120"/>
              </a:defRPr>
            </a:lvl1pPr>
          </a:lstStyle>
          <a:p>
            <a:fld id="{EB27E567-B5AD-9C4E-A815-D94597189A30}" type="slidenum">
              <a:rPr lang="zh-TW" altLang="en-US"/>
              <a:pPr/>
              <a:t>‹#›</a:t>
            </a:fld>
            <a:endParaRPr lang="en-US" altLang="zh-TW"/>
          </a:p>
        </p:txBody>
      </p:sp>
    </p:spTree>
    <p:extLst>
      <p:ext uri="{BB962C8B-B14F-4D97-AF65-F5344CB8AC3E}">
        <p14:creationId xmlns:p14="http://schemas.microsoft.com/office/powerpoint/2010/main" val="14578568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3820EAB-88C4-A044-9202-F3DCAB33C84A}" type="slidenum">
              <a:rPr lang="zh-TW" altLang="en-US"/>
              <a:pPr/>
              <a:t>1</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TW" altLang="en-US">
              <a:latin typeface="Arial" pitchFamily="-110" charset="0"/>
              <a:cs typeface="新細明體" pitchFamily="-110"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execution model has multiple instances of the same program running independently of each other,</a:t>
            </a:r>
            <a:r>
              <a:rPr lang="en-US" baseline="0" dirty="0" smtClean="0"/>
              <a:t> *until* they need to communicate and later synchronize to make sure variables have been fully updated.  Synchronization introduces ordering points.  It also can be a huge overhead…</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10</a:t>
            </a:fld>
            <a:endParaRPr lang="en-US" altLang="zh-TW"/>
          </a:p>
        </p:txBody>
      </p:sp>
    </p:spTree>
    <p:extLst>
      <p:ext uri="{BB962C8B-B14F-4D97-AF65-F5344CB8AC3E}">
        <p14:creationId xmlns:p14="http://schemas.microsoft.com/office/powerpoint/2010/main" val="239408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Where data lives in</a:t>
            </a:r>
            <a:r>
              <a:rPr lang="en-US" baseline="0" dirty="0" smtClean="0">
                <a:latin typeface="Arial" pitchFamily="-110" charset="0"/>
              </a:rPr>
              <a:t> </a:t>
            </a:r>
            <a:r>
              <a:rPr lang="en-US" baseline="0" dirty="0" err="1" smtClean="0">
                <a:latin typeface="Arial" pitchFamily="-110" charset="0"/>
              </a:rPr>
              <a:t>OpenSHMEM</a:t>
            </a:r>
            <a:r>
              <a:rPr lang="en-US" baseline="0" dirty="0" smtClean="0">
                <a:latin typeface="Arial" pitchFamily="-110" charset="0"/>
              </a:rPr>
              <a:t> programs and how it is viewed across a program’s memory space.  Lead into the ecosystem of PGAS programming models.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11</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12</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By “similar to MPI” we don’t mean </a:t>
            </a:r>
            <a:r>
              <a:rPr lang="en-US" dirty="0" err="1" smtClean="0">
                <a:latin typeface="Arial" pitchFamily="-110" charset="0"/>
              </a:rPr>
              <a:t>OpenSHMEM</a:t>
            </a:r>
            <a:r>
              <a:rPr lang="en-US" baseline="0" dirty="0" smtClean="0">
                <a:latin typeface="Arial" pitchFamily="-110" charset="0"/>
              </a:rPr>
              <a:t> is necessarily going to be a drop-in replacement, because the 1-sided nature of the calls and the way in which memory space is presented is different.  But it’s the same idea of taking an existing language and adding library calls to get (distributed)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13</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lnSpc>
                <a:spcPct val="90000"/>
              </a:lnSpc>
            </a:pPr>
            <a:r>
              <a:rPr lang="en-US" altLang="zh-TW" b="1" dirty="0">
                <a:latin typeface="Arial" pitchFamily="-110" charset="0"/>
                <a:cs typeface="新細明體" pitchFamily="-110" charset="-120"/>
              </a:rPr>
              <a:t>The local existence of a corresponding symmetric object implies that a data object is remotely accessible. </a:t>
            </a:r>
          </a:p>
          <a:p>
            <a:endParaRPr lang="en-US" b="1" dirty="0">
              <a:latin typeface="Arial" pitchFamily="-110" charset="0"/>
            </a:endParaRPr>
          </a:p>
        </p:txBody>
      </p:sp>
      <p:sp>
        <p:nvSpPr>
          <p:cNvPr id="35844" name="Slide Number Placeholder 3"/>
          <p:cNvSpPr>
            <a:spLocks noGrp="1"/>
          </p:cNvSpPr>
          <p:nvPr>
            <p:ph type="sldNum" sz="quarter" idx="5"/>
          </p:nvPr>
        </p:nvSpPr>
        <p:spPr>
          <a:noFill/>
        </p:spPr>
        <p:txBody>
          <a:bodyPr/>
          <a:lstStyle/>
          <a:p>
            <a:fld id="{B4B018B5-41F9-F046-9BC0-E19CE855AAB5}" type="slidenum">
              <a:rPr lang="zh-TW" altLang="en-US"/>
              <a:pPr/>
              <a:t>14</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snippet from a simple program that does execution-time</a:t>
            </a:r>
            <a:r>
              <a:rPr lang="en-US" baseline="0" dirty="0" smtClean="0"/>
              <a:t> dynamic allocation of memory.  Full slide has an animation showing the progression of the program and memory being allocated.  Need to talk about what symmetric means.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15</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10" charset="0"/>
              </a:rPr>
              <a:t>Read up on the Cray T3D.</a:t>
            </a:r>
          </a:p>
        </p:txBody>
      </p:sp>
      <p:sp>
        <p:nvSpPr>
          <p:cNvPr id="36868" name="Slide Number Placeholder 3"/>
          <p:cNvSpPr>
            <a:spLocks noGrp="1"/>
          </p:cNvSpPr>
          <p:nvPr>
            <p:ph type="sldNum" sz="quarter" idx="5"/>
          </p:nvPr>
        </p:nvSpPr>
        <p:spPr>
          <a:noFill/>
        </p:spPr>
        <p:txBody>
          <a:bodyPr/>
          <a:lstStyle/>
          <a:p>
            <a:fld id="{D13C67EE-F29C-0545-AC83-7BD70950B13B}" type="slidenum">
              <a:rPr lang="zh-TW" altLang="en-US"/>
              <a:pPr/>
              <a:t>16</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a:t>
            </a:r>
            <a:r>
              <a:rPr lang="en-US" baseline="0" dirty="0" smtClean="0"/>
              <a:t> happens when there’s no standard.  You can see the various different calls that showed up in different APIs from different vendors.  Different routine names, and different parameter sets.  In particular, the initialization call is completely different across different vendor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17</a:t>
            </a:fld>
            <a:endParaRPr lang="en-US" altLang="zh-TW"/>
          </a:p>
        </p:txBody>
      </p:sp>
    </p:spTree>
    <p:extLst>
      <p:ext uri="{BB962C8B-B14F-4D97-AF65-F5344CB8AC3E}">
        <p14:creationId xmlns:p14="http://schemas.microsoft.com/office/powerpoint/2010/main" val="276154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old “hello world” program shows the different routines and header locations on different platforms.</a:t>
            </a:r>
            <a:r>
              <a:rPr lang="en-US" baseline="0" dirty="0" smtClean="0"/>
              <a:t>  The programs will not compile with the other vendors’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18</a:t>
            </a:fld>
            <a:endParaRPr lang="en-US" altLang="zh-TW"/>
          </a:p>
        </p:txBody>
      </p:sp>
    </p:spTree>
    <p:extLst>
      <p:ext uri="{BB962C8B-B14F-4D97-AF65-F5344CB8AC3E}">
        <p14:creationId xmlns:p14="http://schemas.microsoft.com/office/powerpoint/2010/main" val="286608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enough people were interested in forging a standard for SHMEM, which ended up with the obvious name of </a:t>
            </a:r>
            <a:r>
              <a:rPr lang="en-US" dirty="0" err="1" smtClean="0"/>
              <a:t>OpenSHMEM</a:t>
            </a:r>
            <a:r>
              <a:rPr lang="en-US" dirty="0" smtClean="0"/>
              <a:t>.  The website has quite a lot</a:t>
            </a:r>
            <a:r>
              <a:rPr lang="en-US" baseline="0" dirty="0" smtClean="0"/>
              <a:t> of things on it, not just software, but publications, vendor information and of course tutorials like this one.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19</a:t>
            </a:fld>
            <a:endParaRPr lang="en-US" altLang="zh-TW"/>
          </a:p>
        </p:txBody>
      </p:sp>
    </p:spTree>
    <p:extLst>
      <p:ext uri="{BB962C8B-B14F-4D97-AF65-F5344CB8AC3E}">
        <p14:creationId xmlns:p14="http://schemas.microsoft.com/office/powerpoint/2010/main" val="337645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a:t>
            </a:fld>
            <a:endParaRPr lang="en-US" altLang="zh-TW"/>
          </a:p>
        </p:txBody>
      </p:sp>
    </p:spTree>
    <p:extLst>
      <p:ext uri="{BB962C8B-B14F-4D97-AF65-F5344CB8AC3E}">
        <p14:creationId xmlns:p14="http://schemas.microsoft.com/office/powerpoint/2010/main" val="2919105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routines in the API.  Need to talk about how these fir together and are actually</a:t>
            </a:r>
            <a:r>
              <a:rPr lang="en-US" baseline="0" dirty="0" smtClean="0"/>
              <a:t> used.  Hands-on should give people a better feeling for usage.  Slides tend to be just a laundry list that don’t show context and there’s not enough space on the screen to show interesting code.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20</a:t>
            </a:fld>
            <a:endParaRPr lang="en-US" altLang="zh-TW"/>
          </a:p>
        </p:txBody>
      </p:sp>
    </p:spTree>
    <p:extLst>
      <p:ext uri="{BB962C8B-B14F-4D97-AF65-F5344CB8AC3E}">
        <p14:creationId xmlns:p14="http://schemas.microsoft.com/office/powerpoint/2010/main" val="2959394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21</a:t>
            </a:fld>
            <a:endParaRPr lang="en-US" altLang="zh-TW"/>
          </a:p>
        </p:txBody>
      </p:sp>
    </p:spTree>
    <p:extLst>
      <p:ext uri="{BB962C8B-B14F-4D97-AF65-F5344CB8AC3E}">
        <p14:creationId xmlns:p14="http://schemas.microsoft.com/office/powerpoint/2010/main" val="225081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22</a:t>
            </a:fld>
            <a:endParaRPr lang="en-US" altLang="zh-TW"/>
          </a:p>
        </p:txBody>
      </p:sp>
    </p:spTree>
    <p:extLst>
      <p:ext uri="{BB962C8B-B14F-4D97-AF65-F5344CB8AC3E}">
        <p14:creationId xmlns:p14="http://schemas.microsoft.com/office/powerpoint/2010/main" val="790612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23</a:t>
            </a:fld>
            <a:endParaRPr lang="en-US" altLang="zh-TW"/>
          </a:p>
        </p:txBody>
      </p:sp>
    </p:spTree>
    <p:extLst>
      <p:ext uri="{BB962C8B-B14F-4D97-AF65-F5344CB8AC3E}">
        <p14:creationId xmlns:p14="http://schemas.microsoft.com/office/powerpoint/2010/main" val="2053496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shmem_put</a:t>
            </a:r>
            <a:r>
              <a:rPr lang="en-US" b="1" dirty="0" smtClean="0"/>
              <a:t>():</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24</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25</a:t>
            </a:fld>
            <a:endParaRPr lang="en-US" altLang="zh-TW"/>
          </a:p>
        </p:txBody>
      </p:sp>
    </p:spTree>
    <p:extLst>
      <p:ext uri="{BB962C8B-B14F-4D97-AF65-F5344CB8AC3E}">
        <p14:creationId xmlns:p14="http://schemas.microsoft.com/office/powerpoint/2010/main" val="2456055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26</a:t>
            </a:fld>
            <a:endParaRPr lang="en-US" altLang="zh-TW"/>
          </a:p>
        </p:txBody>
      </p:sp>
    </p:spTree>
    <p:extLst>
      <p:ext uri="{BB962C8B-B14F-4D97-AF65-F5344CB8AC3E}">
        <p14:creationId xmlns:p14="http://schemas.microsoft.com/office/powerpoint/2010/main" val="4176079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27</a:t>
            </a:fld>
            <a:endParaRPr lang="en-US" altLang="zh-TW"/>
          </a:p>
        </p:txBody>
      </p:sp>
    </p:spTree>
    <p:extLst>
      <p:ext uri="{BB962C8B-B14F-4D97-AF65-F5344CB8AC3E}">
        <p14:creationId xmlns:p14="http://schemas.microsoft.com/office/powerpoint/2010/main" val="2730227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stress</a:t>
            </a:r>
            <a:r>
              <a:rPr lang="en-US" baseline="0" dirty="0" smtClean="0"/>
              <a:t> that puts and gets behave differently.  It is clearly a better idea to have puts in your program with deferred synchronization so you can generate more overlap of </a:t>
            </a:r>
            <a:r>
              <a:rPr lang="en-US" baseline="0" dirty="0" err="1" smtClean="0"/>
              <a:t>comms</a:t>
            </a:r>
            <a:r>
              <a:rPr lang="en-US" baseline="0" dirty="0" smtClean="0"/>
              <a:t>/comp or </a:t>
            </a:r>
            <a:r>
              <a:rPr lang="en-US" baseline="0" dirty="0" err="1" smtClean="0"/>
              <a:t>comms</a:t>
            </a:r>
            <a:r>
              <a:rPr lang="en-US" baseline="0" dirty="0" smtClean="0"/>
              <a:t>/</a:t>
            </a:r>
            <a:r>
              <a:rPr lang="en-US" baseline="0" dirty="0" err="1" smtClean="0"/>
              <a:t>comms</a:t>
            </a:r>
            <a:r>
              <a:rPr lang="en-US" baseline="0" dirty="0" smtClean="0"/>
              <a:t>.  It’s about getting more work done in different places at the same time.  Puts are an offload function.</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28</a:t>
            </a:fld>
            <a:endParaRPr lang="en-US" altLang="zh-TW"/>
          </a:p>
        </p:txBody>
      </p:sp>
    </p:spTree>
    <p:extLst>
      <p:ext uri="{BB962C8B-B14F-4D97-AF65-F5344CB8AC3E}">
        <p14:creationId xmlns:p14="http://schemas.microsoft.com/office/powerpoint/2010/main" val="4116846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altLang="zh-TW" dirty="0">
                <a:latin typeface="Arial" pitchFamily="-110" charset="0"/>
                <a:cs typeface="新細明體" pitchFamily="-110" charset="-120"/>
              </a:rPr>
              <a:t>Every element of this array must be initialized with the value _SHMEM_SYNC_VALUE before any of the PEs in the active set enter the routine. </a:t>
            </a:r>
            <a:r>
              <a:rPr lang="en-US" altLang="zh-TW" dirty="0" smtClean="0">
                <a:latin typeface="Arial" pitchFamily="-110" charset="0"/>
                <a:cs typeface="新細明體" pitchFamily="-110" charset="-120"/>
              </a:rPr>
              <a:t> </a:t>
            </a:r>
            <a:r>
              <a:rPr lang="en-US" altLang="zh-TW" dirty="0" err="1" smtClean="0">
                <a:latin typeface="Arial" pitchFamily="-110" charset="0"/>
                <a:cs typeface="新細明體" pitchFamily="-110" charset="-120"/>
              </a:rPr>
              <a:t>OpenSHMEM</a:t>
            </a:r>
            <a:r>
              <a:rPr lang="en-US" altLang="zh-TW" baseline="0" dirty="0" smtClean="0">
                <a:latin typeface="Arial" pitchFamily="-110" charset="0"/>
                <a:cs typeface="新細明體" pitchFamily="-110" charset="-120"/>
              </a:rPr>
              <a:t> *currently* only has these regular log2 active sets but there’s a number of proposals out there for generalizing them.  There are interesting headaches associated with separate memory allocations belonging to active sets, where we lose the idea of all allocations being globally symmetric.</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29</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platform and software requirements (some of them,</a:t>
            </a:r>
            <a:r>
              <a:rPr lang="en-US" baseline="0" dirty="0" smtClean="0"/>
              <a:t> anyway) for installing the reference implementation.  Precise package requirements are different on different distributions.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a:t>
            </a:fld>
            <a:endParaRPr lang="en-US" altLang="zh-TW"/>
          </a:p>
        </p:txBody>
      </p:sp>
    </p:spTree>
    <p:extLst>
      <p:ext uri="{BB962C8B-B14F-4D97-AF65-F5344CB8AC3E}">
        <p14:creationId xmlns:p14="http://schemas.microsoft.com/office/powerpoint/2010/main" val="4019408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30</a:t>
            </a:fld>
            <a:endParaRPr lang="en-US" altLang="zh-TW"/>
          </a:p>
        </p:txBody>
      </p:sp>
    </p:spTree>
    <p:extLst>
      <p:ext uri="{BB962C8B-B14F-4D97-AF65-F5344CB8AC3E}">
        <p14:creationId xmlns:p14="http://schemas.microsoft.com/office/powerpoint/2010/main" val="2392715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People want the explicit </a:t>
            </a:r>
            <a:r>
              <a:rPr lang="en-US" dirty="0" err="1" smtClean="0">
                <a:latin typeface="Arial" pitchFamily="-110" charset="0"/>
              </a:rPr>
              <a:t>pSync</a:t>
            </a:r>
            <a:r>
              <a:rPr lang="en-US" dirty="0" smtClean="0">
                <a:latin typeface="Arial" pitchFamily="-110" charset="0"/>
              </a:rPr>
              <a:t> parameter</a:t>
            </a:r>
            <a:r>
              <a:rPr lang="en-US" baseline="0" dirty="0" smtClean="0">
                <a:latin typeface="Arial" pitchFamily="-110" charset="0"/>
              </a:rPr>
              <a:t> to go away in future versions.</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31</a:t>
            </a:fld>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barrier_all</a:t>
            </a:r>
            <a:r>
              <a:rPr lang="en-US" dirty="0" smtClean="0"/>
              <a:t> is of course global  After memory allocation operations it is required but clearly could be a big slowdown on very large program</a:t>
            </a:r>
            <a:r>
              <a:rPr lang="en-US" baseline="0" dirty="0" smtClean="0"/>
              <a:t> runs.  Tie this observation in with the idea of memory spaces in active sets.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32</a:t>
            </a:fld>
            <a:endParaRPr lang="en-US" altLang="zh-TW"/>
          </a:p>
        </p:txBody>
      </p:sp>
    </p:spTree>
    <p:extLst>
      <p:ext uri="{BB962C8B-B14F-4D97-AF65-F5344CB8AC3E}">
        <p14:creationId xmlns:p14="http://schemas.microsoft.com/office/powerpoint/2010/main" val="3468832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Waits are used as a synchronization tool that is a LOT lighter than a big barrier.</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33</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Fence can be implemented as quiet as it is a strict subset of quiet.  But the opposite implementation</a:t>
            </a:r>
            <a:r>
              <a:rPr lang="en-US" baseline="0" dirty="0" smtClean="0"/>
              <a:t> is not true.  Quiet affects all outbound puts.  You can think of it as turning a valve on a compute node’s network card and waiting for things to flush out before allowing more traffic…</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34</a:t>
            </a:fld>
            <a:endParaRPr lang="en-US" altLang="zh-TW"/>
          </a:p>
        </p:txBody>
      </p:sp>
    </p:spTree>
    <p:extLst>
      <p:ext uri="{BB962C8B-B14F-4D97-AF65-F5344CB8AC3E}">
        <p14:creationId xmlns:p14="http://schemas.microsoft.com/office/powerpoint/2010/main" val="2938174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35</a:t>
            </a:fld>
            <a:endParaRPr lang="en-US" altLang="zh-TW"/>
          </a:p>
        </p:txBody>
      </p:sp>
    </p:spTree>
    <p:extLst>
      <p:ext uri="{BB962C8B-B14F-4D97-AF65-F5344CB8AC3E}">
        <p14:creationId xmlns:p14="http://schemas.microsoft.com/office/powerpoint/2010/main" val="1392816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36</a:t>
            </a:fld>
            <a:endParaRPr lang="en-US" altLang="zh-TW"/>
          </a:p>
        </p:txBody>
      </p:sp>
    </p:spTree>
    <p:extLst>
      <p:ext uri="{BB962C8B-B14F-4D97-AF65-F5344CB8AC3E}">
        <p14:creationId xmlns:p14="http://schemas.microsoft.com/office/powerpoint/2010/main" val="945952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37</a:t>
            </a:fld>
            <a:endParaRPr lang="en-US" altLang="zh-TW"/>
          </a:p>
        </p:txBody>
      </p:sp>
    </p:spTree>
    <p:extLst>
      <p:ext uri="{BB962C8B-B14F-4D97-AF65-F5344CB8AC3E}">
        <p14:creationId xmlns:p14="http://schemas.microsoft.com/office/powerpoint/2010/main" val="79176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38</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39</a:t>
            </a:fld>
            <a:endParaRPr lang="en-US" altLang="zh-TW"/>
          </a:p>
        </p:txBody>
      </p:sp>
    </p:spTree>
    <p:extLst>
      <p:ext uri="{BB962C8B-B14F-4D97-AF65-F5344CB8AC3E}">
        <p14:creationId xmlns:p14="http://schemas.microsoft.com/office/powerpoint/2010/main" val="234736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setting for parallel computing and programming.  There are different approaches (libraries/languages) to expressing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4</a:t>
            </a:fld>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40</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41</a:t>
            </a:fld>
            <a:endParaRPr lang="en-US" altLang="zh-TW"/>
          </a:p>
        </p:txBody>
      </p:sp>
    </p:spTree>
    <p:extLst>
      <p:ext uri="{BB962C8B-B14F-4D97-AF65-F5344CB8AC3E}">
        <p14:creationId xmlns:p14="http://schemas.microsoft.com/office/powerpoint/2010/main" val="1002087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42</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operations to hardware generates</a:t>
            </a:r>
            <a:r>
              <a:rPr lang="en-US" baseline="0" dirty="0" smtClean="0"/>
              <a:t> more overlap and allows the CPU(s) to do other useful things, rather than service network traffic.  Vendors put atomics, collectives and other ops. onto network hardware.  Arithmetic/logic ops can also be put onto memory controllers for example = do the ops where the data is, don’t incur cost of moving data back and forth (network, memory, …)</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43</a:t>
            </a:fld>
            <a:endParaRPr lang="en-US" altLang="zh-TW"/>
          </a:p>
        </p:txBody>
      </p:sp>
    </p:spTree>
    <p:extLst>
      <p:ext uri="{BB962C8B-B14F-4D97-AF65-F5344CB8AC3E}">
        <p14:creationId xmlns:p14="http://schemas.microsoft.com/office/powerpoint/2010/main" val="3593187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44</a:t>
            </a:fld>
            <a:endParaRPr lang="en-US" altLang="zh-TW"/>
          </a:p>
        </p:txBody>
      </p:sp>
    </p:spTree>
    <p:extLst>
      <p:ext uri="{BB962C8B-B14F-4D97-AF65-F5344CB8AC3E}">
        <p14:creationId xmlns:p14="http://schemas.microsoft.com/office/powerpoint/2010/main" val="2456986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45</a:t>
            </a:fld>
            <a:endParaRPr lang="en-US" altLang="zh-TW"/>
          </a:p>
        </p:txBody>
      </p:sp>
    </p:spTree>
    <p:extLst>
      <p:ext uri="{BB962C8B-B14F-4D97-AF65-F5344CB8AC3E}">
        <p14:creationId xmlns:p14="http://schemas.microsoft.com/office/powerpoint/2010/main" val="418642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46</a:t>
            </a:fld>
            <a:endParaRPr lang="en-US" altLang="zh-TW"/>
          </a:p>
        </p:txBody>
      </p:sp>
    </p:spTree>
    <p:extLst>
      <p:ext uri="{BB962C8B-B14F-4D97-AF65-F5344CB8AC3E}">
        <p14:creationId xmlns:p14="http://schemas.microsoft.com/office/powerpoint/2010/main" val="3938349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Lock</a:t>
            </a:r>
            <a:r>
              <a:rPr lang="en-US" baseline="0" dirty="0" smtClean="0"/>
              <a:t> use should be minimized as they can turn into performance killers.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47</a:t>
            </a:fld>
            <a:endParaRPr lang="en-US" altLang="zh-TW"/>
          </a:p>
        </p:txBody>
      </p:sp>
    </p:spTree>
    <p:extLst>
      <p:ext uri="{BB962C8B-B14F-4D97-AF65-F5344CB8AC3E}">
        <p14:creationId xmlns:p14="http://schemas.microsoft.com/office/powerpoint/2010/main" val="479396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Fault-tolerance is a big deal.  There are going to be lots of discussions about how and where to add FT and resilience capabilities to systems,</a:t>
            </a:r>
            <a:r>
              <a:rPr lang="en-US" baseline="0" dirty="0" smtClean="0"/>
              <a:t> and is a systemic issue, not just something to bolt onto </a:t>
            </a:r>
            <a:r>
              <a:rPr lang="en-US" baseline="0" dirty="0" err="1" smtClean="0"/>
              <a:t>OpenSHMEM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48</a:t>
            </a:fld>
            <a:endParaRPr lang="en-US" altLang="zh-TW"/>
          </a:p>
        </p:txBody>
      </p:sp>
    </p:spTree>
    <p:extLst>
      <p:ext uri="{BB962C8B-B14F-4D97-AF65-F5344CB8AC3E}">
        <p14:creationId xmlns:p14="http://schemas.microsoft.com/office/powerpoint/2010/main" val="420376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49</a:t>
            </a:fld>
            <a:endParaRPr lang="en-US" altLang="zh-TW"/>
          </a:p>
        </p:txBody>
      </p:sp>
    </p:spTree>
    <p:extLst>
      <p:ext uri="{BB962C8B-B14F-4D97-AF65-F5344CB8AC3E}">
        <p14:creationId xmlns:p14="http://schemas.microsoft.com/office/powerpoint/2010/main" val="36449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different ways of getting parallel systems.  The narrative is heading towards the 2</a:t>
            </a:r>
            <a:r>
              <a:rPr lang="en-US" baseline="30000" dirty="0" smtClean="0">
                <a:latin typeface="Arial" pitchFamily="-110" charset="0"/>
              </a:rPr>
              <a:t>nd</a:t>
            </a:r>
            <a:r>
              <a:rPr lang="en-US" baseline="0" dirty="0" smtClean="0">
                <a:latin typeface="Arial" pitchFamily="-110" charset="0"/>
              </a:rPr>
              <a:t> point as being more interesting for </a:t>
            </a:r>
            <a:r>
              <a:rPr lang="en-US" baseline="0" dirty="0" err="1" smtClean="0">
                <a:latin typeface="Arial" pitchFamily="-110" charset="0"/>
              </a:rPr>
              <a:t>OpenSHMEM</a:t>
            </a:r>
            <a:r>
              <a:rPr lang="en-US" baseline="0" dirty="0" smtClean="0">
                <a:latin typeface="Arial" pitchFamily="-110" charset="0"/>
              </a:rPr>
              <a:t>.</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5</a:t>
            </a:fld>
            <a:endParaRPr lang="en-US"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to cache lines was in one</a:t>
            </a:r>
            <a:r>
              <a:rPr lang="en-US" baseline="0" dirty="0" smtClean="0"/>
              <a:t> of the vendor SHMEMs.  In </a:t>
            </a:r>
            <a:r>
              <a:rPr lang="en-US" baseline="0" dirty="0" err="1" smtClean="0"/>
              <a:t>OpenSHMEM</a:t>
            </a:r>
            <a:r>
              <a:rPr lang="en-US" baseline="0" dirty="0" smtClean="0"/>
              <a:t>, we</a:t>
            </a:r>
            <a:r>
              <a:rPr lang="fr-FR" baseline="0" dirty="0" smtClean="0"/>
              <a:t>’</a:t>
            </a:r>
            <a:r>
              <a:rPr lang="en-US" baseline="0" dirty="0" smtClean="0"/>
              <a:t>re not going to deal with platform-specific cache needs.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50</a:t>
            </a:fld>
            <a:endParaRPr lang="en-US" altLang="zh-TW"/>
          </a:p>
        </p:txBody>
      </p:sp>
    </p:spTree>
    <p:extLst>
      <p:ext uri="{BB962C8B-B14F-4D97-AF65-F5344CB8AC3E}">
        <p14:creationId xmlns:p14="http://schemas.microsoft.com/office/powerpoint/2010/main" val="560378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possibly the most important thing in this tutorial.  RDMA means we really can offload and overlap things.  If you can make visible (register) all your symmetric memory areas with the network hardware then you can go faster with zero-copy and zero-interrupt.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51</a:t>
            </a:fld>
            <a:endParaRPr lang="en-US" altLang="zh-TW"/>
          </a:p>
        </p:txBody>
      </p:sp>
    </p:spTree>
    <p:extLst>
      <p:ext uri="{BB962C8B-B14F-4D97-AF65-F5344CB8AC3E}">
        <p14:creationId xmlns:p14="http://schemas.microsoft.com/office/powerpoint/2010/main" val="4102834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52</a:t>
            </a:fld>
            <a:endParaRPr lang="en-US" altLang="zh-TW"/>
          </a:p>
        </p:txBody>
      </p:sp>
    </p:spTree>
    <p:extLst>
      <p:ext uri="{BB962C8B-B14F-4D97-AF65-F5344CB8AC3E}">
        <p14:creationId xmlns:p14="http://schemas.microsoft.com/office/powerpoint/2010/main" val="3703857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53</a:t>
            </a:fld>
            <a:endParaRPr lang="en-US" altLang="zh-TW"/>
          </a:p>
        </p:txBody>
      </p:sp>
    </p:spTree>
    <p:extLst>
      <p:ext uri="{BB962C8B-B14F-4D97-AF65-F5344CB8AC3E}">
        <p14:creationId xmlns:p14="http://schemas.microsoft.com/office/powerpoint/2010/main" val="34660476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54</a:t>
            </a:fld>
            <a:endParaRPr lang="en-US" altLang="zh-TW"/>
          </a:p>
        </p:txBody>
      </p:sp>
    </p:spTree>
    <p:extLst>
      <p:ext uri="{BB962C8B-B14F-4D97-AF65-F5344CB8AC3E}">
        <p14:creationId xmlns:p14="http://schemas.microsoft.com/office/powerpoint/2010/main" val="17570416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Express</a:t>
            </a:r>
            <a:r>
              <a:rPr lang="en-US" baseline="0" dirty="0" smtClean="0"/>
              <a:t> ideas about how to look for overlap.  This can mean that simple attempts to do MPI -&gt; </a:t>
            </a:r>
            <a:r>
              <a:rPr lang="en-US" baseline="0" dirty="0" err="1" smtClean="0"/>
              <a:t>OpenSHMEM</a:t>
            </a:r>
            <a:r>
              <a:rPr lang="en-US" baseline="0" dirty="0" smtClean="0"/>
              <a:t> translations could miss lots of opportunities.  We need tools that can look at source code and make suggestions or changes. This is a plug for the </a:t>
            </a:r>
            <a:r>
              <a:rPr lang="en-US" baseline="0" dirty="0" err="1" smtClean="0"/>
              <a:t>OpenSHMEM</a:t>
            </a:r>
            <a:r>
              <a:rPr lang="en-US" baseline="0" dirty="0" smtClean="0"/>
              <a:t> Analyzer.</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55</a:t>
            </a:fld>
            <a:endParaRPr lang="en-US" altLang="zh-TW"/>
          </a:p>
        </p:txBody>
      </p:sp>
    </p:spTree>
    <p:extLst>
      <p:ext uri="{BB962C8B-B14F-4D97-AF65-F5344CB8AC3E}">
        <p14:creationId xmlns:p14="http://schemas.microsoft.com/office/powerpoint/2010/main" val="7702184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56</a:t>
            </a:fld>
            <a:endParaRPr lang="en-US" altLang="zh-TW"/>
          </a:p>
        </p:txBody>
      </p:sp>
    </p:spTree>
    <p:extLst>
      <p:ext uri="{BB962C8B-B14F-4D97-AF65-F5344CB8AC3E}">
        <p14:creationId xmlns:p14="http://schemas.microsoft.com/office/powerpoint/2010/main" val="3360700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about real apps and their </a:t>
            </a:r>
            <a:r>
              <a:rPr lang="en-US" dirty="0" err="1" smtClean="0"/>
              <a:t>OpenSHMEM</a:t>
            </a:r>
            <a:r>
              <a:rPr lang="en-US" baseline="0" dirty="0" smtClean="0"/>
              <a:t> implementations will come from the ORNL material.  ORNL will also have real performance data about scaling.</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57</a:t>
            </a:fld>
            <a:endParaRPr lang="en-US" altLang="zh-TW"/>
          </a:p>
        </p:txBody>
      </p:sp>
    </p:spTree>
    <p:extLst>
      <p:ext uri="{BB962C8B-B14F-4D97-AF65-F5344CB8AC3E}">
        <p14:creationId xmlns:p14="http://schemas.microsoft.com/office/powerpoint/2010/main" val="3758889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some of the proposed API extensions.</a:t>
            </a:r>
            <a:r>
              <a:rPr lang="en-US" baseline="0" dirty="0" smtClean="0"/>
              <a:t>  Stress this is not “in camera” it is a public process.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58</a:t>
            </a:fld>
            <a:endParaRPr lang="en-US" altLang="zh-TW"/>
          </a:p>
        </p:txBody>
      </p:sp>
    </p:spTree>
    <p:extLst>
      <p:ext uri="{BB962C8B-B14F-4D97-AF65-F5344CB8AC3E}">
        <p14:creationId xmlns:p14="http://schemas.microsoft.com/office/powerpoint/2010/main" val="6742389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not the only implementation out there.</a:t>
            </a:r>
            <a:r>
              <a:rPr lang="en-US" baseline="0" dirty="0" smtClean="0"/>
              <a:t>  Other people have produced </a:t>
            </a:r>
            <a:r>
              <a:rPr lang="en-US" baseline="0" dirty="0" err="1" smtClean="0"/>
              <a:t>OpenSHMEMs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59</a:t>
            </a:fld>
            <a:endParaRPr lang="en-US" altLang="zh-TW"/>
          </a:p>
        </p:txBody>
      </p:sp>
    </p:spTree>
    <p:extLst>
      <p:ext uri="{BB962C8B-B14F-4D97-AF65-F5344CB8AC3E}">
        <p14:creationId xmlns:p14="http://schemas.microsoft.com/office/powerpoint/2010/main" val="218548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6</a:t>
            </a:fld>
            <a:endParaRPr lang="en-US" altLang="zh-TW"/>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60</a:t>
            </a:fld>
            <a:endParaRPr lang="en-US" altLang="zh-TW"/>
          </a:p>
        </p:txBody>
      </p:sp>
    </p:spTree>
    <p:extLst>
      <p:ext uri="{BB962C8B-B14F-4D97-AF65-F5344CB8AC3E}">
        <p14:creationId xmlns:p14="http://schemas.microsoft.com/office/powerpoint/2010/main" val="35856649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61</a:t>
            </a:fld>
            <a:endParaRPr lang="en-US" altLang="zh-TW"/>
          </a:p>
        </p:txBody>
      </p:sp>
    </p:spTree>
    <p:extLst>
      <p:ext uri="{BB962C8B-B14F-4D97-AF65-F5344CB8AC3E}">
        <p14:creationId xmlns:p14="http://schemas.microsoft.com/office/powerpoint/2010/main" val="20041805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62</a:t>
            </a:fld>
            <a:endParaRPr lang="en-US" altLang="zh-TW"/>
          </a:p>
        </p:txBody>
      </p:sp>
    </p:spTree>
    <p:extLst>
      <p:ext uri="{BB962C8B-B14F-4D97-AF65-F5344CB8AC3E}">
        <p14:creationId xmlns:p14="http://schemas.microsoft.com/office/powerpoint/2010/main" val="176035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SPMD is the </a:t>
            </a:r>
            <a:r>
              <a:rPr lang="en-US" dirty="0" err="1" smtClean="0">
                <a:latin typeface="Arial" pitchFamily="-110" charset="0"/>
              </a:rPr>
              <a:t>OpenSHMEM</a:t>
            </a:r>
            <a:r>
              <a:rPr lang="en-US" baseline="0" dirty="0" smtClean="0">
                <a:latin typeface="Arial" pitchFamily="-110" charset="0"/>
              </a:rPr>
              <a:t> model.  Diagram coming in a couple of slides.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8</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9</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normAutofit/>
          </a:bodyPr>
          <a:lstStyle/>
          <a:p>
            <a:fld id="{78080C51-72CF-C04E-99A4-B9789ABDBE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9958944-E852-9A48-BB1A-E74FCEE852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D7F2C612-3110-894A-B966-7D532443658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fld id="{DBE0BCB4-413D-EF4C-B4BB-3BD19DAA94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BC091DDC-3431-8249-9C9F-0FC38E85E4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1CA2FC42-1C3C-4944-BA53-D29B4726E2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2AB338B-3C16-2043-921F-F7D70E560FAA}"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C1CA145D-F9CF-6942-A872-DD6E8C8BF381}"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48CA3DAE-FB33-D04D-BC7A-6AB3E0B4C4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EFC509D-D50D-8549-840C-0827DECD61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539CB6F-11B8-BA4F-94C4-D4F1CF2DA94A}"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EBDD674F-E299-334E-8693-45A85F0A0D09}"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pPr>
              <a:defRPr/>
            </a:pPr>
            <a:endParaRPr lang="en-US"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pPr>
              <a:defRPr/>
            </a:pPr>
            <a:endParaRPr lang="en-US"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8E3CE048-6B05-7C4D-ADA3-98A4A0ECC0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Lst>
  <p:hf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shmem.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www.openshmem.org/"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gif"/><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gasnet.lbl.go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hyperlink" Target="http://www.openshmem.org/" TargetMode="External"/><Relationship Id="rId4" Type="http://schemas.openxmlformats.org/officeDocument/2006/relationships/hyperlink" Target="http://www.mellanox.com/products/shmem" TargetMode="External"/><Relationship Id="rId5" Type="http://schemas.openxmlformats.org/officeDocument/2006/relationships/hyperlink" Target="http://code.google.com/p/portals-shmem/" TargetMode="External"/><Relationship Id="rId6" Type="http://schemas.openxmlformats.org/officeDocument/2006/relationships/hyperlink" Target="http://www.open-mpi.org/" TargetMode="External"/><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hyperlink" Target="http://books.google.com/books?id=Hm6LaufVKFEC&amp;pg=PA1379&amp;lpg=PA1379&amp;dq=OpenSHMEM+-+Toward+a+Unified+RMA+Model&amp;source=bl&amp;ots=uCASaXBchX&amp;sig=TiCzzu4mB8r9cdr8oL2cVZc7QSM&amp;hl=en&amp;sa=X&amp;ei=bH-VT7buJObW2gXLqtiOBQ&amp;ved=0CCEQ6AEwAA%23v=onepage&amp;q=OpenSHMEM%20-%20Toward%20a%20Unified%20RMA%20Model&amp;f=false" TargetMode="External"/><Relationship Id="rId4" Type="http://schemas.openxmlformats.org/officeDocument/2006/relationships/hyperlink" Target="http://www.springer.com/computer/swe/book/978-3-319-05214-4" TargetMode="External"/><Relationship Id="rId5" Type="http://schemas.openxmlformats.org/officeDocument/2006/relationships/hyperlink" Target="http://nowlab.cse.ohio-state.edu/"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0"/>
            <a:ext cx="7772400" cy="1905000"/>
          </a:xfrm>
        </p:spPr>
        <p:txBody>
          <a:bodyPr>
            <a:normAutofit/>
          </a:bodyPr>
          <a:lstStyle/>
          <a:p>
            <a:pPr algn="ctr" eaLnBrk="1" fontAlgn="auto" hangingPunct="1">
              <a:spcAft>
                <a:spcPts val="0"/>
              </a:spcAft>
              <a:defRPr/>
            </a:pPr>
            <a:r>
              <a:rPr lang="en-US" altLang="zh-TW" b="1" cap="none" dirty="0" smtClean="0">
                <a:ea typeface="新細明體" pitchFamily="18" charset="-120"/>
              </a:rPr>
              <a:t>SC14 </a:t>
            </a:r>
            <a:r>
              <a:rPr lang="en-US" altLang="zh-TW" b="1" cap="none" dirty="0" err="1" smtClean="0">
                <a:ea typeface="新細明體" pitchFamily="18" charset="-120"/>
              </a:rPr>
              <a:t>OpenSHMEM</a:t>
            </a:r>
            <a:r>
              <a:rPr lang="en-US" altLang="zh-TW" b="1" cap="none" dirty="0" smtClean="0">
                <a:ea typeface="新細明體" pitchFamily="18" charset="-120"/>
              </a:rPr>
              <a:t> </a:t>
            </a:r>
            <a:r>
              <a:rPr lang="en-US" altLang="zh-TW" b="1" dirty="0" smtClean="0">
                <a:ea typeface="新細明體" pitchFamily="18" charset="-120"/>
              </a:rPr>
              <a:t>Tutorial</a:t>
            </a:r>
          </a:p>
        </p:txBody>
      </p:sp>
      <p:sp>
        <p:nvSpPr>
          <p:cNvPr id="9219" name="Rectangle 3"/>
          <p:cNvSpPr>
            <a:spLocks noGrp="1" noChangeArrowheads="1"/>
          </p:cNvSpPr>
          <p:nvPr>
            <p:ph type="subTitle" idx="1"/>
          </p:nvPr>
        </p:nvSpPr>
        <p:spPr>
          <a:xfrm>
            <a:off x="304800" y="2286000"/>
            <a:ext cx="8305800" cy="2209800"/>
          </a:xfrm>
        </p:spPr>
        <p:txBody>
          <a:bodyPr>
            <a:normAutofit/>
          </a:bodyPr>
          <a:lstStyle/>
          <a:p>
            <a:pPr algn="ctr" eaLnBrk="1" hangingPunct="1"/>
            <a:r>
              <a:rPr lang="en-US" altLang="zh-TW" sz="2000" dirty="0" smtClean="0">
                <a:ea typeface="新細明體" pitchFamily="-110" charset="-120"/>
                <a:cs typeface="新細明體" pitchFamily="-110" charset="-120"/>
              </a:rPr>
              <a:t>Presenters: Tony Curtis, Deepak </a:t>
            </a:r>
            <a:r>
              <a:rPr lang="en-US" altLang="zh-TW" sz="2000" dirty="0" err="1" smtClean="0">
                <a:ea typeface="新細明體" pitchFamily="-110" charset="-120"/>
                <a:cs typeface="新細明體" pitchFamily="-110" charset="-120"/>
              </a:rPr>
              <a:t>Eachempati</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Dounia</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Khaldi</a:t>
            </a:r>
            <a:r>
              <a:rPr lang="en-US" altLang="zh-TW" sz="2000" dirty="0" smtClean="0">
                <a:ea typeface="新細明體" pitchFamily="-110" charset="-120"/>
                <a:cs typeface="新細明體" pitchFamily="-110" charset="-120"/>
              </a:rPr>
              <a:t>, Aaron Welch</a:t>
            </a:r>
            <a:endParaRPr lang="en-US" altLang="zh-TW" sz="2000" dirty="0">
              <a:ea typeface="新細明體" pitchFamily="-110" charset="-120"/>
              <a:cs typeface="新細明體" pitchFamily="-110" charset="-120"/>
            </a:endParaRPr>
          </a:p>
          <a:p>
            <a:pPr algn="ctr" eaLnBrk="1" hangingPunct="1"/>
            <a:r>
              <a:rPr lang="en-US" altLang="zh-TW" sz="2000" dirty="0">
                <a:ea typeface="新細明體" pitchFamily="-110" charset="-120"/>
                <a:cs typeface="新細明體" pitchFamily="-110" charset="-120"/>
              </a:rPr>
              <a:t>University of Houston, </a:t>
            </a:r>
            <a:r>
              <a:rPr lang="en-US" altLang="zh-TW" sz="2000" dirty="0" smtClean="0">
                <a:ea typeface="新細明體" pitchFamily="-110" charset="-120"/>
                <a:cs typeface="新細明體" pitchFamily="-110" charset="-120"/>
              </a:rPr>
              <a:t>Texas</a:t>
            </a:r>
          </a:p>
          <a:p>
            <a:pPr algn="ctr" eaLnBrk="1" hangingPunct="1"/>
            <a:r>
              <a:rPr lang="en-US" altLang="zh-TW" dirty="0" smtClean="0">
                <a:ea typeface="新細明體" pitchFamily="-110" charset="-120"/>
                <a:cs typeface="新細明體" pitchFamily="-110" charset="-120"/>
              </a:rPr>
              <a:t>Oscar Hernandez, </a:t>
            </a:r>
            <a:r>
              <a:rPr lang="en-US" altLang="zh-TW" dirty="0" err="1" smtClean="0">
                <a:ea typeface="新細明體" pitchFamily="-110" charset="-120"/>
                <a:cs typeface="新細明體" pitchFamily="-110" charset="-120"/>
              </a:rPr>
              <a:t>Pavel</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Shamis</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Manju</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Gorentla</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Venkata</a:t>
            </a:r>
            <a:endParaRPr lang="en-US" altLang="zh-TW" dirty="0" smtClean="0">
              <a:ea typeface="新細明體" pitchFamily="-110" charset="-120"/>
              <a:cs typeface="新細明體" pitchFamily="-110" charset="-120"/>
            </a:endParaRPr>
          </a:p>
          <a:p>
            <a:pPr algn="ctr" eaLnBrk="1" hangingPunct="1"/>
            <a:r>
              <a:rPr lang="en-US" altLang="zh-TW" sz="2000" dirty="0" smtClean="0">
                <a:ea typeface="新細明體" pitchFamily="-110" charset="-120"/>
                <a:cs typeface="新細明體" pitchFamily="-110" charset="-120"/>
              </a:rPr>
              <a:t>Oak Ridge National Laboratory</a:t>
            </a:r>
          </a:p>
        </p:txBody>
      </p:sp>
      <p:sp>
        <p:nvSpPr>
          <p:cNvPr id="3" name="Slide Number Placeholder 2"/>
          <p:cNvSpPr>
            <a:spLocks noGrp="1"/>
          </p:cNvSpPr>
          <p:nvPr>
            <p:ph type="sldNum" sz="quarter" idx="12"/>
          </p:nvPr>
        </p:nvSpPr>
        <p:spPr/>
        <p:txBody>
          <a:bodyPr/>
          <a:lstStyle/>
          <a:p>
            <a:fld id="{78080C51-72CF-C04E-99A4-B9789ABDBEC0}"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202"/>
            <a:ext cx="8229600" cy="1143000"/>
          </a:xfrm>
        </p:spPr>
        <p:txBody>
          <a:bodyPr>
            <a:normAutofit fontScale="90000"/>
          </a:bodyPr>
          <a:lstStyle/>
          <a:p>
            <a:r>
              <a:rPr lang="en-US" altLang="zh-TW" b="1" dirty="0" err="1">
                <a:ea typeface="新細明體" pitchFamily="-110" charset="-120"/>
                <a:cs typeface="新細明體" pitchFamily="-110" charset="-120"/>
              </a:rPr>
              <a:t>O</a:t>
            </a:r>
            <a:r>
              <a:rPr lang="en-US" altLang="zh-TW" b="1" cap="none" dirty="0" err="1">
                <a:ea typeface="新細明體" pitchFamily="-110" charset="-120"/>
                <a:cs typeface="新細明體" pitchFamily="-110" charset="-120"/>
              </a:rPr>
              <a:t>pen</a:t>
            </a:r>
            <a:r>
              <a:rPr lang="en-US" altLang="zh-TW" b="1" dirty="0" err="1">
                <a:ea typeface="新細明體" pitchFamily="-110" charset="-120"/>
                <a:cs typeface="新細明體" pitchFamily="-110" charset="-120"/>
              </a:rPr>
              <a:t>SHMEM</a:t>
            </a:r>
            <a:r>
              <a:rPr lang="en-US" altLang="zh-TW" b="1" dirty="0">
                <a:ea typeface="新細明體" pitchFamily="-110" charset="-120"/>
                <a:cs typeface="新細明體" pitchFamily="-110" charset="-120"/>
              </a:rPr>
              <a:t/>
            </a:r>
            <a:br>
              <a:rPr lang="en-US" altLang="zh-TW" b="1" dirty="0">
                <a:ea typeface="新細明體" pitchFamily="-110" charset="-120"/>
                <a:cs typeface="新細明體" pitchFamily="-110" charset="-120"/>
              </a:rPr>
            </a:br>
            <a:r>
              <a:rPr lang="en-US" altLang="zh-TW" b="1" dirty="0">
                <a:ea typeface="新細明體" pitchFamily="-110" charset="-120"/>
                <a:cs typeface="新細明體" pitchFamily="-110" charset="-120"/>
              </a:rPr>
              <a:t>Background (7</a:t>
            </a:r>
            <a:r>
              <a:rPr lang="en-US" altLang="zh-TW" b="1" dirty="0" smtClean="0">
                <a:ea typeface="新細明體" pitchFamily="-110" charset="-120"/>
                <a:cs typeface="新細明體" pitchFamily="-110" charset="-120"/>
              </a:rPr>
              <a:t>)</a:t>
            </a:r>
            <a:endParaRPr lang="en-US" dirty="0"/>
          </a:p>
        </p:txBody>
      </p:sp>
      <p:sp>
        <p:nvSpPr>
          <p:cNvPr id="3" name="Rounded Rectangle 2"/>
          <p:cNvSpPr/>
          <p:nvPr/>
        </p:nvSpPr>
        <p:spPr>
          <a:xfrm>
            <a:off x="16257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7781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305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082970" y="18147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2353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3877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5401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6257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6002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752600" y="3124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9050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2057400" y="34290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22098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3622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25146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483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1215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2739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4263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6578770" y="1814765"/>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67311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68835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70359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61215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60960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1625770" y="3469482"/>
            <a:ext cx="516134" cy="16809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141904" y="4377547"/>
            <a:ext cx="406416" cy="7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120499" y="3429000"/>
            <a:ext cx="516134" cy="16809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6637704" y="4377547"/>
            <a:ext cx="406416" cy="7728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rot="2700000">
            <a:off x="1781838" y="3930200"/>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55" name="TextBox 54"/>
          <p:cNvSpPr txBox="1"/>
          <p:nvPr/>
        </p:nvSpPr>
        <p:spPr>
          <a:xfrm rot="2700000">
            <a:off x="6267577" y="3914043"/>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4" name="TextBox 3"/>
          <p:cNvSpPr txBox="1"/>
          <p:nvPr/>
        </p:nvSpPr>
        <p:spPr>
          <a:xfrm>
            <a:off x="1337538" y="1371465"/>
            <a:ext cx="262662" cy="276999"/>
          </a:xfrm>
          <a:prstGeom prst="rect">
            <a:avLst/>
          </a:prstGeom>
          <a:noFill/>
        </p:spPr>
        <p:txBody>
          <a:bodyPr wrap="none" rtlCol="0">
            <a:spAutoFit/>
          </a:bodyPr>
          <a:lstStyle/>
          <a:p>
            <a:r>
              <a:rPr lang="en-US" sz="1200" dirty="0" smtClean="0"/>
              <a:t>0</a:t>
            </a:r>
            <a:endParaRPr lang="en-US" sz="1200" dirty="0"/>
          </a:p>
        </p:txBody>
      </p:sp>
      <p:sp>
        <p:nvSpPr>
          <p:cNvPr id="56" name="TextBox 55"/>
          <p:cNvSpPr txBox="1"/>
          <p:nvPr/>
        </p:nvSpPr>
        <p:spPr>
          <a:xfrm>
            <a:off x="3102661" y="2474520"/>
            <a:ext cx="409111" cy="276999"/>
          </a:xfrm>
          <a:prstGeom prst="rect">
            <a:avLst/>
          </a:prstGeom>
          <a:noFill/>
        </p:spPr>
        <p:txBody>
          <a:bodyPr wrap="none" rtlCol="0">
            <a:spAutoFit/>
          </a:bodyPr>
          <a:lstStyle/>
          <a:p>
            <a:r>
              <a:rPr lang="en-US" sz="1200" dirty="0" smtClean="0"/>
              <a:t>N-1</a:t>
            </a:r>
            <a:endParaRPr lang="en-US" sz="1200" dirty="0"/>
          </a:p>
        </p:txBody>
      </p:sp>
      <p:sp>
        <p:nvSpPr>
          <p:cNvPr id="57" name="TextBox 56"/>
          <p:cNvSpPr txBox="1"/>
          <p:nvPr/>
        </p:nvSpPr>
        <p:spPr>
          <a:xfrm>
            <a:off x="5833338" y="1385366"/>
            <a:ext cx="262662" cy="276999"/>
          </a:xfrm>
          <a:prstGeom prst="rect">
            <a:avLst/>
          </a:prstGeom>
          <a:noFill/>
        </p:spPr>
        <p:txBody>
          <a:bodyPr wrap="none" rtlCol="0">
            <a:spAutoFit/>
          </a:bodyPr>
          <a:lstStyle/>
          <a:p>
            <a:r>
              <a:rPr lang="en-US" sz="1200" dirty="0" smtClean="0"/>
              <a:t>0</a:t>
            </a:r>
            <a:endParaRPr lang="en-US" sz="1200" dirty="0"/>
          </a:p>
        </p:txBody>
      </p:sp>
      <p:sp>
        <p:nvSpPr>
          <p:cNvPr id="58" name="TextBox 57"/>
          <p:cNvSpPr txBox="1"/>
          <p:nvPr/>
        </p:nvSpPr>
        <p:spPr>
          <a:xfrm>
            <a:off x="7620000" y="2489663"/>
            <a:ext cx="409111" cy="276999"/>
          </a:xfrm>
          <a:prstGeom prst="rect">
            <a:avLst/>
          </a:prstGeom>
          <a:noFill/>
        </p:spPr>
        <p:txBody>
          <a:bodyPr wrap="none" rtlCol="0">
            <a:spAutoFit/>
          </a:bodyPr>
          <a:lstStyle/>
          <a:p>
            <a:r>
              <a:rPr lang="en-US" sz="1200" dirty="0" smtClean="0"/>
              <a:t>N-1</a:t>
            </a:r>
            <a:endParaRPr lang="en-US" sz="1200" dirty="0"/>
          </a:p>
        </p:txBody>
      </p:sp>
      <p:sp>
        <p:nvSpPr>
          <p:cNvPr id="59" name="Rounded Rectangle 58"/>
          <p:cNvSpPr/>
          <p:nvPr/>
        </p:nvSpPr>
        <p:spPr>
          <a:xfrm>
            <a:off x="6199369" y="3090053"/>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64008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6540415" y="3416226"/>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67056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68580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70104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Arrow Connector 42"/>
          <p:cNvCxnSpPr>
            <a:endCxn id="59" idx="0"/>
          </p:cNvCxnSpPr>
          <p:nvPr/>
        </p:nvCxnSpPr>
        <p:spPr>
          <a:xfrm flipH="1">
            <a:off x="6491384" y="2271965"/>
            <a:ext cx="87386" cy="8180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147047" y="5380410"/>
            <a:ext cx="2390830" cy="353943"/>
          </a:xfrm>
          <a:prstGeom prst="rect">
            <a:avLst/>
          </a:prstGeom>
          <a:noFill/>
        </p:spPr>
        <p:txBody>
          <a:bodyPr wrap="none" rtlCol="0">
            <a:spAutoFit/>
          </a:bodyPr>
          <a:lstStyle/>
          <a:p>
            <a:r>
              <a:rPr lang="en-US" dirty="0" smtClean="0">
                <a:solidFill>
                  <a:schemeClr val="bg1"/>
                </a:solidFill>
              </a:rPr>
              <a:t>Independent execution</a:t>
            </a:r>
            <a:endParaRPr lang="en-US" dirty="0">
              <a:solidFill>
                <a:schemeClr val="bg1"/>
              </a:solidFill>
            </a:endParaRPr>
          </a:p>
        </p:txBody>
      </p:sp>
      <p:sp>
        <p:nvSpPr>
          <p:cNvPr id="61" name="TextBox 60"/>
          <p:cNvSpPr txBox="1"/>
          <p:nvPr/>
        </p:nvSpPr>
        <p:spPr>
          <a:xfrm>
            <a:off x="5151770" y="5380410"/>
            <a:ext cx="3310979" cy="353943"/>
          </a:xfrm>
          <a:prstGeom prst="rect">
            <a:avLst/>
          </a:prstGeom>
          <a:noFill/>
        </p:spPr>
        <p:txBody>
          <a:bodyPr wrap="none" rtlCol="0">
            <a:spAutoFit/>
          </a:bodyPr>
          <a:lstStyle/>
          <a:p>
            <a:r>
              <a:rPr lang="en-US" dirty="0" smtClean="0">
                <a:solidFill>
                  <a:srgbClr val="000000"/>
                </a:solidFill>
              </a:rPr>
              <a:t>Communication/Synchronization</a:t>
            </a:r>
            <a:endParaRPr lang="en-US" dirty="0">
              <a:solidFill>
                <a:srgbClr val="000000"/>
              </a:solidFill>
            </a:endParaRPr>
          </a:p>
        </p:txBody>
      </p:sp>
      <p:cxnSp>
        <p:nvCxnSpPr>
          <p:cNvPr id="45" name="Straight Arrow Connector 44"/>
          <p:cNvCxnSpPr/>
          <p:nvPr/>
        </p:nvCxnSpPr>
        <p:spPr>
          <a:xfrm>
            <a:off x="70441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C091DDC-3431-8249-9C9F-0FC38E85E4CB}" type="slidenum">
              <a:rPr lang="en-US" smtClean="0"/>
              <a:pPr/>
              <a:t>10</a:t>
            </a:fld>
            <a:endParaRPr lang="en-US"/>
          </a:p>
        </p:txBody>
      </p:sp>
    </p:spTree>
    <p:extLst>
      <p:ext uri="{BB962C8B-B14F-4D97-AF65-F5344CB8AC3E}">
        <p14:creationId xmlns:p14="http://schemas.microsoft.com/office/powerpoint/2010/main" val="6402621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(8)</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Address Spaces</a:t>
            </a:r>
          </a:p>
          <a:p>
            <a:pPr eaLnBrk="1" hangingPunct="1">
              <a:lnSpc>
                <a:spcPct val="70000"/>
              </a:lnSpc>
            </a:pPr>
            <a:endParaRPr lang="en-US" altLang="zh-TW" sz="2200" dirty="0" smtClean="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Global vs. distributed</a:t>
            </a:r>
          </a:p>
          <a:p>
            <a:pPr lvl="1" eaLnBrk="1" hangingPunct="1">
              <a:lnSpc>
                <a:spcPct val="70000"/>
              </a:lnSpc>
            </a:pPr>
            <a:endParaRPr lang="en-US" altLang="zh-TW" sz="2000" dirty="0" smtClean="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OpenMP</a:t>
            </a:r>
            <a:r>
              <a:rPr lang="en-US" altLang="zh-TW" sz="2000" dirty="0" smtClean="0">
                <a:ea typeface="新細明體" pitchFamily="-110" charset="-120"/>
                <a:cs typeface="新細明體" pitchFamily="-110" charset="-120"/>
              </a:rPr>
              <a:t> has global (shared) space</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MPI has partitioned space</a:t>
            </a:r>
          </a:p>
          <a:p>
            <a:pPr lvl="2" eaLnBrk="1" hangingPunct="1">
              <a:lnSpc>
                <a:spcPct val="70000"/>
              </a:lnSpc>
            </a:pPr>
            <a:r>
              <a:rPr lang="en-US" altLang="zh-TW" sz="1700" dirty="0" smtClean="0">
                <a:ea typeface="新細明體" pitchFamily="-110" charset="-120"/>
                <a:cs typeface="新細明體" pitchFamily="-110" charset="-120"/>
              </a:rPr>
              <a:t>Private data exchanged via messages</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is “partitioned global address space”</a:t>
            </a:r>
          </a:p>
          <a:p>
            <a:pPr lvl="2" eaLnBrk="1" hangingPunct="1">
              <a:lnSpc>
                <a:spcPct val="70000"/>
              </a:lnSpc>
            </a:pPr>
            <a:r>
              <a:rPr lang="en-US" altLang="zh-TW" sz="1700" dirty="0" smtClean="0">
                <a:ea typeface="新細明體" pitchFamily="-110" charset="-120"/>
                <a:cs typeface="新細明體" pitchFamily="-110" charset="-120"/>
              </a:rPr>
              <a:t>PGAS</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Has private </a:t>
            </a:r>
            <a:r>
              <a:rPr lang="en-US" altLang="zh-TW" sz="2000" i="1" dirty="0" smtClean="0">
                <a:ea typeface="新細明體" pitchFamily="-110" charset="-120"/>
                <a:cs typeface="新細明體" pitchFamily="-110" charset="-120"/>
              </a:rPr>
              <a:t>and</a:t>
            </a:r>
            <a:r>
              <a:rPr lang="en-US" altLang="zh-TW" sz="2000" dirty="0" smtClean="0">
                <a:ea typeface="新細明體" pitchFamily="-110" charset="-120"/>
                <a:cs typeface="新細明體" pitchFamily="-110" charset="-120"/>
              </a:rPr>
              <a:t> shared data</a:t>
            </a:r>
          </a:p>
          <a:p>
            <a:pPr lvl="2" eaLnBrk="1" hangingPunct="1">
              <a:lnSpc>
                <a:spcPct val="70000"/>
              </a:lnSpc>
            </a:pPr>
            <a:r>
              <a:rPr lang="en-US" altLang="zh-TW" sz="1700" dirty="0" smtClean="0">
                <a:ea typeface="新細明體" pitchFamily="-110" charset="-120"/>
                <a:cs typeface="新細明體" pitchFamily="-110" charset="-120"/>
              </a:rPr>
              <a:t>Shared data accessible directly by other processes</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11</a:t>
            </a:fld>
            <a:endParaRPr lang="en-US"/>
          </a:p>
        </p:txBody>
      </p:sp>
    </p:spTree>
    <p:extLst>
      <p:ext uri="{BB962C8B-B14F-4D97-AF65-F5344CB8AC3E}">
        <p14:creationId xmlns:p14="http://schemas.microsoft.com/office/powerpoint/2010/main" val="8126784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(9)</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The PGAS family</a:t>
            </a:r>
          </a:p>
          <a:p>
            <a:pPr eaLnBrk="1" hangingPunct="1">
              <a:lnSpc>
                <a:spcPct val="70000"/>
              </a:lnSpc>
            </a:pPr>
            <a:endParaRPr lang="en-US" altLang="zh-TW" sz="22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Libraries include…</a:t>
            </a:r>
          </a:p>
          <a:p>
            <a:pPr lvl="2" eaLnBrk="1" hangingPunct="1">
              <a:lnSpc>
                <a:spcPct val="70000"/>
              </a:lnSpc>
            </a:pPr>
            <a:r>
              <a:rPr lang="en-US" altLang="zh-TW" sz="1700" dirty="0" err="1" smtClean="0">
                <a:ea typeface="新細明體" pitchFamily="-110" charset="-120"/>
                <a:cs typeface="新細明體" pitchFamily="-110" charset="-120"/>
              </a:rPr>
              <a:t>GASNet</a:t>
            </a:r>
            <a:endParaRPr lang="en-US" altLang="zh-TW" sz="1700" dirty="0" smtClean="0">
              <a:ea typeface="新細明體" pitchFamily="-110" charset="-120"/>
              <a:cs typeface="新細明體" pitchFamily="-110" charset="-120"/>
            </a:endParaRPr>
          </a:p>
          <a:p>
            <a:pPr lvl="2" eaLnBrk="1" hangingPunct="1">
              <a:lnSpc>
                <a:spcPct val="70000"/>
              </a:lnSpc>
            </a:pPr>
            <a:r>
              <a:rPr lang="en-US" altLang="zh-TW" sz="1700" dirty="0" smtClean="0">
                <a:ea typeface="新細明體" pitchFamily="-110" charset="-120"/>
                <a:cs typeface="新細明體" pitchFamily="-110" charset="-120"/>
              </a:rPr>
              <a:t>ARMCI / Global Arrays</a:t>
            </a:r>
          </a:p>
          <a:p>
            <a:pPr lvl="2" eaLnBrk="1" hangingPunct="1">
              <a:lnSpc>
                <a:spcPct val="70000"/>
              </a:lnSpc>
            </a:pPr>
            <a:r>
              <a:rPr lang="en-US" altLang="zh-TW" sz="1700" dirty="0" smtClean="0">
                <a:ea typeface="新細明體" pitchFamily="-110" charset="-120"/>
                <a:cs typeface="新細明體" pitchFamily="-110" charset="-120"/>
              </a:rPr>
              <a:t>CCI</a:t>
            </a:r>
          </a:p>
          <a:p>
            <a:pPr lvl="2" eaLnBrk="1" hangingPunct="1">
              <a:lnSpc>
                <a:spcPct val="70000"/>
              </a:lnSpc>
            </a:pPr>
            <a:r>
              <a:rPr lang="en-US" altLang="zh-TW" sz="1700" dirty="0" smtClean="0">
                <a:ea typeface="新細明體" pitchFamily="-110" charset="-120"/>
                <a:cs typeface="新細明體" pitchFamily="-110" charset="-120"/>
              </a:rPr>
              <a:t>GASPI/GPI</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Languages include…</a:t>
            </a:r>
          </a:p>
          <a:p>
            <a:pPr lvl="2" eaLnBrk="1" hangingPunct="1">
              <a:lnSpc>
                <a:spcPct val="70000"/>
              </a:lnSpc>
            </a:pPr>
            <a:r>
              <a:rPr lang="en-US" altLang="zh-TW" sz="1700" dirty="0" smtClean="0">
                <a:ea typeface="新細明體" pitchFamily="-110" charset="-120"/>
                <a:cs typeface="新細明體" pitchFamily="-110" charset="-120"/>
              </a:rPr>
              <a:t>Chapel</a:t>
            </a:r>
          </a:p>
          <a:p>
            <a:pPr lvl="2" eaLnBrk="1" hangingPunct="1">
              <a:lnSpc>
                <a:spcPct val="70000"/>
              </a:lnSpc>
            </a:pPr>
            <a:r>
              <a:rPr lang="en-US" altLang="zh-TW" sz="1700" dirty="0" smtClean="0">
                <a:ea typeface="新細明體" pitchFamily="-110" charset="-120"/>
                <a:cs typeface="新細明體" pitchFamily="-110" charset="-120"/>
              </a:rPr>
              <a:t>Titanium</a:t>
            </a:r>
          </a:p>
          <a:p>
            <a:pPr lvl="2" eaLnBrk="1" hangingPunct="1">
              <a:lnSpc>
                <a:spcPct val="70000"/>
              </a:lnSpc>
            </a:pPr>
            <a:r>
              <a:rPr lang="en-US" altLang="zh-TW" sz="1700" dirty="0" smtClean="0">
                <a:ea typeface="新細明體" pitchFamily="-110" charset="-120"/>
                <a:cs typeface="新細明體" pitchFamily="-110" charset="-120"/>
              </a:rPr>
              <a:t>X10</a:t>
            </a:r>
          </a:p>
          <a:p>
            <a:pPr lvl="2" eaLnBrk="1" hangingPunct="1">
              <a:lnSpc>
                <a:spcPct val="70000"/>
              </a:lnSpc>
            </a:pPr>
            <a:r>
              <a:rPr lang="en-US" altLang="zh-TW" sz="1700" dirty="0" smtClean="0">
                <a:ea typeface="新細明體" pitchFamily="-110" charset="-120"/>
                <a:cs typeface="新細明體" pitchFamily="-110" charset="-120"/>
              </a:rPr>
              <a:t>UPC</a:t>
            </a:r>
          </a:p>
          <a:p>
            <a:pPr lvl="2" eaLnBrk="1" hangingPunct="1">
              <a:lnSpc>
                <a:spcPct val="70000"/>
              </a:lnSpc>
            </a:pPr>
            <a:r>
              <a:rPr lang="en-US" altLang="zh-TW" sz="1700" dirty="0" smtClean="0">
                <a:ea typeface="新細明體" pitchFamily="-110" charset="-120"/>
                <a:cs typeface="新細明體" pitchFamily="-110" charset="-120"/>
              </a:rPr>
              <a:t>CAF</a:t>
            </a:r>
          </a:p>
          <a:p>
            <a:pPr lvl="2" eaLnBrk="1" hangingPunct="1">
              <a:lnSpc>
                <a:spcPct val="70000"/>
              </a:lnSpc>
            </a:pPr>
            <a:r>
              <a:rPr lang="en-US" altLang="zh-TW" sz="1700" dirty="0">
                <a:ea typeface="新細明體" pitchFamily="-110" charset="-120"/>
                <a:cs typeface="新細明體" pitchFamily="-110" charset="-120"/>
              </a:rPr>
              <a:t>(Often built on these libraries</a:t>
            </a:r>
            <a:r>
              <a:rPr lang="en-US" altLang="zh-TW" sz="1700" dirty="0" smtClean="0">
                <a:ea typeface="新細明體" pitchFamily="-110" charset="-120"/>
                <a:cs typeface="新細明體" pitchFamily="-110" charset="-120"/>
              </a:rPr>
              <a:t>)</a:t>
            </a:r>
            <a:endParaRPr lang="en-US" altLang="zh-TW" sz="17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12</a:t>
            </a:fld>
            <a:endParaRPr lang="en-US"/>
          </a:p>
        </p:txBody>
      </p:sp>
    </p:spTree>
    <p:extLst>
      <p:ext uri="{BB962C8B-B14F-4D97-AF65-F5344CB8AC3E}">
        <p14:creationId xmlns:p14="http://schemas.microsoft.com/office/powerpoint/2010/main" val="23375099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(10)</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is SPMD parallel programming library</a:t>
            </a:r>
            <a:endParaRPr lang="en-US" altLang="zh-TW" sz="2200" dirty="0">
              <a:ea typeface="新細明體" pitchFamily="-110" charset="-120"/>
              <a:cs typeface="新細明體" pitchFamily="-110" charset="-120"/>
            </a:endParaRPr>
          </a:p>
          <a:p>
            <a:pPr lvl="1" eaLnBrk="1" hangingPunct="1">
              <a:lnSpc>
                <a:spcPct val="70000"/>
              </a:lnSpc>
            </a:pPr>
            <a:r>
              <a:rPr lang="en-US" altLang="zh-TW" sz="1900" dirty="0">
                <a:ea typeface="新細明體" pitchFamily="-110" charset="-120"/>
                <a:cs typeface="新細明體" pitchFamily="-110" charset="-120"/>
              </a:rPr>
              <a:t>Library of functions similar </a:t>
            </a:r>
            <a:r>
              <a:rPr lang="en-US" altLang="zh-TW" sz="1900" dirty="0" smtClean="0">
                <a:ea typeface="新細明體" pitchFamily="-110" charset="-120"/>
                <a:cs typeface="新細明體" pitchFamily="-110" charset="-120"/>
              </a:rPr>
              <a:t>in feel to using MPI </a:t>
            </a:r>
            <a:r>
              <a:rPr lang="en-US" altLang="zh-TW" sz="1900" dirty="0">
                <a:ea typeface="新細明體" pitchFamily="-110" charset="-120"/>
                <a:cs typeface="新細明體" pitchFamily="-110" charset="-120"/>
              </a:rPr>
              <a:t>(e.g. </a:t>
            </a:r>
            <a:r>
              <a:rPr lang="en-US" altLang="zh-TW" sz="1900" i="1" dirty="0" err="1">
                <a:ea typeface="新細明體" pitchFamily="-110" charset="-120"/>
                <a:cs typeface="新細明體" pitchFamily="-110" charset="-120"/>
              </a:rPr>
              <a:t>shmem_get</a:t>
            </a:r>
            <a:r>
              <a:rPr lang="en-US" altLang="zh-TW" sz="1900" i="1" dirty="0">
                <a:ea typeface="新細明體" pitchFamily="-110" charset="-120"/>
                <a:cs typeface="新細明體" pitchFamily="-110" charset="-120"/>
              </a:rPr>
              <a:t>())</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Available for </a:t>
            </a:r>
            <a:r>
              <a:rPr lang="en-US" altLang="zh-TW" sz="2200" dirty="0" smtClean="0">
                <a:ea typeface="新細明體" pitchFamily="-110" charset="-120"/>
                <a:cs typeface="新細明體" pitchFamily="-110" charset="-120"/>
              </a:rPr>
              <a:t>C, C++ and </a:t>
            </a:r>
            <a:r>
              <a:rPr lang="en-US" altLang="zh-TW" sz="2200" dirty="0">
                <a:ea typeface="新細明體" pitchFamily="-110" charset="-120"/>
                <a:cs typeface="新細明體" pitchFamily="-110" charset="-120"/>
              </a:rPr>
              <a:t>Fortran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Used for programs that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perform computations in separate address spaces and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explicitly pass data to and from different processes in the program.</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The processes participating in shared memory applications are referred to as processing elements (PEs). </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a:t>
            </a:r>
            <a:r>
              <a:rPr lang="en-US" altLang="zh-TW" sz="2200" dirty="0">
                <a:ea typeface="新細明體" pitchFamily="-110" charset="-120"/>
                <a:cs typeface="新細明體" pitchFamily="-110" charset="-120"/>
              </a:rPr>
              <a:t>routines supply remote data transfer, work-shared broadcast and reduction, barrier synchronization, and atomic memory operations. </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13</a:t>
            </a:fld>
            <a:endParaRPr lang="en-US"/>
          </a:p>
        </p:txBody>
      </p:sp>
    </p:spTree>
    <p:extLst>
      <p:ext uri="{BB962C8B-B14F-4D97-AF65-F5344CB8AC3E}">
        <p14:creationId xmlns:p14="http://schemas.microsoft.com/office/powerpoint/2010/main" val="21265035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152400"/>
            <a:ext cx="8229600" cy="1139825"/>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(1)</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type="body" sz="half" idx="1"/>
          </p:nvPr>
        </p:nvSpPr>
        <p:spPr>
          <a:xfrm>
            <a:off x="228600" y="1524000"/>
            <a:ext cx="8915400" cy="5064125"/>
          </a:xfrm>
        </p:spPr>
        <p:txBody>
          <a:bodyPr/>
          <a:lstStyle/>
          <a:p>
            <a:pPr eaLnBrk="1" hangingPunct="1">
              <a:lnSpc>
                <a:spcPct val="90000"/>
              </a:lnSpc>
              <a:buFont typeface="Wingdings" pitchFamily="-110" charset="2"/>
              <a:buNone/>
            </a:pPr>
            <a:endParaRPr lang="zh-TW" altLang="en-US" sz="2200" dirty="0">
              <a:ea typeface="新細明體" pitchFamily="-110" charset="-120"/>
              <a:cs typeface="新細明體" pitchFamily="-110" charset="-120"/>
            </a:endParaRPr>
          </a:p>
          <a:p>
            <a:pPr eaLnBrk="1" hangingPunct="1">
              <a:lnSpc>
                <a:spcPct val="90000"/>
              </a:lnSpc>
            </a:pPr>
            <a:r>
              <a:rPr lang="en-US" altLang="zh-TW" sz="2000" dirty="0">
                <a:ea typeface="新細明體" pitchFamily="-110" charset="-120"/>
                <a:cs typeface="新細明體" pitchFamily="-110" charset="-120"/>
              </a:rPr>
              <a:t>Symmetric Variables</a:t>
            </a:r>
          </a:p>
          <a:p>
            <a:pPr lvl="1" eaLnBrk="1" hangingPunct="1">
              <a:lnSpc>
                <a:spcPct val="90000"/>
              </a:lnSpc>
            </a:pPr>
            <a:r>
              <a:rPr lang="en-US" sz="2000" dirty="0"/>
              <a:t>Arrays or variables that exist with the </a:t>
            </a:r>
            <a:r>
              <a:rPr lang="en-US" sz="2000" b="1" dirty="0"/>
              <a:t>same size, type, and relative address </a:t>
            </a:r>
            <a:r>
              <a:rPr lang="en-US" sz="2000" dirty="0"/>
              <a:t>on all PEs.</a:t>
            </a:r>
            <a:endParaRPr lang="en-US" altLang="zh-TW" sz="2000" dirty="0">
              <a:ea typeface="新細明體" pitchFamily="-110" charset="-120"/>
              <a:cs typeface="新細明體" pitchFamily="-110" charset="-120"/>
            </a:endParaRPr>
          </a:p>
          <a:p>
            <a:pPr lvl="1" eaLnBrk="1" hangingPunct="1">
              <a:lnSpc>
                <a:spcPct val="90000"/>
              </a:lnSpc>
            </a:pPr>
            <a:r>
              <a:rPr lang="en-US" sz="2000" dirty="0" smtClean="0"/>
              <a:t>The following kinds of data objects are  symmetric: </a:t>
            </a:r>
          </a:p>
          <a:p>
            <a:pPr lvl="2" eaLnBrk="1" hangingPunct="1">
              <a:lnSpc>
                <a:spcPct val="90000"/>
              </a:lnSpc>
            </a:pPr>
            <a:r>
              <a:rPr lang="en-US" sz="2000" dirty="0" smtClean="0"/>
              <a:t>Fortran data objects in common blocks</a:t>
            </a:r>
          </a:p>
          <a:p>
            <a:pPr lvl="2" eaLnBrk="1" hangingPunct="1">
              <a:lnSpc>
                <a:spcPct val="90000"/>
              </a:lnSpc>
              <a:buNone/>
            </a:pPr>
            <a:r>
              <a:rPr lang="en-US" sz="2000" dirty="0" smtClean="0"/>
              <a:t>or with the </a:t>
            </a:r>
            <a:r>
              <a:rPr lang="en-US" sz="2000" b="1" dirty="0" smtClean="0"/>
              <a:t>SAVE</a:t>
            </a:r>
            <a:r>
              <a:rPr lang="en-US" sz="2000" dirty="0" smtClean="0"/>
              <a:t> attribute. </a:t>
            </a:r>
          </a:p>
          <a:p>
            <a:pPr lvl="2" eaLnBrk="1" hangingPunct="1">
              <a:lnSpc>
                <a:spcPct val="90000"/>
              </a:lnSpc>
            </a:pPr>
            <a:r>
              <a:rPr lang="en-US" sz="2000" dirty="0" smtClean="0"/>
              <a:t>Non-stack C and C++ variables. </a:t>
            </a:r>
          </a:p>
          <a:p>
            <a:pPr lvl="2" eaLnBrk="1" hangingPunct="1">
              <a:lnSpc>
                <a:spcPct val="90000"/>
              </a:lnSpc>
            </a:pPr>
            <a:r>
              <a:rPr lang="en-US" sz="2000" dirty="0" smtClean="0"/>
              <a:t>Fortran arrays allocated with </a:t>
            </a:r>
            <a:r>
              <a:rPr lang="en-US" sz="2000" b="1" dirty="0" err="1" smtClean="0"/>
              <a:t>shpalloc</a:t>
            </a:r>
            <a:endParaRPr lang="en-US" sz="2000" b="1" dirty="0" smtClean="0"/>
          </a:p>
          <a:p>
            <a:pPr lvl="2" eaLnBrk="1" hangingPunct="1">
              <a:lnSpc>
                <a:spcPct val="90000"/>
              </a:lnSpc>
            </a:pPr>
            <a:r>
              <a:rPr lang="en-US" sz="2000" dirty="0" smtClean="0"/>
              <a:t>C and C++ data allocated by </a:t>
            </a:r>
            <a:r>
              <a:rPr lang="en-US" sz="2000" b="1" dirty="0" err="1" smtClean="0"/>
              <a:t>shmalloc</a:t>
            </a:r>
            <a:endParaRPr lang="en-US" altLang="zh-TW" sz="2000" dirty="0">
              <a:ea typeface="新細明體" pitchFamily="-110" charset="-120"/>
              <a:cs typeface="新細明體" pitchFamily="-110" charset="-120"/>
            </a:endParaRPr>
          </a:p>
          <a:p>
            <a:pPr eaLnBrk="1" hangingPunct="1">
              <a:lnSpc>
                <a:spcPct val="90000"/>
              </a:lnSpc>
            </a:pPr>
            <a:endParaRPr lang="en-US" altLang="zh-TW" sz="2100" dirty="0">
              <a:ea typeface="新細明體" pitchFamily="-110" charset="-120"/>
              <a:cs typeface="新細明體" pitchFamily="-110" charset="-120"/>
            </a:endParaRPr>
          </a:p>
        </p:txBody>
      </p:sp>
      <p:sp>
        <p:nvSpPr>
          <p:cNvPr id="5" name="Slide Number Placeholder 4"/>
          <p:cNvSpPr>
            <a:spLocks noGrp="1"/>
          </p:cNvSpPr>
          <p:nvPr>
            <p:ph type="sldNum" sz="quarter" idx="12"/>
          </p:nvPr>
        </p:nvSpPr>
        <p:spPr/>
        <p:txBody>
          <a:bodyPr>
            <a:normAutofit/>
          </a:bodyPr>
          <a:lstStyle/>
          <a:p>
            <a:fld id="{DBE0BCB4-413D-EF4C-B4BB-3BD19DAA945F}" type="slidenum">
              <a:rPr lang="en-US" smtClean="0"/>
              <a:pPr/>
              <a:t>14</a:t>
            </a:fld>
            <a:endParaRPr lang="en-US"/>
          </a:p>
        </p:txBody>
      </p:sp>
    </p:spTree>
    <p:extLst>
      <p:ext uri="{BB962C8B-B14F-4D97-AF65-F5344CB8AC3E}">
        <p14:creationId xmlns:p14="http://schemas.microsoft.com/office/powerpoint/2010/main" val="660015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ox(i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ox(in)">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ox(in)">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box(in)">
                                      <p:cBhvr>
                                        <p:cTn id="22" dur="500"/>
                                        <p:tgtEl>
                                          <p:spTgt spid="12291">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Effect transition="in" filter="box(in)">
                                      <p:cBhvr>
                                        <p:cTn id="25" dur="500"/>
                                        <p:tgtEl>
                                          <p:spTgt spid="12291">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transition="in" filter="box(in)">
                                      <p:cBhvr>
                                        <p:cTn id="28" dur="500"/>
                                        <p:tgtEl>
                                          <p:spTgt spid="12291">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animEffect transition="in" filter="box(in)">
                                      <p:cBhvr>
                                        <p:cTn id="31" dur="500"/>
                                        <p:tgtEl>
                                          <p:spTgt spid="12291">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2291">
                                            <p:txEl>
                                              <p:pRg st="8" end="8"/>
                                            </p:txEl>
                                          </p:spTgt>
                                        </p:tgtEl>
                                        <p:attrNameLst>
                                          <p:attrName>style.visibility</p:attrName>
                                        </p:attrNameLst>
                                      </p:cBhvr>
                                      <p:to>
                                        <p:strVal val="visible"/>
                                      </p:to>
                                    </p:set>
                                    <p:animEffect transition="in" filter="box(in)">
                                      <p:cBhvr>
                                        <p:cTn id="34"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Grp="1" noChangeArrowheads="1"/>
          </p:cNvSpPr>
          <p:nvPr>
            <p:ph type="title"/>
          </p:nvPr>
        </p:nvSpPr>
        <p:spPr>
          <a:xfrm>
            <a:off x="457200" y="152400"/>
            <a:ext cx="8229600" cy="1139825"/>
          </a:xfrm>
        </p:spPr>
        <p:txBody>
          <a:bodyPr/>
          <a:lstStyle/>
          <a:p>
            <a:pPr eaLnBrk="1" hangingPunct="1"/>
            <a:r>
              <a:rPr lang="en-US" altLang="zh-TW" sz="3200" b="1" dirty="0">
                <a:ea typeface="新細明體" pitchFamily="-110" charset="-120"/>
                <a:cs typeface="新細明體" pitchFamily="-110" charset="-120"/>
              </a:rPr>
              <a:t>OpenSHMEM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a:t>
            </a:r>
            <a:r>
              <a:rPr lang="en-US" altLang="zh-TW" sz="3200" b="1" dirty="0">
                <a:ea typeface="新細明體" pitchFamily="-110" charset="-120"/>
                <a:cs typeface="新細明體" pitchFamily="-110" charset="-120"/>
              </a:rPr>
              <a:t>2</a:t>
            </a:r>
            <a:r>
              <a:rPr lang="en-US" altLang="zh-TW" sz="3200" b="1" dirty="0" smtClean="0">
                <a:ea typeface="新細明體" pitchFamily="-110" charset="-120"/>
                <a:cs typeface="新細明體" pitchFamily="-110" charset="-120"/>
              </a:rPr>
              <a:t>)</a:t>
            </a:r>
            <a:endParaRPr lang="en-US" altLang="zh-TW" sz="3200" dirty="0">
              <a:ea typeface="新細明體" pitchFamily="-110" charset="-120"/>
              <a:cs typeface="新細明體" pitchFamily="-110" charset="-120"/>
            </a:endParaRPr>
          </a:p>
        </p:txBody>
      </p:sp>
      <p:sp>
        <p:nvSpPr>
          <p:cNvPr id="4" name="Content Placeholder 3"/>
          <p:cNvSpPr>
            <a:spLocks noGrp="1"/>
          </p:cNvSpPr>
          <p:nvPr>
            <p:ph idx="1"/>
          </p:nvPr>
        </p:nvSpPr>
        <p:spPr>
          <a:xfrm>
            <a:off x="612648" y="1295400"/>
            <a:ext cx="8153400" cy="48768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r>
              <a:rPr lang="en-US" dirty="0" smtClean="0"/>
              <a:t>Dynamic allocation of Symmetric Data</a:t>
            </a:r>
          </a:p>
        </p:txBody>
      </p:sp>
      <p:sp>
        <p:nvSpPr>
          <p:cNvPr id="3" name="Slide Number Placeholder 2"/>
          <p:cNvSpPr>
            <a:spLocks noGrp="1"/>
          </p:cNvSpPr>
          <p:nvPr>
            <p:ph type="sldNum" sz="quarter" idx="12"/>
          </p:nvPr>
        </p:nvSpPr>
        <p:spPr>
          <a:xfrm>
            <a:off x="8458200" y="6111875"/>
            <a:ext cx="457200" cy="365125"/>
          </a:xfrm>
        </p:spPr>
        <p:txBody>
          <a:bodyPr>
            <a:normAutofit/>
          </a:bodyPr>
          <a:lstStyle/>
          <a:p>
            <a:fld id="{BC091DDC-3431-8249-9C9F-0FC38E85E4CB}" type="slidenum">
              <a:rPr lang="en-US" smtClean="0"/>
              <a:pPr/>
              <a:t>15</a:t>
            </a:fld>
            <a:endParaRPr lang="en-US"/>
          </a:p>
        </p:txBody>
      </p:sp>
      <p:sp>
        <p:nvSpPr>
          <p:cNvPr id="5" name="Rectangle 4"/>
          <p:cNvSpPr/>
          <p:nvPr/>
        </p:nvSpPr>
        <p:spPr>
          <a:xfrm>
            <a:off x="533400" y="1371600"/>
            <a:ext cx="3352800" cy="3886200"/>
          </a:xfrm>
          <a:prstGeom prst="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5800" y="1371600"/>
            <a:ext cx="3581400" cy="3754874"/>
          </a:xfrm>
          <a:prstGeom prst="rect">
            <a:avLst/>
          </a:prstGeom>
          <a:noFill/>
        </p:spPr>
        <p:txBody>
          <a:bodyPr wrap="square" rtlCol="0">
            <a:spAutoFit/>
          </a:bodyPr>
          <a:lstStyle/>
          <a:p>
            <a:r>
              <a:rPr lang="en-US" b="1" dirty="0" smtClean="0">
                <a:solidFill>
                  <a:schemeClr val="bg1"/>
                </a:solidFill>
              </a:rPr>
              <a:t>#include &lt;</a:t>
            </a:r>
            <a:r>
              <a:rPr lang="en-US" b="1" dirty="0" err="1" smtClean="0">
                <a:solidFill>
                  <a:schemeClr val="bg1"/>
                </a:solidFill>
              </a:rPr>
              <a:t>shmem.h</a:t>
            </a:r>
            <a:r>
              <a:rPr lang="en-US" b="1" dirty="0" smtClean="0">
                <a:solidFill>
                  <a:schemeClr val="bg1"/>
                </a:solidFill>
              </a:rPr>
              <a:t>&gt;</a:t>
            </a:r>
          </a:p>
          <a:p>
            <a:r>
              <a:rPr lang="en-US" b="1" dirty="0" err="1" smtClean="0">
                <a:solidFill>
                  <a:schemeClr val="bg1"/>
                </a:solidFill>
              </a:rPr>
              <a:t>int</a:t>
            </a:r>
            <a:r>
              <a:rPr lang="en-US" b="1" dirty="0" smtClean="0">
                <a:solidFill>
                  <a:schemeClr val="bg1"/>
                </a:solidFill>
              </a:rPr>
              <a:t> main (void)</a:t>
            </a:r>
          </a:p>
          <a:p>
            <a:r>
              <a:rPr lang="en-US" b="1" dirty="0" smtClean="0">
                <a:solidFill>
                  <a:schemeClr val="bg1"/>
                </a:solidFill>
              </a:rPr>
              <a:t>{</a:t>
            </a:r>
          </a:p>
          <a:p>
            <a:r>
              <a:rPr lang="en-US" b="1" dirty="0" smtClean="0">
                <a:solidFill>
                  <a:schemeClr val="bg1"/>
                </a:solidFill>
              </a:rPr>
              <a:t> </a:t>
            </a:r>
            <a:r>
              <a:rPr lang="en-US" b="1" dirty="0" err="1" smtClean="0">
                <a:solidFill>
                  <a:schemeClr val="bg1"/>
                </a:solidFill>
              </a:rPr>
              <a:t>int</a:t>
            </a:r>
            <a:r>
              <a:rPr lang="en-US" b="1" dirty="0" smtClean="0">
                <a:solidFill>
                  <a:schemeClr val="bg1"/>
                </a:solidFill>
              </a:rPr>
              <a:t> *x;</a:t>
            </a:r>
          </a:p>
          <a:p>
            <a:r>
              <a:rPr lang="en-US" b="1" dirty="0" smtClean="0">
                <a:solidFill>
                  <a:schemeClr val="bg1"/>
                </a:solidFill>
              </a:rPr>
              <a:t> …</a:t>
            </a:r>
          </a:p>
          <a:p>
            <a:r>
              <a:rPr lang="en-US" b="1" dirty="0" smtClean="0">
                <a:solidFill>
                  <a:srgbClr val="4040F2"/>
                </a:solidFill>
              </a:rPr>
              <a:t> </a:t>
            </a:r>
            <a:r>
              <a:rPr lang="en-US" b="1" dirty="0" err="1" smtClean="0">
                <a:solidFill>
                  <a:srgbClr val="4040F2"/>
                </a:solidFill>
              </a:rPr>
              <a:t>start_pes</a:t>
            </a:r>
            <a:r>
              <a:rPr lang="en-US" b="1" dirty="0" smtClean="0">
                <a:solidFill>
                  <a:srgbClr val="4040F2"/>
                </a:solidFill>
              </a:rPr>
              <a:t>(0);</a:t>
            </a:r>
          </a:p>
          <a:p>
            <a:r>
              <a:rPr lang="en-US" b="1" dirty="0" smtClean="0">
                <a:solidFill>
                  <a:schemeClr val="bg1"/>
                </a:solidFill>
              </a:rPr>
              <a:t> …</a:t>
            </a:r>
          </a:p>
          <a:p>
            <a:r>
              <a:rPr lang="en-US" b="1" dirty="0" smtClean="0">
                <a:solidFill>
                  <a:srgbClr val="FF0000"/>
                </a:solidFill>
              </a:rPr>
              <a:t> x =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shmalloc</a:t>
            </a:r>
            <a:r>
              <a:rPr lang="en-US" b="1" dirty="0" smtClean="0">
                <a:solidFill>
                  <a:srgbClr val="FF0000"/>
                </a:solidFill>
              </a:rPr>
              <a:t>(</a:t>
            </a:r>
            <a:r>
              <a:rPr lang="en-US" b="1" dirty="0" err="1" smtClean="0">
                <a:solidFill>
                  <a:srgbClr val="FF0000"/>
                </a:solidFill>
              </a:rPr>
              <a:t>sizeof</a:t>
            </a:r>
            <a:r>
              <a:rPr lang="en-US" b="1" dirty="0" smtClean="0">
                <a:solidFill>
                  <a:srgbClr val="FF0000"/>
                </a:solidFill>
              </a:rPr>
              <a:t>(x));</a:t>
            </a:r>
          </a:p>
          <a:p>
            <a:r>
              <a:rPr lang="en-US" b="1" dirty="0" smtClean="0">
                <a:solidFill>
                  <a:schemeClr val="bg1"/>
                </a:solidFill>
              </a:rPr>
              <a:t> …</a:t>
            </a:r>
          </a:p>
          <a:p>
            <a:r>
              <a:rPr lang="en-US" b="1" dirty="0" smtClean="0">
                <a:solidFill>
                  <a:srgbClr val="4040F2"/>
                </a:solidFill>
              </a:rPr>
              <a:t> </a:t>
            </a:r>
            <a:r>
              <a:rPr lang="en-US" b="1" dirty="0" err="1" smtClean="0">
                <a:solidFill>
                  <a:srgbClr val="4040F2"/>
                </a:solidFill>
              </a:rPr>
              <a:t>shmem_barrier_all</a:t>
            </a:r>
            <a:r>
              <a:rPr lang="en-US" b="1" dirty="0" smtClean="0">
                <a:solidFill>
                  <a:srgbClr val="4040F2"/>
                </a:solidFill>
              </a:rPr>
              <a:t>();</a:t>
            </a:r>
          </a:p>
          <a:p>
            <a:r>
              <a:rPr lang="en-US" b="1" dirty="0" smtClean="0">
                <a:solidFill>
                  <a:schemeClr val="bg1"/>
                </a:solidFill>
              </a:rPr>
              <a:t> …</a:t>
            </a:r>
          </a:p>
          <a:p>
            <a:r>
              <a:rPr lang="en-US" b="1" dirty="0" smtClean="0">
                <a:solidFill>
                  <a:srgbClr val="FF0000"/>
                </a:solidFill>
              </a:rPr>
              <a:t> </a:t>
            </a:r>
            <a:r>
              <a:rPr lang="en-US" b="1" dirty="0" err="1" smtClean="0">
                <a:solidFill>
                  <a:srgbClr val="FF0000"/>
                </a:solidFill>
              </a:rPr>
              <a:t>shfree</a:t>
            </a:r>
            <a:r>
              <a:rPr lang="en-US" b="1" dirty="0" smtClean="0">
                <a:solidFill>
                  <a:srgbClr val="FF0000"/>
                </a:solidFill>
              </a:rPr>
              <a:t>(x);</a:t>
            </a:r>
          </a:p>
          <a:p>
            <a:r>
              <a:rPr lang="en-US" b="1" dirty="0" smtClean="0">
                <a:solidFill>
                  <a:schemeClr val="bg1"/>
                </a:solidFill>
              </a:rPr>
              <a:t> return  0;</a:t>
            </a:r>
          </a:p>
          <a:p>
            <a:r>
              <a:rPr lang="en-US" b="1" dirty="0" smtClean="0">
                <a:solidFill>
                  <a:schemeClr val="bg1"/>
                </a:solidFill>
              </a:rPr>
              <a:t>}</a:t>
            </a:r>
            <a:endParaRPr lang="en-US" b="1" dirty="0">
              <a:solidFill>
                <a:schemeClr val="bg1"/>
              </a:solidFill>
            </a:endParaRPr>
          </a:p>
        </p:txBody>
      </p:sp>
      <p:sp>
        <p:nvSpPr>
          <p:cNvPr id="11" name="Rounded Rectangle 10"/>
          <p:cNvSpPr/>
          <p:nvPr/>
        </p:nvSpPr>
        <p:spPr>
          <a:xfrm>
            <a:off x="65532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8580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p:cNvSpPr/>
          <p:nvPr/>
        </p:nvSpPr>
        <p:spPr>
          <a:xfrm>
            <a:off x="43434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482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19"/>
          <p:cNvSpPr/>
          <p:nvPr/>
        </p:nvSpPr>
        <p:spPr>
          <a:xfrm>
            <a:off x="65532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8580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ounded Rectangle 21"/>
          <p:cNvSpPr/>
          <p:nvPr/>
        </p:nvSpPr>
        <p:spPr>
          <a:xfrm>
            <a:off x="43434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482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4876800" y="2133600"/>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TextBox 24"/>
          <p:cNvSpPr txBox="1"/>
          <p:nvPr/>
        </p:nvSpPr>
        <p:spPr>
          <a:xfrm>
            <a:off x="4876800" y="2057401"/>
            <a:ext cx="152400" cy="353943"/>
          </a:xfrm>
          <a:prstGeom prst="rect">
            <a:avLst/>
          </a:prstGeom>
          <a:noFill/>
        </p:spPr>
        <p:txBody>
          <a:bodyPr wrap="square" rtlCol="0">
            <a:spAutoFit/>
          </a:bodyPr>
          <a:lstStyle/>
          <a:p>
            <a:r>
              <a:rPr lang="en-US" dirty="0" smtClean="0"/>
              <a:t>x</a:t>
            </a:r>
            <a:endParaRPr lang="en-US" dirty="0"/>
          </a:p>
        </p:txBody>
      </p:sp>
      <p:sp>
        <p:nvSpPr>
          <p:cNvPr id="26" name="Rectangle 25"/>
          <p:cNvSpPr/>
          <p:nvPr/>
        </p:nvSpPr>
        <p:spPr>
          <a:xfrm>
            <a:off x="7010400" y="2133599"/>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TextBox 26"/>
          <p:cNvSpPr txBox="1"/>
          <p:nvPr/>
        </p:nvSpPr>
        <p:spPr>
          <a:xfrm>
            <a:off x="7010400" y="2057400"/>
            <a:ext cx="152400" cy="353943"/>
          </a:xfrm>
          <a:prstGeom prst="rect">
            <a:avLst/>
          </a:prstGeom>
          <a:noFill/>
        </p:spPr>
        <p:txBody>
          <a:bodyPr wrap="square" rtlCol="0">
            <a:spAutoFit/>
          </a:bodyPr>
          <a:lstStyle/>
          <a:p>
            <a:r>
              <a:rPr lang="en-US" dirty="0" smtClean="0"/>
              <a:t>x</a:t>
            </a:r>
            <a:endParaRPr lang="en-US" dirty="0"/>
          </a:p>
        </p:txBody>
      </p:sp>
      <p:sp>
        <p:nvSpPr>
          <p:cNvPr id="28" name="Rectangle 27"/>
          <p:cNvSpPr/>
          <p:nvPr/>
        </p:nvSpPr>
        <p:spPr>
          <a:xfrm>
            <a:off x="70104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TextBox 28"/>
          <p:cNvSpPr txBox="1"/>
          <p:nvPr/>
        </p:nvSpPr>
        <p:spPr>
          <a:xfrm>
            <a:off x="7010400" y="4522857"/>
            <a:ext cx="152400" cy="353943"/>
          </a:xfrm>
          <a:prstGeom prst="rect">
            <a:avLst/>
          </a:prstGeom>
          <a:noFill/>
        </p:spPr>
        <p:txBody>
          <a:bodyPr wrap="square" rtlCol="0">
            <a:spAutoFit/>
          </a:bodyPr>
          <a:lstStyle/>
          <a:p>
            <a:r>
              <a:rPr lang="en-US" dirty="0" smtClean="0"/>
              <a:t>x</a:t>
            </a:r>
            <a:endParaRPr lang="en-US" dirty="0"/>
          </a:p>
        </p:txBody>
      </p:sp>
      <p:sp>
        <p:nvSpPr>
          <p:cNvPr id="30" name="Rectangle 29"/>
          <p:cNvSpPr/>
          <p:nvPr/>
        </p:nvSpPr>
        <p:spPr>
          <a:xfrm>
            <a:off x="48768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TextBox 30"/>
          <p:cNvSpPr txBox="1"/>
          <p:nvPr/>
        </p:nvSpPr>
        <p:spPr>
          <a:xfrm>
            <a:off x="4876800" y="4522857"/>
            <a:ext cx="152400" cy="353943"/>
          </a:xfrm>
          <a:prstGeom prst="rect">
            <a:avLst/>
          </a:prstGeom>
          <a:noFill/>
        </p:spPr>
        <p:txBody>
          <a:bodyPr wrap="square" rtlCol="0">
            <a:spAutoFit/>
          </a:bodyPr>
          <a:lstStyle/>
          <a:p>
            <a:r>
              <a:rPr lang="en-US" dirty="0" smtClean="0"/>
              <a:t>x</a:t>
            </a:r>
            <a:endParaRPr lang="en-US" dirty="0"/>
          </a:p>
        </p:txBody>
      </p:sp>
      <p:sp>
        <p:nvSpPr>
          <p:cNvPr id="32" name="Oval 31"/>
          <p:cNvSpPr/>
          <p:nvPr/>
        </p:nvSpPr>
        <p:spPr>
          <a:xfrm>
            <a:off x="5334000" y="2667000"/>
            <a:ext cx="1600200" cy="1524000"/>
          </a:xfrm>
          <a:prstGeom prst="ellipse">
            <a:avLst/>
          </a:prstGeom>
          <a:solidFill>
            <a:srgbClr val="F6A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715000" y="3118247"/>
            <a:ext cx="990600" cy="615553"/>
          </a:xfrm>
          <a:prstGeom prst="rect">
            <a:avLst/>
          </a:prstGeom>
          <a:noFill/>
        </p:spPr>
        <p:txBody>
          <a:bodyPr wrap="square" rtlCol="0">
            <a:spAutoFit/>
          </a:bodyPr>
          <a:lstStyle/>
          <a:p>
            <a:r>
              <a:rPr lang="en-US" b="1" dirty="0" smtClean="0"/>
              <a:t>Same off-set</a:t>
            </a:r>
            <a:endParaRPr lang="en-US" b="1" dirty="0"/>
          </a:p>
        </p:txBody>
      </p:sp>
      <p:cxnSp>
        <p:nvCxnSpPr>
          <p:cNvPr id="35" name="Straight Arrow Connector 34"/>
          <p:cNvCxnSpPr>
            <a:stCxn id="32" idx="1"/>
            <a:endCxn id="24" idx="3"/>
          </p:cNvCxnSpPr>
          <p:nvPr/>
        </p:nvCxnSpPr>
        <p:spPr>
          <a:xfrm flipH="1" flipV="1">
            <a:off x="5181600" y="2247900"/>
            <a:ext cx="386744" cy="6422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2" idx="7"/>
            <a:endCxn id="27" idx="1"/>
          </p:cNvCxnSpPr>
          <p:nvPr/>
        </p:nvCxnSpPr>
        <p:spPr>
          <a:xfrm flipV="1">
            <a:off x="6699856" y="2234372"/>
            <a:ext cx="310544" cy="655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2" idx="3"/>
            <a:endCxn id="30" idx="3"/>
          </p:cNvCxnSpPr>
          <p:nvPr/>
        </p:nvCxnSpPr>
        <p:spPr>
          <a:xfrm flipH="1">
            <a:off x="5181600" y="3967816"/>
            <a:ext cx="386744" cy="7455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2" idx="5"/>
            <a:endCxn id="29" idx="1"/>
          </p:cNvCxnSpPr>
          <p:nvPr/>
        </p:nvCxnSpPr>
        <p:spPr>
          <a:xfrm>
            <a:off x="6699856" y="3967816"/>
            <a:ext cx="310544" cy="7320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876800" y="1143000"/>
            <a:ext cx="685800" cy="353943"/>
          </a:xfrm>
          <a:prstGeom prst="rect">
            <a:avLst/>
          </a:prstGeom>
          <a:noFill/>
        </p:spPr>
        <p:txBody>
          <a:bodyPr wrap="square" rtlCol="0">
            <a:spAutoFit/>
          </a:bodyPr>
          <a:lstStyle/>
          <a:p>
            <a:r>
              <a:rPr lang="en-US" b="1" dirty="0" smtClean="0"/>
              <a:t>PE 0 </a:t>
            </a:r>
            <a:endParaRPr lang="en-US" b="1" dirty="0"/>
          </a:p>
        </p:txBody>
      </p:sp>
      <p:sp>
        <p:nvSpPr>
          <p:cNvPr id="50" name="TextBox 49"/>
          <p:cNvSpPr txBox="1"/>
          <p:nvPr/>
        </p:nvSpPr>
        <p:spPr>
          <a:xfrm>
            <a:off x="7086600" y="1143000"/>
            <a:ext cx="685800" cy="353943"/>
          </a:xfrm>
          <a:prstGeom prst="rect">
            <a:avLst/>
          </a:prstGeom>
          <a:noFill/>
        </p:spPr>
        <p:txBody>
          <a:bodyPr wrap="square" rtlCol="0">
            <a:spAutoFit/>
          </a:bodyPr>
          <a:lstStyle/>
          <a:p>
            <a:r>
              <a:rPr lang="en-US" b="1" dirty="0" smtClean="0"/>
              <a:t>PE 1 </a:t>
            </a:r>
            <a:endParaRPr lang="en-US" b="1" dirty="0"/>
          </a:p>
        </p:txBody>
      </p:sp>
      <p:sp>
        <p:nvSpPr>
          <p:cNvPr id="51" name="TextBox 50"/>
          <p:cNvSpPr txBox="1"/>
          <p:nvPr/>
        </p:nvSpPr>
        <p:spPr>
          <a:xfrm>
            <a:off x="4800600" y="3532257"/>
            <a:ext cx="685800" cy="353943"/>
          </a:xfrm>
          <a:prstGeom prst="rect">
            <a:avLst/>
          </a:prstGeom>
          <a:noFill/>
        </p:spPr>
        <p:txBody>
          <a:bodyPr wrap="square" rtlCol="0">
            <a:spAutoFit/>
          </a:bodyPr>
          <a:lstStyle/>
          <a:p>
            <a:r>
              <a:rPr lang="en-US" b="1" dirty="0" smtClean="0"/>
              <a:t>PE 2 </a:t>
            </a:r>
            <a:endParaRPr lang="en-US" b="1" dirty="0"/>
          </a:p>
        </p:txBody>
      </p:sp>
      <p:sp>
        <p:nvSpPr>
          <p:cNvPr id="52" name="TextBox 51"/>
          <p:cNvSpPr txBox="1"/>
          <p:nvPr/>
        </p:nvSpPr>
        <p:spPr>
          <a:xfrm>
            <a:off x="7010400" y="3532257"/>
            <a:ext cx="685800" cy="353943"/>
          </a:xfrm>
          <a:prstGeom prst="rect">
            <a:avLst/>
          </a:prstGeom>
          <a:noFill/>
        </p:spPr>
        <p:txBody>
          <a:bodyPr wrap="square" rtlCol="0">
            <a:spAutoFit/>
          </a:bodyPr>
          <a:lstStyle/>
          <a:p>
            <a:r>
              <a:rPr lang="en-US" b="1" dirty="0" smtClean="0"/>
              <a:t>PE 3 </a:t>
            </a:r>
            <a:endParaRPr lang="en-US" b="1" dirty="0"/>
          </a:p>
        </p:txBody>
      </p:sp>
      <p:sp>
        <p:nvSpPr>
          <p:cNvPr id="53" name="TextBox 52"/>
          <p:cNvSpPr txBox="1"/>
          <p:nvPr/>
        </p:nvSpPr>
        <p:spPr>
          <a:xfrm>
            <a:off x="5562600" y="3124200"/>
            <a:ext cx="1295400" cy="615553"/>
          </a:xfrm>
          <a:prstGeom prst="rect">
            <a:avLst/>
          </a:prstGeom>
          <a:noFill/>
        </p:spPr>
        <p:txBody>
          <a:bodyPr wrap="square" rtlCol="0">
            <a:spAutoFit/>
          </a:bodyPr>
          <a:lstStyle/>
          <a:p>
            <a:r>
              <a:rPr lang="en-US" b="1" dirty="0" smtClean="0"/>
              <a:t>Symmetric Memory</a:t>
            </a:r>
            <a:endParaRPr lang="en-US" b="1" dirty="0"/>
          </a:p>
        </p:txBody>
      </p:sp>
    </p:spTree>
    <p:extLst>
      <p:ext uri="{BB962C8B-B14F-4D97-AF65-F5344CB8AC3E}">
        <p14:creationId xmlns:p14="http://schemas.microsoft.com/office/powerpoint/2010/main" val="3147173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ox(in)">
                                      <p:cBhvr>
                                        <p:cTn id="23" dur="500"/>
                                        <p:tgtEl>
                                          <p:spTgt spid="7">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ox(in)">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ox(in)">
                                      <p:cBhvr>
                                        <p:cTn id="37" dur="500"/>
                                        <p:tgtEl>
                                          <p:spTgt spid="4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ox(in)">
                                      <p:cBhvr>
                                        <p:cTn id="40" dur="500"/>
                                        <p:tgtEl>
                                          <p:spTgt spid="1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ox(in)">
                                      <p:cBhvr>
                                        <p:cTn id="43" dur="500"/>
                                        <p:tgtEl>
                                          <p:spTgt spid="5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ox(in)">
                                      <p:cBhvr>
                                        <p:cTn id="46" dur="500"/>
                                        <p:tgtEl>
                                          <p:spTgt spid="2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ox(in)">
                                      <p:cBhvr>
                                        <p:cTn id="49" dur="500"/>
                                        <p:tgtEl>
                                          <p:spTgt spid="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ox(in)">
                                      <p:cBhvr>
                                        <p:cTn id="55" dur="500"/>
                                        <p:tgtEl>
                                          <p:spTgt spid="52"/>
                                        </p:tgtEl>
                                      </p:cBhvr>
                                    </p:animEffect>
                                  </p:childTnLst>
                                </p:cTn>
                              </p:par>
                            </p:childTnLst>
                          </p:cTn>
                        </p:par>
                        <p:par>
                          <p:cTn id="56" fill="hold">
                            <p:stCondLst>
                              <p:cond delay="500"/>
                            </p:stCondLst>
                            <p:childTnLst>
                              <p:par>
                                <p:cTn id="57" presetID="4"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in)">
                                      <p:cBhvr>
                                        <p:cTn id="59" dur="500"/>
                                        <p:tgtEl>
                                          <p:spTgt spid="19"/>
                                        </p:tgtEl>
                                      </p:cBhvr>
                                    </p:animEffect>
                                  </p:childTnLst>
                                </p:cTn>
                              </p:par>
                            </p:childTnLst>
                          </p:cTn>
                        </p:par>
                        <p:par>
                          <p:cTn id="60" fill="hold">
                            <p:stCondLst>
                              <p:cond delay="1000"/>
                            </p:stCondLst>
                            <p:childTnLst>
                              <p:par>
                                <p:cTn id="61" presetID="4"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ox(in)">
                                      <p:cBhvr>
                                        <p:cTn id="63" dur="500"/>
                                        <p:tgtEl>
                                          <p:spTgt spid="15"/>
                                        </p:tgtEl>
                                      </p:cBhvr>
                                    </p:animEffect>
                                  </p:childTnLst>
                                </p:cTn>
                              </p:par>
                            </p:childTnLst>
                          </p:cTn>
                        </p:par>
                        <p:par>
                          <p:cTn id="64" fill="hold">
                            <p:stCondLst>
                              <p:cond delay="1500"/>
                            </p:stCondLst>
                            <p:childTnLst>
                              <p:par>
                                <p:cTn id="65" presetID="4" presetClass="entr" presetSubtype="16"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in)">
                                      <p:cBhvr>
                                        <p:cTn id="67" dur="500"/>
                                        <p:tgtEl>
                                          <p:spTgt spid="23"/>
                                        </p:tgtEl>
                                      </p:cBhvr>
                                    </p:animEffect>
                                  </p:childTnLst>
                                </p:cTn>
                              </p:par>
                            </p:childTnLst>
                          </p:cTn>
                        </p:par>
                        <p:par>
                          <p:cTn id="68" fill="hold">
                            <p:stCondLst>
                              <p:cond delay="2000"/>
                            </p:stCondLst>
                            <p:childTnLst>
                              <p:par>
                                <p:cTn id="69" presetID="4"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ox(in)">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box(in)">
                                      <p:cBhvr>
                                        <p:cTn id="76" dur="500"/>
                                        <p:tgtEl>
                                          <p:spTgt spid="53"/>
                                        </p:tgtEl>
                                      </p:cBhvr>
                                    </p:animEffect>
                                  </p:childTnLst>
                                </p:cTn>
                              </p:par>
                              <p:par>
                                <p:cTn id="77" presetID="4" presetClass="entr" presetSubtype="16" fill="hold" grpId="2"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ox(in)">
                                      <p:cBhvr>
                                        <p:cTn id="79" dur="500"/>
                                        <p:tgtEl>
                                          <p:spTgt spid="32"/>
                                        </p:tgtEl>
                                      </p:cBhvr>
                                    </p:animEffect>
                                  </p:childTnLst>
                                </p:cTn>
                              </p:par>
                              <p:par>
                                <p:cTn id="80" presetID="4" presetClass="entr" presetSubtype="16"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ox(in)">
                                      <p:cBhvr>
                                        <p:cTn id="82" dur="500"/>
                                        <p:tgtEl>
                                          <p:spTgt spid="42"/>
                                        </p:tgtEl>
                                      </p:cBhvr>
                                    </p:animEffect>
                                  </p:childTnLst>
                                </p:cTn>
                              </p:par>
                              <p:par>
                                <p:cTn id="83" presetID="4" presetClass="entr" presetSubtype="16"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box(in)">
                                      <p:cBhvr>
                                        <p:cTn id="85" dur="500"/>
                                        <p:tgtEl>
                                          <p:spTgt spid="46"/>
                                        </p:tgtEl>
                                      </p:cBhvr>
                                    </p:animEffect>
                                  </p:childTnLst>
                                </p:cTn>
                              </p:par>
                              <p:par>
                                <p:cTn id="86" presetID="4" presetClass="entr" presetSubtype="16"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ox(in)">
                                      <p:cBhvr>
                                        <p:cTn id="88" dur="500"/>
                                        <p:tgtEl>
                                          <p:spTgt spid="40"/>
                                        </p:tgtEl>
                                      </p:cBhvr>
                                    </p:animEffect>
                                  </p:childTnLst>
                                </p:cTn>
                              </p:par>
                              <p:par>
                                <p:cTn id="89" presetID="4" presetClass="entr" presetSubtype="16"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xit" presetSubtype="16" fill="hold" grpId="1" nodeType="clickEffect">
                                  <p:stCondLst>
                                    <p:cond delay="0"/>
                                  </p:stCondLst>
                                  <p:childTnLst>
                                    <p:animEffect transition="out" filter="box(in)">
                                      <p:cBhvr>
                                        <p:cTn id="95" dur="500"/>
                                        <p:tgtEl>
                                          <p:spTgt spid="53"/>
                                        </p:tgtEl>
                                      </p:cBhvr>
                                    </p:animEffect>
                                    <p:set>
                                      <p:cBhvr>
                                        <p:cTn id="96" dur="1" fill="hold">
                                          <p:stCondLst>
                                            <p:cond delay="499"/>
                                          </p:stCondLst>
                                        </p:cTn>
                                        <p:tgtEl>
                                          <p:spTgt spid="53"/>
                                        </p:tgtEl>
                                        <p:attrNameLst>
                                          <p:attrName>style.visibility</p:attrName>
                                        </p:attrNameLst>
                                      </p:cBhvr>
                                      <p:to>
                                        <p:strVal val="hidden"/>
                                      </p:to>
                                    </p:set>
                                  </p:childTnLst>
                                </p:cTn>
                              </p:par>
                              <p:par>
                                <p:cTn id="97" presetID="4" presetClass="exit" presetSubtype="16" fill="hold" grpId="3" nodeType="withEffect">
                                  <p:stCondLst>
                                    <p:cond delay="0"/>
                                  </p:stCondLst>
                                  <p:childTnLst>
                                    <p:animEffect transition="out" filter="box(in)">
                                      <p:cBhvr>
                                        <p:cTn id="98" dur="500"/>
                                        <p:tgtEl>
                                          <p:spTgt spid="32"/>
                                        </p:tgtEl>
                                      </p:cBhvr>
                                    </p:animEffect>
                                    <p:set>
                                      <p:cBhvr>
                                        <p:cTn id="99" dur="1" fill="hold">
                                          <p:stCondLst>
                                            <p:cond delay="499"/>
                                          </p:stCondLst>
                                        </p:cTn>
                                        <p:tgtEl>
                                          <p:spTgt spid="32"/>
                                        </p:tgtEl>
                                        <p:attrNameLst>
                                          <p:attrName>style.visibility</p:attrName>
                                        </p:attrNameLst>
                                      </p:cBhvr>
                                      <p:to>
                                        <p:strVal val="hidden"/>
                                      </p:to>
                                    </p:set>
                                  </p:childTnLst>
                                </p:cTn>
                              </p:par>
                              <p:par>
                                <p:cTn id="100" presetID="4" presetClass="exit" presetSubtype="16" fill="hold" nodeType="withEffect">
                                  <p:stCondLst>
                                    <p:cond delay="0"/>
                                  </p:stCondLst>
                                  <p:childTnLst>
                                    <p:animEffect transition="out" filter="box(in)">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4" presetClass="exit" presetSubtype="16" fill="hold" nodeType="withEffect">
                                  <p:stCondLst>
                                    <p:cond delay="0"/>
                                  </p:stCondLst>
                                  <p:childTnLst>
                                    <p:animEffect transition="out" filter="box(in)">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4" presetClass="exit" presetSubtype="16" fill="hold" nodeType="withEffect">
                                  <p:stCondLst>
                                    <p:cond delay="0"/>
                                  </p:stCondLst>
                                  <p:childTnLst>
                                    <p:animEffect transition="out" filter="box(in)">
                                      <p:cBhvr>
                                        <p:cTn id="107" dur="500"/>
                                        <p:tgtEl>
                                          <p:spTgt spid="40"/>
                                        </p:tgtEl>
                                      </p:cBhvr>
                                    </p:animEffect>
                                    <p:set>
                                      <p:cBhvr>
                                        <p:cTn id="108" dur="1" fill="hold">
                                          <p:stCondLst>
                                            <p:cond delay="499"/>
                                          </p:stCondLst>
                                        </p:cTn>
                                        <p:tgtEl>
                                          <p:spTgt spid="40"/>
                                        </p:tgtEl>
                                        <p:attrNameLst>
                                          <p:attrName>style.visibility</p:attrName>
                                        </p:attrNameLst>
                                      </p:cBhvr>
                                      <p:to>
                                        <p:strVal val="hidden"/>
                                      </p:to>
                                    </p:set>
                                  </p:childTnLst>
                                </p:cTn>
                              </p:par>
                              <p:par>
                                <p:cTn id="109" presetID="4" presetClass="exit" presetSubtype="16" fill="hold" nodeType="withEffect">
                                  <p:stCondLst>
                                    <p:cond delay="0"/>
                                  </p:stCondLst>
                                  <p:childTnLst>
                                    <p:animEffect transition="out" filter="box(in)">
                                      <p:cBhvr>
                                        <p:cTn id="110" dur="500"/>
                                        <p:tgtEl>
                                          <p:spTgt spid="35"/>
                                        </p:tgtEl>
                                      </p:cBhvr>
                                    </p:animEffect>
                                    <p:set>
                                      <p:cBhvr>
                                        <p:cTn id="111" dur="1" fill="hold">
                                          <p:stCondLst>
                                            <p:cond delay="499"/>
                                          </p:stCondLst>
                                        </p:cTn>
                                        <p:tgtEl>
                                          <p:spTgt spid="3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nodeType="clickEffect">
                                  <p:stCondLst>
                                    <p:cond delay="0"/>
                                  </p:stCondLst>
                                  <p:childTnLst>
                                    <p:set>
                                      <p:cBhvr>
                                        <p:cTn id="115" dur="1" fill="hold">
                                          <p:stCondLst>
                                            <p:cond delay="0"/>
                                          </p:stCondLst>
                                        </p:cTn>
                                        <p:tgtEl>
                                          <p:spTgt spid="7">
                                            <p:txEl>
                                              <p:pRg st="6" end="6"/>
                                            </p:txEl>
                                          </p:spTgt>
                                        </p:tgtEl>
                                        <p:attrNameLst>
                                          <p:attrName>style.visibility</p:attrName>
                                        </p:attrNameLst>
                                      </p:cBhvr>
                                      <p:to>
                                        <p:strVal val="visible"/>
                                      </p:to>
                                    </p:set>
                                    <p:animEffect transition="in" filter="box(in)">
                                      <p:cBhvr>
                                        <p:cTn id="116" dur="500"/>
                                        <p:tgtEl>
                                          <p:spTgt spid="7">
                                            <p:txEl>
                                              <p:pRg st="6" end="6"/>
                                            </p:txEl>
                                          </p:spTgt>
                                        </p:tgtEl>
                                      </p:cBhvr>
                                    </p:animEffect>
                                  </p:childTnLst>
                                </p:cTn>
                              </p:par>
                              <p:par>
                                <p:cTn id="117" presetID="4" presetClass="entr" presetSubtype="16" fill="hold" nodeType="withEffect">
                                  <p:stCondLst>
                                    <p:cond delay="0"/>
                                  </p:stCondLst>
                                  <p:childTnLst>
                                    <p:set>
                                      <p:cBhvr>
                                        <p:cTn id="118" dur="1" fill="hold">
                                          <p:stCondLst>
                                            <p:cond delay="0"/>
                                          </p:stCondLst>
                                        </p:cTn>
                                        <p:tgtEl>
                                          <p:spTgt spid="7">
                                            <p:txEl>
                                              <p:pRg st="7" end="7"/>
                                            </p:txEl>
                                          </p:spTgt>
                                        </p:tgtEl>
                                        <p:attrNameLst>
                                          <p:attrName>style.visibility</p:attrName>
                                        </p:attrNameLst>
                                      </p:cBhvr>
                                      <p:to>
                                        <p:strVal val="visible"/>
                                      </p:to>
                                    </p:set>
                                    <p:animEffect transition="in" filter="box(in)">
                                      <p:cBhvr>
                                        <p:cTn id="119" dur="500"/>
                                        <p:tgtEl>
                                          <p:spTgt spid="7">
                                            <p:txEl>
                                              <p:pRg st="7" end="7"/>
                                            </p:txEl>
                                          </p:spTgt>
                                        </p:tgtEl>
                                      </p:cBhvr>
                                    </p:animEffect>
                                  </p:childTnLst>
                                </p:cTn>
                              </p:par>
                            </p:childTnLst>
                          </p:cTn>
                        </p:par>
                        <p:par>
                          <p:cTn id="120" fill="hold">
                            <p:stCondLst>
                              <p:cond delay="500"/>
                            </p:stCondLst>
                            <p:childTnLst>
                              <p:par>
                                <p:cTn id="121" presetID="4" presetClass="entr" presetSubtype="16"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box(in)">
                                      <p:cBhvr>
                                        <p:cTn id="123" dur="500"/>
                                        <p:tgtEl>
                                          <p:spTgt spid="25"/>
                                        </p:tgtEl>
                                      </p:cBhvr>
                                    </p:animEffect>
                                  </p:childTnLst>
                                </p:cTn>
                              </p:par>
                            </p:childTnLst>
                          </p:cTn>
                        </p:par>
                        <p:par>
                          <p:cTn id="124" fill="hold">
                            <p:stCondLst>
                              <p:cond delay="1000"/>
                            </p:stCondLst>
                            <p:childTnLst>
                              <p:par>
                                <p:cTn id="125" presetID="4" presetClass="entr" presetSubtype="16" fill="hold" grpId="0" nodeType="after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box(in)">
                                      <p:cBhvr>
                                        <p:cTn id="127" dur="500"/>
                                        <p:tgtEl>
                                          <p:spTgt spid="24"/>
                                        </p:tgtEl>
                                      </p:cBhvr>
                                    </p:animEffect>
                                  </p:childTnLst>
                                </p:cTn>
                              </p:par>
                            </p:childTnLst>
                          </p:cTn>
                        </p:par>
                        <p:par>
                          <p:cTn id="128" fill="hold">
                            <p:stCondLst>
                              <p:cond delay="1500"/>
                            </p:stCondLst>
                            <p:childTnLst>
                              <p:par>
                                <p:cTn id="129" presetID="4" presetClass="entr" presetSubtype="16" fill="hold" grpId="0" nodeType="after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box(in)">
                                      <p:cBhvr>
                                        <p:cTn id="131" dur="500"/>
                                        <p:tgtEl>
                                          <p:spTgt spid="27"/>
                                        </p:tgtEl>
                                      </p:cBhvr>
                                    </p:animEffect>
                                  </p:childTnLst>
                                </p:cTn>
                              </p:par>
                            </p:childTnLst>
                          </p:cTn>
                        </p:par>
                        <p:par>
                          <p:cTn id="132" fill="hold">
                            <p:stCondLst>
                              <p:cond delay="2000"/>
                            </p:stCondLst>
                            <p:childTnLst>
                              <p:par>
                                <p:cTn id="133" presetID="4" presetClass="entr" presetSubtype="16" fill="hold" grpId="0" nodeType="after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box(in)">
                                      <p:cBhvr>
                                        <p:cTn id="135" dur="500"/>
                                        <p:tgtEl>
                                          <p:spTgt spid="26"/>
                                        </p:tgtEl>
                                      </p:cBhvr>
                                    </p:animEffect>
                                  </p:childTnLst>
                                </p:cTn>
                              </p:par>
                            </p:childTnLst>
                          </p:cTn>
                        </p:par>
                        <p:par>
                          <p:cTn id="136" fill="hold">
                            <p:stCondLst>
                              <p:cond delay="2500"/>
                            </p:stCondLst>
                            <p:childTnLst>
                              <p:par>
                                <p:cTn id="137" presetID="4" presetClass="entr" presetSubtype="16"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box(in)">
                                      <p:cBhvr>
                                        <p:cTn id="139" dur="500"/>
                                        <p:tgtEl>
                                          <p:spTgt spid="31"/>
                                        </p:tgtEl>
                                      </p:cBhvr>
                                    </p:animEffect>
                                  </p:childTnLst>
                                </p:cTn>
                              </p:par>
                            </p:childTnLst>
                          </p:cTn>
                        </p:par>
                        <p:par>
                          <p:cTn id="140" fill="hold">
                            <p:stCondLst>
                              <p:cond delay="3000"/>
                            </p:stCondLst>
                            <p:childTnLst>
                              <p:par>
                                <p:cTn id="141" presetID="4" presetClass="entr" presetSubtype="16" fill="hold" grpId="0" nodeType="after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box(in)">
                                      <p:cBhvr>
                                        <p:cTn id="143" dur="500"/>
                                        <p:tgtEl>
                                          <p:spTgt spid="30"/>
                                        </p:tgtEl>
                                      </p:cBhvr>
                                    </p:animEffect>
                                  </p:childTnLst>
                                </p:cTn>
                              </p:par>
                            </p:childTnLst>
                          </p:cTn>
                        </p:par>
                        <p:par>
                          <p:cTn id="144" fill="hold">
                            <p:stCondLst>
                              <p:cond delay="3500"/>
                            </p:stCondLst>
                            <p:childTnLst>
                              <p:par>
                                <p:cTn id="145" presetID="4" presetClass="entr" presetSubtype="16" fill="hold" grpId="0" nodeType="after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ox(in)">
                                      <p:cBhvr>
                                        <p:cTn id="147" dur="500"/>
                                        <p:tgtEl>
                                          <p:spTgt spid="29"/>
                                        </p:tgtEl>
                                      </p:cBhvr>
                                    </p:animEffect>
                                  </p:childTnLst>
                                </p:cTn>
                              </p:par>
                            </p:childTnLst>
                          </p:cTn>
                        </p:par>
                        <p:par>
                          <p:cTn id="148" fill="hold">
                            <p:stCondLst>
                              <p:cond delay="4000"/>
                            </p:stCondLst>
                            <p:childTnLst>
                              <p:par>
                                <p:cTn id="149" presetID="4" presetClass="entr" presetSubtype="16" fill="hold" grpId="0" nodeType="after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box(in)">
                                      <p:cBhvr>
                                        <p:cTn id="151" dur="5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33"/>
                                        </p:tgtEl>
                                        <p:attrNameLst>
                                          <p:attrName>style.visibility</p:attrName>
                                        </p:attrNameLst>
                                      </p:cBhvr>
                                      <p:to>
                                        <p:strVal val="visible"/>
                                      </p:to>
                                    </p:set>
                                    <p:anim calcmode="lin" valueType="num">
                                      <p:cBhvr additive="base">
                                        <p:cTn id="156" dur="500" fill="hold"/>
                                        <p:tgtEl>
                                          <p:spTgt spid="33"/>
                                        </p:tgtEl>
                                        <p:attrNameLst>
                                          <p:attrName>ppt_x</p:attrName>
                                        </p:attrNameLst>
                                      </p:cBhvr>
                                      <p:tavLst>
                                        <p:tav tm="0">
                                          <p:val>
                                            <p:strVal val="#ppt_x"/>
                                          </p:val>
                                        </p:tav>
                                        <p:tav tm="100000">
                                          <p:val>
                                            <p:strVal val="#ppt_x"/>
                                          </p:val>
                                        </p:tav>
                                      </p:tavLst>
                                    </p:anim>
                                    <p:anim calcmode="lin" valueType="num">
                                      <p:cBhvr additive="base">
                                        <p:cTn id="157" dur="500" fill="hold"/>
                                        <p:tgtEl>
                                          <p:spTgt spid="33"/>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32"/>
                                        </p:tgtEl>
                                        <p:attrNameLst>
                                          <p:attrName>style.visibility</p:attrName>
                                        </p:attrNameLst>
                                      </p:cBhvr>
                                      <p:to>
                                        <p:strVal val="visible"/>
                                      </p:to>
                                    </p:set>
                                    <p:anim calcmode="lin" valueType="num">
                                      <p:cBhvr additive="base">
                                        <p:cTn id="160" dur="500" fill="hold"/>
                                        <p:tgtEl>
                                          <p:spTgt spid="32"/>
                                        </p:tgtEl>
                                        <p:attrNameLst>
                                          <p:attrName>ppt_x</p:attrName>
                                        </p:attrNameLst>
                                      </p:cBhvr>
                                      <p:tavLst>
                                        <p:tav tm="0">
                                          <p:val>
                                            <p:strVal val="#ppt_x"/>
                                          </p:val>
                                        </p:tav>
                                        <p:tav tm="100000">
                                          <p:val>
                                            <p:strVal val="#ppt_x"/>
                                          </p:val>
                                        </p:tav>
                                      </p:tavLst>
                                    </p:anim>
                                    <p:anim calcmode="lin" valueType="num">
                                      <p:cBhvr additive="base">
                                        <p:cTn id="161" dur="500" fill="hold"/>
                                        <p:tgtEl>
                                          <p:spTgt spid="32"/>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42"/>
                                        </p:tgtEl>
                                        <p:attrNameLst>
                                          <p:attrName>style.visibility</p:attrName>
                                        </p:attrNameLst>
                                      </p:cBhvr>
                                      <p:to>
                                        <p:strVal val="visible"/>
                                      </p:to>
                                    </p:set>
                                    <p:anim calcmode="lin" valueType="num">
                                      <p:cBhvr additive="base">
                                        <p:cTn id="164" dur="500" fill="hold"/>
                                        <p:tgtEl>
                                          <p:spTgt spid="42"/>
                                        </p:tgtEl>
                                        <p:attrNameLst>
                                          <p:attrName>ppt_x</p:attrName>
                                        </p:attrNameLst>
                                      </p:cBhvr>
                                      <p:tavLst>
                                        <p:tav tm="0">
                                          <p:val>
                                            <p:strVal val="#ppt_x"/>
                                          </p:val>
                                        </p:tav>
                                        <p:tav tm="100000">
                                          <p:val>
                                            <p:strVal val="#ppt_x"/>
                                          </p:val>
                                        </p:tav>
                                      </p:tavLst>
                                    </p:anim>
                                    <p:anim calcmode="lin" valueType="num">
                                      <p:cBhvr additive="base">
                                        <p:cTn id="165" dur="500" fill="hold"/>
                                        <p:tgtEl>
                                          <p:spTgt spid="42"/>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ppt_x"/>
                                          </p:val>
                                        </p:tav>
                                        <p:tav tm="100000">
                                          <p:val>
                                            <p:strVal val="#ppt_x"/>
                                          </p:val>
                                        </p:tav>
                                      </p:tavLst>
                                    </p:anim>
                                    <p:anim calcmode="lin" valueType="num">
                                      <p:cBhvr additive="base">
                                        <p:cTn id="169" dur="500" fill="hold"/>
                                        <p:tgtEl>
                                          <p:spTgt spid="35"/>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40"/>
                                        </p:tgtEl>
                                        <p:attrNameLst>
                                          <p:attrName>style.visibility</p:attrName>
                                        </p:attrNameLst>
                                      </p:cBhvr>
                                      <p:to>
                                        <p:strVal val="visible"/>
                                      </p:to>
                                    </p:set>
                                    <p:anim calcmode="lin" valueType="num">
                                      <p:cBhvr additive="base">
                                        <p:cTn id="172" dur="500" fill="hold"/>
                                        <p:tgtEl>
                                          <p:spTgt spid="40"/>
                                        </p:tgtEl>
                                        <p:attrNameLst>
                                          <p:attrName>ppt_x</p:attrName>
                                        </p:attrNameLst>
                                      </p:cBhvr>
                                      <p:tavLst>
                                        <p:tav tm="0">
                                          <p:val>
                                            <p:strVal val="#ppt_x"/>
                                          </p:val>
                                        </p:tav>
                                        <p:tav tm="100000">
                                          <p:val>
                                            <p:strVal val="#ppt_x"/>
                                          </p:val>
                                        </p:tav>
                                      </p:tavLst>
                                    </p:anim>
                                    <p:anim calcmode="lin" valueType="num">
                                      <p:cBhvr additive="base">
                                        <p:cTn id="173" dur="500" fill="hold"/>
                                        <p:tgtEl>
                                          <p:spTgt spid="40"/>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46"/>
                                        </p:tgtEl>
                                        <p:attrNameLst>
                                          <p:attrName>style.visibility</p:attrName>
                                        </p:attrNameLst>
                                      </p:cBhvr>
                                      <p:to>
                                        <p:strVal val="visible"/>
                                      </p:to>
                                    </p:set>
                                    <p:anim calcmode="lin" valueType="num">
                                      <p:cBhvr additive="base">
                                        <p:cTn id="176" dur="500" fill="hold"/>
                                        <p:tgtEl>
                                          <p:spTgt spid="46"/>
                                        </p:tgtEl>
                                        <p:attrNameLst>
                                          <p:attrName>ppt_x</p:attrName>
                                        </p:attrNameLst>
                                      </p:cBhvr>
                                      <p:tavLst>
                                        <p:tav tm="0">
                                          <p:val>
                                            <p:strVal val="#ppt_x"/>
                                          </p:val>
                                        </p:tav>
                                        <p:tav tm="100000">
                                          <p:val>
                                            <p:strVal val="#ppt_x"/>
                                          </p:val>
                                        </p:tav>
                                      </p:tavLst>
                                    </p:anim>
                                    <p:anim calcmode="lin" valueType="num">
                                      <p:cBhvr additive="base">
                                        <p:cTn id="17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 presetClass="exit" presetSubtype="16" fill="hold" grpId="1" nodeType="clickEffect">
                                  <p:stCondLst>
                                    <p:cond delay="0"/>
                                  </p:stCondLst>
                                  <p:childTnLst>
                                    <p:animEffect transition="out" filter="box(in)">
                                      <p:cBhvr>
                                        <p:cTn id="181" dur="500"/>
                                        <p:tgtEl>
                                          <p:spTgt spid="33"/>
                                        </p:tgtEl>
                                      </p:cBhvr>
                                    </p:animEffect>
                                    <p:set>
                                      <p:cBhvr>
                                        <p:cTn id="182" dur="1" fill="hold">
                                          <p:stCondLst>
                                            <p:cond delay="499"/>
                                          </p:stCondLst>
                                        </p:cTn>
                                        <p:tgtEl>
                                          <p:spTgt spid="33"/>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32"/>
                                        </p:tgtEl>
                                      </p:cBhvr>
                                    </p:animEffect>
                                    <p:set>
                                      <p:cBhvr>
                                        <p:cTn id="185" dur="1" fill="hold">
                                          <p:stCondLst>
                                            <p:cond delay="499"/>
                                          </p:stCondLst>
                                        </p:cTn>
                                        <p:tgtEl>
                                          <p:spTgt spid="32"/>
                                        </p:tgtEl>
                                        <p:attrNameLst>
                                          <p:attrName>style.visibility</p:attrName>
                                        </p:attrNameLst>
                                      </p:cBhvr>
                                      <p:to>
                                        <p:strVal val="hidden"/>
                                      </p:to>
                                    </p:set>
                                  </p:childTnLst>
                                </p:cTn>
                              </p:par>
                              <p:par>
                                <p:cTn id="186" presetID="4" presetClass="exit" presetSubtype="16" fill="hold" nodeType="withEffect">
                                  <p:stCondLst>
                                    <p:cond delay="0"/>
                                  </p:stCondLst>
                                  <p:childTnLst>
                                    <p:animEffect transition="out" filter="box(in)">
                                      <p:cBhvr>
                                        <p:cTn id="187" dur="500"/>
                                        <p:tgtEl>
                                          <p:spTgt spid="42"/>
                                        </p:tgtEl>
                                      </p:cBhvr>
                                    </p:animEffect>
                                    <p:set>
                                      <p:cBhvr>
                                        <p:cTn id="188" dur="1" fill="hold">
                                          <p:stCondLst>
                                            <p:cond delay="499"/>
                                          </p:stCondLst>
                                        </p:cTn>
                                        <p:tgtEl>
                                          <p:spTgt spid="42"/>
                                        </p:tgtEl>
                                        <p:attrNameLst>
                                          <p:attrName>style.visibility</p:attrName>
                                        </p:attrNameLst>
                                      </p:cBhvr>
                                      <p:to>
                                        <p:strVal val="hidden"/>
                                      </p:to>
                                    </p:set>
                                  </p:childTnLst>
                                </p:cTn>
                              </p:par>
                              <p:par>
                                <p:cTn id="189" presetID="4" presetClass="exit" presetSubtype="16" fill="hold" nodeType="withEffect">
                                  <p:stCondLst>
                                    <p:cond delay="0"/>
                                  </p:stCondLst>
                                  <p:childTnLst>
                                    <p:animEffect transition="out" filter="box(in)">
                                      <p:cBhvr>
                                        <p:cTn id="190" dur="500"/>
                                        <p:tgtEl>
                                          <p:spTgt spid="35"/>
                                        </p:tgtEl>
                                      </p:cBhvr>
                                    </p:animEffect>
                                    <p:set>
                                      <p:cBhvr>
                                        <p:cTn id="191" dur="1" fill="hold">
                                          <p:stCondLst>
                                            <p:cond delay="499"/>
                                          </p:stCondLst>
                                        </p:cTn>
                                        <p:tgtEl>
                                          <p:spTgt spid="35"/>
                                        </p:tgtEl>
                                        <p:attrNameLst>
                                          <p:attrName>style.visibility</p:attrName>
                                        </p:attrNameLst>
                                      </p:cBhvr>
                                      <p:to>
                                        <p:strVal val="hidden"/>
                                      </p:to>
                                    </p:set>
                                  </p:childTnLst>
                                </p:cTn>
                              </p:par>
                              <p:par>
                                <p:cTn id="192" presetID="4" presetClass="exit" presetSubtype="16" fill="hold" nodeType="withEffect">
                                  <p:stCondLst>
                                    <p:cond delay="0"/>
                                  </p:stCondLst>
                                  <p:childTnLst>
                                    <p:animEffect transition="out" filter="box(in)">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par>
                                <p:cTn id="195" presetID="4" presetClass="exit" presetSubtype="16" fill="hold" nodeType="withEffect">
                                  <p:stCondLst>
                                    <p:cond delay="0"/>
                                  </p:stCondLst>
                                  <p:childTnLst>
                                    <p:animEffect transition="out" filter="box(in)">
                                      <p:cBhvr>
                                        <p:cTn id="196" dur="500"/>
                                        <p:tgtEl>
                                          <p:spTgt spid="46"/>
                                        </p:tgtEl>
                                      </p:cBhvr>
                                    </p:animEffect>
                                    <p:set>
                                      <p:cBhvr>
                                        <p:cTn id="197" dur="1" fill="hold">
                                          <p:stCondLst>
                                            <p:cond delay="499"/>
                                          </p:stCondLst>
                                        </p:cTn>
                                        <p:tgtEl>
                                          <p:spTgt spid="46"/>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nodeType="clickEffect">
                                  <p:stCondLst>
                                    <p:cond delay="0"/>
                                  </p:stCondLst>
                                  <p:childTnLst>
                                    <p:set>
                                      <p:cBhvr>
                                        <p:cTn id="201" dur="1" fill="hold">
                                          <p:stCondLst>
                                            <p:cond delay="0"/>
                                          </p:stCondLst>
                                        </p:cTn>
                                        <p:tgtEl>
                                          <p:spTgt spid="7">
                                            <p:txEl>
                                              <p:pRg st="8" end="8"/>
                                            </p:txEl>
                                          </p:spTgt>
                                        </p:tgtEl>
                                        <p:attrNameLst>
                                          <p:attrName>style.visibility</p:attrName>
                                        </p:attrNameLst>
                                      </p:cBhvr>
                                      <p:to>
                                        <p:strVal val="visible"/>
                                      </p:to>
                                    </p:set>
                                    <p:animEffect transition="in" filter="box(in)">
                                      <p:cBhvr>
                                        <p:cTn id="202" dur="500"/>
                                        <p:tgtEl>
                                          <p:spTgt spid="7">
                                            <p:txEl>
                                              <p:pRg st="8" end="8"/>
                                            </p:txEl>
                                          </p:spTgt>
                                        </p:tgtEl>
                                      </p:cBhvr>
                                    </p:animEffect>
                                  </p:childTnLst>
                                </p:cTn>
                              </p:par>
                              <p:par>
                                <p:cTn id="203" presetID="4" presetClass="entr" presetSubtype="16" fill="hold" nodeType="withEffect">
                                  <p:stCondLst>
                                    <p:cond delay="0"/>
                                  </p:stCondLst>
                                  <p:childTnLst>
                                    <p:set>
                                      <p:cBhvr>
                                        <p:cTn id="204" dur="1" fill="hold">
                                          <p:stCondLst>
                                            <p:cond delay="0"/>
                                          </p:stCondLst>
                                        </p:cTn>
                                        <p:tgtEl>
                                          <p:spTgt spid="7">
                                            <p:txEl>
                                              <p:pRg st="9" end="9"/>
                                            </p:txEl>
                                          </p:spTgt>
                                        </p:tgtEl>
                                        <p:attrNameLst>
                                          <p:attrName>style.visibility</p:attrName>
                                        </p:attrNameLst>
                                      </p:cBhvr>
                                      <p:to>
                                        <p:strVal val="visible"/>
                                      </p:to>
                                    </p:set>
                                    <p:animEffect transition="in" filter="box(in)">
                                      <p:cBhvr>
                                        <p:cTn id="205" dur="500"/>
                                        <p:tgtEl>
                                          <p:spTgt spid="7">
                                            <p:txEl>
                                              <p:pRg st="9" end="9"/>
                                            </p:txEl>
                                          </p:spTgt>
                                        </p:tgtEl>
                                      </p:cBhvr>
                                    </p:animEffect>
                                  </p:childTnLst>
                                </p:cTn>
                              </p:par>
                              <p:par>
                                <p:cTn id="206" presetID="4" presetClass="entr" presetSubtype="16" fill="hold" nodeType="withEffect">
                                  <p:stCondLst>
                                    <p:cond delay="0"/>
                                  </p:stCondLst>
                                  <p:childTnLst>
                                    <p:set>
                                      <p:cBhvr>
                                        <p:cTn id="207" dur="1" fill="hold">
                                          <p:stCondLst>
                                            <p:cond delay="0"/>
                                          </p:stCondLst>
                                        </p:cTn>
                                        <p:tgtEl>
                                          <p:spTgt spid="7">
                                            <p:txEl>
                                              <p:pRg st="10" end="10"/>
                                            </p:txEl>
                                          </p:spTgt>
                                        </p:tgtEl>
                                        <p:attrNameLst>
                                          <p:attrName>style.visibility</p:attrName>
                                        </p:attrNameLst>
                                      </p:cBhvr>
                                      <p:to>
                                        <p:strVal val="visible"/>
                                      </p:to>
                                    </p:set>
                                    <p:animEffect transition="in" filter="box(in)">
                                      <p:cBhvr>
                                        <p:cTn id="208" dur="500"/>
                                        <p:tgtEl>
                                          <p:spTgt spid="7">
                                            <p:txEl>
                                              <p:pRg st="10" end="10"/>
                                            </p:txEl>
                                          </p:spTgt>
                                        </p:tgtEl>
                                      </p:cBhvr>
                                    </p:animEffect>
                                  </p:childTnLst>
                                </p:cTn>
                              </p:par>
                              <p:par>
                                <p:cTn id="209" presetID="4" presetClass="entr" presetSubtype="16" fill="hold" nodeType="withEffect">
                                  <p:stCondLst>
                                    <p:cond delay="0"/>
                                  </p:stCondLst>
                                  <p:childTnLst>
                                    <p:set>
                                      <p:cBhvr>
                                        <p:cTn id="210" dur="1" fill="hold">
                                          <p:stCondLst>
                                            <p:cond delay="0"/>
                                          </p:stCondLst>
                                        </p:cTn>
                                        <p:tgtEl>
                                          <p:spTgt spid="7">
                                            <p:txEl>
                                              <p:pRg st="11" end="11"/>
                                            </p:txEl>
                                          </p:spTgt>
                                        </p:tgtEl>
                                        <p:attrNameLst>
                                          <p:attrName>style.visibility</p:attrName>
                                        </p:attrNameLst>
                                      </p:cBhvr>
                                      <p:to>
                                        <p:strVal val="visible"/>
                                      </p:to>
                                    </p:set>
                                    <p:animEffect transition="in" filter="box(in)">
                                      <p:cBhvr>
                                        <p:cTn id="211" dur="500"/>
                                        <p:tgtEl>
                                          <p:spTgt spid="7">
                                            <p:txEl>
                                              <p:pRg st="11" end="11"/>
                                            </p:txEl>
                                          </p:spTgt>
                                        </p:tgtEl>
                                      </p:cBhvr>
                                    </p:animEffect>
                                  </p:childTnLst>
                                </p:cTn>
                              </p:par>
                              <p:par>
                                <p:cTn id="212" presetID="4" presetClass="entr" presetSubtype="16" fill="hold" nodeType="withEffect">
                                  <p:stCondLst>
                                    <p:cond delay="0"/>
                                  </p:stCondLst>
                                  <p:childTnLst>
                                    <p:set>
                                      <p:cBhvr>
                                        <p:cTn id="213" dur="1" fill="hold">
                                          <p:stCondLst>
                                            <p:cond delay="0"/>
                                          </p:stCondLst>
                                        </p:cTn>
                                        <p:tgtEl>
                                          <p:spTgt spid="7">
                                            <p:txEl>
                                              <p:pRg st="12" end="12"/>
                                            </p:txEl>
                                          </p:spTgt>
                                        </p:tgtEl>
                                        <p:attrNameLst>
                                          <p:attrName>style.visibility</p:attrName>
                                        </p:attrNameLst>
                                      </p:cBhvr>
                                      <p:to>
                                        <p:strVal val="visible"/>
                                      </p:to>
                                    </p:set>
                                    <p:animEffect transition="in" filter="box(in)">
                                      <p:cBhvr>
                                        <p:cTn id="214" dur="500"/>
                                        <p:tgtEl>
                                          <p:spTgt spid="7">
                                            <p:txEl>
                                              <p:pRg st="12" end="12"/>
                                            </p:txEl>
                                          </p:spTgt>
                                        </p:tgtEl>
                                      </p:cBhvr>
                                    </p:animEffect>
                                  </p:childTnLst>
                                </p:cTn>
                              </p:par>
                              <p:par>
                                <p:cTn id="215" presetID="4" presetClass="entr" presetSubtype="16" fill="hold" nodeType="withEffect">
                                  <p:stCondLst>
                                    <p:cond delay="0"/>
                                  </p:stCondLst>
                                  <p:childTnLst>
                                    <p:set>
                                      <p:cBhvr>
                                        <p:cTn id="216" dur="1" fill="hold">
                                          <p:stCondLst>
                                            <p:cond delay="0"/>
                                          </p:stCondLst>
                                        </p:cTn>
                                        <p:tgtEl>
                                          <p:spTgt spid="7">
                                            <p:txEl>
                                              <p:pRg st="13" end="13"/>
                                            </p:txEl>
                                          </p:spTgt>
                                        </p:tgtEl>
                                        <p:attrNameLst>
                                          <p:attrName>style.visibility</p:attrName>
                                        </p:attrNameLst>
                                      </p:cBhvr>
                                      <p:to>
                                        <p:strVal val="visible"/>
                                      </p:to>
                                    </p:set>
                                    <p:animEffect transition="in" filter="box(in)">
                                      <p:cBhvr>
                                        <p:cTn id="21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p:bldP spid="28" grpId="0" animBg="1"/>
      <p:bldP spid="29" grpId="0"/>
      <p:bldP spid="30" grpId="0" animBg="1"/>
      <p:bldP spid="31" grpId="0"/>
      <p:bldP spid="32" grpId="0" animBg="1"/>
      <p:bldP spid="32" grpId="1" animBg="1"/>
      <p:bldP spid="32" grpId="2" animBg="1"/>
      <p:bldP spid="32" grpId="3" animBg="1"/>
      <p:bldP spid="33" grpId="0"/>
      <p:bldP spid="33" grpId="1"/>
      <p:bldP spid="49" grpId="0"/>
      <p:bldP spid="50" grpId="0"/>
      <p:bldP spid="51" grpId="0"/>
      <p:bldP spid="52" grpId="0"/>
      <p:bldP spid="53" grpId="0"/>
      <p:bldP spid="5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History </a:t>
            </a:r>
            <a:r>
              <a:rPr lang="en-US" altLang="zh-TW" sz="3200" b="1" dirty="0">
                <a:ea typeface="新細明體" pitchFamily="-110" charset="-120"/>
                <a:cs typeface="新細明體" pitchFamily="-110" charset="-120"/>
              </a:rPr>
              <a:t>and Implementations</a:t>
            </a:r>
          </a:p>
        </p:txBody>
      </p:sp>
      <p:sp>
        <p:nvSpPr>
          <p:cNvPr id="13314" name="Content Placeholder 2"/>
          <p:cNvSpPr>
            <a:spLocks noGrp="1"/>
          </p:cNvSpPr>
          <p:nvPr>
            <p:ph idx="1"/>
          </p:nvPr>
        </p:nvSpPr>
        <p:spPr/>
        <p:txBody>
          <a:bodyPr>
            <a:normAutofit fontScale="92500" lnSpcReduction="10000"/>
          </a:bodyPr>
          <a:lstStyle/>
          <a:p>
            <a:pPr eaLnBrk="1" hangingPunct="1"/>
            <a:r>
              <a:rPr lang="en-US" sz="1600" dirty="0" smtClean="0">
                <a:solidFill>
                  <a:srgbClr val="4040F2"/>
                </a:solidFill>
              </a:rPr>
              <a:t>Cray</a:t>
            </a:r>
            <a:endParaRPr lang="en-US" sz="1600" dirty="0">
              <a:solidFill>
                <a:srgbClr val="4040F2"/>
              </a:solidFill>
            </a:endParaRPr>
          </a:p>
          <a:p>
            <a:pPr lvl="1" eaLnBrk="1" hangingPunct="1"/>
            <a:r>
              <a:rPr lang="en-US" sz="1600" dirty="0"/>
              <a:t>SHMEM first introduced by Cray Research Inc. in 1993 for Cray T3D</a:t>
            </a:r>
          </a:p>
          <a:p>
            <a:pPr lvl="1" eaLnBrk="1" hangingPunct="1">
              <a:lnSpc>
                <a:spcPct val="80000"/>
              </a:lnSpc>
            </a:pPr>
            <a:r>
              <a:rPr lang="en-US" altLang="zh-TW" sz="1600" dirty="0">
                <a:ea typeface="新細明體" pitchFamily="-110" charset="-120"/>
                <a:cs typeface="新細明體" pitchFamily="-110" charset="-120"/>
              </a:rPr>
              <a:t>Platforms: Cray T3D, T3E, PVP, XT series</a:t>
            </a:r>
          </a:p>
          <a:p>
            <a:pPr eaLnBrk="1" hangingPunct="1">
              <a:lnSpc>
                <a:spcPct val="80000"/>
              </a:lnSpc>
            </a:pPr>
            <a:r>
              <a:rPr lang="en-US" altLang="zh-TW" sz="1600" dirty="0" smtClean="0">
                <a:solidFill>
                  <a:srgbClr val="4040F2"/>
                </a:solidFill>
                <a:ea typeface="新細明體" pitchFamily="-110" charset="-120"/>
                <a:cs typeface="新細明體" pitchFamily="-110" charset="-120"/>
              </a:rPr>
              <a:t>SGI</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Owns </a:t>
            </a:r>
            <a:r>
              <a:rPr lang="en-US" altLang="zh-TW" sz="1600" dirty="0">
                <a:ea typeface="新細明體" pitchFamily="-110" charset="-120"/>
                <a:cs typeface="新細明體" pitchFamily="-110" charset="-120"/>
              </a:rPr>
              <a:t>the “rights” for SHMEM</a:t>
            </a:r>
          </a:p>
          <a:p>
            <a:pPr lvl="1" eaLnBrk="1" hangingPunct="1">
              <a:lnSpc>
                <a:spcPct val="80000"/>
              </a:lnSpc>
            </a:pPr>
            <a:r>
              <a:rPr lang="en-US" altLang="zh-TW" sz="1600" dirty="0" smtClean="0">
                <a:ea typeface="新細明體" pitchFamily="-110" charset="-120"/>
                <a:cs typeface="新細明體" pitchFamily="-110" charset="-120"/>
              </a:rPr>
              <a:t>Baseline for </a:t>
            </a:r>
            <a:r>
              <a:rPr lang="en-US" altLang="zh-TW" sz="1600" dirty="0" err="1" smtClean="0">
                <a:ea typeface="新細明體" pitchFamily="-110" charset="-120"/>
                <a:cs typeface="新細明體" pitchFamily="-110" charset="-120"/>
              </a:rPr>
              <a:t>OpenSHMEM</a:t>
            </a:r>
            <a:r>
              <a:rPr lang="en-US" altLang="zh-TW" sz="1600" dirty="0" smtClean="0">
                <a:ea typeface="新細明體" pitchFamily="-110" charset="-120"/>
                <a:cs typeface="新細明體" pitchFamily="-110" charset="-120"/>
              </a:rPr>
              <a:t> development (</a:t>
            </a:r>
            <a:r>
              <a:rPr lang="en-US" altLang="zh-TW" sz="1600" dirty="0" err="1" smtClean="0">
                <a:ea typeface="新細明體" pitchFamily="-110" charset="-120"/>
                <a:cs typeface="新細明體" pitchFamily="-110" charset="-120"/>
              </a:rPr>
              <a:t>Altix</a:t>
            </a:r>
            <a:r>
              <a:rPr lang="en-US" altLang="zh-TW" sz="1600" dirty="0" smtClean="0">
                <a:ea typeface="新細明體" pitchFamily="-110" charset="-120"/>
                <a:cs typeface="新細明體" pitchFamily="-110" charset="-120"/>
              </a:rPr>
              <a:t>)</a:t>
            </a:r>
            <a:endParaRPr lang="en-US" altLang="zh-TW" sz="1600" dirty="0">
              <a:ea typeface="新細明體" pitchFamily="-110" charset="-120"/>
              <a:cs typeface="新細明體" pitchFamily="-110" charset="-120"/>
            </a:endParaRPr>
          </a:p>
          <a:p>
            <a:pPr eaLnBrk="1" hangingPunct="1">
              <a:lnSpc>
                <a:spcPct val="80000"/>
              </a:lnSpc>
            </a:pPr>
            <a:r>
              <a:rPr lang="en-US" altLang="zh-TW" sz="1600" dirty="0">
                <a:solidFill>
                  <a:srgbClr val="4040F2"/>
                </a:solidFill>
                <a:ea typeface="新細明體" pitchFamily="-110" charset="-120"/>
                <a:cs typeface="新細明體" pitchFamily="-110" charset="-120"/>
              </a:rPr>
              <a:t>Quadrics </a:t>
            </a:r>
            <a:r>
              <a:rPr lang="en-US" altLang="zh-TW" sz="1600" dirty="0" smtClean="0">
                <a:ea typeface="新細明體" pitchFamily="-110" charset="-120"/>
                <a:cs typeface="新細明體" pitchFamily="-110" charset="-120"/>
              </a:rPr>
              <a:t>(</a:t>
            </a:r>
            <a:r>
              <a:rPr lang="en-US" altLang="zh-TW" sz="1600" dirty="0">
                <a:ea typeface="新細明體" pitchFamily="-110" charset="-120"/>
                <a:cs typeface="新細明體" pitchFamily="-110" charset="-120"/>
              </a:rPr>
              <a:t>company out of business)</a:t>
            </a:r>
          </a:p>
          <a:p>
            <a:pPr lvl="1" eaLnBrk="1" hangingPunct="1">
              <a:lnSpc>
                <a:spcPct val="80000"/>
              </a:lnSpc>
            </a:pPr>
            <a:r>
              <a:rPr lang="en-US" altLang="zh-TW" sz="1600" dirty="0">
                <a:ea typeface="新細明體" pitchFamily="-110" charset="-120"/>
                <a:cs typeface="新細明體" pitchFamily="-110" charset="-120"/>
              </a:rPr>
              <a:t>Optimized API for </a:t>
            </a:r>
            <a:r>
              <a:rPr lang="en-US" altLang="zh-TW" sz="1600" dirty="0" err="1" smtClean="0">
                <a:ea typeface="新細明體" pitchFamily="-110" charset="-120"/>
                <a:cs typeface="新細明體" pitchFamily="-110" charset="-120"/>
              </a:rPr>
              <a:t>QsNet</a:t>
            </a:r>
            <a:endParaRPr lang="en-US" altLang="zh-TW" sz="1600" dirty="0" smtClean="0">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Platform</a:t>
            </a:r>
            <a:r>
              <a:rPr lang="en-US" altLang="zh-TW" sz="1600" dirty="0">
                <a:ea typeface="新細明體" pitchFamily="-110" charset="-120"/>
                <a:cs typeface="新細明體" pitchFamily="-110" charset="-120"/>
              </a:rPr>
              <a:t>: Linux cluster with </a:t>
            </a:r>
            <a:r>
              <a:rPr lang="en-US" altLang="zh-TW" sz="1600" dirty="0" err="1">
                <a:ea typeface="新細明體" pitchFamily="-110" charset="-120"/>
                <a:cs typeface="新細明體" pitchFamily="-110" charset="-120"/>
              </a:rPr>
              <a:t>QsNet</a:t>
            </a:r>
            <a:r>
              <a:rPr lang="en-US" altLang="zh-TW" sz="1600" dirty="0">
                <a:ea typeface="新細明體" pitchFamily="-110" charset="-120"/>
                <a:cs typeface="新細明體" pitchFamily="-110" charset="-120"/>
              </a:rPr>
              <a:t> </a:t>
            </a:r>
            <a:r>
              <a:rPr lang="en-US" altLang="zh-TW" sz="1600" dirty="0" smtClean="0">
                <a:ea typeface="新細明體" pitchFamily="-110" charset="-120"/>
                <a:cs typeface="新細明體" pitchFamily="-110" charset="-120"/>
              </a:rPr>
              <a:t>interconnect</a:t>
            </a:r>
          </a:p>
          <a:p>
            <a:pPr eaLnBrk="1" hangingPunct="1">
              <a:lnSpc>
                <a:spcPct val="80000"/>
              </a:lnSpc>
            </a:pPr>
            <a:r>
              <a:rPr lang="en-US" altLang="zh-TW" sz="1600" dirty="0" smtClean="0">
                <a:solidFill>
                  <a:srgbClr val="4040F2"/>
                </a:solidFill>
                <a:ea typeface="新細明體" pitchFamily="-110" charset="-120"/>
                <a:cs typeface="新細明體" pitchFamily="-110" charset="-120"/>
              </a:rPr>
              <a:t>Others</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HP SHMEM, IBM </a:t>
            </a:r>
            <a:r>
              <a:rPr lang="en-US" altLang="zh-TW" sz="1600" dirty="0" smtClean="0">
                <a:ea typeface="新細明體" pitchFamily="-110" charset="-120"/>
                <a:cs typeface="新細明體" pitchFamily="-110" charset="-120"/>
              </a:rPr>
              <a:t>SHMEM</a:t>
            </a:r>
            <a:endParaRPr lang="en-US" altLang="zh-TW" sz="1600" dirty="0">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GPSHMEM (cluster with ARMCI &amp; MPI support, </a:t>
            </a:r>
            <a:r>
              <a:rPr lang="en-US" altLang="zh-TW" sz="1600" dirty="0" smtClean="0">
                <a:ea typeface="新細明體" pitchFamily="-110" charset="-120"/>
                <a:cs typeface="新細明體" pitchFamily="-110" charset="-120"/>
              </a:rPr>
              <a:t>old)</a:t>
            </a:r>
            <a:endParaRPr lang="en-US" altLang="zh-TW" sz="1600" dirty="0">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lvl="1" eaLnBrk="1" hangingPunct="1">
              <a:lnSpc>
                <a:spcPct val="80000"/>
              </a:lnSpc>
              <a:buFont typeface="Wingdings 2" pitchFamily="-110" charset="2"/>
              <a:buNone/>
            </a:pPr>
            <a:r>
              <a:rPr lang="en-US" altLang="zh-TW" sz="1600" dirty="0">
                <a:solidFill>
                  <a:srgbClr val="C00000"/>
                </a:solidFill>
                <a:ea typeface="新細明體" pitchFamily="-110" charset="-120"/>
                <a:cs typeface="新細明體" pitchFamily="-110" charset="-120"/>
              </a:rPr>
              <a:t>Note: SHMEM </a:t>
            </a:r>
            <a:r>
              <a:rPr lang="en-US" altLang="zh-TW" sz="1600" dirty="0" smtClean="0">
                <a:solidFill>
                  <a:srgbClr val="C00000"/>
                </a:solidFill>
                <a:ea typeface="新細明體" pitchFamily="-110" charset="-120"/>
                <a:cs typeface="新細明體" pitchFamily="-110" charset="-120"/>
              </a:rPr>
              <a:t>was </a:t>
            </a:r>
            <a:r>
              <a:rPr lang="en-US" altLang="zh-TW" sz="1600" dirty="0">
                <a:solidFill>
                  <a:srgbClr val="C00000"/>
                </a:solidFill>
                <a:ea typeface="新細明體" pitchFamily="-110" charset="-120"/>
                <a:cs typeface="新細明體" pitchFamily="-110" charset="-120"/>
              </a:rPr>
              <a:t>not deﬁned by any one standard. </a:t>
            </a:r>
          </a:p>
          <a:p>
            <a:pPr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solidFill>
                <a:srgbClr val="0066FF"/>
              </a:solidFill>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ea typeface="新細明體" pitchFamily="-110" charset="-120"/>
              <a:cs typeface="新細明體" pitchFamily="-110" charset="-120"/>
            </a:endParaRPr>
          </a:p>
          <a:p>
            <a:pPr eaLnBrk="1" hangingPunct="1"/>
            <a:endParaRPr lang="en-US" sz="1600" dirty="0"/>
          </a:p>
          <a:p>
            <a:pPr eaLnBrk="1" hangingPunct="1"/>
            <a:endParaRPr lang="en-US" sz="1600" dirty="0"/>
          </a:p>
          <a:p>
            <a:pPr eaLnBrk="1" hangingPunct="1"/>
            <a:endParaRPr lang="en-US" sz="1600" dirty="0"/>
          </a:p>
          <a:p>
            <a:pPr eaLnBrk="1" hangingPunct="1"/>
            <a:endParaRPr lang="en-US" sz="16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Divergent Implementations (1)</a:t>
            </a:r>
            <a:endParaRPr lang="en-US" altLang="zh-TW" sz="3200" dirty="0">
              <a:ea typeface="新細明體" pitchFamily="-110" charset="-120"/>
              <a:cs typeface="新細明體" pitchFamily="-110" charset="-120"/>
            </a:endParaRPr>
          </a:p>
        </p:txBody>
      </p:sp>
      <p:sp>
        <p:nvSpPr>
          <p:cNvPr id="15363" name="Rectangle 3"/>
          <p:cNvSpPr>
            <a:spLocks noGrp="1" noChangeArrowheads="1"/>
          </p:cNvSpPr>
          <p:nvPr>
            <p:ph idx="1"/>
          </p:nvPr>
        </p:nvSpPr>
        <p:spPr>
          <a:xfrm>
            <a:off x="457200" y="1219200"/>
            <a:ext cx="8229600" cy="4800600"/>
          </a:xfrm>
        </p:spPr>
        <p:txBody>
          <a:bodyPr>
            <a:normAutofit/>
          </a:bodyPr>
          <a:lstStyle/>
          <a:p>
            <a:pPr eaLnBrk="1" hangingPunct="1">
              <a:lnSpc>
                <a:spcPct val="80000"/>
              </a:lnSpc>
              <a:buFont typeface="Wingdings" pitchFamily="-110" charset="2"/>
              <a:buNone/>
            </a:pPr>
            <a:endParaRPr lang="en-US" altLang="zh-TW" sz="1400" dirty="0">
              <a:ea typeface="新細明體" pitchFamily="-110" charset="-120"/>
              <a:cs typeface="新細明體" pitchFamily="-110" charset="-120"/>
            </a:endParaRPr>
          </a:p>
          <a:p>
            <a:pPr eaLnBrk="1" hangingPunct="1">
              <a:lnSpc>
                <a:spcPct val="80000"/>
              </a:lnSpc>
            </a:pPr>
            <a:r>
              <a:rPr lang="en-US" altLang="zh-TW" sz="1400" dirty="0" smtClean="0">
                <a:ea typeface="新細明體" pitchFamily="-110" charset="-120"/>
                <a:cs typeface="新細明體" pitchFamily="-110" charset="-120"/>
              </a:rPr>
              <a:t>Many forms of initialization </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Include header </a:t>
            </a:r>
            <a:r>
              <a:rPr lang="en-US" altLang="zh-TW" sz="1400" dirty="0" err="1">
                <a:ea typeface="新細明體" pitchFamily="-110" charset="-120"/>
                <a:cs typeface="新細明體" pitchFamily="-110" charset="-120"/>
              </a:rPr>
              <a:t>shmem.h</a:t>
            </a:r>
            <a:r>
              <a:rPr lang="en-US" altLang="zh-TW" sz="1400" dirty="0">
                <a:ea typeface="新細明體" pitchFamily="-110" charset="-120"/>
                <a:cs typeface="新細明體" pitchFamily="-110" charset="-120"/>
              </a:rPr>
              <a:t> to access the library </a:t>
            </a:r>
          </a:p>
          <a:p>
            <a:pPr lvl="2" eaLnBrk="1" hangingPunct="1">
              <a:lnSpc>
                <a:spcPct val="80000"/>
              </a:lnSpc>
            </a:pPr>
            <a:r>
              <a:rPr lang="en-US" altLang="zh-TW" dirty="0">
                <a:ea typeface="新細明體" pitchFamily="-110" charset="-120"/>
                <a:cs typeface="新細明體" pitchFamily="-110" charset="-120"/>
              </a:rPr>
              <a:t>E.g. #include &lt;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 , #include &lt;</a:t>
            </a:r>
            <a:r>
              <a:rPr lang="en-US" altLang="zh-TW" dirty="0" err="1">
                <a:ea typeface="新細明體" pitchFamily="-110" charset="-120"/>
                <a:cs typeface="新細明體" pitchFamily="-110" charset="-120"/>
              </a:rPr>
              <a:t>mpp</a:t>
            </a:r>
            <a:r>
              <a:rPr lang="en-US" altLang="zh-TW" dirty="0">
                <a:ea typeface="新細明體" pitchFamily="-110" charset="-120"/>
                <a:cs typeface="新細明體" pitchFamily="-110" charset="-120"/>
              </a:rPr>
              <a: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a:t>
            </a:r>
          </a:p>
          <a:p>
            <a:pPr lvl="1" eaLnBrk="1" hangingPunct="1">
              <a:lnSpc>
                <a:spcPct val="80000"/>
              </a:lnSpc>
            </a:pPr>
            <a:r>
              <a:rPr lang="en-US" altLang="zh-TW" sz="1400" dirty="0" err="1">
                <a:ea typeface="新細明體" pitchFamily="-110" charset="-120"/>
                <a:cs typeface="新細明體" pitchFamily="-110" charset="-120"/>
              </a:rPr>
              <a:t>start_pes</a:t>
            </a:r>
            <a:r>
              <a:rPr lang="en-US" altLang="zh-TW" sz="1400" dirty="0">
                <a:ea typeface="新細明體" pitchFamily="-110" charset="-120"/>
                <a:cs typeface="新細明體" pitchFamily="-110" charset="-120"/>
              </a:rPr>
              <a:t>, </a:t>
            </a:r>
            <a:r>
              <a:rPr lang="en-US" altLang="zh-TW" sz="1400" dirty="0" err="1">
                <a:ea typeface="新細明體" pitchFamily="-110" charset="-120"/>
                <a:cs typeface="新細明體" pitchFamily="-110" charset="-120"/>
              </a:rPr>
              <a:t>shmem_init</a:t>
            </a:r>
            <a:r>
              <a:rPr lang="en-US" altLang="zh-TW" sz="1400" dirty="0">
                <a:ea typeface="新細明體" pitchFamily="-110" charset="-120"/>
                <a:cs typeface="新細明體" pitchFamily="-110" charset="-120"/>
              </a:rPr>
              <a:t>: Initializes the </a:t>
            </a:r>
            <a:r>
              <a:rPr lang="en-US" altLang="zh-TW" sz="1400" dirty="0" smtClean="0">
                <a:ea typeface="新細明體" pitchFamily="-110" charset="-120"/>
                <a:cs typeface="新細明體" pitchFamily="-110" charset="-120"/>
              </a:rPr>
              <a:t>calling PE</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err="1">
                <a:ea typeface="新細明體" pitchFamily="-110" charset="-120"/>
                <a:cs typeface="新細明體" pitchFamily="-110" charset="-120"/>
              </a:rPr>
              <a:t>my_pe</a:t>
            </a:r>
            <a:r>
              <a:rPr lang="en-US" altLang="zh-TW" sz="1400" dirty="0">
                <a:ea typeface="新細明體" pitchFamily="-110" charset="-120"/>
                <a:cs typeface="新細明體" pitchFamily="-110" charset="-120"/>
              </a:rPr>
              <a:t>: Get the PE ID of local processor</a:t>
            </a:r>
          </a:p>
          <a:p>
            <a:pPr lvl="1" eaLnBrk="1" hangingPunct="1">
              <a:lnSpc>
                <a:spcPct val="80000"/>
              </a:lnSpc>
            </a:pPr>
            <a:r>
              <a:rPr lang="en-US" altLang="zh-TW" sz="1400" dirty="0" err="1">
                <a:ea typeface="新細明體" pitchFamily="-110" charset="-120"/>
                <a:cs typeface="新細明體" pitchFamily="-110" charset="-120"/>
              </a:rPr>
              <a:t>num_pes</a:t>
            </a:r>
            <a:r>
              <a:rPr lang="en-US" altLang="zh-TW" sz="1400" dirty="0">
                <a:ea typeface="新細明體" pitchFamily="-110" charset="-120"/>
                <a:cs typeface="新細明體" pitchFamily="-110" charset="-120"/>
              </a:rPr>
              <a:t>: Get the total number of PEs in the system</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94228654"/>
              </p:ext>
            </p:extLst>
          </p:nvPr>
        </p:nvGraphicFramePr>
        <p:xfrm>
          <a:off x="762000" y="3124200"/>
          <a:ext cx="7620000" cy="2971800"/>
        </p:xfrm>
        <a:graphic>
          <a:graphicData uri="http://schemas.openxmlformats.org/drawingml/2006/table">
            <a:tbl>
              <a:tblPr/>
              <a:tblGrid>
                <a:gridCol w="1524000"/>
                <a:gridCol w="1524000"/>
                <a:gridCol w="1524000"/>
                <a:gridCol w="1524000"/>
                <a:gridCol w="1524000"/>
              </a:tblGrid>
              <a:tr h="371475">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SGI</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Tw Cen MT" pitchFamily="-110" charset="-18"/>
                        </a:rPr>
                        <a:t>Quadrics</a:t>
                      </a:r>
                      <a:endParaRPr kumimoji="0" lang="en-US" sz="1600" b="1" i="0" u="none" strike="noStrike" cap="none" normalizeH="0" baseline="0" dirty="0">
                        <a:ln>
                          <a:noFill/>
                        </a:ln>
                        <a:solidFill>
                          <a:schemeClr val="accent1">
                            <a:lumMod val="75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Cray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r>
              <a:tr h="371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start_pes(0)</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_num_pes</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_my_pe</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381000"/>
            <a:ext cx="8153400" cy="869950"/>
          </a:xfrm>
        </p:spPr>
        <p:txBody>
          <a:bodyPr>
            <a:normAutofit fontScale="90000"/>
          </a:bodyPr>
          <a:lstStyle/>
          <a:p>
            <a:r>
              <a:rPr lang="en-US" sz="3200" b="1" dirty="0" smtClean="0"/>
              <a:t>O</a:t>
            </a:r>
            <a:r>
              <a:rPr lang="en-US" sz="3200" b="1" cap="none" dirty="0" smtClean="0"/>
              <a:t>pen</a:t>
            </a:r>
            <a:r>
              <a:rPr lang="en-US" sz="3200" b="1" dirty="0" smtClean="0"/>
              <a:t>SHMEM</a:t>
            </a:r>
            <a:br>
              <a:rPr lang="en-US" sz="3200" b="1" dirty="0" smtClean="0"/>
            </a:br>
            <a:r>
              <a:rPr lang="en-US" altLang="zh-TW" sz="3200" b="1" dirty="0">
                <a:ea typeface="新細明體" pitchFamily="-110" charset="-120"/>
                <a:cs typeface="新細明體" pitchFamily="-110" charset="-120"/>
              </a:rPr>
              <a:t>Divergent Implementations </a:t>
            </a:r>
            <a:r>
              <a:rPr lang="en-US" altLang="zh-TW" sz="3200" b="1" dirty="0" smtClean="0">
                <a:ea typeface="新細明體" pitchFamily="-110" charset="-120"/>
                <a:cs typeface="新細明體" pitchFamily="-110" charset="-120"/>
              </a:rPr>
              <a:t>(2)</a:t>
            </a:r>
            <a:endParaRPr lang="en-US" sz="3200" b="1" dirty="0"/>
          </a:p>
        </p:txBody>
      </p:sp>
      <p:sp>
        <p:nvSpPr>
          <p:cNvPr id="16389" name="Text Placeholder 4"/>
          <p:cNvSpPr>
            <a:spLocks noGrp="1"/>
          </p:cNvSpPr>
          <p:nvPr>
            <p:ph type="body" idx="1"/>
          </p:nvPr>
        </p:nvSpPr>
        <p:spPr/>
        <p:txBody>
          <a:bodyPr/>
          <a:lstStyle/>
          <a:p>
            <a:pPr eaLnBrk="1" hangingPunct="1"/>
            <a:r>
              <a:rPr lang="en-US"/>
              <a:t>Hello World  (SGI on Altix)</a:t>
            </a:r>
          </a:p>
        </p:txBody>
      </p:sp>
      <p:sp>
        <p:nvSpPr>
          <p:cNvPr id="6" name="Text Placeholder 5"/>
          <p:cNvSpPr>
            <a:spLocks noGrp="1"/>
          </p:cNvSpPr>
          <p:nvPr>
            <p:ph type="body" sz="quarter" idx="3"/>
          </p:nvPr>
        </p:nvSpPr>
        <p:spPr/>
        <p:txBody>
          <a:bodyPr>
            <a:normAutofit/>
          </a:bodyPr>
          <a:lstStyle/>
          <a:p>
            <a:pPr eaLnBrk="1" hangingPunct="1"/>
            <a:r>
              <a:rPr lang="en-US"/>
              <a:t>Hello World  (SiCortex)</a:t>
            </a:r>
          </a:p>
        </p:txBody>
      </p:sp>
      <p:sp>
        <p:nvSpPr>
          <p:cNvPr id="3" name="Slide Number Placeholder 2"/>
          <p:cNvSpPr>
            <a:spLocks noGrp="1"/>
          </p:cNvSpPr>
          <p:nvPr>
            <p:ph type="sldNum" sz="quarter" idx="12"/>
          </p:nvPr>
        </p:nvSpPr>
        <p:spPr/>
        <p:txBody>
          <a:bodyPr>
            <a:normAutofit/>
          </a:bodyPr>
          <a:lstStyle/>
          <a:p>
            <a:fld id="{C1CA145D-F9CF-6942-A872-DD6E8C8BF381}" type="slidenum">
              <a:rPr lang="en-US" smtClean="0"/>
              <a:pPr/>
              <a:t>18</a:t>
            </a:fld>
            <a:endParaRPr lang="en-US"/>
          </a:p>
        </p:txBody>
      </p:sp>
      <p:sp>
        <p:nvSpPr>
          <p:cNvPr id="16387" name="Content Placeholder 2"/>
          <p:cNvSpPr>
            <a:spLocks noGrp="1"/>
          </p:cNvSpPr>
          <p:nvPr>
            <p:ph sz="quarter" idx="13"/>
          </p:nvPr>
        </p:nvSpPr>
        <p:spPr>
          <a:xfrm>
            <a:off x="609600" y="2209800"/>
            <a:ext cx="3886200" cy="41148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mpp</a:t>
            </a:r>
            <a:r>
              <a:rPr lang="en-US" sz="1200" dirty="0">
                <a:solidFill>
                  <a:srgbClr val="FF0000"/>
                </a:solidFill>
              </a:rPr>
              <a: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start_pes</a:t>
            </a:r>
            <a:r>
              <a:rPr lang="en-US" sz="1200" dirty="0">
                <a:solidFill>
                  <a:srgbClr val="FF0000"/>
                </a:solidFill>
              </a:rPr>
              <a:t>(0)</a:t>
            </a:r>
            <a:r>
              <a:rPr lang="en-US" sz="1200" dirty="0"/>
              <a:t>;</a:t>
            </a:r>
          </a:p>
          <a:p>
            <a:pPr eaLnBrk="1" hangingPunct="1">
              <a:buFont typeface="Wingdings" pitchFamily="-110" charset="2"/>
              <a:buNone/>
            </a:pPr>
            <a:r>
              <a:rPr lang="en-US" sz="1200" dirty="0"/>
              <a:t>   </a:t>
            </a:r>
            <a:r>
              <a:rPr lang="en-US" sz="1200" dirty="0" err="1"/>
              <a:t>npes</a:t>
            </a:r>
            <a:r>
              <a:rPr lang="en-US" sz="1200" dirty="0"/>
              <a:t> =</a:t>
            </a:r>
            <a:r>
              <a:rPr lang="en-US" sz="1200" dirty="0">
                <a:solidFill>
                  <a:srgbClr val="FF0000"/>
                </a:solidFill>
              </a:rPr>
              <a:t> _</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a:solidFill>
                  <a:srgbClr val="FF0000"/>
                </a:solidFill>
              </a:rPr>
              <a:t>_</a:t>
            </a:r>
            <a:r>
              <a:rPr lang="en-US" sz="1200" dirty="0" err="1">
                <a:solidFill>
                  <a:srgbClr val="FF0000"/>
                </a:solidFill>
              </a:rPr>
              <a:t>my_pe</a:t>
            </a:r>
            <a:r>
              <a:rPr lang="en-US" sz="1200" dirty="0">
                <a:solidFill>
                  <a:srgbClr val="FF0000"/>
                </a:solidFill>
              </a:rPr>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a:p>
            <a:pPr eaLnBrk="1" hangingPunct="1">
              <a:buFont typeface="Wingdings" pitchFamily="-110" charset="2"/>
              <a:buNone/>
            </a:pPr>
            <a:endParaRPr lang="en-US" sz="1200" dirty="0"/>
          </a:p>
        </p:txBody>
      </p:sp>
      <p:sp>
        <p:nvSpPr>
          <p:cNvPr id="16388" name="Content Placeholder 3"/>
          <p:cNvSpPr>
            <a:spLocks noGrp="1"/>
          </p:cNvSpPr>
          <p:nvPr>
            <p:ph sz="quarter" idx="14"/>
          </p:nvPr>
        </p:nvSpPr>
        <p:spPr>
          <a:xfrm>
            <a:off x="4800600" y="2209800"/>
            <a:ext cx="3886200" cy="38862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shmem_init</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npes</a:t>
            </a:r>
            <a:r>
              <a:rPr lang="en-US" sz="1200" dirty="0"/>
              <a:t> = </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err="1">
                <a:solidFill>
                  <a:srgbClr val="FF0000"/>
                </a:solidFill>
              </a:rPr>
              <a:t>my_pe</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The Project</a:t>
            </a:r>
            <a:endParaRPr lang="en-US" sz="3200" dirty="0"/>
          </a:p>
        </p:txBody>
      </p:sp>
      <p:sp>
        <p:nvSpPr>
          <p:cNvPr id="29699" name="Content Placeholder 2"/>
          <p:cNvSpPr>
            <a:spLocks noGrp="1"/>
          </p:cNvSpPr>
          <p:nvPr>
            <p:ph idx="1"/>
          </p:nvPr>
        </p:nvSpPr>
        <p:spPr/>
        <p:txBody>
          <a:bodyPr>
            <a:normAutofit lnSpcReduction="10000"/>
          </a:bodyPr>
          <a:lstStyle/>
          <a:p>
            <a:r>
              <a:rPr lang="en-US" sz="2100" dirty="0" smtClean="0">
                <a:hlinkClick r:id="rId3"/>
              </a:rPr>
              <a:t>http://www.openshmem.org/</a:t>
            </a:r>
            <a:endParaRPr lang="en-US" sz="2300" dirty="0"/>
          </a:p>
          <a:p>
            <a:endParaRPr lang="en-US" sz="2000" dirty="0" smtClean="0"/>
          </a:p>
          <a:p>
            <a:r>
              <a:rPr lang="en-US" sz="2000" dirty="0" smtClean="0"/>
              <a:t>Standardized specification</a:t>
            </a:r>
          </a:p>
          <a:p>
            <a:r>
              <a:rPr lang="en-US" sz="2000" dirty="0"/>
              <a:t>Reference </a:t>
            </a:r>
            <a:r>
              <a:rPr lang="en-US" sz="2000" dirty="0" smtClean="0"/>
              <a:t>Library of spec.</a:t>
            </a:r>
          </a:p>
          <a:p>
            <a:r>
              <a:rPr lang="en-US" sz="2000" dirty="0" smtClean="0"/>
              <a:t>Tutorials </a:t>
            </a:r>
            <a:r>
              <a:rPr lang="en-US" sz="2000" dirty="0"/>
              <a:t>&amp;</a:t>
            </a:r>
            <a:r>
              <a:rPr lang="en-US" sz="2000" dirty="0" smtClean="0"/>
              <a:t> other educational material</a:t>
            </a:r>
            <a:endParaRPr lang="en-US" sz="2000" dirty="0"/>
          </a:p>
          <a:p>
            <a:r>
              <a:rPr lang="en-US" sz="2000" dirty="0" smtClean="0"/>
              <a:t>Vendor products &amp; information</a:t>
            </a:r>
          </a:p>
          <a:p>
            <a:endParaRPr lang="en-US" sz="2000" dirty="0"/>
          </a:p>
          <a:p>
            <a:r>
              <a:rPr lang="en-US" sz="2000" dirty="0" smtClean="0"/>
              <a:t>Community involvement, talk to each other!</a:t>
            </a:r>
          </a:p>
          <a:p>
            <a:endParaRPr lang="en-US" sz="2000" dirty="0" smtClean="0"/>
          </a:p>
          <a:p>
            <a:r>
              <a:rPr lang="en-US" sz="2000" dirty="0" smtClean="0"/>
              <a:t>Tool-chain ecosystem</a:t>
            </a: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19</a:t>
            </a:fld>
            <a:endParaRPr lang="en-US"/>
          </a:p>
        </p:txBody>
      </p:sp>
    </p:spTree>
    <p:extLst>
      <p:ext uri="{BB962C8B-B14F-4D97-AF65-F5344CB8AC3E}">
        <p14:creationId xmlns:p14="http://schemas.microsoft.com/office/powerpoint/2010/main" val="39276567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 Workshop</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Outline</a:t>
            </a:r>
            <a:endParaRPr lang="en-US" altLang="zh-TW" sz="3200"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219200"/>
            <a:ext cx="8229600" cy="4800600"/>
          </a:xfrm>
        </p:spPr>
        <p:txBody>
          <a:bodyPr>
            <a:normAutofit/>
          </a:bodyPr>
          <a:lstStyle/>
          <a:p>
            <a:pPr eaLnBrk="1" hangingPunct="1">
              <a:buClr>
                <a:schemeClr val="tx1"/>
              </a:buClr>
              <a:buFont typeface="Wingdings" charset="2"/>
              <a:buChar char="§"/>
            </a:pPr>
            <a:r>
              <a:rPr lang="en-US" altLang="zh-TW" sz="2000" dirty="0" smtClean="0">
                <a:ea typeface="新細明體" pitchFamily="-110" charset="-120"/>
                <a:cs typeface="新細明體" pitchFamily="-110" charset="-120"/>
              </a:rPr>
              <a:t>Prerequisites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Background</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Concepts</a:t>
            </a:r>
            <a:endParaRPr lang="en-US" altLang="zh-TW" sz="2000" dirty="0">
              <a:ea typeface="新細明體" pitchFamily="-110" charset="-120"/>
              <a:cs typeface="新細明體" pitchFamily="-110" charset="-120"/>
            </a:endParaRPr>
          </a:p>
          <a:p>
            <a:pPr eaLnBrk="1" hangingPunct="1">
              <a:buClr>
                <a:schemeClr val="tx1"/>
              </a:buClr>
              <a:buFont typeface="Wingdings" charset="2"/>
              <a:buChar char="§"/>
            </a:pPr>
            <a:r>
              <a:rPr lang="en-US" altLang="zh-TW" sz="2000" dirty="0">
                <a:ea typeface="新細明體" pitchFamily="-110" charset="-120"/>
                <a:cs typeface="新細明體" pitchFamily="-110" charset="-120"/>
              </a:rPr>
              <a:t>History and Implementations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The OpenSHMEM Project</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Open</a:t>
            </a:r>
            <a:r>
              <a:rPr lang="en-US" altLang="zh-TW" sz="2000" dirty="0" smtClean="0">
                <a:ea typeface="新細明體" pitchFamily="-110" charset="-120"/>
                <a:cs typeface="新細明體" pitchFamily="-110" charset="-120"/>
              </a:rPr>
              <a:t>SHMEM </a:t>
            </a:r>
            <a:r>
              <a:rPr lang="en-US" altLang="zh-TW" sz="2000" dirty="0">
                <a:ea typeface="新細明體" pitchFamily="-110" charset="-120"/>
                <a:cs typeface="新細明體" pitchFamily="-110" charset="-120"/>
              </a:rPr>
              <a:t>routines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OpenSHMEM and Hardware</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Developing OpenSHMEM Applications</a:t>
            </a:r>
          </a:p>
          <a:p>
            <a:pPr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Implementations</a:t>
            </a:r>
          </a:p>
          <a:p>
            <a:pPr eaLnBrk="1" hangingPunct="1">
              <a:buClr>
                <a:schemeClr val="tx1"/>
              </a:buClr>
              <a:buFont typeface="Wingdings" charset="2"/>
              <a:buChar char="§"/>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The Future…</a:t>
            </a: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a:t>
            </a:fld>
            <a:endParaRPr lang="en-US"/>
          </a:p>
        </p:txBody>
      </p:sp>
      <p:pic>
        <p:nvPicPr>
          <p:cNvPr id="7" name="Picture 6" descr="OpenSHMEM_1.jpg"/>
          <p:cNvPicPr>
            <a:picLocks noChangeAspect="1"/>
          </p:cNvPicPr>
          <p:nvPr/>
        </p:nvPicPr>
        <p:blipFill>
          <a:blip r:embed="rId3" cstate="print">
            <a:clrChange>
              <a:clrFrom>
                <a:srgbClr val="FFFFFF"/>
              </a:clrFrom>
              <a:clrTo>
                <a:srgbClr val="FFFFFF">
                  <a:alpha val="0"/>
                </a:srgbClr>
              </a:clrTo>
            </a:clrChange>
          </a:blip>
          <a:stretch>
            <a:fillRect/>
          </a:stretch>
        </p:blipFill>
        <p:spPr>
          <a:xfrm>
            <a:off x="5093322" y="1600200"/>
            <a:ext cx="3288678" cy="2799720"/>
          </a:xfrm>
          <a:prstGeom prst="rect">
            <a:avLst/>
          </a:prstGeom>
        </p:spPr>
      </p:pic>
      <p:sp>
        <p:nvSpPr>
          <p:cNvPr id="2" name="TextBox 1"/>
          <p:cNvSpPr txBox="1"/>
          <p:nvPr/>
        </p:nvSpPr>
        <p:spPr>
          <a:xfrm>
            <a:off x="4038600" y="990600"/>
            <a:ext cx="4802066" cy="461665"/>
          </a:xfrm>
          <a:prstGeom prst="rect">
            <a:avLst/>
          </a:prstGeom>
          <a:noFill/>
        </p:spPr>
        <p:txBody>
          <a:bodyPr wrap="none" rtlCol="0">
            <a:spAutoFit/>
          </a:bodyPr>
          <a:lstStyle/>
          <a:p>
            <a:r>
              <a:rPr lang="en-US" sz="2400" dirty="0" smtClean="0">
                <a:latin typeface="Courier"/>
                <a:cs typeface="Courier"/>
                <a:hlinkClick r:id="rId4"/>
              </a:rPr>
              <a:t>http://</a:t>
            </a:r>
            <a:r>
              <a:rPr lang="en-US" sz="2400" dirty="0" err="1" smtClean="0">
                <a:latin typeface="Courier"/>
                <a:cs typeface="Courier"/>
                <a:hlinkClick r:id="rId4"/>
              </a:rPr>
              <a:t>www.openshmem.org</a:t>
            </a:r>
            <a:r>
              <a:rPr lang="en-US" sz="2400" dirty="0" smtClean="0">
                <a:latin typeface="Courier"/>
                <a:cs typeface="Courier"/>
                <a:hlinkClick r:id="rId4"/>
              </a:rPr>
              <a:t>/</a:t>
            </a:r>
            <a:endParaRPr lang="en-US" sz="2400" dirty="0">
              <a:latin typeface="Courier"/>
              <a:cs typeface="Courier"/>
            </a:endParaRPr>
          </a:p>
        </p:txBody>
      </p:sp>
    </p:spTree>
    <p:extLst>
      <p:ext uri="{BB962C8B-B14F-4D97-AF65-F5344CB8AC3E}">
        <p14:creationId xmlns:p14="http://schemas.microsoft.com/office/powerpoint/2010/main" val="18930088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7497763" cy="1143000"/>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Routines</a:t>
            </a:r>
            <a:endParaRPr lang="en-US" altLang="zh-TW" sz="3200" dirty="0">
              <a:ea typeface="新細明體" pitchFamily="-110" charset="-120"/>
              <a:cs typeface="新細明體" pitchFamily="-110" charset="-120"/>
            </a:endParaRPr>
          </a:p>
        </p:txBody>
      </p:sp>
      <p:sp>
        <p:nvSpPr>
          <p:cNvPr id="9219" name="Rectangle 3"/>
          <p:cNvSpPr>
            <a:spLocks noGrp="1" noChangeArrowheads="1"/>
          </p:cNvSpPr>
          <p:nvPr>
            <p:ph idx="1"/>
          </p:nvPr>
        </p:nvSpPr>
        <p:spPr>
          <a:xfrm>
            <a:off x="457200" y="1143000"/>
            <a:ext cx="8229600" cy="4800600"/>
          </a:xfrm>
        </p:spPr>
        <p:txBody>
          <a:bodyPr>
            <a:normAutofit/>
          </a:bodyPr>
          <a:lstStyle/>
          <a:p>
            <a:pPr eaLnBrk="1" hangingPunct="1">
              <a:lnSpc>
                <a:spcPct val="60000"/>
              </a:lnSpc>
              <a:buFont typeface="Wingdings" pitchFamily="-110" charset="2"/>
              <a:buNone/>
            </a:pPr>
            <a:endParaRPr lang="zh-TW" altLang="en-US" sz="1500" dirty="0">
              <a:ea typeface="新細明體" pitchFamily="-110" charset="-120"/>
              <a:cs typeface="新細明體" pitchFamily="-110" charset="-120"/>
            </a:endParaRPr>
          </a:p>
          <a:p>
            <a:pPr eaLnBrk="1" hangingPunct="1">
              <a:lnSpc>
                <a:spcPct val="60000"/>
              </a:lnSpc>
            </a:pPr>
            <a:endParaRPr lang="en-US" altLang="zh-TW" sz="1500"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Initialization and Program </a:t>
            </a:r>
            <a:r>
              <a:rPr lang="en-US" altLang="zh-TW" sz="2200" b="1" dirty="0">
                <a:ea typeface="新細明體" pitchFamily="-110" charset="-120"/>
                <a:cs typeface="新細明體" pitchFamily="-110" charset="-120"/>
              </a:rPr>
              <a:t>Q</a:t>
            </a:r>
            <a:r>
              <a:rPr lang="en-US" altLang="zh-TW" sz="2200" b="1" dirty="0" smtClean="0">
                <a:ea typeface="新細明體" pitchFamily="-110" charset="-120"/>
                <a:cs typeface="新細明體" pitchFamily="-110" charset="-120"/>
              </a:rPr>
              <a:t>uery</a:t>
            </a:r>
          </a:p>
          <a:p>
            <a:pPr eaLnBrk="1" hangingPunct="1">
              <a:lnSpc>
                <a:spcPct val="60000"/>
              </a:lnSpc>
            </a:pPr>
            <a:endParaRPr lang="en-US" altLang="zh-TW" sz="2200" b="1"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Data transfers</a:t>
            </a:r>
          </a:p>
          <a:p>
            <a:pPr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Synchronization</a:t>
            </a:r>
            <a:r>
              <a:rPr lang="en-US" altLang="zh-TW" sz="2400" dirty="0">
                <a:ea typeface="新細明體" pitchFamily="-110" charset="-120"/>
                <a:cs typeface="新細明體" pitchFamily="-110" charset="-120"/>
              </a:rPr>
              <a:t> </a:t>
            </a:r>
            <a:r>
              <a:rPr lang="en-US" altLang="zh-TW" sz="2400" b="1" dirty="0" smtClean="0">
                <a:ea typeface="新細明體" pitchFamily="-110" charset="-120"/>
                <a:cs typeface="新細明體" pitchFamily="-110" charset="-120"/>
              </a:rPr>
              <a:t>mechanisms</a:t>
            </a:r>
            <a:endParaRPr lang="en-US" altLang="zh-TW" sz="1700" dirty="0">
              <a:ea typeface="新細明體" pitchFamily="-110" charset="-120"/>
              <a:cs typeface="新細明體" pitchFamily="-110" charset="-120"/>
            </a:endParaRPr>
          </a:p>
          <a:p>
            <a:pPr eaLnBrk="1" hangingPunct="1">
              <a:lnSpc>
                <a:spcPct val="60000"/>
              </a:lnSpc>
              <a:buFont typeface="Wingdings" pitchFamily="-110" charset="2"/>
              <a:buNone/>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Collective </a:t>
            </a:r>
            <a:r>
              <a:rPr lang="en-US" altLang="zh-TW" sz="2400" b="1" dirty="0" smtClean="0">
                <a:ea typeface="新細明體" pitchFamily="-110" charset="-120"/>
                <a:cs typeface="新細明體" pitchFamily="-110" charset="-120"/>
              </a:rPr>
              <a:t>communication</a:t>
            </a:r>
            <a:endParaRPr lang="en-US" altLang="zh-TW" sz="1700" dirty="0">
              <a:ea typeface="新細明體" pitchFamily="-110" charset="-120"/>
              <a:cs typeface="新細明體" pitchFamily="-110" charset="-120"/>
            </a:endParaRPr>
          </a:p>
          <a:p>
            <a:pPr lvl="1"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smtClean="0">
                <a:ea typeface="新細明體" pitchFamily="-110" charset="-120"/>
                <a:cs typeface="新細明體" pitchFamily="-110" charset="-120"/>
              </a:rPr>
              <a:t>Atomic Memory Operations</a:t>
            </a:r>
            <a:endParaRPr lang="en-US" altLang="zh-TW" sz="2400" dirty="0">
              <a:ea typeface="新細明體" pitchFamily="-110" charset="-120"/>
              <a:cs typeface="新細明體" pitchFamily="-110" charset="-120"/>
            </a:endParaRPr>
          </a:p>
          <a:p>
            <a:pPr eaLnBrk="1" hangingPunct="1">
              <a:lnSpc>
                <a:spcPct val="60000"/>
              </a:lnSpc>
            </a:pPr>
            <a:endParaRPr lang="en-US" altLang="zh-TW" sz="27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Address Manipulation, Data Cache </a:t>
            </a:r>
            <a:r>
              <a:rPr lang="en-US" altLang="zh-TW" sz="2400" b="1" dirty="0" smtClean="0">
                <a:ea typeface="新細明體" pitchFamily="-110" charset="-120"/>
                <a:cs typeface="新細明體" pitchFamily="-110" charset="-120"/>
              </a:rPr>
              <a:t>control</a:t>
            </a:r>
            <a:endParaRPr lang="en-US" altLang="zh-TW" sz="2400" b="1" dirty="0">
              <a:ea typeface="新細明體" pitchFamily="-110" charset="-120"/>
              <a:cs typeface="新細明體" pitchFamily="-110" charset="-120"/>
            </a:endParaRPr>
          </a:p>
          <a:p>
            <a:pPr lvl="1" eaLnBrk="1" hangingPunct="1">
              <a:lnSpc>
                <a:spcPct val="60000"/>
              </a:lnSpc>
            </a:pPr>
            <a:endParaRPr lang="en-US" altLang="zh-TW" sz="1700" dirty="0" smtClean="0">
              <a:ea typeface="新細明體" pitchFamily="-110" charset="-120"/>
              <a:cs typeface="新細明體" pitchFamily="-110" charset="-120"/>
            </a:endParaRPr>
          </a:p>
          <a:p>
            <a:pPr lvl="1" eaLnBrk="1" hangingPunct="1">
              <a:lnSpc>
                <a:spcPct val="60000"/>
              </a:lnSpc>
            </a:pPr>
            <a:r>
              <a:rPr lang="en-US" altLang="zh-TW" sz="1700" dirty="0" smtClean="0">
                <a:ea typeface="新細明體" pitchFamily="-110" charset="-120"/>
                <a:cs typeface="新細明體" pitchFamily="-110" charset="-120"/>
              </a:rPr>
              <a:t>Not </a:t>
            </a:r>
            <a:r>
              <a:rPr lang="en-US" altLang="zh-TW" sz="1700" dirty="0">
                <a:ea typeface="新細明體" pitchFamily="-110" charset="-120"/>
                <a:cs typeface="新細明體" pitchFamily="-110" charset="-120"/>
              </a:rPr>
              <a:t>supported by all SHMEM implementations</a:t>
            </a: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20</a:t>
            </a:fld>
            <a:endParaRPr lang="en-US"/>
          </a:p>
        </p:txBody>
      </p:sp>
    </p:spTree>
    <p:extLst>
      <p:ext uri="{BB962C8B-B14F-4D97-AF65-F5344CB8AC3E}">
        <p14:creationId xmlns:p14="http://schemas.microsoft.com/office/powerpoint/2010/main" val="1507663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Initialization &amp; Query</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lvl="1" eaLnBrk="1" hangingPunct="1">
              <a:lnSpc>
                <a:spcPct val="80000"/>
              </a:lnSpc>
            </a:pPr>
            <a:r>
              <a:rPr lang="en-US" altLang="zh-TW" sz="1400" b="1" dirty="0" smtClean="0">
                <a:solidFill>
                  <a:srgbClr val="B95B22"/>
                </a:solidFill>
                <a:ea typeface="新細明體" pitchFamily="-110" charset="-120"/>
                <a:cs typeface="新細明體" pitchFamily="-110" charset="-120"/>
              </a:rPr>
              <a:t>void </a:t>
            </a:r>
            <a:r>
              <a:rPr lang="en-US" altLang="zh-TW" sz="1400" b="1" dirty="0" err="1" smtClean="0">
                <a:solidFill>
                  <a:srgbClr val="B95B22"/>
                </a:solidFill>
                <a:ea typeface="新細明體" pitchFamily="-110" charset="-120"/>
                <a:cs typeface="新細明體" pitchFamily="-110" charset="-120"/>
              </a:rPr>
              <a:t>start_pes</a:t>
            </a:r>
            <a:r>
              <a:rPr lang="en-US" altLang="zh-TW" sz="1400" b="1" dirty="0" smtClean="0">
                <a:solidFill>
                  <a:srgbClr val="B95B22"/>
                </a:solidFill>
                <a:ea typeface="新細明體" pitchFamily="-110" charset="-120"/>
                <a:cs typeface="新細明體" pitchFamily="-110" charset="-120"/>
              </a:rPr>
              <a:t>(</a:t>
            </a: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n)</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Initialize the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program</a:t>
            </a:r>
          </a:p>
          <a:p>
            <a:pPr lvl="2" eaLnBrk="1" hangingPunct="1">
              <a:lnSpc>
                <a:spcPct val="80000"/>
              </a:lnSpc>
            </a:pPr>
            <a:r>
              <a:rPr lang="en-US" altLang="zh-TW" dirty="0" smtClean="0">
                <a:ea typeface="新細明體" pitchFamily="-110" charset="-120"/>
                <a:cs typeface="新細明體" pitchFamily="-110" charset="-120"/>
              </a:rPr>
              <a:t>“n” means “number of PEs” but now ignored, set to 0</a:t>
            </a:r>
          </a:p>
          <a:p>
            <a:pPr lvl="2" eaLnBrk="1" hangingPunct="1">
              <a:lnSpc>
                <a:spcPct val="80000"/>
              </a:lnSpc>
            </a:pPr>
            <a:r>
              <a:rPr lang="en-US" altLang="zh-TW" dirty="0" smtClean="0">
                <a:ea typeface="新細明體" pitchFamily="-110" charset="-120"/>
                <a:cs typeface="新細明體" pitchFamily="-110" charset="-120"/>
              </a:rPr>
              <a:t>Number of PEs taken from invoking environment</a:t>
            </a:r>
          </a:p>
          <a:p>
            <a:pPr lvl="3" eaLnBrk="1" hangingPunct="1">
              <a:lnSpc>
                <a:spcPct val="80000"/>
              </a:lnSpc>
            </a:pPr>
            <a:r>
              <a:rPr lang="en-US" altLang="zh-TW" dirty="0" smtClean="0">
                <a:ea typeface="新細明體" pitchFamily="-110" charset="-120"/>
                <a:cs typeface="新細明體" pitchFamily="-110" charset="-120"/>
              </a:rPr>
              <a:t>E.g. from MPI or job scheduler</a:t>
            </a:r>
            <a:endParaRPr lang="en-US" altLang="zh-TW" dirty="0">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PEs numbered 0 .. (N – 1) in flat space</a:t>
            </a:r>
          </a:p>
          <a:p>
            <a:pPr marL="685800" lvl="2" indent="0" eaLnBrk="1" hangingPunct="1">
              <a:lnSpc>
                <a:spcPct val="80000"/>
              </a:lnSpc>
              <a:buNone/>
            </a:pPr>
            <a:endParaRPr lang="en-US" altLang="zh-TW" dirty="0">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_</a:t>
            </a:r>
            <a:r>
              <a:rPr lang="en-US" altLang="zh-TW" sz="1400" b="1" dirty="0" err="1">
                <a:solidFill>
                  <a:srgbClr val="B95B22"/>
                </a:solidFill>
                <a:ea typeface="新細明體" pitchFamily="-110" charset="-120"/>
                <a:cs typeface="新細明體" pitchFamily="-110" charset="-120"/>
              </a:rPr>
              <a:t>num_pes</a:t>
            </a:r>
            <a:r>
              <a:rPr lang="en-US" altLang="zh-TW" sz="1400" b="1" dirty="0">
                <a:solidFill>
                  <a:srgbClr val="B95B22"/>
                </a:solidFill>
                <a:ea typeface="新細明體" pitchFamily="-110" charset="-120"/>
                <a:cs typeface="新細明體" pitchFamily="-110" charset="-120"/>
              </a:rPr>
              <a:t>(</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shmem_n_pes</a:t>
            </a:r>
            <a:r>
              <a:rPr lang="en-US" altLang="zh-TW" sz="1400" b="1" dirty="0" smtClean="0">
                <a:solidFill>
                  <a:srgbClr val="B95B22"/>
                </a:solidFill>
                <a:ea typeface="新細明體" pitchFamily="-110" charset="-120"/>
                <a:cs typeface="新細明體" pitchFamily="-110" charset="-120"/>
              </a:rPr>
              <a:t>(void)</a:t>
            </a:r>
          </a:p>
          <a:p>
            <a:pPr lvl="2" eaLnBrk="1" hangingPunct="1">
              <a:lnSpc>
                <a:spcPct val="80000"/>
              </a:lnSpc>
            </a:pPr>
            <a:r>
              <a:rPr lang="en-US" altLang="zh-TW" b="1" dirty="0" smtClean="0">
                <a:solidFill>
                  <a:srgbClr val="800000"/>
                </a:solidFill>
                <a:ea typeface="新細明體" pitchFamily="-110" charset="-120"/>
                <a:cs typeface="新細明體" pitchFamily="-110" charset="-120"/>
              </a:rPr>
              <a:t>return number of PEs in this program</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a:t>
            </a:r>
            <a:r>
              <a:rPr lang="en-US" altLang="zh-TW" sz="1400" b="1" dirty="0" smtClean="0">
                <a:solidFill>
                  <a:srgbClr val="B95B22"/>
                </a:solidFill>
                <a:ea typeface="新細明體" pitchFamily="-110" charset="-120"/>
                <a:cs typeface="新細明體" pitchFamily="-110" charset="-120"/>
              </a:rPr>
              <a:t>_</a:t>
            </a:r>
            <a:r>
              <a:rPr lang="en-US" altLang="zh-TW" sz="1400" b="1" dirty="0" err="1" smtClean="0">
                <a:solidFill>
                  <a:srgbClr val="B95B22"/>
                </a:solidFill>
                <a:ea typeface="新細明體" pitchFamily="-110" charset="-120"/>
                <a:cs typeface="新細明體" pitchFamily="-110" charset="-120"/>
              </a:rPr>
              <a:t>my_pe</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shmem_my_pe</a:t>
            </a:r>
            <a:r>
              <a:rPr lang="en-US" altLang="zh-TW" sz="1400" b="1" dirty="0" smtClean="0">
                <a:solidFill>
                  <a:srgbClr val="B95B22"/>
                </a:solidFill>
                <a:ea typeface="新細明體" pitchFamily="-110" charset="-120"/>
                <a:cs typeface="新細明體" pitchFamily="-110" charset="-120"/>
              </a:rPr>
              <a:t>(void)</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b="1" dirty="0">
                <a:solidFill>
                  <a:srgbClr val="800000"/>
                </a:solidFill>
                <a:ea typeface="新細明體" pitchFamily="-110" charset="-120"/>
                <a:cs typeface="新細明體" pitchFamily="-110" charset="-120"/>
              </a:rPr>
              <a:t>return </a:t>
            </a:r>
            <a:r>
              <a:rPr lang="en-US" altLang="zh-TW" b="1" dirty="0" smtClean="0">
                <a:solidFill>
                  <a:srgbClr val="800000"/>
                </a:solidFill>
                <a:ea typeface="新細明體" pitchFamily="-110" charset="-120"/>
                <a:cs typeface="新細明體" pitchFamily="-110" charset="-120"/>
              </a:rPr>
              <a:t>“rank” of calling PE</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endParaRPr lang="en-US" altLang="zh-TW" sz="1400" b="1" dirty="0" smtClean="0">
              <a:solidFill>
                <a:srgbClr val="B95B22"/>
              </a:solidFill>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(1)</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Put</a:t>
            </a:r>
          </a:p>
          <a:p>
            <a:pPr lvl="1" eaLnBrk="1" hangingPunct="1">
              <a:lnSpc>
                <a:spcPct val="80000"/>
              </a:lnSpc>
            </a:pPr>
            <a:r>
              <a:rPr lang="en-US" altLang="zh-TW" sz="1400" dirty="0">
                <a:ea typeface="新細明體" pitchFamily="-110" charset="-120"/>
                <a:cs typeface="新細明體" pitchFamily="-110" charset="-120"/>
              </a:rPr>
              <a:t>Single variable</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4" eaLnBrk="1" hangingPunct="1">
              <a:lnSpc>
                <a:spcPct val="80000"/>
              </a:lnSpc>
              <a:buClr>
                <a:srgbClr val="A5AB81"/>
              </a:buClr>
            </a:pPr>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short</a:t>
            </a:r>
          </a:p>
          <a:p>
            <a:pPr lvl="4" eaLnBrk="1" hangingPunct="1">
              <a:lnSpc>
                <a:spcPct val="80000"/>
              </a:lnSpc>
              <a:buClr>
                <a:srgbClr val="A5AB81"/>
              </a:buClr>
            </a:pPr>
            <a:endParaRPr lang="en-US" altLang="zh-TW"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Contiguous object</a:t>
            </a:r>
          </a:p>
          <a:p>
            <a:pPr lvl="2" eaLnBrk="1" hangingPunct="1">
              <a:lnSpc>
                <a:spcPct val="8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shmem_TYPE_put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80000"/>
              </a:lnSpc>
            </a:pPr>
            <a:r>
              <a:rPr lang="en-US" altLang="zh-TW" dirty="0">
                <a:ea typeface="新細明體" pitchFamily="-110" charset="-120"/>
                <a:cs typeface="新細明體" pitchFamily="-110" charset="-120"/>
              </a:rPr>
              <a:t>For Fortran: TYPE=complex, integer, real, character, logical</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shmem_putSS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Storage Size (SS, bits) = 32, </a:t>
            </a:r>
            <a:r>
              <a:rPr lang="en-US" altLang="zh-TW" dirty="0" smtClean="0">
                <a:ea typeface="新細明體" pitchFamily="-110" charset="-120"/>
                <a:cs typeface="新細明體" pitchFamily="-110" charset="-120"/>
              </a:rPr>
              <a:t>64, 128</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80000"/>
              </a:lnSpc>
            </a:pPr>
            <a:r>
              <a:rPr lang="en-US" altLang="zh-TW" sz="1400" dirty="0" smtClean="0">
                <a:ea typeface="新細明體" pitchFamily="-110" charset="-120"/>
                <a:cs typeface="新細明體" pitchFamily="-110" charset="-120"/>
              </a:rPr>
              <a:t>Target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22</a:t>
            </a:fld>
            <a:endParaRPr lang="en-US"/>
          </a:p>
        </p:txBody>
      </p:sp>
    </p:spTree>
    <p:extLst>
      <p:ext uri="{BB962C8B-B14F-4D97-AF65-F5344CB8AC3E}">
        <p14:creationId xmlns:p14="http://schemas.microsoft.com/office/powerpoint/2010/main" val="42142855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50" dirty="0" smtClean="0"/>
              <a:t>Example: Cyclic communication via puts</a:t>
            </a:r>
          </a:p>
          <a:p>
            <a:pPr marL="0" indent="0">
              <a:buNone/>
            </a:pPr>
            <a:r>
              <a:rPr lang="en-US" sz="1050" dirty="0" smtClean="0"/>
              <a:t>{</a:t>
            </a:r>
          </a:p>
          <a:p>
            <a:pPr marL="320675" lvl="1" indent="0">
              <a:buNone/>
            </a:pPr>
            <a:r>
              <a:rPr lang="en-US" sz="1050" dirty="0" smtClean="0"/>
              <a:t>/*</a:t>
            </a:r>
            <a:r>
              <a:rPr lang="en-US" sz="1050" b="1" dirty="0" smtClean="0"/>
              <a:t>Initializations</a:t>
            </a:r>
            <a:r>
              <a:rPr lang="en-US" sz="1050" dirty="0" smtClean="0"/>
              <a:t>*/</a:t>
            </a:r>
          </a:p>
          <a:p>
            <a:pPr marL="320675" lvl="1" indent="0">
              <a:buNone/>
            </a:pPr>
            <a:r>
              <a:rPr lang="en-US" sz="1050" dirty="0" err="1"/>
              <a:t>int</a:t>
            </a:r>
            <a:r>
              <a:rPr lang="en-US" sz="1050" dirty="0"/>
              <a:t> </a:t>
            </a:r>
            <a:r>
              <a:rPr lang="en-US" sz="1050" dirty="0" err="1"/>
              <a:t>src</a:t>
            </a:r>
            <a:r>
              <a:rPr lang="en-US" sz="1050" dirty="0"/>
              <a:t>;</a:t>
            </a:r>
          </a:p>
          <a:p>
            <a:pPr marL="320675" lvl="1" indent="0">
              <a:buNone/>
            </a:pPr>
            <a:r>
              <a:rPr lang="en-US" sz="1050" dirty="0" err="1" smtClean="0"/>
              <a:t>int</a:t>
            </a:r>
            <a:r>
              <a:rPr lang="en-US" sz="1050" dirty="0" smtClean="0"/>
              <a:t> </a:t>
            </a:r>
            <a:r>
              <a:rPr lang="en-US" sz="1050" dirty="0"/>
              <a:t>*</a:t>
            </a:r>
            <a:r>
              <a:rPr lang="en-US" sz="1050" dirty="0" err="1"/>
              <a:t>dest</a:t>
            </a:r>
            <a:r>
              <a:rPr lang="en-US" sz="1050" dirty="0"/>
              <a:t>;</a:t>
            </a:r>
          </a:p>
          <a:p>
            <a:pPr marL="320675" lvl="1" indent="0">
              <a:buNone/>
            </a:pPr>
            <a:r>
              <a:rPr lang="en-US" sz="1050" dirty="0" smtClean="0"/>
              <a:t>…..</a:t>
            </a:r>
          </a:p>
          <a:p>
            <a:pPr marL="320675" lvl="1" indent="0">
              <a:buNone/>
            </a:pPr>
            <a:r>
              <a:rPr lang="en-US" sz="1050" dirty="0" err="1" smtClean="0"/>
              <a:t>start_pes</a:t>
            </a:r>
            <a:r>
              <a:rPr lang="en-US" sz="1050" dirty="0" smtClean="0"/>
              <a:t>(0);</a:t>
            </a:r>
          </a:p>
          <a:p>
            <a:pPr marL="320675" lvl="1" indent="0">
              <a:buNone/>
            </a:pPr>
            <a:r>
              <a:rPr lang="en-US" sz="1050" dirty="0" smtClean="0"/>
              <a:t>….</a:t>
            </a:r>
          </a:p>
          <a:p>
            <a:pPr marL="320675" lvl="1" indent="0">
              <a:buNone/>
            </a:pPr>
            <a:r>
              <a:rPr lang="en-US" sz="1050" dirty="0" err="1" smtClean="0"/>
              <a:t>src</a:t>
            </a:r>
            <a:r>
              <a:rPr lang="en-US" sz="1050" dirty="0" smtClean="0"/>
              <a:t>  = me;</a:t>
            </a:r>
          </a:p>
          <a:p>
            <a:pPr marL="320675" lvl="1" indent="0">
              <a:buNone/>
            </a:pPr>
            <a:r>
              <a:rPr lang="en-US" sz="1050" dirty="0" err="1" smtClean="0"/>
              <a:t>dest</a:t>
            </a:r>
            <a:r>
              <a:rPr lang="en-US" sz="1050" dirty="0" smtClean="0"/>
              <a:t> </a:t>
            </a:r>
            <a:r>
              <a:rPr lang="en-US" sz="1050" dirty="0"/>
              <a:t>= (</a:t>
            </a:r>
            <a:r>
              <a:rPr lang="en-US" sz="1050" dirty="0" err="1"/>
              <a:t>int</a:t>
            </a:r>
            <a:r>
              <a:rPr lang="en-US" sz="1050" dirty="0"/>
              <a:t> *) </a:t>
            </a:r>
            <a:r>
              <a:rPr lang="en-US" sz="1050" dirty="0" err="1"/>
              <a:t>shmalloc</a:t>
            </a:r>
            <a:r>
              <a:rPr lang="en-US" sz="1050" dirty="0"/>
              <a:t> (</a:t>
            </a:r>
            <a:r>
              <a:rPr lang="en-US" sz="1050" dirty="0" err="1"/>
              <a:t>sizeof</a:t>
            </a:r>
            <a:r>
              <a:rPr lang="en-US" sz="1050" dirty="0"/>
              <a:t> (*</a:t>
            </a:r>
            <a:r>
              <a:rPr lang="en-US" sz="1050" dirty="0" err="1"/>
              <a:t>dest</a:t>
            </a:r>
            <a:r>
              <a:rPr lang="en-US" sz="1050" dirty="0"/>
              <a:t>));</a:t>
            </a:r>
          </a:p>
          <a:p>
            <a:pPr marL="320675" lvl="1" indent="0">
              <a:buNone/>
            </a:pPr>
            <a:r>
              <a:rPr lang="en-US" sz="1050" dirty="0" err="1" smtClean="0"/>
              <a:t>nextpe</a:t>
            </a:r>
            <a:r>
              <a:rPr lang="en-US" sz="1050" dirty="0" smtClean="0"/>
              <a:t> </a:t>
            </a:r>
            <a:r>
              <a:rPr lang="en-US" sz="1050" dirty="0"/>
              <a:t>= (me + 1) % </a:t>
            </a:r>
            <a:r>
              <a:rPr lang="en-US" sz="1050" dirty="0" err="1"/>
              <a:t>npes</a:t>
            </a:r>
            <a:r>
              <a:rPr lang="en-US" sz="1050" dirty="0" smtClean="0"/>
              <a:t>;         </a:t>
            </a:r>
            <a:r>
              <a:rPr lang="en-US" sz="1050" dirty="0" smtClean="0">
                <a:solidFill>
                  <a:srgbClr val="0070C0"/>
                </a:solidFill>
              </a:rPr>
              <a:t>/*wrap around */</a:t>
            </a:r>
            <a:endParaRPr lang="en-US" sz="1050" dirty="0">
              <a:solidFill>
                <a:srgbClr val="0070C0"/>
              </a:solidFill>
            </a:endParaRPr>
          </a:p>
          <a:p>
            <a:pPr marL="320675" lvl="1" indent="0">
              <a:buNone/>
            </a:pPr>
            <a:endParaRPr lang="en-US" sz="1050" dirty="0"/>
          </a:p>
          <a:p>
            <a:pPr marL="320675" lvl="1" indent="0">
              <a:buNone/>
            </a:pPr>
            <a:r>
              <a:rPr lang="en-US" sz="1050" dirty="0" err="1" smtClean="0"/>
              <a:t>shmem_int_put</a:t>
            </a:r>
            <a:r>
              <a:rPr lang="en-US" sz="1050" dirty="0" smtClean="0"/>
              <a:t> </a:t>
            </a:r>
            <a:r>
              <a:rPr lang="en-US" sz="1050" dirty="0"/>
              <a:t>(</a:t>
            </a:r>
            <a:r>
              <a:rPr lang="en-US" sz="1050" dirty="0" err="1"/>
              <a:t>dest</a:t>
            </a:r>
            <a:r>
              <a:rPr lang="en-US" sz="1050" dirty="0"/>
              <a:t>, &amp;</a:t>
            </a:r>
            <a:r>
              <a:rPr lang="en-US" sz="1050" dirty="0" err="1"/>
              <a:t>src</a:t>
            </a:r>
            <a:r>
              <a:rPr lang="en-US" sz="1050" dirty="0"/>
              <a:t>, 1, </a:t>
            </a:r>
            <a:r>
              <a:rPr lang="en-US" sz="1050" dirty="0" err="1"/>
              <a:t>nextpe</a:t>
            </a:r>
            <a:r>
              <a:rPr lang="en-US" sz="1050" dirty="0"/>
              <a:t>);</a:t>
            </a:r>
          </a:p>
          <a:p>
            <a:pPr marL="320675" lvl="1" indent="0">
              <a:buNone/>
            </a:pPr>
            <a:r>
              <a:rPr lang="en-US" sz="1050" dirty="0" err="1"/>
              <a:t>m</a:t>
            </a:r>
            <a:r>
              <a:rPr lang="en-US" sz="1050" dirty="0" err="1" smtClean="0"/>
              <a:t>ore_work_goes_here</a:t>
            </a:r>
            <a:r>
              <a:rPr lang="en-US" sz="1050" dirty="0" smtClean="0"/>
              <a:t> (…);</a:t>
            </a:r>
          </a:p>
          <a:p>
            <a:pPr marL="320675" lvl="1" indent="0">
              <a:buNone/>
            </a:pPr>
            <a:r>
              <a:rPr lang="en-US" sz="1050" dirty="0" err="1" smtClean="0"/>
              <a:t>shmem_barrier_all</a:t>
            </a:r>
            <a:r>
              <a:rPr lang="en-US" sz="1050" dirty="0" smtClean="0"/>
              <a:t>();</a:t>
            </a:r>
          </a:p>
          <a:p>
            <a:pPr marL="320675" lvl="1" indent="0">
              <a:buNone/>
            </a:pPr>
            <a:r>
              <a:rPr lang="en-US" sz="1050" dirty="0" smtClean="0"/>
              <a:t>x = </a:t>
            </a:r>
            <a:r>
              <a:rPr lang="en-US" sz="1050" dirty="0" err="1" smtClean="0"/>
              <a:t>dest</a:t>
            </a:r>
            <a:r>
              <a:rPr lang="en-US" sz="1050" dirty="0" smtClean="0"/>
              <a:t> * 0.995 + 45 * y;</a:t>
            </a:r>
          </a:p>
          <a:p>
            <a:pPr marL="320675" lvl="1" indent="0">
              <a:buNone/>
            </a:pPr>
            <a:r>
              <a:rPr lang="en-US" sz="1050" dirty="0" smtClean="0"/>
              <a:t>…</a:t>
            </a:r>
          </a:p>
          <a:p>
            <a:pPr marL="0" indent="0">
              <a:buNone/>
            </a:pPr>
            <a:r>
              <a:rPr lang="en-US" sz="1050" dirty="0" smtClean="0"/>
              <a:t>}</a:t>
            </a:r>
            <a:endParaRPr lang="en-US" sz="1050" dirty="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23</a:t>
            </a:fld>
            <a:endParaRPr lang="en-US"/>
          </a:p>
        </p:txBody>
      </p:sp>
      <p:sp>
        <p:nvSpPr>
          <p:cNvPr id="6" name="Rectangular Callout 5"/>
          <p:cNvSpPr/>
          <p:nvPr/>
        </p:nvSpPr>
        <p:spPr>
          <a:xfrm>
            <a:off x="1905000" y="33147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27860" y="33630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Automatic data element</a:t>
            </a:r>
            <a:endParaRPr lang="en-US" sz="1000" b="1" dirty="0">
              <a:solidFill>
                <a:schemeClr val="accent1">
                  <a:lumMod val="75000"/>
                </a:schemeClr>
              </a:solidFill>
            </a:endParaRPr>
          </a:p>
        </p:txBody>
      </p:sp>
      <p:sp>
        <p:nvSpPr>
          <p:cNvPr id="8" name="Rectangular Callout 7"/>
          <p:cNvSpPr/>
          <p:nvPr/>
        </p:nvSpPr>
        <p:spPr>
          <a:xfrm>
            <a:off x="3505200" y="35433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28060" y="35916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Symmetric data element</a:t>
            </a:r>
            <a:endParaRPr lang="en-US" sz="1000" b="1" dirty="0">
              <a:solidFill>
                <a:schemeClr val="accent1">
                  <a:lumMod val="75000"/>
                </a:schemeClr>
              </a:solidFill>
            </a:endParaRPr>
          </a:p>
        </p:txBody>
      </p:sp>
      <p:sp>
        <p:nvSpPr>
          <p:cNvPr id="10" name="Rectangular Callout 9"/>
          <p:cNvSpPr/>
          <p:nvPr/>
        </p:nvSpPr>
        <p:spPr>
          <a:xfrm>
            <a:off x="2514600" y="48006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37460" y="48489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Synchronization before use</a:t>
            </a:r>
            <a:endParaRPr lang="en-US" sz="1000" b="1" dirty="0">
              <a:solidFill>
                <a:schemeClr val="accent1">
                  <a:lumMod val="75000"/>
                </a:schemeClr>
              </a:solidFill>
            </a:endParaRPr>
          </a:p>
        </p:txBody>
      </p:sp>
      <p:sp>
        <p:nvSpPr>
          <p:cNvPr id="12" name="Rounded Rectangle 11"/>
          <p:cNvSpPr/>
          <p:nvPr/>
        </p:nvSpPr>
        <p:spPr>
          <a:xfrm>
            <a:off x="6248400" y="3409949"/>
            <a:ext cx="2362200" cy="25750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3" name="TextBox 12"/>
          <p:cNvSpPr txBox="1"/>
          <p:nvPr/>
        </p:nvSpPr>
        <p:spPr>
          <a:xfrm>
            <a:off x="6400800" y="3429000"/>
            <a:ext cx="2057400" cy="2585323"/>
          </a:xfrm>
          <a:prstGeom prst="rect">
            <a:avLst/>
          </a:prstGeom>
          <a:noFill/>
        </p:spPr>
        <p:txBody>
          <a:bodyPr wrap="square" rtlCol="0">
            <a:spAutoFit/>
          </a:bodyPr>
          <a:lstStyle/>
          <a:p>
            <a:pPr algn="ctr"/>
            <a:r>
              <a:rPr lang="en-US" sz="1200" b="1" u="sng" dirty="0" smtClean="0">
                <a:solidFill>
                  <a:schemeClr val="accent5">
                    <a:lumMod val="75000"/>
                  </a:schemeClr>
                </a:solidFill>
              </a:rPr>
              <a:t>Points To Remember</a:t>
            </a:r>
          </a:p>
          <a:p>
            <a:pPr marL="171450" indent="-171450">
              <a:buFont typeface="Arial" pitchFamily="34" charset="0"/>
              <a:buChar char="•"/>
            </a:pPr>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‘Destination’ has to be symmetric</a:t>
            </a:r>
          </a:p>
          <a:p>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Consecutive puts are not guaranteed to finish in order</a:t>
            </a:r>
          </a:p>
          <a:p>
            <a:endParaRPr lang="en-US" sz="1000" b="1" dirty="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Put returns </a:t>
            </a:r>
            <a:r>
              <a:rPr lang="en-US" sz="1000" b="1" dirty="0">
                <a:solidFill>
                  <a:schemeClr val="accent1">
                    <a:lumMod val="75000"/>
                  </a:schemeClr>
                </a:solidFill>
              </a:rPr>
              <a:t>after the data has been copied out of the </a:t>
            </a:r>
            <a:r>
              <a:rPr lang="en-US" sz="1000" b="1" dirty="0" smtClean="0">
                <a:solidFill>
                  <a:schemeClr val="accent1">
                    <a:lumMod val="75000"/>
                  </a:schemeClr>
                </a:solidFill>
              </a:rPr>
              <a:t>source</a:t>
            </a:r>
          </a:p>
          <a:p>
            <a:pPr marL="171450" indent="-171450">
              <a:buFont typeface="Arial" pitchFamily="34" charset="0"/>
              <a:buChar char="•"/>
            </a:pPr>
            <a:endParaRPr lang="en-US" sz="1000" b="1" dirty="0">
              <a:solidFill>
                <a:schemeClr val="accent1">
                  <a:lumMod val="75000"/>
                </a:schemeClr>
              </a:solidFill>
            </a:endParaRPr>
          </a:p>
          <a:p>
            <a:pPr marL="171450" indent="-171450">
              <a:buFont typeface="Arial" pitchFamily="34" charset="0"/>
              <a:buChar char="•"/>
            </a:pPr>
            <a:r>
              <a:rPr lang="en-US" sz="1000" b="1" dirty="0">
                <a:solidFill>
                  <a:schemeClr val="accent1">
                    <a:lumMod val="75000"/>
                  </a:schemeClr>
                </a:solidFill>
              </a:rPr>
              <a:t>Completion guaranteed only after synchronization</a:t>
            </a:r>
          </a:p>
          <a:p>
            <a:r>
              <a:rPr lang="en-US" sz="1000" b="1" dirty="0" smtClean="0">
                <a:solidFill>
                  <a:schemeClr val="accent1">
                    <a:lumMod val="75000"/>
                  </a:schemeClr>
                </a:solidFill>
              </a:rPr>
              <a:t>  </a:t>
            </a:r>
            <a:endParaRPr lang="en-US" sz="1000" b="1" dirty="0">
              <a:solidFill>
                <a:schemeClr val="accent1">
                  <a:lumMod val="75000"/>
                </a:schemeClr>
              </a:solidFill>
            </a:endParaRPr>
          </a:p>
        </p:txBody>
      </p:sp>
    </p:spTree>
    <p:extLst>
      <p:ext uri="{BB962C8B-B14F-4D97-AF65-F5344CB8AC3E}">
        <p14:creationId xmlns:p14="http://schemas.microsoft.com/office/powerpoint/2010/main" val="24893993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4121210"/>
            <a:ext cx="1529712" cy="369332"/>
          </a:xfrm>
          <a:prstGeom prst="rect">
            <a:avLst/>
          </a:prstGeom>
          <a:noFill/>
        </p:spPr>
        <p:txBody>
          <a:bodyPr wrap="square" rtlCol="0">
            <a:spAutoFit/>
          </a:bodyPr>
          <a:lstStyle/>
          <a:p>
            <a:pPr algn="ctr"/>
            <a:r>
              <a:rPr lang="en-US" dirty="0" smtClean="0"/>
              <a:t>PE 0</a:t>
            </a:r>
            <a:endParaRPr lang="en-US" dirty="0"/>
          </a:p>
        </p:txBody>
      </p:sp>
      <p:sp>
        <p:nvSpPr>
          <p:cNvPr id="11" name="Rectangle 10"/>
          <p:cNvSpPr/>
          <p:nvPr/>
        </p:nvSpPr>
        <p:spPr>
          <a:xfrm>
            <a:off x="6545442"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545442"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1130"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01130" y="4121210"/>
            <a:ext cx="1529712" cy="369332"/>
          </a:xfrm>
          <a:prstGeom prst="rect">
            <a:avLst/>
          </a:prstGeom>
          <a:noFill/>
        </p:spPr>
        <p:txBody>
          <a:bodyPr wrap="square" rtlCol="0">
            <a:spAutoFit/>
          </a:bodyPr>
          <a:lstStyle/>
          <a:p>
            <a:pPr algn="ctr"/>
            <a:r>
              <a:rPr lang="en-US" dirty="0" smtClean="0"/>
              <a:t>PE 1</a:t>
            </a:r>
            <a:endParaRPr lang="en-US" dirty="0"/>
          </a:p>
        </p:txBody>
      </p:sp>
      <p:sp>
        <p:nvSpPr>
          <p:cNvPr id="15" name="Rectangle 14"/>
          <p:cNvSpPr/>
          <p:nvPr/>
        </p:nvSpPr>
        <p:spPr>
          <a:xfrm>
            <a:off x="762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62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101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6101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0" name="Rectangle 19"/>
          <p:cNvSpPr/>
          <p:nvPr/>
        </p:nvSpPr>
        <p:spPr>
          <a:xfrm>
            <a:off x="6545442" y="1847078"/>
            <a:ext cx="845958" cy="438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sp>
        <p:nvSpPr>
          <p:cNvPr id="22" name="Rectangle 21"/>
          <p:cNvSpPr/>
          <p:nvPr/>
        </p:nvSpPr>
        <p:spPr>
          <a:xfrm>
            <a:off x="1066800" y="3048000"/>
            <a:ext cx="838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a:t>
            </a:r>
            <a:endParaRPr lang="en-US" dirty="0"/>
          </a:p>
        </p:txBody>
      </p:sp>
      <p:cxnSp>
        <p:nvCxnSpPr>
          <p:cNvPr id="24" name="Straight Arrow Connector 23"/>
          <p:cNvCxnSpPr/>
          <p:nvPr/>
        </p:nvCxnSpPr>
        <p:spPr>
          <a:xfrm flipV="1">
            <a:off x="2612056" y="2121254"/>
            <a:ext cx="3391343" cy="14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12056" y="2236696"/>
            <a:ext cx="3391343" cy="615553"/>
          </a:xfrm>
          <a:prstGeom prst="rect">
            <a:avLst/>
          </a:prstGeom>
          <a:noFill/>
        </p:spPr>
        <p:txBody>
          <a:bodyPr wrap="square" rtlCol="0">
            <a:spAutoFit/>
          </a:bodyPr>
          <a:lstStyle/>
          <a:p>
            <a:pPr algn="ctr"/>
            <a:r>
              <a:rPr lang="en-US" dirty="0" smtClean="0"/>
              <a:t>Excuse me while I overwrite your copy of source</a:t>
            </a:r>
            <a:endParaRPr lang="en-US" dirty="0"/>
          </a:p>
        </p:txBody>
      </p:sp>
      <p:sp>
        <p:nvSpPr>
          <p:cNvPr id="23" name="Rectangle 22"/>
          <p:cNvSpPr/>
          <p:nvPr/>
        </p:nvSpPr>
        <p:spPr>
          <a:xfrm>
            <a:off x="2612056" y="2688218"/>
            <a:ext cx="893144" cy="435982"/>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pic>
        <p:nvPicPr>
          <p:cNvPr id="2" name="Picture 1"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587" y="4121210"/>
            <a:ext cx="457200" cy="457200"/>
          </a:xfrm>
          <a:prstGeom prst="rect">
            <a:avLst/>
          </a:prstGeom>
        </p:spPr>
      </p:pic>
      <p:pic>
        <p:nvPicPr>
          <p:cNvPr id="3" name="Picture 2"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842" y="4121210"/>
            <a:ext cx="457200" cy="457200"/>
          </a:xfrm>
          <a:prstGeom prst="rect">
            <a:avLst/>
          </a:prstGeom>
        </p:spPr>
      </p:pic>
      <p:pic>
        <p:nvPicPr>
          <p:cNvPr id="4" name="Picture 3" descr="Stopwatch_2.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87" y="4172010"/>
            <a:ext cx="406400" cy="406400"/>
          </a:xfrm>
          <a:prstGeom prst="rect">
            <a:avLst/>
          </a:prstGeom>
        </p:spPr>
      </p:pic>
      <p:sp>
        <p:nvSpPr>
          <p:cNvPr id="26" name="Rounded Rectangle 25"/>
          <p:cNvSpPr/>
          <p:nvPr/>
        </p:nvSpPr>
        <p:spPr>
          <a:xfrm>
            <a:off x="4495800" y="4572000"/>
            <a:ext cx="4343400" cy="2057400"/>
          </a:xfrm>
          <a:prstGeom prst="roundRect">
            <a:avLst/>
          </a:prstGeom>
          <a:solidFill>
            <a:schemeClr val="accent1">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TextBox 26"/>
          <p:cNvSpPr txBox="1"/>
          <p:nvPr/>
        </p:nvSpPr>
        <p:spPr>
          <a:xfrm>
            <a:off x="4572000" y="4267200"/>
            <a:ext cx="1371600" cy="353943"/>
          </a:xfrm>
          <a:prstGeom prst="rect">
            <a:avLst/>
          </a:prstGeom>
          <a:noFill/>
        </p:spPr>
        <p:txBody>
          <a:bodyPr wrap="square" rtlCol="0">
            <a:spAutoFit/>
          </a:bodyPr>
          <a:lstStyle/>
          <a:p>
            <a:r>
              <a:rPr lang="en-US" b="1" dirty="0" smtClean="0"/>
              <a:t>Output</a:t>
            </a:r>
            <a:endParaRPr lang="en-US" b="1" dirty="0"/>
          </a:p>
        </p:txBody>
      </p:sp>
      <p:sp>
        <p:nvSpPr>
          <p:cNvPr id="28" name="TextBox 27"/>
          <p:cNvSpPr txBox="1"/>
          <p:nvPr/>
        </p:nvSpPr>
        <p:spPr>
          <a:xfrm>
            <a:off x="4648200" y="4648200"/>
            <a:ext cx="4114800" cy="1661993"/>
          </a:xfrm>
          <a:prstGeom prst="rect">
            <a:avLst/>
          </a:prstGeom>
          <a:noFill/>
        </p:spPr>
        <p:txBody>
          <a:bodyPr wrap="square" rtlCol="0">
            <a:spAutoFit/>
          </a:bodyPr>
          <a:lstStyle/>
          <a:p>
            <a:r>
              <a:rPr lang="en-US" dirty="0" smtClean="0"/>
              <a:t>target[0] on PE 1 is 1</a:t>
            </a:r>
          </a:p>
          <a:p>
            <a:r>
              <a:rPr lang="en-US" dirty="0" smtClean="0"/>
              <a:t>target[1] on PE 1 is 2</a:t>
            </a:r>
          </a:p>
          <a:p>
            <a:r>
              <a:rPr lang="en-US" dirty="0" smtClean="0"/>
              <a:t>target[2] on PE 1 is 3</a:t>
            </a:r>
          </a:p>
          <a:p>
            <a:r>
              <a:rPr lang="en-US" dirty="0" smtClean="0"/>
              <a:t>target[3] on PE 1 is 4</a:t>
            </a:r>
          </a:p>
          <a:p>
            <a:r>
              <a:rPr lang="en-US" dirty="0" smtClean="0"/>
              <a:t>…</a:t>
            </a:r>
          </a:p>
          <a:p>
            <a:r>
              <a:rPr lang="en-US" dirty="0" smtClean="0"/>
              <a:t>target[9] on PE 1 is 10</a:t>
            </a:r>
            <a:endParaRPr lang="en-US" dirty="0"/>
          </a:p>
        </p:txBody>
      </p:sp>
      <p:sp>
        <p:nvSpPr>
          <p:cNvPr id="29"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(3): PUT</a:t>
            </a:r>
            <a:endParaRPr lang="en-US" altLang="zh-TW" sz="3200" dirty="0">
              <a:ea typeface="新細明體" pitchFamily="-110" charset="-120"/>
              <a:cs typeface="新細明體" pitchFamily="-110" charset="-120"/>
            </a:endParaRPr>
          </a:p>
        </p:txBody>
      </p:sp>
      <p:sp>
        <p:nvSpPr>
          <p:cNvPr id="9" name="Slide Number Placeholder 8"/>
          <p:cNvSpPr>
            <a:spLocks noGrp="1"/>
          </p:cNvSpPr>
          <p:nvPr>
            <p:ph type="sldNum" sz="quarter" idx="12"/>
          </p:nvPr>
        </p:nvSpPr>
        <p:spPr/>
        <p:txBody>
          <a:bodyPr/>
          <a:lstStyle/>
          <a:p>
            <a:fld id="{48CA3DAE-FB33-D04D-BC7A-6AB3E0B4C423}" type="slidenum">
              <a:rPr lang="en-US" smtClean="0"/>
              <a:pPr/>
              <a:t>24</a:t>
            </a:fld>
            <a:endParaRPr lang="en-US"/>
          </a:p>
        </p:txBody>
      </p:sp>
    </p:spTree>
    <p:extLst>
      <p:ext uri="{BB962C8B-B14F-4D97-AF65-F5344CB8AC3E}">
        <p14:creationId xmlns:p14="http://schemas.microsoft.com/office/powerpoint/2010/main" val="415563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par>
                          <p:cTn id="35" fill="hold">
                            <p:stCondLst>
                              <p:cond delay="1500"/>
                            </p:stCondLst>
                            <p:childTnLst>
                              <p:par>
                                <p:cTn id="36" presetID="9" presetClass="exit" presetSubtype="0" fill="hold" nodeType="afterEffect">
                                  <p:stCondLst>
                                    <p:cond delay="0"/>
                                  </p:stCondLst>
                                  <p:childTnLst>
                                    <p:animEffect transition="out" filter="dissolv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2000"/>
                            </p:stCondLst>
                            <p:childTnLst>
                              <p:par>
                                <p:cTn id="40" presetID="42" presetClass="path" presetSubtype="0" accel="50000" decel="50000" fill="hold" grpId="1" nodeType="afterEffect">
                                  <p:stCondLst>
                                    <p:cond delay="0"/>
                                  </p:stCondLst>
                                  <p:childTnLst>
                                    <p:animMotion origin="layout" path="M 2.94291E-6 4.92358E-6 L 0.42963 -0.12205 " pathEditMode="relative" rAng="0" ptsTypes="AA">
                                      <p:cBhvr>
                                        <p:cTn id="41" dur="2000" fill="hold"/>
                                        <p:tgtEl>
                                          <p:spTgt spid="23"/>
                                        </p:tgtEl>
                                        <p:attrNameLst>
                                          <p:attrName>ppt_x</p:attrName>
                                          <p:attrName>ppt_y</p:attrName>
                                        </p:attrNameLst>
                                      </p:cBhvr>
                                      <p:rCtr x="21482" y="-6114"/>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ox(in)">
                                      <p:cBhvr>
                                        <p:cTn id="49" dur="500"/>
                                        <p:tgtEl>
                                          <p:spTgt spid="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3" grpId="0" animBg="1"/>
      <p:bldP spid="23" grpId="1" animBg="1"/>
      <p:bldP spid="26" grpId="0" animBg="1"/>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70000"/>
              </a:lnSpc>
            </a:pPr>
            <a:r>
              <a:rPr lang="en-US" altLang="zh-TW" sz="2400" dirty="0">
                <a:ea typeface="新細明體" pitchFamily="-110" charset="-120"/>
                <a:cs typeface="新細明體" pitchFamily="-110" charset="-120"/>
              </a:rPr>
              <a:t>Get</a:t>
            </a:r>
          </a:p>
          <a:p>
            <a:pPr lvl="1" eaLnBrk="1" hangingPunct="1">
              <a:lnSpc>
                <a:spcPct val="70000"/>
              </a:lnSpc>
            </a:pPr>
            <a:r>
              <a:rPr lang="en-US" altLang="zh-TW" sz="1400" dirty="0">
                <a:ea typeface="新細明體" pitchFamily="-110" charset="-120"/>
                <a:cs typeface="新細明體" pitchFamily="-110" charset="-120"/>
              </a:rPr>
              <a:t>Single variable</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TYPE </a:t>
            </a:r>
            <a:r>
              <a:rPr lang="en-US" altLang="zh-TW" b="1" dirty="0" err="1">
                <a:solidFill>
                  <a:srgbClr val="B95B22"/>
                </a:solidFill>
                <a:ea typeface="新細明體" pitchFamily="-110" charset="-120"/>
                <a:cs typeface="新細明體" pitchFamily="-110" charset="-120"/>
              </a:rPr>
              <a:t>shmem_TYPE_g</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3" eaLnBrk="1" hangingPunct="1">
              <a:lnSpc>
                <a:spcPct val="7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70000"/>
              </a:lnSpc>
            </a:pPr>
            <a:r>
              <a:rPr lang="en-US" altLang="zh-TW" sz="1400" dirty="0">
                <a:ea typeface="新細明體" pitchFamily="-110" charset="-120"/>
                <a:cs typeface="新細明體" pitchFamily="-110" charset="-120"/>
              </a:rPr>
              <a:t>Contiguous object</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shmem_TYPE_get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2" eaLnBrk="1" hangingPunct="1">
              <a:lnSpc>
                <a:spcPct val="7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shmem_getSS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Storage Size (SS, bits) = 32, 64,128,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70000"/>
              </a:lnSpc>
            </a:pPr>
            <a:r>
              <a:rPr lang="en-US" altLang="zh-TW" sz="1400" dirty="0" smtClean="0">
                <a:ea typeface="新細明體" pitchFamily="-110" charset="-120"/>
                <a:cs typeface="新細明體" pitchFamily="-110" charset="-120"/>
              </a:rPr>
              <a:t>Source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00" dirty="0" smtClean="0"/>
              <a:t>Example: Summation at PE 0</a:t>
            </a:r>
          </a:p>
          <a:p>
            <a:pPr marL="0" indent="0">
              <a:buNone/>
            </a:pPr>
            <a:r>
              <a:rPr lang="en-US" sz="1000" dirty="0"/>
              <a:t>{</a:t>
            </a:r>
          </a:p>
          <a:p>
            <a:pPr marL="320675" lvl="1" indent="0">
              <a:buNone/>
            </a:pPr>
            <a:r>
              <a:rPr lang="en-US" sz="1000" dirty="0"/>
              <a:t>/*</a:t>
            </a:r>
            <a:r>
              <a:rPr lang="en-US" sz="1000" b="1" dirty="0"/>
              <a:t>Initializations</a:t>
            </a:r>
            <a:r>
              <a:rPr lang="en-US" sz="1000" dirty="0"/>
              <a:t>*/</a:t>
            </a:r>
          </a:p>
          <a:p>
            <a:pPr marL="320675" lvl="1" indent="0">
              <a:buNone/>
            </a:pPr>
            <a:r>
              <a:rPr lang="en-US" sz="1000" dirty="0" err="1"/>
              <a:t>int</a:t>
            </a:r>
            <a:r>
              <a:rPr lang="en-US" sz="1000" dirty="0"/>
              <a:t> </a:t>
            </a:r>
            <a:r>
              <a:rPr lang="en-US" sz="1000" dirty="0" smtClean="0"/>
              <a:t>*</a:t>
            </a:r>
            <a:r>
              <a:rPr lang="en-US" sz="1000" dirty="0" err="1" smtClean="0"/>
              <a:t>src</a:t>
            </a:r>
            <a:r>
              <a:rPr lang="en-US" sz="1000" dirty="0"/>
              <a:t>;</a:t>
            </a:r>
          </a:p>
          <a:p>
            <a:pPr marL="320675" lvl="1" indent="0">
              <a:buNone/>
            </a:pPr>
            <a:r>
              <a:rPr lang="en-US" sz="1000" dirty="0" err="1"/>
              <a:t>int</a:t>
            </a:r>
            <a:r>
              <a:rPr lang="en-US" sz="1000" dirty="0"/>
              <a:t> </a:t>
            </a:r>
            <a:r>
              <a:rPr lang="en-US" sz="1000" dirty="0" smtClean="0"/>
              <a:t>target, sum;</a:t>
            </a:r>
          </a:p>
          <a:p>
            <a:pPr marL="320675" lvl="1" indent="0">
              <a:buNone/>
            </a:pPr>
            <a:r>
              <a:rPr lang="en-US" sz="1000" dirty="0"/>
              <a:t>…..</a:t>
            </a:r>
          </a:p>
          <a:p>
            <a:pPr marL="320675" lvl="1" indent="0">
              <a:buNone/>
            </a:pPr>
            <a:r>
              <a:rPr lang="en-US" sz="1000" dirty="0" err="1"/>
              <a:t>start_pes</a:t>
            </a:r>
            <a:r>
              <a:rPr lang="en-US" sz="1000" dirty="0"/>
              <a:t>(0);</a:t>
            </a:r>
          </a:p>
          <a:p>
            <a:pPr marL="320675" lvl="1" indent="0">
              <a:buNone/>
            </a:pPr>
            <a:r>
              <a:rPr lang="en-US" sz="1000" dirty="0"/>
              <a:t>….</a:t>
            </a:r>
          </a:p>
          <a:p>
            <a:pPr marL="320675" lvl="1" indent="0">
              <a:buNone/>
            </a:pPr>
            <a:r>
              <a:rPr lang="en-US" sz="1000" dirty="0" err="1"/>
              <a:t>src</a:t>
            </a:r>
            <a:r>
              <a:rPr lang="en-US" sz="1000" dirty="0"/>
              <a:t>  = (</a:t>
            </a:r>
            <a:r>
              <a:rPr lang="en-US" sz="1000" dirty="0" err="1"/>
              <a:t>int</a:t>
            </a:r>
            <a:r>
              <a:rPr lang="en-US" sz="1000" dirty="0"/>
              <a:t> *) </a:t>
            </a:r>
            <a:r>
              <a:rPr lang="en-US" sz="1000" dirty="0" err="1"/>
              <a:t>shmalloc</a:t>
            </a:r>
            <a:r>
              <a:rPr lang="en-US" sz="1000" dirty="0"/>
              <a:t> (</a:t>
            </a:r>
            <a:r>
              <a:rPr lang="en-US" sz="1000" dirty="0" err="1"/>
              <a:t>sizeof</a:t>
            </a:r>
            <a:r>
              <a:rPr lang="en-US" sz="1000" dirty="0"/>
              <a:t> </a:t>
            </a:r>
            <a:r>
              <a:rPr lang="en-US" sz="1000" dirty="0" smtClean="0"/>
              <a:t>(*</a:t>
            </a:r>
            <a:r>
              <a:rPr lang="en-US" sz="1000" dirty="0" err="1" smtClean="0"/>
              <a:t>src</a:t>
            </a:r>
            <a:r>
              <a:rPr lang="en-US" sz="1000" dirty="0" smtClean="0"/>
              <a:t>));</a:t>
            </a:r>
            <a:endParaRPr lang="en-US" sz="1000" dirty="0"/>
          </a:p>
          <a:p>
            <a:pPr marL="320675" lvl="1" indent="0">
              <a:buNone/>
            </a:pPr>
            <a:r>
              <a:rPr lang="en-US" sz="1000" dirty="0" err="1" smtClean="0"/>
              <a:t>src</a:t>
            </a:r>
            <a:r>
              <a:rPr lang="en-US" sz="1000" dirty="0" smtClean="0"/>
              <a:t> = me;</a:t>
            </a:r>
          </a:p>
          <a:p>
            <a:pPr marL="320675" lvl="1" indent="0">
              <a:buNone/>
            </a:pPr>
            <a:r>
              <a:rPr lang="en-US" sz="1000" dirty="0" smtClean="0"/>
              <a:t>sum=me;</a:t>
            </a:r>
          </a:p>
          <a:p>
            <a:pPr marL="320675" lvl="1" indent="0">
              <a:buNone/>
            </a:pPr>
            <a:r>
              <a:rPr lang="en-US" sz="1000" dirty="0" smtClean="0"/>
              <a:t>if(me == 0){</a:t>
            </a:r>
          </a:p>
          <a:p>
            <a:pPr marL="595312" lvl="2" indent="0">
              <a:buNone/>
            </a:pPr>
            <a:r>
              <a:rPr lang="en-US" sz="1000" dirty="0" smtClean="0"/>
              <a:t>for(</a:t>
            </a:r>
            <a:r>
              <a:rPr lang="en-US" sz="1000" dirty="0" err="1" smtClean="0"/>
              <a:t>int</a:t>
            </a:r>
            <a:r>
              <a:rPr lang="en-US" sz="1000" dirty="0" smtClean="0"/>
              <a:t> </a:t>
            </a:r>
            <a:r>
              <a:rPr lang="en-US" sz="1000" dirty="0" err="1" smtClean="0"/>
              <a:t>i</a:t>
            </a:r>
            <a:r>
              <a:rPr lang="en-US" sz="1000" dirty="0" smtClean="0"/>
              <a:t> = 1,i&lt;</a:t>
            </a:r>
            <a:r>
              <a:rPr lang="en-US" sz="1000" dirty="0" err="1" smtClean="0"/>
              <a:t>num_pes</a:t>
            </a:r>
            <a:r>
              <a:rPr lang="en-US" sz="1000" dirty="0" smtClean="0"/>
              <a:t>();</a:t>
            </a:r>
            <a:r>
              <a:rPr lang="en-US" sz="1000" dirty="0" err="1" smtClean="0"/>
              <a:t>i</a:t>
            </a:r>
            <a:r>
              <a:rPr lang="en-US" sz="1000" dirty="0" smtClean="0"/>
              <a:t>++){ </a:t>
            </a:r>
          </a:p>
          <a:p>
            <a:pPr marL="595312" lvl="2" indent="0">
              <a:buNone/>
            </a:pPr>
            <a:r>
              <a:rPr lang="en-US" sz="1000" dirty="0" smtClean="0"/>
              <a:t>  </a:t>
            </a:r>
            <a:r>
              <a:rPr lang="en-US" sz="1000" dirty="0" err="1" smtClean="0"/>
              <a:t>shmem_int_get</a:t>
            </a:r>
            <a:r>
              <a:rPr lang="en-US" sz="1000" dirty="0" smtClean="0"/>
              <a:t>(&amp;target, </a:t>
            </a:r>
            <a:r>
              <a:rPr lang="en-US" sz="1000" dirty="0" err="1" smtClean="0"/>
              <a:t>src</a:t>
            </a:r>
            <a:r>
              <a:rPr lang="en-US" sz="1000" dirty="0" smtClean="0"/>
              <a:t>, 1, </a:t>
            </a:r>
            <a:r>
              <a:rPr lang="en-US" sz="1000" dirty="0" err="1" smtClean="0"/>
              <a:t>i</a:t>
            </a:r>
            <a:r>
              <a:rPr lang="en-US" sz="1000" dirty="0" smtClean="0"/>
              <a:t>) </a:t>
            </a:r>
          </a:p>
          <a:p>
            <a:pPr marL="595312" lvl="2" indent="0">
              <a:buNone/>
            </a:pPr>
            <a:r>
              <a:rPr lang="en-US" sz="1000" dirty="0" smtClean="0"/>
              <a:t>  sum = sum + target; </a:t>
            </a:r>
          </a:p>
          <a:p>
            <a:pPr marL="595312" lvl="2" indent="0">
              <a:buNone/>
            </a:pPr>
            <a:r>
              <a:rPr lang="en-US" sz="1000" dirty="0"/>
              <a:t>}</a:t>
            </a:r>
            <a:endParaRPr lang="en-US" sz="1000" dirty="0" smtClean="0"/>
          </a:p>
          <a:p>
            <a:pPr marL="320675" lvl="1" indent="0">
              <a:buNone/>
            </a:pPr>
            <a:r>
              <a:rPr lang="en-US" sz="1000" dirty="0" smtClean="0"/>
              <a:t>}</a:t>
            </a:r>
          </a:p>
          <a:p>
            <a:pPr marL="320675" lvl="1" indent="0">
              <a:buNone/>
            </a:pPr>
            <a:r>
              <a:rPr lang="en-US" sz="1000" dirty="0" smtClean="0"/>
              <a:t>…</a:t>
            </a:r>
          </a:p>
          <a:p>
            <a:pPr marL="0" indent="0">
              <a:buNone/>
            </a:pPr>
            <a:r>
              <a:rPr lang="en-US" sz="1000" dirty="0"/>
              <a:t>}</a:t>
            </a:r>
            <a:endParaRPr lang="en-US" sz="1000" dirty="0" smtClean="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26</a:t>
            </a:fld>
            <a:endParaRPr lang="en-US"/>
          </a:p>
        </p:txBody>
      </p:sp>
      <p:sp>
        <p:nvSpPr>
          <p:cNvPr id="5" name="Rectangular Callout 4"/>
          <p:cNvSpPr/>
          <p:nvPr/>
        </p:nvSpPr>
        <p:spPr>
          <a:xfrm>
            <a:off x="1905000" y="22479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27860" y="2296239"/>
            <a:ext cx="1905000" cy="246221"/>
          </a:xfrm>
          <a:prstGeom prst="rect">
            <a:avLst/>
          </a:prstGeom>
          <a:noFill/>
        </p:spPr>
        <p:txBody>
          <a:bodyPr wrap="square" rtlCol="0">
            <a:spAutoFit/>
          </a:bodyPr>
          <a:lstStyle/>
          <a:p>
            <a:pPr algn="ctr"/>
            <a:r>
              <a:rPr lang="en-US" sz="1000" b="1" dirty="0" smtClean="0"/>
              <a:t>Automatic data element</a:t>
            </a:r>
            <a:endParaRPr lang="en-US" sz="1000" b="1" dirty="0"/>
          </a:p>
        </p:txBody>
      </p:sp>
      <p:sp>
        <p:nvSpPr>
          <p:cNvPr id="7" name="Rectangular Callout 6"/>
          <p:cNvSpPr/>
          <p:nvPr/>
        </p:nvSpPr>
        <p:spPr>
          <a:xfrm>
            <a:off x="3352800" y="32004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75660" y="3248739"/>
            <a:ext cx="1905000" cy="246221"/>
          </a:xfrm>
          <a:prstGeom prst="rect">
            <a:avLst/>
          </a:prstGeom>
          <a:noFill/>
        </p:spPr>
        <p:txBody>
          <a:bodyPr wrap="square" rtlCol="0">
            <a:spAutoFit/>
          </a:bodyPr>
          <a:lstStyle/>
          <a:p>
            <a:pPr algn="ctr"/>
            <a:r>
              <a:rPr lang="en-US" sz="1000" b="1" dirty="0" smtClean="0"/>
              <a:t>Symmetric data element</a:t>
            </a:r>
            <a:endParaRPr lang="en-US" sz="1000" b="1" dirty="0"/>
          </a:p>
        </p:txBody>
      </p:sp>
      <p:sp>
        <p:nvSpPr>
          <p:cNvPr id="9" name="Rectangular Callout 8"/>
          <p:cNvSpPr/>
          <p:nvPr/>
        </p:nvSpPr>
        <p:spPr>
          <a:xfrm>
            <a:off x="2895600" y="46482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18460" y="4696539"/>
            <a:ext cx="2034540" cy="246221"/>
          </a:xfrm>
          <a:prstGeom prst="rect">
            <a:avLst/>
          </a:prstGeom>
          <a:noFill/>
        </p:spPr>
        <p:txBody>
          <a:bodyPr wrap="square" rtlCol="0">
            <a:spAutoFit/>
          </a:bodyPr>
          <a:lstStyle/>
          <a:p>
            <a:pPr algn="ctr"/>
            <a:r>
              <a:rPr lang="en-US" sz="1000" b="1" dirty="0" smtClean="0"/>
              <a:t>No synchronization before use</a:t>
            </a:r>
            <a:endParaRPr lang="en-US" sz="1000" b="1" dirty="0"/>
          </a:p>
        </p:txBody>
      </p:sp>
      <p:sp>
        <p:nvSpPr>
          <p:cNvPr id="11" name="Rounded Rectangle 10"/>
          <p:cNvSpPr/>
          <p:nvPr/>
        </p:nvSpPr>
        <p:spPr>
          <a:xfrm>
            <a:off x="6248400" y="3409949"/>
            <a:ext cx="2362200" cy="215265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2" name="TextBox 11"/>
          <p:cNvSpPr txBox="1"/>
          <p:nvPr/>
        </p:nvSpPr>
        <p:spPr>
          <a:xfrm>
            <a:off x="6400800" y="3553539"/>
            <a:ext cx="2057400" cy="1815882"/>
          </a:xfrm>
          <a:prstGeom prst="rect">
            <a:avLst/>
          </a:prstGeom>
          <a:noFill/>
        </p:spPr>
        <p:txBody>
          <a:bodyPr wrap="square" rtlCol="0">
            <a:spAutoFit/>
          </a:bodyPr>
          <a:lstStyle/>
          <a:p>
            <a:pPr algn="ctr"/>
            <a:r>
              <a:rPr lang="en-US" sz="1200" b="1" u="sng" dirty="0" smtClean="0">
                <a:solidFill>
                  <a:srgbClr val="FF0000"/>
                </a:solidFill>
              </a:rPr>
              <a:t>Points To Remember</a:t>
            </a:r>
          </a:p>
          <a:p>
            <a:pPr marL="171450" indent="-171450">
              <a:buFont typeface="Arial" pitchFamily="34" charset="0"/>
              <a:buChar char="•"/>
            </a:pPr>
            <a:endParaRPr lang="en-US" sz="1000" b="1" dirty="0" smtClean="0"/>
          </a:p>
          <a:p>
            <a:pPr marL="171450" indent="-171450">
              <a:buFont typeface="Arial" pitchFamily="34" charset="0"/>
              <a:buChar char="•"/>
            </a:pPr>
            <a:r>
              <a:rPr lang="en-US" sz="1000" b="1" dirty="0" smtClean="0"/>
              <a:t>‘Source’ has to be remotely accessible</a:t>
            </a:r>
          </a:p>
          <a:p>
            <a:endParaRPr lang="en-US" sz="1000" b="1" dirty="0" smtClean="0"/>
          </a:p>
          <a:p>
            <a:pPr marL="171450" indent="-171450">
              <a:buFont typeface="Arial" pitchFamily="34" charset="0"/>
              <a:buChar char="•"/>
            </a:pPr>
            <a:r>
              <a:rPr lang="en-US" sz="1000" b="1" dirty="0" smtClean="0"/>
              <a:t>Consecutive gets finish in order </a:t>
            </a:r>
          </a:p>
          <a:p>
            <a:endParaRPr lang="en-US" sz="1000" b="1" dirty="0"/>
          </a:p>
          <a:p>
            <a:pPr marL="171450" indent="-171450">
              <a:buFont typeface="Arial" pitchFamily="34" charset="0"/>
              <a:buChar char="•"/>
            </a:pPr>
            <a:r>
              <a:rPr lang="en-US" sz="1000" b="1" dirty="0"/>
              <a:t>The routines return after the data has been delivered to the </a:t>
            </a:r>
            <a:r>
              <a:rPr lang="en-US" sz="1000" b="1" dirty="0" smtClean="0"/>
              <a:t>‘target’ </a:t>
            </a:r>
            <a:r>
              <a:rPr lang="en-US" sz="1000" b="1" dirty="0"/>
              <a:t>on the local PE</a:t>
            </a:r>
          </a:p>
        </p:txBody>
      </p:sp>
    </p:spTree>
    <p:extLst>
      <p:ext uri="{BB962C8B-B14F-4D97-AF65-F5344CB8AC3E}">
        <p14:creationId xmlns:p14="http://schemas.microsoft.com/office/powerpoint/2010/main" val="2990322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err="1" smtClean="0">
                <a:ea typeface="新細明體" pitchFamily="-110" charset="-120"/>
                <a:cs typeface="新細明體" pitchFamily="-110" charset="-120"/>
              </a:rPr>
              <a:t>Strided</a:t>
            </a:r>
            <a:r>
              <a:rPr lang="en-US" altLang="zh-TW" sz="3300" dirty="0" smtClean="0">
                <a:ea typeface="新細明體" pitchFamily="-110" charset="-120"/>
                <a:cs typeface="新細明體" pitchFamily="-110" charset="-120"/>
              </a:rPr>
              <a:t> put/get</a:t>
            </a:r>
            <a:endParaRPr lang="en-US" altLang="zh-TW" dirty="0">
              <a:ea typeface="新細明體" pitchFamily="-110" charset="-120"/>
              <a:cs typeface="新細明體" pitchFamily="-110" charset="-120"/>
            </a:endParaRPr>
          </a:p>
          <a:p>
            <a:pPr lvl="2" eaLnBrk="1" hangingPunct="1">
              <a:lnSpc>
                <a:spcPct val="70000"/>
              </a:lnSpc>
            </a:pPr>
            <a:r>
              <a:rPr lang="en-US" altLang="zh-TW" sz="2000" b="1" dirty="0" smtClean="0">
                <a:solidFill>
                  <a:srgbClr val="B95B22"/>
                </a:solidFill>
                <a:ea typeface="新細明體" pitchFamily="-110" charset="-120"/>
                <a:cs typeface="新細明體" pitchFamily="-110" charset="-120"/>
              </a:rPr>
              <a:t>void </a:t>
            </a:r>
            <a:r>
              <a:rPr lang="en-US" altLang="zh-TW" sz="2000" b="1" dirty="0" err="1" smtClean="0">
                <a:solidFill>
                  <a:srgbClr val="B95B22"/>
                </a:solidFill>
                <a:ea typeface="新細明體" pitchFamily="-110" charset="-120"/>
                <a:cs typeface="新細明體" pitchFamily="-110" charset="-120"/>
              </a:rPr>
              <a:t>shmem_TYPE_iput</a:t>
            </a:r>
            <a:r>
              <a:rPr lang="en-US" altLang="zh-TW" sz="2000" b="1" dirty="0" smtClean="0">
                <a:solidFill>
                  <a:srgbClr val="B95B22"/>
                </a:solidFill>
                <a:ea typeface="新細明體" pitchFamily="-110" charset="-120"/>
                <a:cs typeface="新細明體" pitchFamily="-110" charset="-120"/>
              </a:rPr>
              <a:t>(</a:t>
            </a:r>
            <a:r>
              <a:rPr lang="en-US" altLang="zh-TW" sz="2000" b="1" dirty="0">
                <a:solidFill>
                  <a:srgbClr val="B95B22"/>
                </a:solidFill>
                <a:ea typeface="新細明體" pitchFamily="-110" charset="-120"/>
                <a:cs typeface="新細明體" pitchFamily="-110" charset="-120"/>
              </a:rPr>
              <a:t>TYPE *target, </a:t>
            </a:r>
            <a:r>
              <a:rPr lang="en-US" altLang="zh-TW" sz="2000" b="1" dirty="0" err="1">
                <a:solidFill>
                  <a:srgbClr val="B95B22"/>
                </a:solidFill>
                <a:ea typeface="新細明體" pitchFamily="-110" charset="-120"/>
                <a:cs typeface="新細明體" pitchFamily="-110" charset="-120"/>
              </a:rPr>
              <a:t>const</a:t>
            </a: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TYPE *</a:t>
            </a:r>
            <a:r>
              <a:rPr lang="en-US" altLang="zh-TW" sz="2000" b="1" dirty="0">
                <a:solidFill>
                  <a:srgbClr val="B95B22"/>
                </a:solidFill>
                <a:ea typeface="新細明體" pitchFamily="-110" charset="-120"/>
                <a:cs typeface="新細明體" pitchFamily="-110" charset="-120"/>
              </a:rPr>
              <a:t>source</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tst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sst</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size_t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nelems</a:t>
            </a:r>
            <a:r>
              <a:rPr lang="en-US" altLang="zh-TW" sz="2000" b="1" dirty="0" smtClean="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int</a:t>
            </a:r>
            <a:r>
              <a:rPr lang="en-US" altLang="zh-TW" sz="2000" b="1" dirty="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pe</a:t>
            </a:r>
            <a:r>
              <a:rPr lang="en-US" altLang="zh-TW" sz="2000"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a:t>
            </a:r>
            <a:r>
              <a:rPr lang="en-US" altLang="zh-TW" dirty="0" smtClean="0">
                <a:ea typeface="新細明體" pitchFamily="-110" charset="-120"/>
                <a:cs typeface="新細明體" pitchFamily="-110" charset="-120"/>
              </a:rPr>
              <a:t>logical</a:t>
            </a:r>
          </a:p>
          <a:p>
            <a:pPr lvl="3" eaLnBrk="1" hangingPunct="1">
              <a:lnSpc>
                <a:spcPct val="70000"/>
              </a:lnSpc>
            </a:pPr>
            <a:r>
              <a:rPr lang="en-US" altLang="zh-TW" dirty="0" err="1">
                <a:ea typeface="新細明體" pitchFamily="-110" charset="-120"/>
                <a:cs typeface="新細明體" pitchFamily="-110" charset="-120"/>
              </a:rPr>
              <a:t>t</a:t>
            </a:r>
            <a:r>
              <a:rPr lang="en-US" altLang="zh-TW" dirty="0" err="1" smtClean="0">
                <a:ea typeface="新細明體" pitchFamily="-110" charset="-120"/>
                <a:cs typeface="新細明體" pitchFamily="-110" charset="-120"/>
              </a:rPr>
              <a:t>st</a:t>
            </a:r>
            <a:r>
              <a:rPr lang="en-US" altLang="zh-TW" dirty="0" smtClean="0">
                <a:ea typeface="新細明體" pitchFamily="-110" charset="-120"/>
                <a:cs typeface="新細明體" pitchFamily="-110" charset="-120"/>
              </a:rPr>
              <a:t> and </a:t>
            </a:r>
            <a:r>
              <a:rPr lang="en-US" altLang="zh-TW" dirty="0" err="1" smtClean="0">
                <a:ea typeface="新細明體" pitchFamily="-110" charset="-120"/>
                <a:cs typeface="新細明體" pitchFamily="-110" charset="-120"/>
              </a:rPr>
              <a:t>sst</a:t>
            </a:r>
            <a:r>
              <a:rPr lang="en-US" altLang="zh-TW" dirty="0" smtClean="0">
                <a:ea typeface="新細明體" pitchFamily="-110" charset="-120"/>
                <a:cs typeface="新細明體" pitchFamily="-110" charset="-120"/>
              </a:rPr>
              <a:t> indicate stride between accesses of target and source resp.</a:t>
            </a:r>
            <a:endParaRPr lang="en-US" altLang="zh-TW" dirty="0">
              <a:ea typeface="新細明體" pitchFamily="-110" charset="-120"/>
              <a:cs typeface="新細明體" pitchFamily="-110" charset="-120"/>
            </a:endParaRPr>
          </a:p>
          <a:p>
            <a:pPr marL="685800" lvl="2" indent="0" eaLnBrk="1" hangingPunct="1">
              <a:lnSpc>
                <a:spcPct val="70000"/>
              </a:lnSpc>
              <a:buNone/>
            </a:pPr>
            <a:endParaRPr lang="en-US" altLang="zh-TW" dirty="0">
              <a:ea typeface="新細明體" pitchFamily="-110" charset="-120"/>
              <a:cs typeface="新細明體" pitchFamily="-110" charset="-120"/>
            </a:endParaRPr>
          </a:p>
          <a:p>
            <a:pPr lvl="2" eaLnBrk="1" hangingPunct="1">
              <a:lnSpc>
                <a:spcPct val="70000"/>
              </a:lnSpc>
            </a:pPr>
            <a:endParaRPr lang="en-US" altLang="zh-TW" dirty="0" smtClean="0">
              <a:ea typeface="新細明體" pitchFamily="-110" charset="-120"/>
              <a:cs typeface="新細明體" pitchFamily="-110" charset="-120"/>
            </a:endParaRPr>
          </a:p>
          <a:p>
            <a:pPr lvl="2" eaLnBrk="1" hangingPunct="1">
              <a:lnSpc>
                <a:spcPct val="70000"/>
              </a:lnSpc>
            </a:pPr>
            <a:endParaRPr lang="en-US" altLang="zh-TW" dirty="0">
              <a:ea typeface="新細明體" pitchFamily="-110" charset="-120"/>
              <a:cs typeface="新細明體" pitchFamily="-110" charset="-120"/>
            </a:endParaRPr>
          </a:p>
          <a:p>
            <a:pPr lvl="2" eaLnBrk="1" hangingPunct="1">
              <a:lnSpc>
                <a:spcPct val="70000"/>
              </a:lnSpc>
            </a:pPr>
            <a:r>
              <a:rPr lang="en-US" altLang="zh-TW" dirty="0" smtClean="0">
                <a:ea typeface="新細明體" pitchFamily="-110" charset="-120"/>
                <a:cs typeface="新細明體" pitchFamily="-110" charset="-120"/>
              </a:rPr>
              <a:t>And the sized variants as for put/get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27</a:t>
            </a:fld>
            <a:endParaRPr lang="en-US"/>
          </a:p>
        </p:txBody>
      </p:sp>
    </p:spTree>
    <p:extLst>
      <p:ext uri="{BB962C8B-B14F-4D97-AF65-F5344CB8AC3E}">
        <p14:creationId xmlns:p14="http://schemas.microsoft.com/office/powerpoint/2010/main" val="8722566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smtClean="0">
                <a:ea typeface="新細明體" pitchFamily="-110" charset="-120"/>
                <a:cs typeface="新細明體" pitchFamily="-110" charset="-120"/>
              </a:rPr>
              <a:t>Put vs. Get </a:t>
            </a:r>
            <a:endParaRPr lang="en-US" altLang="zh-TW" sz="3300"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 call completes when data is “being sent”</a:t>
            </a:r>
          </a:p>
          <a:p>
            <a:pPr lvl="1" eaLnBrk="1" hangingPunct="1">
              <a:lnSpc>
                <a:spcPct val="70000"/>
              </a:lnSpc>
            </a:pPr>
            <a:r>
              <a:rPr lang="en-US" altLang="zh-TW" dirty="0" smtClean="0">
                <a:ea typeface="新細明體" pitchFamily="-110" charset="-120"/>
                <a:cs typeface="新細明體" pitchFamily="-110" charset="-120"/>
              </a:rPr>
              <a:t>Get call completes when data is “stored locally”</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Cannot assume put has written until later synchronization</a:t>
            </a:r>
          </a:p>
          <a:p>
            <a:pPr lvl="2" eaLnBrk="1" hangingPunct="1">
              <a:lnSpc>
                <a:spcPct val="70000"/>
              </a:lnSpc>
            </a:pPr>
            <a:r>
              <a:rPr lang="en-US" altLang="zh-TW" dirty="0" smtClean="0">
                <a:ea typeface="新細明體" pitchFamily="-110" charset="-120"/>
                <a:cs typeface="新細明體" pitchFamily="-110" charset="-120"/>
              </a:rPr>
              <a:t>Data still in transit</a:t>
            </a:r>
          </a:p>
          <a:p>
            <a:pPr lvl="2" eaLnBrk="1" hangingPunct="1">
              <a:lnSpc>
                <a:spcPct val="70000"/>
              </a:lnSpc>
            </a:pPr>
            <a:r>
              <a:rPr lang="en-US" altLang="zh-TW" dirty="0" smtClean="0">
                <a:ea typeface="新細明體" pitchFamily="-110" charset="-120"/>
                <a:cs typeface="新細明體" pitchFamily="-110" charset="-120"/>
              </a:rPr>
              <a:t>Partially written at target</a:t>
            </a:r>
          </a:p>
          <a:p>
            <a:pPr lvl="2" eaLnBrk="1" hangingPunct="1">
              <a:lnSpc>
                <a:spcPct val="70000"/>
              </a:lnSpc>
            </a:pPr>
            <a:r>
              <a:rPr lang="en-US" altLang="zh-TW" dirty="0" smtClean="0">
                <a:ea typeface="新細明體" pitchFamily="-110" charset="-120"/>
                <a:cs typeface="新細明體" pitchFamily="-110" charset="-120"/>
              </a:rPr>
              <a:t>Put order changed by e.g. network</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Puts allow overlap</a:t>
            </a:r>
          </a:p>
          <a:p>
            <a:pPr lvl="2" eaLnBrk="1" hangingPunct="1">
              <a:lnSpc>
                <a:spcPct val="70000"/>
              </a:lnSpc>
            </a:pPr>
            <a:r>
              <a:rPr lang="en-US" altLang="zh-TW" dirty="0" smtClean="0">
                <a:ea typeface="新細明體" pitchFamily="-110" charset="-120"/>
                <a:cs typeface="新細明體" pitchFamily="-110" charset="-120"/>
              </a:rPr>
              <a:t>Communicate</a:t>
            </a:r>
          </a:p>
          <a:p>
            <a:pPr lvl="2" eaLnBrk="1" hangingPunct="1">
              <a:lnSpc>
                <a:spcPct val="70000"/>
              </a:lnSpc>
            </a:pPr>
            <a:r>
              <a:rPr lang="en-US" altLang="zh-TW" dirty="0" smtClean="0">
                <a:ea typeface="新細明體" pitchFamily="-110" charset="-120"/>
                <a:cs typeface="新細明體" pitchFamily="-110" charset="-120"/>
              </a:rPr>
              <a:t>Compute</a:t>
            </a:r>
          </a:p>
          <a:p>
            <a:pPr lvl="2" eaLnBrk="1" hangingPunct="1">
              <a:lnSpc>
                <a:spcPct val="70000"/>
              </a:lnSpc>
            </a:pPr>
            <a:r>
              <a:rPr lang="en-US" altLang="zh-TW" dirty="0" smtClean="0">
                <a:ea typeface="新細明體" pitchFamily="-110" charset="-120"/>
                <a:cs typeface="新細明體" pitchFamily="-110" charset="-120"/>
              </a:rPr>
              <a:t>Synchronize</a:t>
            </a:r>
          </a:p>
          <a:p>
            <a:pPr marL="685800" lvl="2" indent="0" eaLnBrk="1" hangingPunct="1">
              <a:lnSpc>
                <a:spcPct val="70000"/>
              </a:lnSpc>
              <a:buNone/>
            </a:pP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28</a:t>
            </a:fld>
            <a:endParaRPr lang="en-US"/>
          </a:p>
        </p:txBody>
      </p:sp>
    </p:spTree>
    <p:extLst>
      <p:ext uri="{BB962C8B-B14F-4D97-AF65-F5344CB8AC3E}">
        <p14:creationId xmlns:p14="http://schemas.microsoft.com/office/powerpoint/2010/main" val="22085184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a:t>
            </a:r>
            <a:r>
              <a:rPr lang="en-US" altLang="zh-TW" sz="3200" b="1" dirty="0">
                <a:ea typeface="新細明體" pitchFamily="-110" charset="-120"/>
                <a:cs typeface="新細明體" pitchFamily="-110" charset="-120"/>
              </a:rPr>
              <a:t>(1)</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smtClean="0">
                <a:ea typeface="新細明體" pitchFamily="-110" charset="-120"/>
                <a:cs typeface="新細明體" pitchFamily="-110" charset="-120"/>
              </a:rPr>
              <a:t>Active Sets</a:t>
            </a:r>
          </a:p>
          <a:p>
            <a:pPr lvl="1" eaLnBrk="1" hangingPunct="1">
              <a:lnSpc>
                <a:spcPct val="80000"/>
              </a:lnSpc>
            </a:pPr>
            <a:r>
              <a:rPr lang="en-US" altLang="zh-TW" sz="2000" dirty="0" smtClean="0">
                <a:ea typeface="新細明體" pitchFamily="-110" charset="-120"/>
                <a:cs typeface="新細明體" pitchFamily="-110" charset="-120"/>
              </a:rPr>
              <a:t>Way to specify a subset of PEs</a:t>
            </a:r>
          </a:p>
          <a:p>
            <a:pPr lvl="1" eaLnBrk="1" hangingPunct="1">
              <a:lnSpc>
                <a:spcPct val="80000"/>
              </a:lnSpc>
            </a:pPr>
            <a:r>
              <a:rPr lang="en-US" altLang="zh-TW" sz="2000" dirty="0" smtClean="0">
                <a:ea typeface="新細明體" pitchFamily="-110" charset="-120"/>
                <a:cs typeface="新細明體" pitchFamily="-110" charset="-120"/>
              </a:rPr>
              <a:t>A triple:</a:t>
            </a:r>
          </a:p>
          <a:p>
            <a:pPr lvl="2" eaLnBrk="1" hangingPunct="1">
              <a:lnSpc>
                <a:spcPct val="80000"/>
              </a:lnSpc>
            </a:pPr>
            <a:r>
              <a:rPr lang="en-US" altLang="zh-TW" sz="1700" dirty="0" smtClean="0">
                <a:ea typeface="新細明體" pitchFamily="-110" charset="-120"/>
                <a:cs typeface="新細明體" pitchFamily="-110" charset="-120"/>
              </a:rPr>
              <a:t>Start PE</a:t>
            </a:r>
          </a:p>
          <a:p>
            <a:pPr lvl="2" eaLnBrk="1" hangingPunct="1">
              <a:lnSpc>
                <a:spcPct val="80000"/>
              </a:lnSpc>
            </a:pPr>
            <a:r>
              <a:rPr lang="en-US" altLang="zh-TW" sz="1700" dirty="0" smtClean="0">
                <a:ea typeface="新細明體" pitchFamily="-110" charset="-120"/>
                <a:cs typeface="新細明體" pitchFamily="-110" charset="-120"/>
              </a:rPr>
              <a:t>Stride (log</a:t>
            </a:r>
            <a:r>
              <a:rPr lang="en-US" altLang="zh-TW" sz="1800" baseline="-25000" dirty="0" smtClean="0">
                <a:ea typeface="新細明體" pitchFamily="-110" charset="-120"/>
                <a:cs typeface="新細明體" pitchFamily="-110" charset="-120"/>
              </a:rPr>
              <a:t>2</a:t>
            </a:r>
            <a:r>
              <a:rPr lang="en-US" altLang="zh-TW" sz="1700" dirty="0" smtClean="0">
                <a:ea typeface="新細明體" pitchFamily="-110" charset="-120"/>
                <a:cs typeface="新細明體" pitchFamily="-110" charset="-120"/>
              </a:rPr>
              <a:t>)</a:t>
            </a:r>
          </a:p>
          <a:p>
            <a:pPr lvl="2" eaLnBrk="1" hangingPunct="1">
              <a:lnSpc>
                <a:spcPct val="80000"/>
              </a:lnSpc>
            </a:pPr>
            <a:r>
              <a:rPr lang="en-US" altLang="zh-TW" sz="1700" dirty="0" smtClean="0">
                <a:ea typeface="新細明體" pitchFamily="-110" charset="-120"/>
                <a:cs typeface="新細明體" pitchFamily="-110" charset="-120"/>
              </a:rPr>
              <a:t>Size of set</a:t>
            </a:r>
          </a:p>
          <a:p>
            <a:pPr lvl="1"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sz="2000" dirty="0" smtClean="0">
                <a:ea typeface="新細明體" pitchFamily="-110" charset="-120"/>
                <a:cs typeface="新細明體" pitchFamily="-110" charset="-120"/>
              </a:rPr>
              <a:t>Limitations</a:t>
            </a:r>
          </a:p>
          <a:p>
            <a:pPr lvl="2" eaLnBrk="1" hangingPunct="1">
              <a:lnSpc>
                <a:spcPct val="80000"/>
              </a:lnSpc>
            </a:pPr>
            <a:r>
              <a:rPr lang="en-US" altLang="zh-TW" sz="1700" dirty="0" smtClean="0">
                <a:ea typeface="新細明體" pitchFamily="-110" charset="-120"/>
                <a:cs typeface="新細明體" pitchFamily="-110" charset="-120"/>
              </a:rPr>
              <a:t>Stride must be powers of 2</a:t>
            </a:r>
          </a:p>
          <a:p>
            <a:pPr lvl="2" eaLnBrk="1" hangingPunct="1">
              <a:lnSpc>
                <a:spcPct val="80000"/>
              </a:lnSpc>
            </a:pPr>
            <a:r>
              <a:rPr lang="en-US" altLang="zh-TW" sz="1700" dirty="0" smtClean="0">
                <a:ea typeface="新細明體" pitchFamily="-110" charset="-120"/>
                <a:cs typeface="新細明體" pitchFamily="-110" charset="-120"/>
              </a:rPr>
              <a:t>Only define ‘regular’ PE sub-groups</a:t>
            </a:r>
            <a:endParaRPr lang="en-US" altLang="zh-TW" sz="17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Prerequisites</a:t>
            </a:r>
            <a:endParaRPr lang="en-US" altLang="zh-TW" sz="3200" b="1"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524000"/>
            <a:ext cx="8229600" cy="4800600"/>
          </a:xfrm>
        </p:spPr>
        <p:txBody>
          <a:bodyPr>
            <a:normAutofit/>
          </a:bodyPr>
          <a:lstStyle/>
          <a:p>
            <a:pPr eaLnBrk="1" hangingPunct="1">
              <a:buClr>
                <a:schemeClr val="tx1"/>
              </a:buClr>
              <a:buFont typeface="Wingdings" charset="2"/>
              <a:buChar char="§"/>
            </a:pPr>
            <a:r>
              <a:rPr lang="en-US" altLang="zh-TW" sz="1600" dirty="0" smtClean="0">
                <a:ea typeface="新細明體" pitchFamily="-110" charset="-120"/>
                <a:cs typeface="新細明體" pitchFamily="-110" charset="-120"/>
              </a:rPr>
              <a:t>Knowledge of C/Fortran</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Familiarity with parallel computing</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Linux/UNIX command-line</a:t>
            </a:r>
            <a:endParaRPr lang="en-US" altLang="zh-TW" sz="1600" dirty="0">
              <a:ea typeface="新細明體" pitchFamily="-110" charset="-120"/>
              <a:cs typeface="新細明體" pitchFamily="-110" charset="-120"/>
            </a:endParaRP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Useful for hands-on</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64-bit Linux (native, VM or remote)</a:t>
            </a:r>
          </a:p>
          <a:p>
            <a:pPr lvl="2" eaLnBrk="1" hangingPunct="1">
              <a:buClr>
                <a:schemeClr val="tx1"/>
              </a:buClr>
              <a:buFont typeface="Wingdings" charset="2"/>
              <a:buChar char="§"/>
            </a:pPr>
            <a:r>
              <a:rPr lang="en-US" altLang="zh-TW" sz="1600" dirty="0" smtClean="0">
                <a:ea typeface="新細明體" pitchFamily="-110" charset="-120"/>
                <a:cs typeface="新細明體" pitchFamily="-110" charset="-120"/>
              </a:rPr>
              <a:t>E.g. Fedora, </a:t>
            </a:r>
            <a:r>
              <a:rPr lang="en-US" altLang="zh-TW" sz="1600" dirty="0" err="1" smtClean="0">
                <a:ea typeface="新細明體" pitchFamily="-110" charset="-120"/>
                <a:cs typeface="新細明體" pitchFamily="-110" charset="-120"/>
              </a:rPr>
              <a:t>CentOS</a:t>
            </a:r>
            <a:r>
              <a:rPr lang="en-US" altLang="zh-TW" sz="1600" dirty="0" smtClean="0">
                <a:ea typeface="新細明體" pitchFamily="-110" charset="-120"/>
                <a:cs typeface="新細明體" pitchFamily="-110" charset="-120"/>
              </a:rPr>
              <a:t>, Ubuntu, …</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Installation of </a:t>
            </a:r>
            <a:r>
              <a:rPr lang="en-US" altLang="zh-TW" dirty="0" err="1" smtClean="0">
                <a:ea typeface="新細明體" pitchFamily="-110" charset="-120"/>
                <a:cs typeface="新細明體" pitchFamily="-110" charset="-120"/>
              </a:rPr>
              <a:t>GASNet</a:t>
            </a:r>
            <a:r>
              <a:rPr lang="en-US" altLang="zh-TW" dirty="0" smtClean="0">
                <a:ea typeface="新細明體" pitchFamily="-110" charset="-120"/>
                <a:cs typeface="新細明體" pitchFamily="-110" charset="-120"/>
              </a:rPr>
              <a:t>, “fast” segment configuration preferable</a:t>
            </a:r>
          </a:p>
          <a:p>
            <a:pPr lvl="2">
              <a:buClr>
                <a:schemeClr val="tx1"/>
              </a:buClr>
              <a:buFont typeface="Wingdings" charset="2"/>
              <a:buChar char="§"/>
            </a:pPr>
            <a:r>
              <a:rPr lang="en-US" altLang="zh-TW" dirty="0">
                <a:latin typeface="Courier"/>
                <a:ea typeface="新細明體" pitchFamily="-110" charset="-120"/>
                <a:cs typeface="Courier"/>
                <a:hlinkClick r:id="rId3"/>
              </a:rPr>
              <a:t>http://</a:t>
            </a:r>
            <a:r>
              <a:rPr lang="en-US" altLang="zh-TW" dirty="0" err="1">
                <a:latin typeface="Courier"/>
                <a:ea typeface="新細明體" pitchFamily="-110" charset="-120"/>
                <a:cs typeface="Courier"/>
                <a:hlinkClick r:id="rId3"/>
              </a:rPr>
              <a:t>gasnet.lbl.gov</a:t>
            </a:r>
            <a:r>
              <a:rPr lang="en-US" altLang="zh-TW" dirty="0">
                <a:latin typeface="Courier"/>
                <a:ea typeface="新細明體" pitchFamily="-110" charset="-120"/>
                <a:cs typeface="Courier"/>
                <a:hlinkClick r:id="rId3"/>
              </a:rPr>
              <a:t>/</a:t>
            </a:r>
            <a:endParaRPr lang="en-US" altLang="zh-TW" dirty="0" smtClean="0">
              <a:latin typeface="Courier"/>
              <a:ea typeface="新細明體" pitchFamily="-110" charset="-120"/>
              <a:cs typeface="Courier"/>
            </a:endParaRPr>
          </a:p>
          <a:p>
            <a:pPr lvl="1"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download, test-suite &amp; demo programs</a:t>
            </a:r>
          </a:p>
          <a:p>
            <a:pPr lvl="2">
              <a:buClr>
                <a:schemeClr val="tx1"/>
              </a:buClr>
              <a:buFont typeface="Wingdings" charset="2"/>
              <a:buChar char="§"/>
            </a:pPr>
            <a:r>
              <a:rPr lang="en-US" altLang="zh-TW" dirty="0" smtClean="0">
                <a:latin typeface="Courier"/>
                <a:ea typeface="新細明體" pitchFamily="-110" charset="-120"/>
                <a:cs typeface="Courier"/>
              </a:rPr>
              <a:t>https</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github.com</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openshmem</a:t>
            </a:r>
            <a:r>
              <a:rPr lang="en-US" altLang="zh-TW" dirty="0">
                <a:latin typeface="Courier"/>
                <a:ea typeface="新細明體" pitchFamily="-110" charset="-120"/>
                <a:cs typeface="Courier"/>
              </a:rPr>
              <a:t>-org/</a:t>
            </a:r>
            <a:r>
              <a:rPr lang="en-US" altLang="zh-TW" dirty="0" err="1">
                <a:latin typeface="Courier"/>
                <a:ea typeface="新細明體" pitchFamily="-110" charset="-120"/>
                <a:cs typeface="Courier"/>
              </a:rPr>
              <a:t>openshmem</a:t>
            </a:r>
            <a:endParaRPr lang="en-US" altLang="zh-TW" dirty="0" smtClean="0">
              <a:latin typeface="Courier"/>
              <a:ea typeface="新細明體" pitchFamily="-110" charset="-120"/>
              <a:cs typeface="Courier"/>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a:t>
            </a:fld>
            <a:endParaRPr lang="en-US"/>
          </a:p>
        </p:txBody>
      </p:sp>
    </p:spTree>
    <p:extLst>
      <p:ext uri="{BB962C8B-B14F-4D97-AF65-F5344CB8AC3E}">
        <p14:creationId xmlns:p14="http://schemas.microsoft.com/office/powerpoint/2010/main" val="34058756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Quick look at Active Sets</a:t>
            </a:r>
          </a:p>
          <a:p>
            <a:pPr lvl="1"/>
            <a:r>
              <a:rPr lang="en-US" dirty="0" smtClean="0"/>
              <a:t>Example 1</a:t>
            </a:r>
          </a:p>
          <a:p>
            <a:pPr lvl="2"/>
            <a:r>
              <a:rPr lang="en-US" dirty="0" err="1" smtClean="0"/>
              <a:t>PE_start</a:t>
            </a:r>
            <a:r>
              <a:rPr lang="en-US" dirty="0" smtClean="0"/>
              <a:t> = 0, </a:t>
            </a:r>
            <a:r>
              <a:rPr lang="en-US" dirty="0" err="1" smtClean="0"/>
              <a:t>logPE_stride</a:t>
            </a:r>
            <a:r>
              <a:rPr lang="en-US" dirty="0" smtClean="0"/>
              <a:t> = 0,  </a:t>
            </a:r>
            <a:r>
              <a:rPr lang="en-US" dirty="0" err="1" smtClean="0"/>
              <a:t>PE_size</a:t>
            </a:r>
            <a:r>
              <a:rPr lang="en-US" dirty="0" smtClean="0"/>
              <a:t> = 4</a:t>
            </a:r>
          </a:p>
          <a:p>
            <a:pPr lvl="2">
              <a:buNone/>
            </a:pPr>
            <a:r>
              <a:rPr lang="en-US" b="1" dirty="0" smtClean="0"/>
              <a:t>ACTIVE SET? </a:t>
            </a:r>
          </a:p>
          <a:p>
            <a:pPr lvl="1"/>
            <a:r>
              <a:rPr lang="en-US" dirty="0" smtClean="0"/>
              <a:t>Example 2</a:t>
            </a:r>
          </a:p>
          <a:p>
            <a:pPr lvl="2"/>
            <a:r>
              <a:rPr lang="en-US" dirty="0" err="1" smtClean="0"/>
              <a:t>PE_start</a:t>
            </a:r>
            <a:r>
              <a:rPr lang="en-US" dirty="0" smtClean="0"/>
              <a:t> = 0, </a:t>
            </a:r>
            <a:r>
              <a:rPr lang="en-US" dirty="0" err="1" smtClean="0"/>
              <a:t>logPE_stride</a:t>
            </a:r>
            <a:r>
              <a:rPr lang="en-US" dirty="0" smtClean="0"/>
              <a:t> = 1,  </a:t>
            </a:r>
            <a:r>
              <a:rPr lang="en-US" dirty="0" err="1" smtClean="0"/>
              <a:t>PE_size</a:t>
            </a:r>
            <a:r>
              <a:rPr lang="en-US" dirty="0" smtClean="0"/>
              <a:t> = 4</a:t>
            </a:r>
          </a:p>
          <a:p>
            <a:pPr lvl="2">
              <a:buNone/>
            </a:pPr>
            <a:r>
              <a:rPr lang="en-US" b="1" dirty="0" smtClean="0"/>
              <a:t>ACTIVE SET?</a:t>
            </a:r>
          </a:p>
          <a:p>
            <a:pPr lvl="1"/>
            <a:r>
              <a:rPr lang="en-US" dirty="0" smtClean="0"/>
              <a:t>Example 3</a:t>
            </a:r>
          </a:p>
          <a:p>
            <a:pPr lvl="2"/>
            <a:r>
              <a:rPr lang="en-US" dirty="0" err="1" smtClean="0"/>
              <a:t>PE_start</a:t>
            </a:r>
            <a:r>
              <a:rPr lang="en-US" dirty="0" smtClean="0"/>
              <a:t> = 2, </a:t>
            </a:r>
            <a:r>
              <a:rPr lang="en-US" dirty="0" err="1" smtClean="0"/>
              <a:t>logPE_stride</a:t>
            </a:r>
            <a:r>
              <a:rPr lang="en-US" dirty="0" smtClean="0"/>
              <a:t> = 2,  </a:t>
            </a:r>
            <a:r>
              <a:rPr lang="en-US" dirty="0" err="1" smtClean="0"/>
              <a:t>PE_size</a:t>
            </a:r>
            <a:r>
              <a:rPr lang="en-US" dirty="0" smtClean="0"/>
              <a:t> = 3</a:t>
            </a:r>
          </a:p>
          <a:p>
            <a:pPr lvl="2">
              <a:buNone/>
            </a:pPr>
            <a:r>
              <a:rPr lang="en-US" b="1" dirty="0" smtClean="0"/>
              <a:t>ACTIVE SET? </a:t>
            </a:r>
          </a:p>
          <a:p>
            <a:pPr lvl="2">
              <a:buNone/>
            </a:pPr>
            <a:endParaRPr lang="en-US" b="1" dirty="0" smtClean="0"/>
          </a:p>
          <a:p>
            <a:pPr lvl="2">
              <a:buNone/>
            </a:pPr>
            <a:endParaRPr lang="en-US" b="1" dirty="0" smtClean="0"/>
          </a:p>
          <a:p>
            <a:pPr lvl="2">
              <a:buNone/>
            </a:pPr>
            <a:endParaRPr lang="en-US"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30</a:t>
            </a:fld>
            <a:endParaRPr lang="en-US"/>
          </a:p>
        </p:txBody>
      </p:sp>
      <p:sp>
        <p:nvSpPr>
          <p:cNvPr id="5" name="TextBox 4"/>
          <p:cNvSpPr txBox="1"/>
          <p:nvPr/>
        </p:nvSpPr>
        <p:spPr>
          <a:xfrm>
            <a:off x="2971800" y="2590800"/>
            <a:ext cx="4038600" cy="353943"/>
          </a:xfrm>
          <a:prstGeom prst="rect">
            <a:avLst/>
          </a:prstGeom>
          <a:noFill/>
        </p:spPr>
        <p:txBody>
          <a:bodyPr wrap="square" rtlCol="0">
            <a:spAutoFit/>
          </a:bodyPr>
          <a:lstStyle/>
          <a:p>
            <a:r>
              <a:rPr lang="en-US" b="1" dirty="0" smtClean="0">
                <a:solidFill>
                  <a:srgbClr val="DE2E2E"/>
                </a:solidFill>
              </a:rPr>
              <a:t>PE 0, PE 1, PE 2, PE 3</a:t>
            </a:r>
            <a:endParaRPr lang="en-US" b="1" dirty="0">
              <a:solidFill>
                <a:srgbClr val="DE2E2E"/>
              </a:solidFill>
            </a:endParaRPr>
          </a:p>
        </p:txBody>
      </p:sp>
      <p:sp>
        <p:nvSpPr>
          <p:cNvPr id="6" name="TextBox 5"/>
          <p:cNvSpPr txBox="1"/>
          <p:nvPr/>
        </p:nvSpPr>
        <p:spPr>
          <a:xfrm>
            <a:off x="2971800" y="3581400"/>
            <a:ext cx="4038600" cy="353943"/>
          </a:xfrm>
          <a:prstGeom prst="rect">
            <a:avLst/>
          </a:prstGeom>
          <a:noFill/>
        </p:spPr>
        <p:txBody>
          <a:bodyPr wrap="square" rtlCol="0">
            <a:spAutoFit/>
          </a:bodyPr>
          <a:lstStyle/>
          <a:p>
            <a:r>
              <a:rPr lang="en-US" b="1" dirty="0" smtClean="0">
                <a:solidFill>
                  <a:srgbClr val="DE2E2E"/>
                </a:solidFill>
              </a:rPr>
              <a:t>PE 0, PE 2, PE 4, PE 6</a:t>
            </a:r>
            <a:endParaRPr lang="en-US" b="1" dirty="0">
              <a:solidFill>
                <a:srgbClr val="DE2E2E"/>
              </a:solidFill>
            </a:endParaRPr>
          </a:p>
        </p:txBody>
      </p:sp>
      <p:sp>
        <p:nvSpPr>
          <p:cNvPr id="8" name="TextBox 7"/>
          <p:cNvSpPr txBox="1"/>
          <p:nvPr/>
        </p:nvSpPr>
        <p:spPr>
          <a:xfrm>
            <a:off x="2971800" y="4495800"/>
            <a:ext cx="4038600" cy="353943"/>
          </a:xfrm>
          <a:prstGeom prst="rect">
            <a:avLst/>
          </a:prstGeom>
          <a:noFill/>
        </p:spPr>
        <p:txBody>
          <a:bodyPr wrap="square" rtlCol="0">
            <a:spAutoFit/>
          </a:bodyPr>
          <a:lstStyle/>
          <a:p>
            <a:r>
              <a:rPr lang="en-US" b="1" dirty="0" smtClean="0">
                <a:solidFill>
                  <a:srgbClr val="DE2E2E"/>
                </a:solidFill>
              </a:rPr>
              <a:t>PE 2, PE 6, PE 10</a:t>
            </a:r>
            <a:endParaRPr lang="en-US" b="1" dirty="0">
              <a:solidFill>
                <a:srgbClr val="DE2E2E"/>
              </a:solidFill>
            </a:endParaRPr>
          </a:p>
        </p:txBody>
      </p:sp>
      <p:sp>
        <p:nvSpPr>
          <p:cNvPr id="9" name="Rectangle 2"/>
          <p:cNvSpPr>
            <a:spLocks noGrp="1" noChangeArrowheads="1"/>
          </p:cNvSpPr>
          <p:nvPr>
            <p:ph type="title"/>
          </p:nvPr>
        </p:nvSpPr>
        <p:spPr>
          <a:xfrm>
            <a:off x="685800" y="274638"/>
            <a:ext cx="7772400" cy="1143000"/>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(2)</a:t>
            </a:r>
            <a:endParaRPr lang="en-US" altLang="zh-TW" sz="3200" dirty="0">
              <a:ea typeface="新細明體" pitchFamily="-110" charset="-120"/>
              <a:cs typeface="新細明體" pitchFamily="-110" charset="-120"/>
            </a:endParaRPr>
          </a:p>
        </p:txBody>
      </p:sp>
    </p:spTree>
    <p:extLst>
      <p:ext uri="{BB962C8B-B14F-4D97-AF65-F5344CB8AC3E}">
        <p14:creationId xmlns:p14="http://schemas.microsoft.com/office/powerpoint/2010/main" val="4071008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box(in)">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 calcmode="lin" valueType="num">
                                      <p:cBhvr additive="base">
                                        <p:cTn id="5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box(in)">
                                      <p:cBhvr>
                                        <p:cTn id="64" dur="500"/>
                                        <p:tgtEl>
                                          <p:spTgt spid="4">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penS</a:t>
            </a:r>
            <a:r>
              <a:rPr lang="en-US" altLang="zh-TW" sz="3200" b="1" dirty="0" smtClean="0">
                <a:ea typeface="新細明體" pitchFamily="-110" charset="-120"/>
                <a:cs typeface="新細明體" pitchFamily="-110" charset="-120"/>
              </a:rPr>
              <a:t>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(3)</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Barrier (Group synchronization)</a:t>
            </a:r>
          </a:p>
          <a:p>
            <a:pPr lvl="1" eaLnBrk="1" hangingPunct="1">
              <a:lnSpc>
                <a:spcPct val="80000"/>
              </a:lnSpc>
            </a:pPr>
            <a:r>
              <a:rPr lang="en-US" altLang="zh-TW" sz="1800" b="1" dirty="0" smtClean="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shmem_barrier_all</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Suspend </a:t>
            </a:r>
            <a:r>
              <a:rPr lang="en-US" altLang="zh-TW" sz="1800" dirty="0" smtClean="0">
                <a:ea typeface="新細明體" pitchFamily="-110" charset="-120"/>
                <a:cs typeface="新細明體" pitchFamily="-110" charset="-120"/>
              </a:rPr>
              <a:t>PE execution until </a:t>
            </a:r>
            <a:r>
              <a:rPr lang="en-US" altLang="zh-TW" sz="1800" dirty="0">
                <a:ea typeface="新細明體" pitchFamily="-110" charset="-120"/>
                <a:cs typeface="新細明體" pitchFamily="-110" charset="-120"/>
              </a:rPr>
              <a:t>all PEs call this function</a:t>
            </a:r>
          </a:p>
          <a:p>
            <a:pPr lvl="1" eaLnBrk="1" hangingPunct="1">
              <a:lnSpc>
                <a:spcPct val="80000"/>
              </a:lnSpc>
            </a:pPr>
            <a:r>
              <a:rPr lang="en-US" altLang="zh-TW" sz="1800" b="1" dirty="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a:t>
            </a:r>
            <a:r>
              <a:rPr lang="en-US" altLang="zh-TW" sz="1800" b="1" dirty="0">
                <a:solidFill>
                  <a:srgbClr val="B95B22"/>
                </a:solidFill>
                <a:ea typeface="新細明體" pitchFamily="-110" charset="-120"/>
                <a:cs typeface="新細明體" pitchFamily="-110" charset="-120"/>
              </a:rPr>
              <a:t>(</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PE_start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PE_stride</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PE_size</a:t>
            </a:r>
            <a:r>
              <a:rPr lang="en-US" altLang="zh-TW" sz="1800" b="1" dirty="0">
                <a:solidFill>
                  <a:srgbClr val="B95B22"/>
                </a:solidFill>
                <a:ea typeface="新細明體" pitchFamily="-110" charset="-120"/>
                <a:cs typeface="新細明體" pitchFamily="-110" charset="-120"/>
              </a:rPr>
              <a:t>, long *</a:t>
            </a:r>
            <a:r>
              <a:rPr lang="en-US" altLang="zh-TW" sz="1800" b="1" dirty="0" err="1">
                <a:solidFill>
                  <a:srgbClr val="B95B22"/>
                </a:solidFill>
                <a:ea typeface="新細明體" pitchFamily="-110" charset="-120"/>
                <a:cs typeface="新細明體" pitchFamily="-110" charset="-120"/>
              </a:rPr>
              <a:t>pSync</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Barrier operation on subset of </a:t>
            </a:r>
            <a:r>
              <a:rPr lang="en-US" altLang="zh-TW" sz="1800" dirty="0" smtClean="0">
                <a:ea typeface="新細明體" pitchFamily="-110" charset="-120"/>
                <a:cs typeface="新細明體" pitchFamily="-110" charset="-120"/>
              </a:rPr>
              <a:t>PEs</a:t>
            </a:r>
          </a:p>
          <a:p>
            <a:pPr lvl="1" eaLnBrk="1" hangingPunct="1">
              <a:lnSpc>
                <a:spcPct val="80000"/>
              </a:lnSpc>
            </a:pPr>
            <a:endParaRPr lang="en-US" altLang="zh-TW" sz="2400" i="1" dirty="0" smtClean="0">
              <a:ea typeface="新細明體" pitchFamily="-110" charset="-120"/>
              <a:cs typeface="新細明體" pitchFamily="-110" charset="-120"/>
            </a:endParaRPr>
          </a:p>
          <a:p>
            <a:pPr lvl="1" eaLnBrk="1" hangingPunct="1">
              <a:lnSpc>
                <a:spcPct val="80000"/>
              </a:lnSpc>
            </a:pPr>
            <a:r>
              <a:rPr lang="en-US" altLang="zh-TW" sz="2000" i="1" dirty="0" err="1" smtClean="0">
                <a:ea typeface="新細明體" pitchFamily="-110" charset="-120"/>
                <a:cs typeface="新細明體" pitchFamily="-110" charset="-120"/>
              </a:rPr>
              <a:t>pSync</a:t>
            </a:r>
            <a:r>
              <a:rPr lang="en-US" altLang="zh-TW" sz="2000" i="1" dirty="0" smtClean="0">
                <a:ea typeface="新細明體" pitchFamily="-110" charset="-120"/>
                <a:cs typeface="新細明體" pitchFamily="-110" charset="-120"/>
              </a:rPr>
              <a:t> </a:t>
            </a:r>
            <a:r>
              <a:rPr lang="en-US" altLang="zh-TW" sz="2000" i="1" dirty="0">
                <a:ea typeface="新細明體" pitchFamily="-110" charset="-120"/>
                <a:cs typeface="新細明體" pitchFamily="-110" charset="-120"/>
              </a:rPr>
              <a:t>is a </a:t>
            </a:r>
            <a:r>
              <a:rPr lang="en-US" altLang="zh-TW" sz="2000" dirty="0">
                <a:ea typeface="新細明體" pitchFamily="-110" charset="-120"/>
                <a:cs typeface="新細明體" pitchFamily="-110" charset="-120"/>
              </a:rPr>
              <a:t>symmetric work array that allows </a:t>
            </a:r>
            <a:r>
              <a:rPr lang="en-US" altLang="zh-TW" sz="2000" dirty="0" smtClean="0">
                <a:ea typeface="新細明體" pitchFamily="-110" charset="-120"/>
                <a:cs typeface="新細明體" pitchFamily="-110" charset="-120"/>
              </a:rPr>
              <a:t>different barriers </a:t>
            </a:r>
            <a:r>
              <a:rPr lang="en-US" altLang="zh-TW" sz="2000" dirty="0">
                <a:ea typeface="新細明體" pitchFamily="-110" charset="-120"/>
                <a:cs typeface="新細明體" pitchFamily="-110" charset="-120"/>
              </a:rPr>
              <a:t>to operate simultaneously</a:t>
            </a:r>
          </a:p>
          <a:p>
            <a:pPr lvl="1" eaLnBrk="1" hangingPunct="1">
              <a:lnSpc>
                <a:spcPct val="80000"/>
              </a:lnSpc>
            </a:pPr>
            <a:endParaRPr lang="en-US" altLang="zh-TW" sz="20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31</a:t>
            </a:fld>
            <a:endParaRPr lang="en-US"/>
          </a:p>
        </p:txBody>
      </p:sp>
    </p:spTree>
    <p:extLst>
      <p:ext uri="{BB962C8B-B14F-4D97-AF65-F5344CB8AC3E}">
        <p14:creationId xmlns:p14="http://schemas.microsoft.com/office/powerpoint/2010/main" val="31139097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12648" y="304800"/>
            <a:ext cx="8153400" cy="990600"/>
          </a:xfrm>
        </p:spPr>
        <p:txBody>
          <a:bodyPr>
            <a:noAutofit/>
          </a:bodyPr>
          <a:lstStyle/>
          <a:p>
            <a:r>
              <a:rPr lang="en-US" altLang="zh-TW" sz="2800" b="1" dirty="0" smtClean="0">
                <a:ea typeface="新細明體" pitchFamily="-110" charset="-120"/>
                <a:cs typeface="新細明體" pitchFamily="-110" charset="-120"/>
              </a:rPr>
              <a:t>O</a:t>
            </a:r>
            <a:r>
              <a:rPr lang="en-US" altLang="zh-TW" sz="2800" b="1" cap="none" dirty="0" smtClean="0">
                <a:ea typeface="新細明體" pitchFamily="-110" charset="-120"/>
                <a:cs typeface="新細明體" pitchFamily="-110" charset="-120"/>
              </a:rPr>
              <a:t>pen</a:t>
            </a:r>
            <a:r>
              <a:rPr lang="en-US" altLang="zh-TW" sz="2800" b="1" dirty="0" smtClean="0">
                <a:ea typeface="新細明體" pitchFamily="-110" charset="-120"/>
                <a:cs typeface="新細明體" pitchFamily="-110" charset="-120"/>
              </a:rPr>
              <a:t>SHMEM</a:t>
            </a:r>
            <a:r>
              <a:rPr lang="en-US" altLang="zh-TW" sz="2800" b="1" dirty="0">
                <a:ea typeface="新細明體" pitchFamily="-110" charset="-120"/>
                <a:cs typeface="新細明體" pitchFamily="-110" charset="-120"/>
              </a:rPr>
              <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Synchronization </a:t>
            </a:r>
            <a:r>
              <a:rPr lang="en-US" altLang="zh-TW" sz="2800" b="1" dirty="0" smtClean="0">
                <a:ea typeface="新細明體" pitchFamily="-110" charset="-120"/>
                <a:cs typeface="新細明體" pitchFamily="-110" charset="-120"/>
              </a:rPr>
              <a:t>(4)</a:t>
            </a:r>
            <a:endParaRPr lang="en-US" sz="2800"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err="1" smtClean="0"/>
              <a:t>shmem_barrier_all</a:t>
            </a:r>
            <a:r>
              <a:rPr lang="en-US" dirty="0" smtClean="0"/>
              <a:t>() synchronizes all executing PEs</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32</a:t>
            </a:fld>
            <a:endParaRPr lang="en-US"/>
          </a:p>
        </p:txBody>
      </p:sp>
      <p:pic>
        <p:nvPicPr>
          <p:cNvPr id="5" name="Picture 4" descr="one_sided_communication.png"/>
          <p:cNvPicPr>
            <a:picLocks noChangeAspect="1"/>
          </p:cNvPicPr>
          <p:nvPr/>
        </p:nvPicPr>
        <p:blipFill>
          <a:blip r:embed="rId3" cstate="print"/>
          <a:stretch>
            <a:fillRect/>
          </a:stretch>
        </p:blipFill>
        <p:spPr>
          <a:xfrm>
            <a:off x="1524000" y="1600200"/>
            <a:ext cx="6019800" cy="3366221"/>
          </a:xfrm>
          <a:prstGeom prst="rect">
            <a:avLst/>
          </a:prstGeom>
        </p:spPr>
      </p:pic>
      <p:sp>
        <p:nvSpPr>
          <p:cNvPr id="7" name="Oval Callout 6"/>
          <p:cNvSpPr/>
          <p:nvPr/>
        </p:nvSpPr>
        <p:spPr>
          <a:xfrm>
            <a:off x="5105400" y="1676400"/>
            <a:ext cx="3733800" cy="1447800"/>
          </a:xfrm>
          <a:prstGeom prst="wedgeEllipseCallou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5562600" y="1905000"/>
            <a:ext cx="3200400" cy="1138773"/>
          </a:xfrm>
          <a:prstGeom prst="rect">
            <a:avLst/>
          </a:prstGeom>
          <a:noFill/>
        </p:spPr>
        <p:txBody>
          <a:bodyPr wrap="square" rtlCol="0">
            <a:spAutoFit/>
          </a:bodyPr>
          <a:lstStyle/>
          <a:p>
            <a:r>
              <a:rPr lang="en-US" dirty="0" smtClean="0"/>
              <a:t>Ensures completion of all </a:t>
            </a:r>
          </a:p>
          <a:p>
            <a:pPr>
              <a:buFont typeface="Arial" pitchFamily="34" charset="0"/>
              <a:buChar char="•"/>
            </a:pPr>
            <a:r>
              <a:rPr lang="en-US" dirty="0" smtClean="0"/>
              <a:t>  local memory stores</a:t>
            </a:r>
          </a:p>
          <a:p>
            <a:pPr>
              <a:buFont typeface="Arial" pitchFamily="34" charset="0"/>
              <a:buChar char="•"/>
            </a:pPr>
            <a:r>
              <a:rPr lang="en-US" dirty="0" smtClean="0"/>
              <a:t>  remote memory updates</a:t>
            </a:r>
          </a:p>
          <a:p>
            <a:endParaRPr lang="en-US" dirty="0"/>
          </a:p>
        </p:txBody>
      </p:sp>
    </p:spTree>
    <p:extLst>
      <p:ext uri="{BB962C8B-B14F-4D97-AF65-F5344CB8AC3E}">
        <p14:creationId xmlns:p14="http://schemas.microsoft.com/office/powerpoint/2010/main" val="2846000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1" nodeType="clickEffect">
                                  <p:stCondLst>
                                    <p:cond delay="0"/>
                                  </p:stCondLst>
                                  <p:childTnLst>
                                    <p:animEffect transition="out" filter="box(i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(5)</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marL="685800" lvl="2" indent="0" eaLnBrk="1" hangingPunct="1">
              <a:lnSpc>
                <a:spcPct val="80000"/>
              </a:lnSpc>
              <a:buNone/>
            </a:pPr>
            <a:endParaRPr lang="en-US" altLang="zh-TW" dirty="0">
              <a:ea typeface="新細明體" pitchFamily="-110" charset="-120"/>
              <a:cs typeface="新細明體" pitchFamily="-110" charset="-120"/>
            </a:endParaRPr>
          </a:p>
          <a:p>
            <a:pPr eaLnBrk="1" hangingPunct="1">
              <a:lnSpc>
                <a:spcPct val="80000"/>
              </a:lnSpc>
            </a:pPr>
            <a:r>
              <a:rPr lang="en-US" altLang="zh-TW" sz="1600" dirty="0">
                <a:ea typeface="新細明體" pitchFamily="-110" charset="-120"/>
                <a:cs typeface="新細明體" pitchFamily="-110" charset="-120"/>
              </a:rPr>
              <a:t>Conditional wait (P2P synchronization)</a:t>
            </a:r>
          </a:p>
          <a:p>
            <a:pPr lvl="1" eaLnBrk="1" hangingPunct="1">
              <a:lnSpc>
                <a:spcPct val="80000"/>
              </a:lnSpc>
            </a:pPr>
            <a:r>
              <a:rPr lang="en-US" altLang="zh-TW" sz="1400" dirty="0" smtClean="0">
                <a:ea typeface="新細明體" pitchFamily="-110" charset="-120"/>
                <a:cs typeface="新細明體" pitchFamily="-110" charset="-120"/>
              </a:rPr>
              <a:t>Suspend </a:t>
            </a:r>
            <a:r>
              <a:rPr lang="en-US" altLang="zh-TW" sz="1400" dirty="0">
                <a:ea typeface="新細明體" pitchFamily="-110" charset="-120"/>
                <a:cs typeface="新細明體" pitchFamily="-110" charset="-120"/>
              </a:rPr>
              <a:t>until local </a:t>
            </a:r>
            <a:r>
              <a:rPr lang="en-US" altLang="zh-TW" sz="1400" dirty="0" smtClean="0">
                <a:ea typeface="新細明體" pitchFamily="-110" charset="-120"/>
                <a:cs typeface="新細明體" pitchFamily="-110" charset="-120"/>
              </a:rPr>
              <a:t>symmetric variable </a:t>
            </a:r>
            <a:r>
              <a:rPr lang="en-US" altLang="zh-TW" sz="1400" dirty="0">
                <a:ea typeface="新細明體" pitchFamily="-110" charset="-120"/>
                <a:cs typeface="新細明體" pitchFamily="-110" charset="-120"/>
              </a:rPr>
              <a:t>NOT equal to the value specified</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shmem_wait</a:t>
            </a:r>
            <a:r>
              <a:rPr lang="en-US" altLang="zh-TW" sz="1400" b="1" dirty="0">
                <a:solidFill>
                  <a:srgbClr val="B95B22"/>
                </a:solidFill>
                <a:ea typeface="新細明體" pitchFamily="-110" charset="-120"/>
                <a:cs typeface="新細明體" pitchFamily="-110" charset="-120"/>
              </a:rPr>
              <a:t>(long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long value) </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shmem_TYPE_wait</a:t>
            </a:r>
            <a:r>
              <a:rPr lang="en-US" altLang="zh-TW" sz="1400" b="1" dirty="0">
                <a:solidFill>
                  <a:srgbClr val="B95B22"/>
                </a:solidFill>
                <a:ea typeface="新細明體" pitchFamily="-110" charset="-120"/>
                <a:cs typeface="新細明體" pitchFamily="-110" charset="-120"/>
              </a:rPr>
              <a:t>(TYPE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TYPE value)</a:t>
            </a:r>
            <a:r>
              <a:rPr lang="en-US" altLang="zh-TW" sz="1400" b="1" dirty="0">
                <a:solidFill>
                  <a:srgbClr val="FF3300"/>
                </a:solidFill>
                <a:ea typeface="新細明體" pitchFamily="-110" charset="-120"/>
                <a:cs typeface="新細明體" pitchFamily="-110" charset="-120"/>
              </a:rPr>
              <a:t> </a:t>
            </a:r>
          </a:p>
          <a:p>
            <a:pPr lvl="2" eaLnBrk="1" hangingPunct="1">
              <a:lnSpc>
                <a:spcPct val="80000"/>
              </a:lnSpc>
            </a:pPr>
            <a:r>
              <a:rPr lang="en-US" altLang="zh-TW" dirty="0">
                <a:ea typeface="新細明體" pitchFamily="-110" charset="-120"/>
                <a:cs typeface="新細明體" pitchFamily="-110" charset="-120"/>
              </a:rPr>
              <a:t>For C: TYPE = </a:t>
            </a:r>
            <a:r>
              <a:rPr lang="en-US" altLang="zh-TW" dirty="0" err="1" smtClean="0">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2" eaLnBrk="1" hangingPunct="1">
              <a:lnSpc>
                <a:spcPct val="80000"/>
              </a:lnSpc>
            </a:pPr>
            <a:r>
              <a:rPr lang="en-US" altLang="zh-TW" dirty="0">
                <a:ea typeface="新細明體" pitchFamily="-110" charset="-120"/>
                <a:cs typeface="新細明體" pitchFamily="-110" charset="-120"/>
              </a:rPr>
              <a:t>For Fortran: </a:t>
            </a:r>
            <a:r>
              <a:rPr lang="en-US" altLang="zh-TW" dirty="0" smtClean="0">
                <a:ea typeface="新細明體" pitchFamily="-110" charset="-120"/>
                <a:cs typeface="新細明體" pitchFamily="-110" charset="-120"/>
              </a:rPr>
              <a:t>TYPE = complex</a:t>
            </a:r>
            <a:r>
              <a:rPr lang="en-US" altLang="zh-TW" dirty="0">
                <a:ea typeface="新細明體" pitchFamily="-110" charset="-120"/>
                <a:cs typeface="新細明體" pitchFamily="-110" charset="-120"/>
              </a:rPr>
              <a:t>, integer, real, character, </a:t>
            </a:r>
            <a:r>
              <a:rPr lang="en-US" altLang="zh-TW" dirty="0" smtClean="0">
                <a:ea typeface="新細明體" pitchFamily="-110" charset="-120"/>
                <a:cs typeface="新細明體" pitchFamily="-110" charset="-120"/>
              </a:rPr>
              <a:t>logical</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dirty="0">
                <a:ea typeface="新細明體" pitchFamily="-110" charset="-120"/>
                <a:cs typeface="新細明體" pitchFamily="-110" charset="-120"/>
              </a:rPr>
              <a:t>Specific conditional wait</a:t>
            </a:r>
          </a:p>
          <a:p>
            <a:pPr lvl="2" eaLnBrk="1" hangingPunct="1">
              <a:lnSpc>
                <a:spcPct val="80000"/>
              </a:lnSpc>
            </a:pPr>
            <a:r>
              <a:rPr lang="en-US" altLang="zh-TW" dirty="0">
                <a:ea typeface="新細明體" pitchFamily="-110" charset="-120"/>
                <a:cs typeface="新細明體" pitchFamily="-110" charset="-120"/>
              </a:rPr>
              <a:t>Similar to the generic wait except the comparison can now be</a:t>
            </a:r>
          </a:p>
          <a:p>
            <a:pPr lvl="3" eaLnBrk="1" hangingPunct="1">
              <a:lnSpc>
                <a:spcPct val="80000"/>
              </a:lnSpc>
            </a:pPr>
            <a:r>
              <a:rPr lang="en-US" altLang="zh-TW" dirty="0">
                <a:ea typeface="新細明體" pitchFamily="-110" charset="-120"/>
                <a:cs typeface="新細明體" pitchFamily="-110" charset="-120"/>
              </a:rPr>
              <a:t>&gt;=, &gt;, =, !=, &lt;, &lt;=</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shmem_wait_until</a:t>
            </a:r>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long value) </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shmem_TYPE_wait_until</a:t>
            </a:r>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smtClean="0">
                <a:ea typeface="新細明體" pitchFamily="-110" charset="-120"/>
                <a:cs typeface="新細明體" pitchFamily="-110" charset="-120"/>
              </a:rPr>
              <a:t>short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33</a:t>
            </a:fld>
            <a:endParaRPr lang="en-US"/>
          </a:p>
        </p:txBody>
      </p:sp>
    </p:spTree>
    <p:extLst>
      <p:ext uri="{BB962C8B-B14F-4D97-AF65-F5344CB8AC3E}">
        <p14:creationId xmlns:p14="http://schemas.microsoft.com/office/powerpoint/2010/main" val="26818902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34</a:t>
            </a:fld>
            <a:endParaRPr lang="en-US"/>
          </a:p>
        </p:txBody>
      </p:sp>
      <p:sp>
        <p:nvSpPr>
          <p:cNvPr id="12" name="Rectangle 3"/>
          <p:cNvSpPr>
            <a:spLocks noGrp="1" noChangeArrowheads="1"/>
          </p:cNvSpPr>
          <p:nvPr>
            <p:ph type="body" sz="half" idx="1"/>
          </p:nvPr>
        </p:nvSpPr>
        <p:spPr>
          <a:xfrm>
            <a:off x="457200" y="1524001"/>
            <a:ext cx="8458200" cy="2743199"/>
          </a:xfrm>
        </p:spPr>
        <p:txBody>
          <a:bodyPr>
            <a:normAutofit fontScale="92500" lnSpcReduction="10000"/>
          </a:bodyPr>
          <a:lstStyle/>
          <a:p>
            <a:pPr lvl="1" eaLnBrk="1" hangingPunct="1">
              <a:lnSpc>
                <a:spcPct val="90000"/>
              </a:lnSpc>
            </a:pPr>
            <a:endParaRPr lang="en-US" altLang="zh-TW" sz="15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Fence</a:t>
            </a:r>
            <a:endParaRPr lang="en-US" altLang="zh-TW" sz="2000" dirty="0">
              <a:ea typeface="新細明體" pitchFamily="-110" charset="-120"/>
              <a:cs typeface="新細明體" pitchFamily="-110" charset="-120"/>
            </a:endParaRPr>
          </a:p>
          <a:p>
            <a:pPr lvl="1" eaLnBrk="1" hangingPunct="1">
              <a:lnSpc>
                <a:spcPct val="90000"/>
              </a:lnSpc>
            </a:pPr>
            <a:r>
              <a:rPr lang="en-US" altLang="zh-TW" sz="1800" dirty="0">
                <a:ea typeface="新細明體" pitchFamily="-110" charset="-120"/>
                <a:cs typeface="新細明體" pitchFamily="-110" charset="-120"/>
              </a:rPr>
              <a:t>O</a:t>
            </a:r>
            <a:r>
              <a:rPr lang="en-US" altLang="zh-TW" sz="1800" dirty="0" smtClean="0">
                <a:ea typeface="新細明體" pitchFamily="-110" charset="-120"/>
                <a:cs typeface="新細明體" pitchFamily="-110" charset="-120"/>
              </a:rPr>
              <a:t>rdering </a:t>
            </a:r>
            <a:r>
              <a:rPr lang="en-US" altLang="zh-TW" sz="1800" dirty="0">
                <a:ea typeface="新細明體" pitchFamily="-110" charset="-120"/>
                <a:cs typeface="新細明體" pitchFamily="-110" charset="-120"/>
              </a:rPr>
              <a:t>of outgoing write (put) operations to a single PE</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shmem_fence</a:t>
            </a:r>
            <a:r>
              <a:rPr lang="en-US" altLang="zh-TW" sz="1800" b="1" dirty="0">
                <a:solidFill>
                  <a:schemeClr val="accent1">
                    <a:lumMod val="75000"/>
                  </a:schemeClr>
                </a:solidFill>
                <a:ea typeface="新細明體" pitchFamily="-110" charset="-120"/>
                <a:cs typeface="新細明體" pitchFamily="-110" charset="-120"/>
              </a:rPr>
              <a:t>()</a:t>
            </a: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Quiet</a:t>
            </a:r>
            <a:endParaRPr lang="en-US" altLang="zh-TW" sz="2000" dirty="0">
              <a:ea typeface="新細明體" pitchFamily="-110" charset="-120"/>
              <a:cs typeface="新細明體" pitchFamily="-110" charset="-120"/>
            </a:endParaRPr>
          </a:p>
          <a:p>
            <a:pPr lvl="1"/>
            <a:r>
              <a:rPr lang="en-US" sz="1800" dirty="0" smtClean="0"/>
              <a:t>Ordering  of all outgoing puts from </a:t>
            </a:r>
            <a:r>
              <a:rPr lang="en-US" sz="1800" dirty="0"/>
              <a:t>the calling PE</a:t>
            </a:r>
            <a:r>
              <a:rPr lang="en-US" altLang="zh-TW" sz="1800" dirty="0">
                <a:ea typeface="新細明體" pitchFamily="-110" charset="-120"/>
                <a:cs typeface="新細明體" pitchFamily="-110" charset="-120"/>
              </a:rPr>
              <a:t> (on some implementations; fence = quiet)</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shmem_quiet</a:t>
            </a:r>
            <a:r>
              <a:rPr lang="en-US" altLang="zh-TW" sz="1800" b="1" dirty="0">
                <a:solidFill>
                  <a:schemeClr val="accent1">
                    <a:lumMod val="75000"/>
                  </a:schemeClr>
                </a:solidFill>
                <a:ea typeface="新細明體" pitchFamily="-110" charset="-120"/>
                <a:cs typeface="新細明體" pitchFamily="-110" charset="-120"/>
              </a:rPr>
              <a:t>()</a:t>
            </a:r>
          </a:p>
        </p:txBody>
      </p:sp>
    </p:spTree>
    <p:extLst>
      <p:ext uri="{BB962C8B-B14F-4D97-AF65-F5344CB8AC3E}">
        <p14:creationId xmlns:p14="http://schemas.microsoft.com/office/powerpoint/2010/main" val="124636408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5" name="Text Placeholder 4"/>
          <p:cNvSpPr>
            <a:spLocks noGrp="1"/>
          </p:cNvSpPr>
          <p:nvPr>
            <p:ph type="body" idx="1"/>
          </p:nvPr>
        </p:nvSpPr>
        <p:spPr/>
        <p:txBody>
          <a:bodyPr/>
          <a:lstStyle/>
          <a:p>
            <a:r>
              <a:rPr lang="en-US" dirty="0" smtClean="0"/>
              <a:t>Example Fence</a:t>
            </a:r>
            <a:endParaRPr lang="en-US" dirty="0"/>
          </a:p>
        </p:txBody>
      </p:sp>
      <p:sp>
        <p:nvSpPr>
          <p:cNvPr id="6" name="Text Placeholder 5"/>
          <p:cNvSpPr>
            <a:spLocks noGrp="1"/>
          </p:cNvSpPr>
          <p:nvPr>
            <p:ph type="body" sz="quarter" idx="3"/>
          </p:nvPr>
        </p:nvSpPr>
        <p:spPr/>
        <p:txBody>
          <a:bodyPr/>
          <a:lstStyle/>
          <a:p>
            <a:r>
              <a:rPr lang="en-US" dirty="0" smtClean="0"/>
              <a:t>Example Quiet</a:t>
            </a:r>
            <a:endParaRPr lang="en-US" dirty="0"/>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35</a:t>
            </a:fld>
            <a:endParaRPr lang="en-US"/>
          </a:p>
        </p:txBody>
      </p:sp>
      <p:sp>
        <p:nvSpPr>
          <p:cNvPr id="3" name="Content Placeholder 2"/>
          <p:cNvSpPr>
            <a:spLocks noGrp="1"/>
          </p:cNvSpPr>
          <p:nvPr>
            <p:ph sz="quarter" idx="13"/>
          </p:nvPr>
        </p:nvSpPr>
        <p:spPr/>
        <p:txBody>
          <a:bodyPr>
            <a:normAutofit fontScale="92500" lnSpcReduction="10000"/>
          </a:bodyPr>
          <a:lstStyle/>
          <a:p>
            <a:pPr marL="0" indent="0">
              <a:buNone/>
            </a:pPr>
            <a:r>
              <a:rPr lang="en-US" sz="1200" dirty="0" err="1" smtClean="0"/>
              <a:t>int</a:t>
            </a:r>
            <a:r>
              <a:rPr lang="en-US" sz="1200" dirty="0" smtClean="0"/>
              <a:t> main </a:t>
            </a:r>
            <a:r>
              <a:rPr lang="en-US" sz="1200" dirty="0"/>
              <a:t>(</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smtClean="0"/>
              <a:t>{</a:t>
            </a:r>
          </a:p>
          <a:p>
            <a:pPr marL="0" indent="0">
              <a:buNone/>
            </a:pPr>
            <a:r>
              <a:rPr lang="en-US" sz="1200" dirty="0" smtClean="0"/>
              <a:t>….</a:t>
            </a:r>
          </a:p>
          <a:p>
            <a:pPr marL="0" indent="0">
              <a:buNone/>
            </a:pPr>
            <a:r>
              <a:rPr lang="en-US" sz="1200" dirty="0" smtClean="0"/>
              <a:t>….</a:t>
            </a:r>
            <a:endParaRPr lang="en-US" sz="1200" dirty="0"/>
          </a:p>
          <a:p>
            <a:pPr marL="0" indent="0">
              <a:buNone/>
            </a:pPr>
            <a:r>
              <a:rPr lang="en-US" sz="1200" dirty="0"/>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src1, </a:t>
            </a:r>
            <a:r>
              <a:rPr lang="en-US" sz="1200" dirty="0">
                <a:solidFill>
                  <a:srgbClr val="FFC000"/>
                </a:solidFill>
              </a:rPr>
              <a:t>1, </a:t>
            </a:r>
            <a:r>
              <a:rPr lang="en-US" sz="1200" dirty="0" err="1">
                <a:solidFill>
                  <a:srgbClr val="FFC000"/>
                </a:solidFill>
              </a:rPr>
              <a:t>nextpe</a:t>
            </a:r>
            <a:r>
              <a:rPr lang="en-US" sz="1200" dirty="0" smtClean="0">
                <a:solidFill>
                  <a:srgbClr val="FFC000"/>
                </a:solidFill>
              </a:rPr>
              <a:t>);</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shmem_fence</a:t>
            </a:r>
            <a:r>
              <a:rPr lang="en-US" sz="1200" dirty="0" smtClean="0">
                <a:solidFill>
                  <a:srgbClr val="FFC000"/>
                </a:solidFill>
              </a:rPr>
              <a:t>();</a:t>
            </a:r>
          </a:p>
          <a:p>
            <a:pPr marL="0" indent="0">
              <a:buNone/>
            </a:pPr>
            <a:r>
              <a:rPr lang="en-US" sz="1200" dirty="0" smtClean="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src2, </a:t>
            </a:r>
            <a:r>
              <a:rPr lang="en-US" sz="1200" dirty="0">
                <a:solidFill>
                  <a:srgbClr val="FFC000"/>
                </a:solidFill>
              </a:rPr>
              <a:t>1, </a:t>
            </a:r>
            <a:r>
              <a:rPr lang="en-US" sz="1200" dirty="0" err="1" smtClean="0">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smtClean="0"/>
              <a:t>  ….</a:t>
            </a:r>
            <a:endParaRPr lang="en-US" sz="1200" dirty="0"/>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p:txBody>
      </p:sp>
      <p:sp>
        <p:nvSpPr>
          <p:cNvPr id="4" name="Content Placeholder 3"/>
          <p:cNvSpPr>
            <a:spLocks noGrp="1"/>
          </p:cNvSpPr>
          <p:nvPr>
            <p:ph sz="quarter" idx="14"/>
          </p:nvPr>
        </p:nvSpPr>
        <p:spPr/>
        <p:txBody>
          <a:bodyPr>
            <a:normAutofit fontScale="92500" lnSpcReduction="10000"/>
          </a:bodyPr>
          <a:lstStyle/>
          <a:p>
            <a:pPr marL="0" indent="0">
              <a:buNone/>
            </a:pPr>
            <a:r>
              <a:rPr lang="en-US" sz="1200" dirty="0" err="1"/>
              <a:t>int</a:t>
            </a:r>
            <a:r>
              <a:rPr lang="en-US" sz="1200" dirty="0"/>
              <a:t> main (</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a:t>{</a:t>
            </a:r>
          </a:p>
          <a:p>
            <a:pPr marL="0" indent="0">
              <a:buNone/>
            </a:pPr>
            <a:r>
              <a:rPr lang="en-US" sz="1200" dirty="0"/>
              <a:t>….</a:t>
            </a:r>
          </a:p>
          <a:p>
            <a:pPr marL="0" indent="0">
              <a:buNone/>
            </a:pPr>
            <a:r>
              <a:rPr lang="en-US" sz="1200" dirty="0"/>
              <a:t>….</a:t>
            </a: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(dest1, src1, 1, </a:t>
            </a:r>
            <a:r>
              <a:rPr lang="en-US" sz="1200" dirty="0" err="1">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dest2, </a:t>
            </a:r>
            <a:r>
              <a:rPr lang="en-US" sz="1200" dirty="0">
                <a:solidFill>
                  <a:srgbClr val="FFC000"/>
                </a:solidFill>
              </a:rPr>
              <a:t>src2, 1, </a:t>
            </a:r>
            <a:r>
              <a:rPr lang="en-US" sz="1200" dirty="0" smtClean="0">
                <a:solidFill>
                  <a:srgbClr val="FFC000"/>
                </a:solidFill>
              </a:rPr>
              <a:t>nextpe+1);</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shmem_quiet</a:t>
            </a:r>
            <a:r>
              <a:rPr lang="en-US" sz="1200" dirty="0" smtClean="0">
                <a:solidFill>
                  <a:srgbClr val="FFC000"/>
                </a:solidFill>
              </a:rPr>
              <a:t>();</a:t>
            </a:r>
            <a:endParaRPr lang="en-US" sz="1200" dirty="0">
              <a:solidFill>
                <a:srgbClr val="FFC000"/>
              </a:solidFill>
            </a:endParaRPr>
          </a:p>
          <a:p>
            <a:pPr marL="0" indent="0">
              <a:buNone/>
            </a:pPr>
            <a:r>
              <a:rPr lang="en-US" sz="1200" dirty="0">
                <a:solidFill>
                  <a:schemeClr val="accent3">
                    <a:lumMod val="20000"/>
                    <a:lumOff val="80000"/>
                  </a:schemeClr>
                </a:solidFill>
              </a:rPr>
              <a:t>  ….</a:t>
            </a:r>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9671166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r>
              <a:rPr lang="en-US" altLang="zh-TW" sz="2800" b="1" dirty="0" smtClean="0">
                <a:ea typeface="新細明體" pitchFamily="-110" charset="-120"/>
                <a:cs typeface="新細明體" pitchFamily="-110" charset="-120"/>
              </a:rPr>
              <a:t/>
            </a:r>
            <a:br>
              <a:rPr lang="en-US" altLang="zh-TW" sz="2800" b="1" dirty="0" smtClean="0">
                <a:ea typeface="新細明體" pitchFamily="-110" charset="-120"/>
                <a:cs typeface="新細明體" pitchFamily="-110" charset="-120"/>
              </a:rPr>
            </a:br>
            <a:r>
              <a:rPr lang="en-US" altLang="zh-TW" sz="2800" b="1" dirty="0" smtClean="0">
                <a:ea typeface="新細明體" pitchFamily="-110" charset="-120"/>
                <a:cs typeface="新細明體" pitchFamily="-110" charset="-120"/>
              </a:rPr>
              <a:t>Collective </a:t>
            </a:r>
            <a:r>
              <a:rPr lang="en-US" altLang="zh-TW" sz="2800" b="1" dirty="0">
                <a:ea typeface="新細明體" pitchFamily="-110" charset="-120"/>
                <a:cs typeface="新細明體" pitchFamily="-110" charset="-120"/>
              </a:rPr>
              <a:t>Communication (1)</a:t>
            </a:r>
            <a:endParaRPr lang="en-US" sz="2800" dirty="0"/>
          </a:p>
        </p:txBody>
      </p:sp>
      <p:sp>
        <p:nvSpPr>
          <p:cNvPr id="3" name="Slide Number Placeholder 2"/>
          <p:cNvSpPr>
            <a:spLocks noGrp="1"/>
          </p:cNvSpPr>
          <p:nvPr>
            <p:ph type="sldNum" sz="quarter" idx="12"/>
          </p:nvPr>
        </p:nvSpPr>
        <p:spPr/>
        <p:txBody>
          <a:bodyPr>
            <a:normAutofit/>
          </a:bodyPr>
          <a:lstStyle/>
          <a:p>
            <a:fld id="{12AB338B-3C16-2043-921F-F7D70E560FAA}" type="slidenum">
              <a:rPr lang="en-US" smtClean="0"/>
              <a:pPr/>
              <a:t>36</a:t>
            </a:fld>
            <a:endParaRPr lang="en-US"/>
          </a:p>
        </p:txBody>
      </p:sp>
      <p:sp>
        <p:nvSpPr>
          <p:cNvPr id="22531" name="Content Placeholder 2"/>
          <p:cNvSpPr>
            <a:spLocks noGrp="1"/>
          </p:cNvSpPr>
          <p:nvPr>
            <p:ph sz="quarter" idx="13"/>
          </p:nvPr>
        </p:nvSpPr>
        <p:spPr>
          <a:xfrm>
            <a:off x="609600" y="1589088"/>
            <a:ext cx="7924800" cy="4572000"/>
          </a:xfrm>
        </p:spPr>
        <p:txBody>
          <a:bodyPr/>
          <a:lstStyle/>
          <a:p>
            <a:pPr eaLnBrk="1" hangingPunct="1">
              <a:lnSpc>
                <a:spcPct val="90000"/>
              </a:lnSpc>
            </a:pPr>
            <a:r>
              <a:rPr lang="en-US" altLang="zh-TW" sz="2600" dirty="0">
                <a:ea typeface="新細明體" pitchFamily="-110" charset="-120"/>
                <a:cs typeface="新細明體" pitchFamily="-110" charset="-120"/>
              </a:rPr>
              <a:t>Broadcast</a:t>
            </a:r>
          </a:p>
          <a:p>
            <a:pPr lvl="1" eaLnBrk="1" hangingPunct="1">
              <a:lnSpc>
                <a:spcPct val="90000"/>
              </a:lnSpc>
            </a:pPr>
            <a:r>
              <a:rPr lang="en-US" altLang="zh-TW" sz="2200" dirty="0">
                <a:ea typeface="新細明體" pitchFamily="-110" charset="-120"/>
                <a:cs typeface="新細明體" pitchFamily="-110" charset="-120"/>
              </a:rPr>
              <a:t>One-to-all </a:t>
            </a:r>
            <a:r>
              <a:rPr lang="en-US" altLang="zh-TW" sz="2200" dirty="0" smtClean="0">
                <a:ea typeface="新細明體" pitchFamily="-110" charset="-120"/>
                <a:cs typeface="新細明體" pitchFamily="-110" charset="-120"/>
              </a:rPr>
              <a:t>symmetric communication</a:t>
            </a:r>
          </a:p>
          <a:p>
            <a:pPr lvl="1" eaLnBrk="1" hangingPunct="1">
              <a:lnSpc>
                <a:spcPct val="90000"/>
              </a:lnSpc>
            </a:pPr>
            <a:r>
              <a:rPr lang="en-US" altLang="zh-TW" sz="2200" dirty="0" smtClean="0">
                <a:solidFill>
                  <a:srgbClr val="800000"/>
                </a:solidFill>
                <a:ea typeface="新細明體" pitchFamily="-110" charset="-120"/>
                <a:cs typeface="新細明體" pitchFamily="-110" charset="-120"/>
              </a:rPr>
              <a:t>No update on root</a:t>
            </a:r>
            <a:endParaRPr lang="en-US" altLang="zh-TW" sz="2200" dirty="0">
              <a:solidFill>
                <a:srgbClr val="800000"/>
              </a:solidFill>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a:solidFill>
                  <a:schemeClr val="accent1">
                    <a:lumMod val="20000"/>
                    <a:lumOff val="80000"/>
                  </a:schemeClr>
                </a:solidFill>
                <a:ea typeface="新細明體" pitchFamily="-110" charset="-120"/>
                <a:cs typeface="新細明體" pitchFamily="-110" charset="-120"/>
              </a:rPr>
              <a:t>void </a:t>
            </a:r>
            <a:r>
              <a:rPr lang="en-US" altLang="zh-TW" sz="1800" b="1" dirty="0" err="1">
                <a:solidFill>
                  <a:schemeClr val="accent1">
                    <a:lumMod val="20000"/>
                    <a:lumOff val="80000"/>
                  </a:schemeClr>
                </a:solidFill>
                <a:ea typeface="新細明體" pitchFamily="-110" charset="-120"/>
                <a:cs typeface="新細明體" pitchFamily="-110" charset="-120"/>
              </a:rPr>
              <a:t>shmem_broadcastSS</a:t>
            </a:r>
            <a:r>
              <a:rPr lang="en-US" altLang="zh-TW" sz="1800" b="1" dirty="0">
                <a:solidFill>
                  <a:schemeClr val="accent1">
                    <a:lumMod val="20000"/>
                    <a:lumOff val="80000"/>
                  </a:schemeClr>
                </a:solidFill>
                <a:ea typeface="新細明體" pitchFamily="-110" charset="-120"/>
                <a:cs typeface="新細明體" pitchFamily="-110" charset="-120"/>
              </a:rPr>
              <a:t>(void *target, void *source, </a:t>
            </a:r>
            <a:r>
              <a:rPr lang="en-US" altLang="zh-TW" sz="1800" b="1" dirty="0" err="1" smtClean="0">
                <a:solidFill>
                  <a:schemeClr val="accent1">
                    <a:lumMod val="20000"/>
                    <a:lumOff val="80000"/>
                  </a:schemeClr>
                </a:solidFill>
                <a:ea typeface="新細明體" pitchFamily="-110" charset="-120"/>
                <a:cs typeface="新細明體" pitchFamily="-110" charset="-120"/>
              </a:rPr>
              <a:t>size_t</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smtClean="0">
                <a:solidFill>
                  <a:schemeClr val="accent1">
                    <a:lumMod val="20000"/>
                    <a:lumOff val="80000"/>
                  </a:schemeClr>
                </a:solidFill>
                <a:ea typeface="新細明體" pitchFamily="-110" charset="-120"/>
                <a:cs typeface="新細明體" pitchFamily="-110" charset="-120"/>
              </a:rPr>
              <a:t>nelems</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PE_root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PE_start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PE_stride</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PE_size</a:t>
            </a:r>
            <a:r>
              <a:rPr lang="en-US" altLang="zh-TW" sz="1800" b="1" dirty="0">
                <a:solidFill>
                  <a:schemeClr val="accent1">
                    <a:lumMod val="20000"/>
                    <a:lumOff val="80000"/>
                  </a:schemeClr>
                </a:solidFill>
                <a:ea typeface="新細明體" pitchFamily="-110" charset="-120"/>
                <a:cs typeface="新細明體" pitchFamily="-110" charset="-120"/>
              </a:rPr>
              <a:t>, long *</a:t>
            </a:r>
            <a:r>
              <a:rPr lang="en-US" altLang="zh-TW" sz="1800" b="1" dirty="0" err="1">
                <a:solidFill>
                  <a:schemeClr val="accent1">
                    <a:lumMod val="20000"/>
                    <a:lumOff val="80000"/>
                  </a:schemeClr>
                </a:solidFill>
                <a:ea typeface="新細明體" pitchFamily="-110" charset="-120"/>
                <a:cs typeface="新細明體" pitchFamily="-110" charset="-120"/>
              </a:rPr>
              <a:t>pSync</a:t>
            </a:r>
            <a:r>
              <a:rPr lang="en-US" altLang="zh-TW" sz="1800" b="1" dirty="0">
                <a:solidFill>
                  <a:schemeClr val="accent1">
                    <a:lumMod val="20000"/>
                    <a:lumOff val="80000"/>
                  </a:schemeClr>
                </a:solidFill>
                <a:ea typeface="新細明體" pitchFamily="-110" charset="-120"/>
                <a:cs typeface="新細明體" pitchFamily="-110" charset="-120"/>
              </a:rPr>
              <a:t>)</a:t>
            </a:r>
          </a:p>
          <a:p>
            <a:endParaRPr lang="en-US" dirty="0"/>
          </a:p>
        </p:txBody>
      </p:sp>
      <p:sp>
        <p:nvSpPr>
          <p:cNvPr id="6" name="Text Box 5"/>
          <p:cNvSpPr txBox="1">
            <a:spLocks noChangeArrowheads="1"/>
          </p:cNvSpPr>
          <p:nvPr/>
        </p:nvSpPr>
        <p:spPr bwMode="auto">
          <a:xfrm>
            <a:off x="1371600" y="37338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(2)</a:t>
            </a:r>
            <a:endParaRPr lang="en-US" sz="2800" dirty="0"/>
          </a:p>
        </p:txBody>
      </p:sp>
      <p:sp>
        <p:nvSpPr>
          <p:cNvPr id="5" name="Slide Number Placeholder 4"/>
          <p:cNvSpPr>
            <a:spLocks noGrp="1"/>
          </p:cNvSpPr>
          <p:nvPr>
            <p:ph type="sldNum" sz="quarter" idx="12"/>
          </p:nvPr>
        </p:nvSpPr>
        <p:spPr>
          <a:xfrm>
            <a:off x="0" y="1272222"/>
            <a:ext cx="533400" cy="244476"/>
          </a:xfrm>
          <a:prstGeom prst="rect">
            <a:avLst/>
          </a:prstGeom>
        </p:spPr>
        <p:txBody>
          <a:bodyPr>
            <a:normAutofit/>
          </a:bodyPr>
          <a:lstStyle/>
          <a:p>
            <a:fld id="{12AB338B-3C16-2043-921F-F7D70E560FAA}" type="slidenum">
              <a:rPr lang="en-US" smtClean="0"/>
              <a:pPr/>
              <a:t>37</a:t>
            </a:fld>
            <a:endParaRPr lang="en-US"/>
          </a:p>
        </p:txBody>
      </p:sp>
      <p:sp>
        <p:nvSpPr>
          <p:cNvPr id="22531" name="Content Placeholder 2"/>
          <p:cNvSpPr>
            <a:spLocks noGrp="1"/>
          </p:cNvSpPr>
          <p:nvPr>
            <p:ph sz="quarter" idx="13"/>
          </p:nvPr>
        </p:nvSpPr>
        <p:spPr>
          <a:xfrm>
            <a:off x="609600" y="990600"/>
            <a:ext cx="7924800" cy="4572000"/>
          </a:xfrm>
        </p:spPr>
        <p:txBody>
          <a:bodyPr>
            <a:normAutofit/>
          </a:bodyPr>
          <a:lstStyle/>
          <a:p>
            <a:pPr lvl="1" eaLnBrk="1" hangingPunct="1">
              <a:lnSpc>
                <a:spcPct val="90000"/>
              </a:lnSpc>
              <a:buNone/>
            </a:pPr>
            <a:endParaRPr lang="en-US" altLang="zh-TW" sz="2800" b="1" dirty="0">
              <a:solidFill>
                <a:schemeClr val="accent2"/>
              </a:solidFill>
              <a:ea typeface="新細明體" pitchFamily="-110" charset="-120"/>
              <a:cs typeface="新細明體" pitchFamily="-110" charset="-120"/>
            </a:endParaRPr>
          </a:p>
          <a:p>
            <a:endParaRPr lang="en-US" sz="2800" dirty="0"/>
          </a:p>
        </p:txBody>
      </p:sp>
      <p:grpSp>
        <p:nvGrpSpPr>
          <p:cNvPr id="6" name="Group 5"/>
          <p:cNvGrpSpPr/>
          <p:nvPr/>
        </p:nvGrpSpPr>
        <p:grpSpPr>
          <a:xfrm>
            <a:off x="1371600" y="1230312"/>
            <a:ext cx="6248400" cy="3860569"/>
            <a:chOff x="1524000" y="1589306"/>
            <a:chExt cx="6096000" cy="4201894"/>
          </a:xfrm>
        </p:grpSpPr>
        <p:sp>
          <p:nvSpPr>
            <p:cNvPr id="8" name="Rectangle 7"/>
            <p:cNvSpPr/>
            <p:nvPr/>
          </p:nvSpPr>
          <p:spPr>
            <a:xfrm>
              <a:off x="1524000" y="1676400"/>
              <a:ext cx="6019800" cy="4114800"/>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676400" y="1589306"/>
              <a:ext cx="5943600" cy="4120354"/>
            </a:xfrm>
            <a:prstGeom prst="rect">
              <a:avLst/>
            </a:prstGeom>
            <a:noFill/>
          </p:spPr>
          <p:txBody>
            <a:bodyPr wrap="square" rtlCol="0">
              <a:spAutoFit/>
            </a:bodyPr>
            <a:lstStyle/>
            <a:p>
              <a:r>
                <a:rPr lang="en-US" sz="1600" dirty="0" smtClean="0"/>
                <a:t>…</a:t>
              </a:r>
            </a:p>
            <a:p>
              <a:r>
                <a:rPr lang="en-US" sz="1600" dirty="0" smtClean="0"/>
                <a:t>…</a:t>
              </a:r>
            </a:p>
            <a:p>
              <a:r>
                <a:rPr lang="en-US" sz="1600" dirty="0" err="1" smtClean="0"/>
                <a:t>int</a:t>
              </a:r>
              <a:r>
                <a:rPr lang="en-US" sz="1600" dirty="0" smtClean="0"/>
                <a:t> *target, *source;</a:t>
              </a:r>
            </a:p>
            <a:p>
              <a:r>
                <a:rPr lang="en-US" sz="1600" dirty="0" smtClean="0">
                  <a:solidFill>
                    <a:srgbClr val="0070C0"/>
                  </a:solidFill>
                </a:rPr>
                <a:t>target=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solidFill>
                    <a:srgbClr val="0070C0"/>
                  </a:solidFill>
                </a:rPr>
                <a:t>source=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t>*target= 0;</a:t>
              </a:r>
            </a:p>
            <a:p>
              <a:r>
                <a:rPr lang="en-US" sz="1600" dirty="0" smtClean="0"/>
                <a:t>*source= 101;</a:t>
              </a:r>
            </a:p>
            <a:p>
              <a:r>
                <a:rPr lang="en-US" sz="1600" dirty="0" smtClean="0"/>
                <a:t>if (me == 1) {</a:t>
              </a:r>
            </a:p>
            <a:p>
              <a:r>
                <a:rPr lang="en-US" sz="1600" dirty="0" smtClean="0"/>
                <a:t>    *source = 222;</a:t>
              </a:r>
            </a:p>
            <a:p>
              <a:r>
                <a:rPr lang="en-US" sz="1600" dirty="0" smtClean="0"/>
                <a:t>  }</a:t>
              </a:r>
            </a:p>
            <a:p>
              <a:r>
                <a:rPr lang="en-US" sz="1600" dirty="0" err="1">
                  <a:solidFill>
                    <a:srgbClr val="0070C0"/>
                  </a:solidFill>
                </a:rPr>
                <a:t>shmem_barrier_all</a:t>
              </a:r>
              <a:r>
                <a:rPr lang="en-US" sz="1600" dirty="0">
                  <a:solidFill>
                    <a:srgbClr val="0070C0"/>
                  </a:solidFill>
                </a:rPr>
                <a:t>();</a:t>
              </a:r>
            </a:p>
            <a:p>
              <a:r>
                <a:rPr lang="en-US" sz="1600" dirty="0" smtClean="0">
                  <a:solidFill>
                    <a:srgbClr val="FF0000"/>
                  </a:solidFill>
                </a:rPr>
                <a:t>shmem_broadcast32(target, source, 1 0, 0, 0, 4, </a:t>
              </a:r>
              <a:r>
                <a:rPr lang="en-US" sz="1600" dirty="0" err="1" smtClean="0">
                  <a:solidFill>
                    <a:srgbClr val="FF0000"/>
                  </a:solidFill>
                </a:rPr>
                <a:t>pSync</a:t>
              </a:r>
              <a:r>
                <a:rPr lang="en-US" sz="1600" dirty="0" smtClean="0">
                  <a:solidFill>
                    <a:srgbClr val="FF0000"/>
                  </a:solidFill>
                </a:rPr>
                <a:t>);</a:t>
              </a:r>
            </a:p>
            <a:p>
              <a:r>
                <a:rPr lang="en-US" sz="1600" dirty="0" smtClean="0"/>
                <a:t> </a:t>
              </a:r>
            </a:p>
            <a:p>
              <a:r>
                <a:rPr lang="en-US" sz="1600" dirty="0" smtClean="0"/>
                <a:t> printf("target on PE %d is %d\n", _my_pe(), *target);</a:t>
              </a:r>
            </a:p>
            <a:p>
              <a:r>
                <a:rPr lang="en-US" sz="1600" dirty="0" smtClean="0"/>
                <a:t>…</a:t>
              </a:r>
            </a:p>
          </p:txBody>
        </p:sp>
      </p:grpSp>
      <p:sp>
        <p:nvSpPr>
          <p:cNvPr id="10" name="TextBox 9"/>
          <p:cNvSpPr txBox="1"/>
          <p:nvPr/>
        </p:nvSpPr>
        <p:spPr>
          <a:xfrm>
            <a:off x="1524000" y="5268912"/>
            <a:ext cx="5943600" cy="353943"/>
          </a:xfrm>
          <a:prstGeom prst="rect">
            <a:avLst/>
          </a:prstGeom>
          <a:noFill/>
        </p:spPr>
        <p:txBody>
          <a:bodyPr wrap="square" rtlCol="0">
            <a:spAutoFit/>
          </a:bodyPr>
          <a:lstStyle/>
          <a:p>
            <a:pPr algn="ctr"/>
            <a:r>
              <a:rPr lang="en-US" b="1" dirty="0" smtClean="0"/>
              <a:t>Code snippet showing working of </a:t>
            </a:r>
            <a:r>
              <a:rPr lang="en-US" b="1" dirty="0" err="1" smtClean="0"/>
              <a:t>shmem_broadcast</a:t>
            </a:r>
            <a:endParaRPr lang="en-US" b="1" dirty="0"/>
          </a:p>
        </p:txBody>
      </p:sp>
      <p:grpSp>
        <p:nvGrpSpPr>
          <p:cNvPr id="13" name="Group 12"/>
          <p:cNvGrpSpPr/>
          <p:nvPr/>
        </p:nvGrpSpPr>
        <p:grpSpPr>
          <a:xfrm>
            <a:off x="2743200" y="3287712"/>
            <a:ext cx="2514600" cy="609600"/>
            <a:chOff x="3352800" y="3733800"/>
            <a:chExt cx="2590800" cy="762000"/>
          </a:xfrm>
        </p:grpSpPr>
        <p:sp>
          <p:nvSpPr>
            <p:cNvPr id="11" name="Oval Callout 10"/>
            <p:cNvSpPr/>
            <p:nvPr/>
          </p:nvSpPr>
          <p:spPr>
            <a:xfrm>
              <a:off x="3352800" y="3733800"/>
              <a:ext cx="2590800" cy="762000"/>
            </a:xfrm>
            <a:prstGeom prst="wedgeEllipseCallou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3657600" y="3913257"/>
              <a:ext cx="2209800" cy="353943"/>
            </a:xfrm>
            <a:prstGeom prst="rect">
              <a:avLst/>
            </a:prstGeom>
            <a:noFill/>
          </p:spPr>
          <p:txBody>
            <a:bodyPr wrap="square" rtlCol="0">
              <a:spAutoFit/>
            </a:bodyPr>
            <a:lstStyle/>
            <a:p>
              <a:r>
                <a:rPr lang="en-US" dirty="0" smtClean="0"/>
                <a:t>collective operation</a:t>
              </a:r>
              <a:endParaRPr lang="en-US" dirty="0"/>
            </a:p>
          </p:txBody>
        </p:sp>
      </p:grpSp>
      <p:cxnSp>
        <p:nvCxnSpPr>
          <p:cNvPr id="16" name="Straight Arrow Connector 15"/>
          <p:cNvCxnSpPr/>
          <p:nvPr/>
        </p:nvCxnSpPr>
        <p:spPr>
          <a:xfrm flipH="1">
            <a:off x="3962400" y="2830512"/>
            <a:ext cx="19812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4648200" y="2830512"/>
            <a:ext cx="12954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943600" y="2628969"/>
            <a:ext cx="2209800" cy="353943"/>
          </a:xfrm>
          <a:prstGeom prst="rect">
            <a:avLst/>
          </a:prstGeom>
          <a:noFill/>
        </p:spPr>
        <p:txBody>
          <a:bodyPr wrap="square" rtlCol="0">
            <a:spAutoFit/>
          </a:bodyPr>
          <a:lstStyle/>
          <a:p>
            <a:r>
              <a:rPr lang="en-US" b="1" dirty="0" smtClean="0">
                <a:solidFill>
                  <a:srgbClr val="0070C0"/>
                </a:solidFill>
              </a:rPr>
              <a:t>must be symmetric</a:t>
            </a:r>
            <a:endParaRPr lang="en-US" b="1" dirty="0">
              <a:solidFill>
                <a:srgbClr val="0070C0"/>
              </a:solidFill>
            </a:endParaRPr>
          </a:p>
        </p:txBody>
      </p:sp>
      <p:cxnSp>
        <p:nvCxnSpPr>
          <p:cNvPr id="22" name="Straight Arrow Connector 21"/>
          <p:cNvCxnSpPr>
            <a:stCxn id="19" idx="1"/>
          </p:cNvCxnSpPr>
          <p:nvPr/>
        </p:nvCxnSpPr>
        <p:spPr>
          <a:xfrm flipH="1">
            <a:off x="5029200" y="2805941"/>
            <a:ext cx="9144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943600" y="2628969"/>
            <a:ext cx="2667000" cy="353943"/>
          </a:xfrm>
          <a:prstGeom prst="rect">
            <a:avLst/>
          </a:prstGeom>
          <a:noFill/>
        </p:spPr>
        <p:txBody>
          <a:bodyPr wrap="square" rtlCol="0">
            <a:spAutoFit/>
          </a:bodyPr>
          <a:lstStyle/>
          <a:p>
            <a:r>
              <a:rPr lang="en-US" b="1" dirty="0" smtClean="0">
                <a:solidFill>
                  <a:srgbClr val="0070C0"/>
                </a:solidFill>
              </a:rPr>
              <a:t>number of elements</a:t>
            </a:r>
            <a:endParaRPr lang="en-US" b="1" dirty="0">
              <a:solidFill>
                <a:srgbClr val="0070C0"/>
              </a:solidFill>
            </a:endParaRPr>
          </a:p>
        </p:txBody>
      </p:sp>
      <p:cxnSp>
        <p:nvCxnSpPr>
          <p:cNvPr id="26" name="Straight Arrow Connector 25"/>
          <p:cNvCxnSpPr>
            <a:stCxn id="24" idx="1"/>
          </p:cNvCxnSpPr>
          <p:nvPr/>
        </p:nvCxnSpPr>
        <p:spPr>
          <a:xfrm flipH="1">
            <a:off x="5181600" y="2805941"/>
            <a:ext cx="7620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943600" y="2601912"/>
            <a:ext cx="3429000" cy="615553"/>
          </a:xfrm>
          <a:prstGeom prst="rect">
            <a:avLst/>
          </a:prstGeom>
          <a:noFill/>
        </p:spPr>
        <p:txBody>
          <a:bodyPr wrap="square" rtlCol="0">
            <a:spAutoFit/>
          </a:bodyPr>
          <a:lstStyle/>
          <a:p>
            <a:r>
              <a:rPr lang="en-US" b="1" dirty="0" smtClean="0">
                <a:solidFill>
                  <a:srgbClr val="0070C0"/>
                </a:solidFill>
              </a:rPr>
              <a:t>Zero-based ordinal of the PE with respect to the active set</a:t>
            </a:r>
            <a:endParaRPr lang="en-US" b="1" dirty="0">
              <a:solidFill>
                <a:srgbClr val="0070C0"/>
              </a:solidFill>
            </a:endParaRPr>
          </a:p>
        </p:txBody>
      </p:sp>
      <p:cxnSp>
        <p:nvCxnSpPr>
          <p:cNvPr id="30" name="Straight Connector 29"/>
          <p:cNvCxnSpPr/>
          <p:nvPr/>
        </p:nvCxnSpPr>
        <p:spPr>
          <a:xfrm>
            <a:off x="5334000" y="4202112"/>
            <a:ext cx="609600" cy="0"/>
          </a:xfrm>
          <a:prstGeom prst="line">
            <a:avLst/>
          </a:prstGeom>
        </p:spPr>
        <p:style>
          <a:lnRef idx="2">
            <a:schemeClr val="dk1"/>
          </a:lnRef>
          <a:fillRef idx="0">
            <a:schemeClr val="dk1"/>
          </a:fillRef>
          <a:effectRef idx="1">
            <a:schemeClr val="dk1"/>
          </a:effectRef>
          <a:fontRef idx="minor">
            <a:schemeClr val="tx1"/>
          </a:fontRef>
        </p:style>
      </p:cxnSp>
      <p:grpSp>
        <p:nvGrpSpPr>
          <p:cNvPr id="47" name="Group 46"/>
          <p:cNvGrpSpPr/>
          <p:nvPr/>
        </p:nvGrpSpPr>
        <p:grpSpPr>
          <a:xfrm>
            <a:off x="5410200" y="2311201"/>
            <a:ext cx="533400" cy="1662311"/>
            <a:chOff x="5410200" y="2909689"/>
            <a:chExt cx="533400" cy="1662311"/>
          </a:xfrm>
        </p:grpSpPr>
        <p:cxnSp>
          <p:nvCxnSpPr>
            <p:cNvPr id="37" name="Straight Arrow Connector 36"/>
            <p:cNvCxnSpPr/>
            <p:nvPr/>
          </p:nvCxnSpPr>
          <p:spPr>
            <a:xfrm flipH="1">
              <a:off x="5410200" y="4267200"/>
              <a:ext cx="3048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5638800" y="4267200"/>
              <a:ext cx="76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5715000" y="4267200"/>
              <a:ext cx="152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Connector 45"/>
            <p:cNvCxnSpPr>
              <a:endCxn id="28" idx="1"/>
            </p:cNvCxnSpPr>
            <p:nvPr/>
          </p:nvCxnSpPr>
          <p:spPr>
            <a:xfrm flipV="1">
              <a:off x="5715000" y="2909689"/>
              <a:ext cx="228600" cy="759023"/>
            </a:xfrm>
            <a:prstGeom prst="line">
              <a:avLst/>
            </a:prstGeom>
          </p:spPr>
          <p:style>
            <a:lnRef idx="1">
              <a:schemeClr val="dk1"/>
            </a:lnRef>
            <a:fillRef idx="0">
              <a:schemeClr val="dk1"/>
            </a:fillRef>
            <a:effectRef idx="0">
              <a:schemeClr val="dk1"/>
            </a:effectRef>
            <a:fontRef idx="minor">
              <a:schemeClr val="tx1"/>
            </a:fontRef>
          </p:style>
        </p:cxnSp>
      </p:grpSp>
      <p:sp>
        <p:nvSpPr>
          <p:cNvPr id="48" name="TextBox 47"/>
          <p:cNvSpPr txBox="1"/>
          <p:nvPr/>
        </p:nvSpPr>
        <p:spPr>
          <a:xfrm>
            <a:off x="5943600" y="2705169"/>
            <a:ext cx="2819400" cy="353943"/>
          </a:xfrm>
          <a:prstGeom prst="rect">
            <a:avLst/>
          </a:prstGeom>
          <a:noFill/>
        </p:spPr>
        <p:txBody>
          <a:bodyPr wrap="square" rtlCol="0">
            <a:spAutoFit/>
          </a:bodyPr>
          <a:lstStyle/>
          <a:p>
            <a:r>
              <a:rPr lang="en-US" b="1" dirty="0" smtClean="0">
                <a:solidFill>
                  <a:srgbClr val="0070C0"/>
                </a:solidFill>
              </a:rPr>
              <a:t>Define the </a:t>
            </a:r>
            <a:r>
              <a:rPr lang="en-US" b="1" i="1" dirty="0" smtClean="0">
                <a:solidFill>
                  <a:srgbClr val="0070C0"/>
                </a:solidFill>
              </a:rPr>
              <a:t>active set</a:t>
            </a:r>
            <a:endParaRPr lang="en-US" b="1" dirty="0">
              <a:solidFill>
                <a:srgbClr val="0070C0"/>
              </a:solidFill>
            </a:endParaRPr>
          </a:p>
        </p:txBody>
      </p:sp>
      <p:sp>
        <p:nvSpPr>
          <p:cNvPr id="49" name="Rounded Rectangle 48"/>
          <p:cNvSpPr/>
          <p:nvPr/>
        </p:nvSpPr>
        <p:spPr>
          <a:xfrm>
            <a:off x="5410200" y="1839912"/>
            <a:ext cx="2514600" cy="2057400"/>
          </a:xfrm>
          <a:prstGeom prst="roundRect">
            <a:avLst/>
          </a:prstGeom>
          <a:solidFill>
            <a:srgbClr val="FFD757"/>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TextBox 49"/>
          <p:cNvSpPr txBox="1"/>
          <p:nvPr/>
        </p:nvSpPr>
        <p:spPr>
          <a:xfrm>
            <a:off x="5486400" y="1535112"/>
            <a:ext cx="1371600" cy="353943"/>
          </a:xfrm>
          <a:prstGeom prst="rect">
            <a:avLst/>
          </a:prstGeom>
          <a:noFill/>
        </p:spPr>
        <p:txBody>
          <a:bodyPr wrap="square" rtlCol="0">
            <a:spAutoFit/>
          </a:bodyPr>
          <a:lstStyle/>
          <a:p>
            <a:r>
              <a:rPr lang="en-US" b="1" dirty="0" smtClean="0"/>
              <a:t>Output</a:t>
            </a:r>
            <a:endParaRPr lang="en-US" b="1" dirty="0"/>
          </a:p>
        </p:txBody>
      </p:sp>
      <p:sp>
        <p:nvSpPr>
          <p:cNvPr id="51" name="TextBox 50"/>
          <p:cNvSpPr txBox="1"/>
          <p:nvPr/>
        </p:nvSpPr>
        <p:spPr>
          <a:xfrm>
            <a:off x="5410200" y="1916112"/>
            <a:ext cx="4114800" cy="1661993"/>
          </a:xfrm>
          <a:prstGeom prst="rect">
            <a:avLst/>
          </a:prstGeom>
          <a:noFill/>
        </p:spPr>
        <p:txBody>
          <a:bodyPr wrap="square" rtlCol="0">
            <a:spAutoFit/>
          </a:bodyPr>
          <a:lstStyle/>
          <a:p>
            <a:r>
              <a:rPr lang="en-US" dirty="0" smtClean="0"/>
              <a:t>target on PE 0 is 0</a:t>
            </a:r>
          </a:p>
          <a:p>
            <a:r>
              <a:rPr lang="en-US" dirty="0" smtClean="0"/>
              <a:t>target on PE 1 is 222</a:t>
            </a:r>
          </a:p>
          <a:p>
            <a:r>
              <a:rPr lang="en-US" dirty="0" smtClean="0"/>
              <a:t>target on PE 2 is 222</a:t>
            </a:r>
          </a:p>
          <a:p>
            <a:r>
              <a:rPr lang="en-US" dirty="0" smtClean="0"/>
              <a:t>target on PE 3 is 222</a:t>
            </a:r>
          </a:p>
          <a:p>
            <a:endParaRPr lang="en-US" dirty="0" smtClean="0"/>
          </a:p>
          <a:p>
            <a:endParaRPr lang="en-US" dirty="0" smtClean="0"/>
          </a:p>
        </p:txBody>
      </p:sp>
    </p:spTree>
    <p:extLst>
      <p:ext uri="{BB962C8B-B14F-4D97-AF65-F5344CB8AC3E}">
        <p14:creationId xmlns:p14="http://schemas.microsoft.com/office/powerpoint/2010/main" val="3765956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nodeType="clickEffect">
                                  <p:stCondLst>
                                    <p:cond delay="0"/>
                                  </p:stCondLst>
                                  <p:childTnLst>
                                    <p:animEffect transition="out" filter="box(in)">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500"/>
                            </p:stCondLst>
                            <p:childTnLst>
                              <p:par>
                                <p:cTn id="22" presetID="4" presetClass="entr" presetSubtype="16"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ox(in)">
                                      <p:cBhvr>
                                        <p:cTn id="24" dur="500"/>
                                        <p:tgtEl>
                                          <p:spTgt spid="19"/>
                                        </p:tgtEl>
                                      </p:cBhvr>
                                    </p:animEffect>
                                  </p:childTnLst>
                                </p:cTn>
                              </p:par>
                              <p:par>
                                <p:cTn id="25" presetID="4"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par>
                                <p:cTn id="28" presetID="4"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4" presetClass="exit" presetSubtype="16" fill="hold" grpId="1" nodeType="withEffect">
                                  <p:stCondLst>
                                    <p:cond delay="0"/>
                                  </p:stCondLst>
                                  <p:childTnLst>
                                    <p:animEffect transition="out" filter="box(in)">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par>
                          <p:cTn id="42" fill="hold">
                            <p:stCondLst>
                              <p:cond delay="500"/>
                            </p:stCondLst>
                            <p:childTnLst>
                              <p:par>
                                <p:cTn id="43" presetID="4" presetClass="entr" presetSubtype="16"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in)">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nodeType="clickEffect">
                                  <p:stCondLst>
                                    <p:cond delay="0"/>
                                  </p:stCondLst>
                                  <p:childTnLst>
                                    <p:animEffect transition="out" filter="box(in)">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ox(in)">
                                      <p:cBhvr>
                                        <p:cTn id="60" dur="500"/>
                                        <p:tgtEl>
                                          <p:spTgt spid="28"/>
                                        </p:tgtEl>
                                      </p:cBhvr>
                                    </p:animEffect>
                                  </p:childTnLst>
                                </p:cTn>
                              </p:par>
                              <p:par>
                                <p:cTn id="61" presetID="4" presetClass="entr" presetSubtype="16"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1" nodeType="clickEffect">
                                  <p:stCondLst>
                                    <p:cond delay="0"/>
                                  </p:stCondLst>
                                  <p:childTnLst>
                                    <p:animEffect transition="out" filter="box(in)">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par>
                          <p:cTn id="72" fill="hold">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500"/>
                                        <p:tgtEl>
                                          <p:spTgt spid="48"/>
                                        </p:tgtEl>
                                      </p:cBhvr>
                                    </p:animEffect>
                                  </p:childTnLst>
                                </p:cTn>
                              </p:par>
                              <p:par>
                                <p:cTn id="76" presetID="4" presetClass="entr" presetSubtype="16"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ox(in)">
                                      <p:cBhvr>
                                        <p:cTn id="78" dur="500"/>
                                        <p:tgtEl>
                                          <p:spTgt spid="47"/>
                                        </p:tgtEl>
                                      </p:cBhvr>
                                    </p:animEffect>
                                  </p:childTnLst>
                                </p:cTn>
                              </p:par>
                              <p:par>
                                <p:cTn id="79" presetID="4" presetClass="entr" presetSubtype="16"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ox(i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xit" presetSubtype="16" fill="hold" grpId="1" nodeType="clickEffect">
                                  <p:stCondLst>
                                    <p:cond delay="0"/>
                                  </p:stCondLst>
                                  <p:childTnLst>
                                    <p:animEffect transition="out" filter="box(in)">
                                      <p:cBhvr>
                                        <p:cTn id="85" dur="500"/>
                                        <p:tgtEl>
                                          <p:spTgt spid="48"/>
                                        </p:tgtEl>
                                      </p:cBhvr>
                                    </p:animEffect>
                                    <p:set>
                                      <p:cBhvr>
                                        <p:cTn id="86" dur="1" fill="hold">
                                          <p:stCondLst>
                                            <p:cond delay="499"/>
                                          </p:stCondLst>
                                        </p:cTn>
                                        <p:tgtEl>
                                          <p:spTgt spid="48"/>
                                        </p:tgtEl>
                                        <p:attrNameLst>
                                          <p:attrName>style.visibility</p:attrName>
                                        </p:attrNameLst>
                                      </p:cBhvr>
                                      <p:to>
                                        <p:strVal val="hidden"/>
                                      </p:to>
                                    </p:set>
                                  </p:childTnLst>
                                </p:cTn>
                              </p:par>
                              <p:par>
                                <p:cTn id="87" presetID="4" presetClass="exit" presetSubtype="16" fill="hold" nodeType="withEffect">
                                  <p:stCondLst>
                                    <p:cond delay="0"/>
                                  </p:stCondLst>
                                  <p:childTnLst>
                                    <p:animEffect transition="out" filter="box(in)">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4" presetClass="exit" presetSubtype="16" fill="hold" nodeType="withEffect">
                                  <p:stCondLst>
                                    <p:cond delay="0"/>
                                  </p:stCondLst>
                                  <p:childTnLst>
                                    <p:animEffect transition="out" filter="box(in)">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ox(in)">
                                      <p:cBhvr>
                                        <p:cTn id="97" dur="500"/>
                                        <p:tgtEl>
                                          <p:spTgt spid="49"/>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box(in)">
                                      <p:cBhvr>
                                        <p:cTn id="100" dur="500"/>
                                        <p:tgtEl>
                                          <p:spTgt spid="51"/>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ox(in)">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1"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box(in)">
                                      <p:cBhvr>
                                        <p:cTn id="108" dur="500"/>
                                        <p:tgtEl>
                                          <p:spTgt spid="49"/>
                                        </p:tgtEl>
                                      </p:cBhvr>
                                    </p:animEffect>
                                  </p:childTnLst>
                                </p:cTn>
                              </p:par>
                              <p:par>
                                <p:cTn id="109" presetID="4" presetClass="entr" presetSubtype="16" fill="hold" grpId="1"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ox(in)">
                                      <p:cBhvr>
                                        <p:cTn id="111" dur="500"/>
                                        <p:tgtEl>
                                          <p:spTgt spid="50"/>
                                        </p:tgtEl>
                                      </p:cBhvr>
                                    </p:animEffect>
                                  </p:childTnLst>
                                </p:cTn>
                              </p:par>
                              <p:par>
                                <p:cTn id="112" presetID="4" presetClass="entr" presetSubtype="16" fill="hold" grpId="1"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box(in)">
                                      <p:cBhvr>
                                        <p:cTn id="1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19" grpId="1"/>
      <p:bldP spid="24" grpId="0"/>
      <p:bldP spid="24" grpId="1"/>
      <p:bldP spid="28" grpId="0"/>
      <p:bldP spid="28" grpId="1"/>
      <p:bldP spid="48" grpId="0"/>
      <p:bldP spid="48" grpId="1"/>
      <p:bldP spid="49" grpId="0" animBg="1"/>
      <p:bldP spid="49" grpId="1" animBg="1"/>
      <p:bldP spid="50" grpId="0"/>
      <p:bldP spid="50" grpId="1"/>
      <p:bldP spid="51" grpId="0"/>
      <p:bldP spid="5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3260973"/>
            <a:ext cx="1529712" cy="369332"/>
          </a:xfrm>
          <a:prstGeom prst="rect">
            <a:avLst/>
          </a:prstGeom>
          <a:noFill/>
        </p:spPr>
        <p:txBody>
          <a:bodyPr wrap="square" rtlCol="0">
            <a:spAutoFit/>
          </a:bodyPr>
          <a:lstStyle/>
          <a:p>
            <a:pPr algn="ctr"/>
            <a:r>
              <a:rPr lang="en-US" dirty="0" smtClean="0"/>
              <a:t>PE 0</a:t>
            </a:r>
            <a:endParaRPr lang="en-US" dirty="0"/>
          </a:p>
        </p:txBody>
      </p:sp>
      <p:sp>
        <p:nvSpPr>
          <p:cNvPr id="15" name="Rectangle 14"/>
          <p:cNvSpPr/>
          <p:nvPr/>
        </p:nvSpPr>
        <p:spPr>
          <a:xfrm>
            <a:off x="3810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810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149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9149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1010187"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1" name="Rectangle 20"/>
          <p:cNvSpPr/>
          <p:nvPr/>
        </p:nvSpPr>
        <p:spPr>
          <a:xfrm>
            <a:off x="2972837"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972837"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828525"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2828525" y="5104338"/>
            <a:ext cx="1529712" cy="369332"/>
          </a:xfrm>
          <a:prstGeom prst="rect">
            <a:avLst/>
          </a:prstGeom>
          <a:noFill/>
        </p:spPr>
        <p:txBody>
          <a:bodyPr wrap="square" rtlCol="0">
            <a:spAutoFit/>
          </a:bodyPr>
          <a:lstStyle/>
          <a:p>
            <a:pPr algn="ctr"/>
            <a:r>
              <a:rPr lang="en-US" dirty="0" smtClean="0"/>
              <a:t>PE 1</a:t>
            </a:r>
            <a:endParaRPr lang="en-US" dirty="0"/>
          </a:p>
        </p:txBody>
      </p:sp>
      <p:sp>
        <p:nvSpPr>
          <p:cNvPr id="29" name="Rectangle 28"/>
          <p:cNvSpPr/>
          <p:nvPr/>
        </p:nvSpPr>
        <p:spPr>
          <a:xfrm>
            <a:off x="2972837"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0" name="Rectangle 29"/>
          <p:cNvSpPr/>
          <p:nvPr/>
        </p:nvSpPr>
        <p:spPr>
          <a:xfrm>
            <a:off x="5130391"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130391"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986079"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86079" y="5104338"/>
            <a:ext cx="1529712" cy="369332"/>
          </a:xfrm>
          <a:prstGeom prst="rect">
            <a:avLst/>
          </a:prstGeom>
          <a:noFill/>
        </p:spPr>
        <p:txBody>
          <a:bodyPr wrap="square" rtlCol="0">
            <a:spAutoFit/>
          </a:bodyPr>
          <a:lstStyle/>
          <a:p>
            <a:pPr algn="ctr"/>
            <a:r>
              <a:rPr lang="en-US" dirty="0" smtClean="0"/>
              <a:t>PE 2</a:t>
            </a:r>
            <a:endParaRPr lang="en-US" dirty="0"/>
          </a:p>
        </p:txBody>
      </p:sp>
      <p:sp>
        <p:nvSpPr>
          <p:cNvPr id="34" name="Rectangle 33"/>
          <p:cNvSpPr/>
          <p:nvPr/>
        </p:nvSpPr>
        <p:spPr>
          <a:xfrm>
            <a:off x="5130391"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5" name="Rectangle 34"/>
          <p:cNvSpPr/>
          <p:nvPr/>
        </p:nvSpPr>
        <p:spPr>
          <a:xfrm>
            <a:off x="6897904"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97904"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753592"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753592" y="3260973"/>
            <a:ext cx="1529712" cy="369332"/>
          </a:xfrm>
          <a:prstGeom prst="rect">
            <a:avLst/>
          </a:prstGeom>
          <a:noFill/>
        </p:spPr>
        <p:txBody>
          <a:bodyPr wrap="square" rtlCol="0">
            <a:spAutoFit/>
          </a:bodyPr>
          <a:lstStyle/>
          <a:p>
            <a:pPr algn="ctr"/>
            <a:r>
              <a:rPr lang="en-US" dirty="0" smtClean="0"/>
              <a:t>PE </a:t>
            </a:r>
            <a:r>
              <a:rPr lang="en-US" dirty="0"/>
              <a:t>3</a:t>
            </a:r>
          </a:p>
        </p:txBody>
      </p:sp>
      <p:sp>
        <p:nvSpPr>
          <p:cNvPr id="39" name="Rectangle 38"/>
          <p:cNvSpPr/>
          <p:nvPr/>
        </p:nvSpPr>
        <p:spPr>
          <a:xfrm>
            <a:off x="6897904"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3" name="Rectangle 42"/>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2" name="Rectangle 41"/>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1" name="Rectangle 40"/>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4"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(3)</a:t>
            </a:r>
            <a:endParaRPr lang="en-US" sz="2800" dirty="0"/>
          </a:p>
        </p:txBody>
      </p:sp>
      <p:sp>
        <p:nvSpPr>
          <p:cNvPr id="40" name="Slide Number Placeholder 39"/>
          <p:cNvSpPr>
            <a:spLocks noGrp="1"/>
          </p:cNvSpPr>
          <p:nvPr>
            <p:ph type="sldNum" sz="quarter" idx="12"/>
          </p:nvPr>
        </p:nvSpPr>
        <p:spPr/>
        <p:txBody>
          <a:bodyPr>
            <a:normAutofit/>
          </a:bodyPr>
          <a:lstStyle/>
          <a:p>
            <a:fld id="{48CA3DAE-FB33-D04D-BC7A-6AB3E0B4C423}" type="slidenum">
              <a:rPr lang="en-US" smtClean="0"/>
              <a:pPr/>
              <a:t>38</a:t>
            </a:fld>
            <a:endParaRPr lang="en-US"/>
          </a:p>
        </p:txBody>
      </p:sp>
    </p:spTree>
    <p:extLst>
      <p:ext uri="{BB962C8B-B14F-4D97-AF65-F5344CB8AC3E}">
        <p14:creationId xmlns:p14="http://schemas.microsoft.com/office/powerpoint/2010/main" val="9818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4.63474E-6 -3.06623E-6 L 0.64342 -3.06623E-6 " pathEditMode="relative" rAng="0" ptsTypes="AA">
                                      <p:cBhvr>
                                        <p:cTn id="16" dur="2000" fill="hold"/>
                                        <p:tgtEl>
                                          <p:spTgt spid="41"/>
                                        </p:tgtEl>
                                        <p:attrNameLst>
                                          <p:attrName>ppt_x</p:attrName>
                                          <p:attrName>ppt_y</p:attrName>
                                        </p:attrNameLst>
                                      </p:cBhvr>
                                      <p:rCtr x="32171" y="0"/>
                                    </p:animMotion>
                                  </p:childTnLst>
                                </p:cTn>
                              </p:par>
                              <p:par>
                                <p:cTn id="17" presetID="42" presetClass="path" presetSubtype="0" accel="50000" decel="50000" fill="hold" grpId="0" nodeType="withEffect">
                                  <p:stCondLst>
                                    <p:cond delay="0"/>
                                  </p:stCondLst>
                                  <p:childTnLst>
                                    <p:animMotion origin="layout" path="M -2.77778E-6 4.81481E-6 L 0.21389 0.26736 " pathEditMode="relative" rAng="0" ptsTypes="AA">
                                      <p:cBhvr>
                                        <p:cTn id="18" dur="2000" fill="hold"/>
                                        <p:tgtEl>
                                          <p:spTgt spid="42"/>
                                        </p:tgtEl>
                                        <p:attrNameLst>
                                          <p:attrName>ppt_x</p:attrName>
                                          <p:attrName>ppt_y</p:attrName>
                                        </p:attrNameLst>
                                      </p:cBhvr>
                                      <p:rCtr x="10694" y="13356"/>
                                    </p:animMotion>
                                  </p:childTnLst>
                                </p:cTn>
                              </p:par>
                              <p:par>
                                <p:cTn id="19" presetID="42" presetClass="path" presetSubtype="0" accel="50000" decel="50000" fill="hold" grpId="0" nodeType="withEffect">
                                  <p:stCondLst>
                                    <p:cond delay="0"/>
                                  </p:stCondLst>
                                  <p:childTnLst>
                                    <p:animMotion origin="layout" path="M -2.77778E-6 4.81481E-6 L 0.45122 0.26851 " pathEditMode="relative" rAng="0" ptsTypes="AA">
                                      <p:cBhvr>
                                        <p:cTn id="20" dur="2000" fill="hold"/>
                                        <p:tgtEl>
                                          <p:spTgt spid="43"/>
                                        </p:tgtEl>
                                        <p:attrNameLst>
                                          <p:attrName>ppt_x</p:attrName>
                                          <p:attrName>ppt_y</p:attrName>
                                        </p:attrNameLst>
                                      </p:cBhvr>
                                      <p:rCtr x="22552" y="1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2" grpId="0" animBg="1"/>
      <p:bldP spid="42" grpId="1" animBg="1"/>
      <p:bldP spid="41" grpId="0" animBg="1"/>
      <p:bldP spid="4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lstStyle/>
          <a:p>
            <a:pPr eaLnBrk="1" hangingPunct="1">
              <a:lnSpc>
                <a:spcPct val="9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600" dirty="0">
                <a:ea typeface="新細明體" pitchFamily="-110" charset="-120"/>
                <a:cs typeface="新細明體" pitchFamily="-110" charset="-120"/>
              </a:rPr>
              <a:t>Collection</a:t>
            </a:r>
          </a:p>
          <a:p>
            <a:pPr lvl="1" eaLnBrk="1" hangingPunct="1">
              <a:lnSpc>
                <a:spcPct val="90000"/>
              </a:lnSpc>
            </a:pPr>
            <a:r>
              <a:rPr lang="en-US" altLang="zh-TW" sz="2000" dirty="0">
                <a:ea typeface="新細明體" pitchFamily="-110" charset="-120"/>
                <a:cs typeface="新細明體" pitchFamily="-110" charset="-120"/>
              </a:rPr>
              <a:t>Concatenates blocks of </a:t>
            </a:r>
            <a:r>
              <a:rPr lang="en-US" altLang="zh-TW" sz="2000" dirty="0" smtClean="0">
                <a:ea typeface="新細明體" pitchFamily="-110" charset="-120"/>
                <a:cs typeface="新細明體" pitchFamily="-110" charset="-120"/>
              </a:rPr>
              <a:t>symmetric data </a:t>
            </a:r>
            <a:r>
              <a:rPr lang="en-US" altLang="zh-TW" sz="2000" dirty="0">
                <a:ea typeface="新細明體" pitchFamily="-110" charset="-120"/>
                <a:cs typeface="新細明體" pitchFamily="-110" charset="-120"/>
              </a:rPr>
              <a:t>from multiple PEs to an array in every </a:t>
            </a:r>
            <a:r>
              <a:rPr lang="en-US" altLang="zh-TW" sz="2000" dirty="0" smtClean="0">
                <a:ea typeface="新細明體" pitchFamily="-110" charset="-120"/>
                <a:cs typeface="新細明體" pitchFamily="-110" charset="-120"/>
              </a:rPr>
              <a:t>PE</a:t>
            </a:r>
          </a:p>
          <a:p>
            <a:pPr lvl="1" eaLnBrk="1" hangingPunct="1">
              <a:lnSpc>
                <a:spcPct val="90000"/>
              </a:lnSpc>
            </a:pPr>
            <a:r>
              <a:rPr lang="en-US" altLang="zh-TW" sz="2000" dirty="0" smtClean="0">
                <a:ea typeface="新細明體" pitchFamily="-110" charset="-120"/>
                <a:cs typeface="新細明體" pitchFamily="-110" charset="-120"/>
              </a:rPr>
              <a:t>Each PE can contribute different amounts</a:t>
            </a:r>
            <a:endParaRPr lang="en-US" altLang="zh-TW" sz="2000" dirty="0">
              <a:ea typeface="新細明體" pitchFamily="-110" charset="-120"/>
              <a:cs typeface="新細明體" pitchFamily="-110" charset="-120"/>
            </a:endParaRPr>
          </a:p>
          <a:p>
            <a:pPr lvl="1" eaLnBrk="1" hangingPunct="1">
              <a:lnSpc>
                <a:spcPct val="90000"/>
              </a:lnSpc>
            </a:pPr>
            <a:r>
              <a:rPr lang="en-US" altLang="zh-TW" sz="1800" b="1" dirty="0" smtClean="0">
                <a:solidFill>
                  <a:schemeClr val="accent2"/>
                </a:solidFill>
                <a:ea typeface="新細明體" pitchFamily="-110" charset="-120"/>
                <a:cs typeface="新細明體" pitchFamily="-110" charset="-120"/>
              </a:rPr>
              <a:t>void </a:t>
            </a:r>
            <a:r>
              <a:rPr lang="en-US" altLang="zh-TW" sz="1800" b="1" dirty="0" err="1">
                <a:solidFill>
                  <a:schemeClr val="accent2"/>
                </a:solidFill>
                <a:ea typeface="新細明體" pitchFamily="-110" charset="-120"/>
                <a:cs typeface="新細明體" pitchFamily="-110" charset="-120"/>
              </a:rPr>
              <a:t>shmem_collectSS</a:t>
            </a:r>
            <a:r>
              <a:rPr lang="en-US" altLang="zh-TW" sz="1800" b="1" dirty="0">
                <a:solidFill>
                  <a:schemeClr val="accent2"/>
                </a:solidFill>
                <a:ea typeface="新細明體" pitchFamily="-110" charset="-120"/>
                <a:cs typeface="新細明體" pitchFamily="-110" charset="-120"/>
              </a:rPr>
              <a:t>(void *target, void *source, </a:t>
            </a:r>
            <a:r>
              <a:rPr lang="en-US" altLang="zh-TW" sz="1800" b="1" dirty="0" err="1" smtClean="0">
                <a:solidFill>
                  <a:schemeClr val="accent2"/>
                </a:solidFill>
                <a:ea typeface="新細明體" pitchFamily="-110" charset="-120"/>
                <a:cs typeface="新細明體" pitchFamily="-110" charset="-120"/>
              </a:rPr>
              <a:t>size_t</a:t>
            </a:r>
            <a:r>
              <a:rPr lang="en-US" altLang="zh-TW" sz="1800" b="1" dirty="0" smtClean="0">
                <a:solidFill>
                  <a:schemeClr val="accent2"/>
                </a:solidFill>
                <a:ea typeface="新細明體" pitchFamily="-110" charset="-120"/>
                <a:cs typeface="新細明體" pitchFamily="-110" charset="-120"/>
              </a:rPr>
              <a:t> </a:t>
            </a:r>
            <a:r>
              <a:rPr lang="en-US" altLang="zh-TW" sz="1800" b="1" dirty="0" err="1" smtClean="0">
                <a:solidFill>
                  <a:schemeClr val="accent2"/>
                </a:solidFill>
                <a:ea typeface="新細明體" pitchFamily="-110" charset="-120"/>
                <a:cs typeface="新細明體" pitchFamily="-110" charset="-120"/>
              </a:rPr>
              <a:t>nelems</a:t>
            </a:r>
            <a:r>
              <a:rPr lang="en-US" altLang="zh-TW" sz="1800" b="1" dirty="0" smtClean="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PE_start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PE_stride</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PE_size</a:t>
            </a:r>
            <a:r>
              <a:rPr lang="en-US" altLang="zh-TW" sz="1800" b="1" dirty="0">
                <a:solidFill>
                  <a:schemeClr val="accent2"/>
                </a:solidFill>
                <a:ea typeface="新細明體" pitchFamily="-110" charset="-120"/>
                <a:cs typeface="新細明體" pitchFamily="-110" charset="-120"/>
              </a:rPr>
              <a:t>, long *</a:t>
            </a:r>
            <a:r>
              <a:rPr lang="en-US" altLang="zh-TW" sz="1800" b="1" dirty="0" err="1">
                <a:solidFill>
                  <a:schemeClr val="accent2"/>
                </a:solidFill>
                <a:ea typeface="新細明體" pitchFamily="-110" charset="-120"/>
                <a:cs typeface="新細明體" pitchFamily="-110" charset="-120"/>
              </a:rPr>
              <a:t>pSync</a:t>
            </a:r>
            <a:r>
              <a:rPr lang="en-US" altLang="zh-TW" sz="1800" b="1" dirty="0" smtClean="0">
                <a:solidFill>
                  <a:schemeClr val="accent2"/>
                </a:solidFill>
                <a:ea typeface="新細明體" pitchFamily="-110" charset="-120"/>
                <a:cs typeface="新細明體" pitchFamily="-110" charset="-120"/>
              </a:rPr>
              <a:t>)</a:t>
            </a:r>
          </a:p>
          <a:p>
            <a:pPr lvl="1" eaLnBrk="1" hangingPunct="1">
              <a:lnSpc>
                <a:spcPct val="90000"/>
              </a:lnSpc>
            </a:pPr>
            <a:r>
              <a:rPr lang="en-US" altLang="zh-TW" sz="1800" dirty="0" smtClean="0">
                <a:ea typeface="新細明體" pitchFamily="-110" charset="-120"/>
                <a:cs typeface="新細明體" pitchFamily="-110" charset="-120"/>
              </a:rPr>
              <a:t>Concatenation written on all participating PEs</a:t>
            </a:r>
            <a:endParaRPr lang="en-US" altLang="zh-TW" sz="1800" b="1" dirty="0" smtClean="0">
              <a:solidFill>
                <a:schemeClr val="accent2"/>
              </a:solidFill>
              <a:ea typeface="新細明體" pitchFamily="-110" charset="-120"/>
              <a:cs typeface="新細明體" pitchFamily="-110" charset="-120"/>
            </a:endParaRPr>
          </a:p>
          <a:p>
            <a:pPr lvl="1" eaLnBrk="1" hangingPunct="1">
              <a:lnSpc>
                <a:spcPct val="90000"/>
              </a:lnSpc>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err="1">
                <a:solidFill>
                  <a:schemeClr val="accent2"/>
                </a:solidFill>
                <a:ea typeface="新細明體" pitchFamily="-110" charset="-120"/>
                <a:cs typeface="新細明體" pitchFamily="-110" charset="-120"/>
              </a:rPr>
              <a:t>s</a:t>
            </a:r>
            <a:r>
              <a:rPr lang="en-US" altLang="zh-TW" sz="1800" b="1" dirty="0" err="1" smtClean="0">
                <a:solidFill>
                  <a:schemeClr val="accent2"/>
                </a:solidFill>
                <a:ea typeface="新細明體" pitchFamily="-110" charset="-120"/>
                <a:cs typeface="新細明體" pitchFamily="-110" charset="-120"/>
              </a:rPr>
              <a:t>hmem_fcollect</a:t>
            </a:r>
            <a:r>
              <a:rPr lang="en-US" altLang="zh-TW" sz="1800" b="1" dirty="0" smtClean="0">
                <a:solidFill>
                  <a:schemeClr val="accent2"/>
                </a:solidFill>
                <a:ea typeface="新細明體" pitchFamily="-110" charset="-120"/>
                <a:cs typeface="新細明體" pitchFamily="-110" charset="-120"/>
              </a:rPr>
              <a:t> variant</a:t>
            </a:r>
            <a:endParaRPr lang="en-US" altLang="zh-TW" sz="1200" dirty="0">
              <a:solidFill>
                <a:srgbClr val="800000"/>
              </a:solidFill>
              <a:ea typeface="新細明體" pitchFamily="-110" charset="-120"/>
              <a:cs typeface="新細明體" pitchFamily="-110" charset="-120"/>
            </a:endParaRPr>
          </a:p>
          <a:p>
            <a:pPr lvl="2" eaLnBrk="1" hangingPunct="1">
              <a:lnSpc>
                <a:spcPct val="90000"/>
              </a:lnSpc>
            </a:pPr>
            <a:r>
              <a:rPr lang="en-US" altLang="zh-TW" sz="1500" dirty="0" smtClean="0">
                <a:ea typeface="新細明體" pitchFamily="-110" charset="-120"/>
                <a:cs typeface="新細明體" pitchFamily="-110" charset="-120"/>
              </a:rPr>
              <a:t>When all PEs contribute exactly same amount of data</a:t>
            </a:r>
          </a:p>
          <a:p>
            <a:pPr lvl="2" eaLnBrk="1" hangingPunct="1">
              <a:lnSpc>
                <a:spcPct val="90000"/>
              </a:lnSpc>
            </a:pPr>
            <a:r>
              <a:rPr lang="en-US" altLang="zh-TW" sz="1500" dirty="0" smtClean="0">
                <a:ea typeface="新細明體" pitchFamily="-110" charset="-120"/>
                <a:cs typeface="新細明體" pitchFamily="-110" charset="-120"/>
              </a:rPr>
              <a:t>PEs know exactly where to write data, so no offset lookup overhead</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39</a:t>
            </a:fld>
            <a:endParaRPr lang="en-US"/>
          </a:p>
        </p:txBody>
      </p:sp>
      <p:sp>
        <p:nvSpPr>
          <p:cNvPr id="23556" name="Text Box 5"/>
          <p:cNvSpPr txBox="1">
            <a:spLocks noChangeArrowheads="1"/>
          </p:cNvSpPr>
          <p:nvPr/>
        </p:nvSpPr>
        <p:spPr bwMode="auto">
          <a:xfrm>
            <a:off x="5410200" y="15240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
        <p:nvSpPr>
          <p:cNvPr id="7"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(4)</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smtClean="0">
                <a:ea typeface="新細明體" pitchFamily="-110" charset="-120"/>
                <a:cs typeface="新細明體" pitchFamily="-110" charset="-120"/>
              </a:rPr>
              <a:t/>
            </a:r>
            <a:br>
              <a:rPr lang="en-US" altLang="zh-TW" sz="3600"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(1)</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Large applications require lots of compute power</a:t>
            </a:r>
          </a:p>
          <a:p>
            <a:pPr marL="0" indent="0" eaLnBrk="1" hangingPunct="1">
              <a:lnSpc>
                <a:spcPct val="70000"/>
              </a:lnSpc>
              <a:buNone/>
            </a:pPr>
            <a:endParaRPr lang="en-US" altLang="zh-TW" sz="22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Various approaches to providing this</a:t>
            </a:r>
          </a:p>
          <a:p>
            <a:pPr lvl="1" eaLnBrk="1" hangingPunct="1">
              <a:lnSpc>
                <a:spcPct val="70000"/>
              </a:lnSpc>
            </a:pPr>
            <a:r>
              <a:rPr lang="en-US" altLang="zh-TW" sz="1900" dirty="0" smtClean="0">
                <a:ea typeface="新細明體" pitchFamily="-110" charset="-120"/>
                <a:cs typeface="新細明體" pitchFamily="-110" charset="-120"/>
              </a:rPr>
              <a:t>Mainframe</a:t>
            </a:r>
          </a:p>
          <a:p>
            <a:pPr lvl="1" eaLnBrk="1" hangingPunct="1">
              <a:lnSpc>
                <a:spcPct val="70000"/>
              </a:lnSpc>
            </a:pPr>
            <a:r>
              <a:rPr lang="en-US" altLang="zh-TW" sz="1900" dirty="0" smtClean="0">
                <a:ea typeface="新細明體" pitchFamily="-110" charset="-120"/>
                <a:cs typeface="新細明體" pitchFamily="-110" charset="-120"/>
              </a:rPr>
              <a:t>SMP</a:t>
            </a:r>
          </a:p>
          <a:p>
            <a:pPr lvl="1" eaLnBrk="1" hangingPunct="1">
              <a:lnSpc>
                <a:spcPct val="70000"/>
              </a:lnSpc>
            </a:pPr>
            <a:r>
              <a:rPr lang="en-US" altLang="zh-TW" sz="1900" dirty="0" smtClean="0">
                <a:ea typeface="新細明體" pitchFamily="-110" charset="-120"/>
                <a:cs typeface="新細明體" pitchFamily="-110" charset="-120"/>
              </a:rPr>
              <a:t>Cluster</a:t>
            </a:r>
          </a:p>
          <a:p>
            <a:pPr marL="366713" lvl="1" indent="0" eaLnBrk="1" hangingPunct="1">
              <a:lnSpc>
                <a:spcPct val="70000"/>
              </a:lnSpc>
              <a:buNone/>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All involve</a:t>
            </a:r>
          </a:p>
          <a:p>
            <a:pPr lvl="1" eaLnBrk="1" hangingPunct="1">
              <a:lnSpc>
                <a:spcPct val="70000"/>
              </a:lnSpc>
            </a:pPr>
            <a:r>
              <a:rPr lang="en-US" altLang="zh-TW" sz="1900" dirty="0" smtClean="0">
                <a:ea typeface="新細明體" pitchFamily="-110" charset="-120"/>
                <a:cs typeface="新細明體" pitchFamily="-110" charset="-120"/>
              </a:rPr>
              <a:t>Multiple things happening at once</a:t>
            </a:r>
          </a:p>
          <a:p>
            <a:pPr lvl="1" eaLnBrk="1" hangingPunct="1">
              <a:lnSpc>
                <a:spcPct val="70000"/>
              </a:lnSpc>
            </a:pPr>
            <a:r>
              <a:rPr lang="en-US" altLang="zh-TW" sz="1900" dirty="0" smtClean="0">
                <a:ea typeface="新細明體" pitchFamily="-110" charset="-120"/>
                <a:cs typeface="新細明體" pitchFamily="-110" charset="-120"/>
              </a:rPr>
              <a:t>…Which needs…</a:t>
            </a:r>
          </a:p>
          <a:p>
            <a:pPr lvl="1" eaLnBrk="1" hangingPunct="1">
              <a:lnSpc>
                <a:spcPct val="70000"/>
              </a:lnSpc>
            </a:pPr>
            <a:r>
              <a:rPr lang="en-US" altLang="zh-TW" sz="1900" dirty="0" smtClean="0">
                <a:ea typeface="新細明體" pitchFamily="-110" charset="-120"/>
                <a:cs typeface="新細明體" pitchFamily="-110" charset="-120"/>
              </a:rPr>
              <a:t>Programming methods to</a:t>
            </a:r>
          </a:p>
          <a:p>
            <a:pPr lvl="2" eaLnBrk="1" hangingPunct="1">
              <a:lnSpc>
                <a:spcPct val="70000"/>
              </a:lnSpc>
            </a:pPr>
            <a:r>
              <a:rPr lang="en-US" altLang="zh-TW" sz="1600" dirty="0" smtClean="0">
                <a:ea typeface="新細明體" pitchFamily="-110" charset="-120"/>
                <a:cs typeface="新細明體" pitchFamily="-110" charset="-120"/>
              </a:rPr>
              <a:t>Express this</a:t>
            </a:r>
          </a:p>
          <a:p>
            <a:pPr lvl="2" eaLnBrk="1" hangingPunct="1">
              <a:lnSpc>
                <a:spcPct val="70000"/>
              </a:lnSpc>
            </a:pPr>
            <a:r>
              <a:rPr lang="en-US" altLang="zh-TW" sz="1600" dirty="0" smtClean="0">
                <a:ea typeface="新細明體" pitchFamily="-110" charset="-120"/>
                <a:cs typeface="新細明體" pitchFamily="-110" charset="-120"/>
              </a:rPr>
              <a:t>Take advantage of systems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34975" y="48006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46" name="Rectangle 45"/>
          <p:cNvSpPr/>
          <p:nvPr/>
        </p:nvSpPr>
        <p:spPr>
          <a:xfrm>
            <a:off x="779287" y="3726678"/>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175781" y="3726678"/>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6" name="Rectangle 55"/>
          <p:cNvSpPr/>
          <p:nvPr/>
        </p:nvSpPr>
        <p:spPr>
          <a:xfrm>
            <a:off x="17656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7" name="Rectangle 56"/>
          <p:cNvSpPr/>
          <p:nvPr/>
        </p:nvSpPr>
        <p:spPr>
          <a:xfrm>
            <a:off x="17656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8" name="Rectangle 57"/>
          <p:cNvSpPr/>
          <p:nvPr/>
        </p:nvSpPr>
        <p:spPr>
          <a:xfrm>
            <a:off x="21621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9" name="Rectangle 58"/>
          <p:cNvSpPr/>
          <p:nvPr/>
        </p:nvSpPr>
        <p:spPr>
          <a:xfrm>
            <a:off x="38992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3" name="Rectangle 62"/>
          <p:cNvSpPr/>
          <p:nvPr/>
        </p:nvSpPr>
        <p:spPr>
          <a:xfrm>
            <a:off x="38992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4" name="Rectangle 63"/>
          <p:cNvSpPr/>
          <p:nvPr/>
        </p:nvSpPr>
        <p:spPr>
          <a:xfrm>
            <a:off x="38992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5" name="Rectangle 64"/>
          <p:cNvSpPr/>
          <p:nvPr/>
        </p:nvSpPr>
        <p:spPr>
          <a:xfrm>
            <a:off x="42957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66" name="Rectangle 65"/>
          <p:cNvSpPr/>
          <p:nvPr/>
        </p:nvSpPr>
        <p:spPr>
          <a:xfrm>
            <a:off x="6117538"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70" name="Rectangle 69"/>
          <p:cNvSpPr/>
          <p:nvPr/>
        </p:nvSpPr>
        <p:spPr>
          <a:xfrm>
            <a:off x="6117537"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1" name="Rectangle 70"/>
          <p:cNvSpPr/>
          <p:nvPr/>
        </p:nvSpPr>
        <p:spPr>
          <a:xfrm>
            <a:off x="6117537"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2" name="Rectangle 71"/>
          <p:cNvSpPr/>
          <p:nvPr/>
        </p:nvSpPr>
        <p:spPr>
          <a:xfrm>
            <a:off x="6514031"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3" name="Rectangle 72"/>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5" name="Rectangle 74"/>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6" name="Rectangle 75"/>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7" name="Rectangle 76"/>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40"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(5)</a:t>
            </a:r>
            <a:endParaRPr lang="en-US" sz="2800" dirty="0"/>
          </a:p>
        </p:txBody>
      </p:sp>
      <p:sp>
        <p:nvSpPr>
          <p:cNvPr id="39" name="Slide Number Placeholder 38"/>
          <p:cNvSpPr>
            <a:spLocks noGrp="1"/>
          </p:cNvSpPr>
          <p:nvPr>
            <p:ph type="sldNum" sz="quarter" idx="12"/>
          </p:nvPr>
        </p:nvSpPr>
        <p:spPr/>
        <p:txBody>
          <a:bodyPr>
            <a:normAutofit/>
          </a:bodyPr>
          <a:lstStyle/>
          <a:p>
            <a:fld id="{48CA3DAE-FB33-D04D-BC7A-6AB3E0B4C423}" type="slidenum">
              <a:rPr lang="en-US" smtClean="0"/>
              <a:pPr/>
              <a:t>40</a:t>
            </a:fld>
            <a:endParaRPr lang="en-US"/>
          </a:p>
        </p:txBody>
      </p:sp>
    </p:spTree>
    <p:extLst>
      <p:ext uri="{BB962C8B-B14F-4D97-AF65-F5344CB8AC3E}">
        <p14:creationId xmlns:p14="http://schemas.microsoft.com/office/powerpoint/2010/main" val="410681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8.33333E-7 7.40741E-7 L 0.19323 0.02801 " pathEditMode="relative" rAng="0" ptsTypes="AA">
                                      <p:cBhvr>
                                        <p:cTn id="19" dur="1000" fill="hold"/>
                                        <p:tgtEl>
                                          <p:spTgt spid="46"/>
                                        </p:tgtEl>
                                        <p:attrNameLst>
                                          <p:attrName>ppt_x</p:attrName>
                                          <p:attrName>ppt_y</p:attrName>
                                        </p:attrNameLst>
                                      </p:cBhvr>
                                      <p:rCtr x="9653" y="1389"/>
                                    </p:animMotion>
                                  </p:childTnLst>
                                </p:cTn>
                              </p:par>
                              <p:par>
                                <p:cTn id="20" presetID="42" presetClass="path" presetSubtype="0" accel="50000" decel="50000" fill="hold" grpId="1" nodeType="withEffect">
                                  <p:stCondLst>
                                    <p:cond delay="0"/>
                                  </p:stCondLst>
                                  <p:childTnLst>
                                    <p:animMotion origin="layout" path="M -1.66667E-6 -1.48148E-6 L 0.11632 0.31181 " pathEditMode="relative" rAng="0" ptsTypes="AA">
                                      <p:cBhvr>
                                        <p:cTn id="21" dur="1000" fill="hold"/>
                                        <p:tgtEl>
                                          <p:spTgt spid="57"/>
                                        </p:tgtEl>
                                        <p:attrNameLst>
                                          <p:attrName>ppt_x</p:attrName>
                                          <p:attrName>ppt_y</p:attrName>
                                        </p:attrNameLst>
                                      </p:cBhvr>
                                      <p:rCtr x="5816" y="15579"/>
                                    </p:animMotion>
                                  </p:childTnLst>
                                </p:cTn>
                              </p:par>
                              <p:par>
                                <p:cTn id="22" presetID="42" presetClass="path" presetSubtype="0" accel="50000" decel="50000" fill="hold" grpId="1" nodeType="withEffect">
                                  <p:stCondLst>
                                    <p:cond delay="0"/>
                                  </p:stCondLst>
                                  <p:childTnLst>
                                    <p:animMotion origin="layout" path="M 5E-6 -1.48148E-6 L -0.0868 0.31181 " pathEditMode="relative" rAng="0" ptsTypes="AA">
                                      <p:cBhvr>
                                        <p:cTn id="23" dur="1000" fill="hold"/>
                                        <p:tgtEl>
                                          <p:spTgt spid="64"/>
                                        </p:tgtEl>
                                        <p:attrNameLst>
                                          <p:attrName>ppt_x</p:attrName>
                                          <p:attrName>ppt_y</p:attrName>
                                        </p:attrNameLst>
                                      </p:cBhvr>
                                      <p:rCtr x="-4340" y="15579"/>
                                    </p:animMotion>
                                  </p:childTnLst>
                                </p:cTn>
                              </p:par>
                              <p:par>
                                <p:cTn id="24" presetID="42" presetClass="path" presetSubtype="0" accel="50000" decel="50000" fill="hold" grpId="1" nodeType="withEffect">
                                  <p:stCondLst>
                                    <p:cond delay="0"/>
                                  </p:stCondLst>
                                  <p:childTnLst>
                                    <p:animMotion origin="layout" path="M -3.33333E-6 -1.48148E-6 L -0.29809 0.31204 " pathEditMode="relative" rAng="0" ptsTypes="AA">
                                      <p:cBhvr>
                                        <p:cTn id="25" dur="1000" fill="hold"/>
                                        <p:tgtEl>
                                          <p:spTgt spid="71"/>
                                        </p:tgtEl>
                                        <p:attrNameLst>
                                          <p:attrName>ppt_x</p:attrName>
                                          <p:attrName>ppt_y</p:attrName>
                                        </p:attrNameLst>
                                      </p:cBhvr>
                                      <p:rCtr x="-14913" y="15602"/>
                                    </p:animMotion>
                                  </p:childTnLst>
                                </p:cTn>
                              </p:par>
                            </p:childTnLst>
                          </p:cTn>
                        </p:par>
                        <p:par>
                          <p:cTn id="26" fill="hold">
                            <p:stCondLst>
                              <p:cond delay="1500"/>
                            </p:stCondLst>
                            <p:childTnLst>
                              <p:par>
                                <p:cTn id="27" presetID="9" presetClass="exit" presetSubtype="0" fill="hold" grpId="2" nodeType="afterEffect">
                                  <p:stCondLst>
                                    <p:cond delay="0"/>
                                  </p:stCondLst>
                                  <p:childTnLst>
                                    <p:animEffect transition="out" filter="dissolve">
                                      <p:cBhvr>
                                        <p:cTn id="28" dur="500"/>
                                        <p:tgtEl>
                                          <p:spTgt spid="46"/>
                                        </p:tgtEl>
                                      </p:cBhvr>
                                    </p:animEffect>
                                    <p:set>
                                      <p:cBhvr>
                                        <p:cTn id="29" dur="1" fill="hold">
                                          <p:stCondLst>
                                            <p:cond delay="499"/>
                                          </p:stCondLst>
                                        </p:cTn>
                                        <p:tgtEl>
                                          <p:spTgt spid="46"/>
                                        </p:tgtEl>
                                        <p:attrNameLst>
                                          <p:attrName>style.visibility</p:attrName>
                                        </p:attrNameLst>
                                      </p:cBhvr>
                                      <p:to>
                                        <p:strVal val="hidden"/>
                                      </p:to>
                                    </p:set>
                                  </p:childTnLst>
                                </p:cTn>
                              </p:par>
                              <p:par>
                                <p:cTn id="30" presetID="9" presetClass="exit" presetSubtype="0" fill="hold" grpId="2" nodeType="withEffect">
                                  <p:stCondLst>
                                    <p:cond delay="0"/>
                                  </p:stCondLst>
                                  <p:childTnLst>
                                    <p:animEffect transition="out" filter="dissolve">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par>
                                <p:cTn id="33" presetID="9" presetClass="exit" presetSubtype="0" fill="hold" grpId="2" nodeType="withEffect">
                                  <p:stCondLst>
                                    <p:cond delay="0"/>
                                  </p:stCondLst>
                                  <p:childTnLst>
                                    <p:animEffect transition="out" filter="dissolv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par>
                                <p:cTn id="36" presetID="9" presetClass="exit" presetSubtype="0" fill="hold" grpId="2" nodeType="withEffect">
                                  <p:stCondLst>
                                    <p:cond delay="0"/>
                                  </p:stCondLst>
                                  <p:childTnLst>
                                    <p:animEffect transition="out" filter="dissolve">
                                      <p:cBhvr>
                                        <p:cTn id="37" dur="500"/>
                                        <p:tgtEl>
                                          <p:spTgt spid="71"/>
                                        </p:tgtEl>
                                      </p:cBhvr>
                                    </p:animEffect>
                                    <p:set>
                                      <p:cBhvr>
                                        <p:cTn id="38" dur="1" fill="hold">
                                          <p:stCondLst>
                                            <p:cond delay="499"/>
                                          </p:stCondLst>
                                        </p:cTn>
                                        <p:tgtEl>
                                          <p:spTgt spid="7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childTnLst>
                          </p:cTn>
                        </p:par>
                        <p:par>
                          <p:cTn id="51" fill="hold">
                            <p:stCondLst>
                              <p:cond delay="2000"/>
                            </p:stCondLst>
                            <p:childTnLst>
                              <p:par>
                                <p:cTn id="52" presetID="0" presetClass="path" presetSubtype="0" accel="50000" decel="50000" fill="hold" grpId="1" nodeType="afterEffect">
                                  <p:stCondLst>
                                    <p:cond delay="0"/>
                                  </p:stCondLst>
                                  <p:childTnLst>
                                    <p:animMotion origin="layout" path="M -3.61111E-6 -1.48148E-6 L -0.14913 -0.02592 " pathEditMode="relative" rAng="0" ptsTypes="AA">
                                      <p:cBhvr>
                                        <p:cTn id="53" dur="2000" fill="hold"/>
                                        <p:tgtEl>
                                          <p:spTgt spid="73"/>
                                        </p:tgtEl>
                                        <p:attrNameLst>
                                          <p:attrName>ppt_x</p:attrName>
                                          <p:attrName>ppt_y</p:attrName>
                                        </p:attrNameLst>
                                      </p:cBhvr>
                                      <p:rCtr x="-7465" y="-1296"/>
                                    </p:animMotion>
                                  </p:childTnLst>
                                </p:cTn>
                              </p:par>
                              <p:par>
                                <p:cTn id="54" presetID="0" presetClass="path" presetSubtype="0" accel="50000" decel="50000" fill="hold" grpId="1" nodeType="withEffect">
                                  <p:stCondLst>
                                    <p:cond delay="0"/>
                                  </p:stCondLst>
                                  <p:childTnLst>
                                    <p:animMotion origin="layout" path="M 2.5E-6 2.96296E-6 L -0.04306 -0.3125 " pathEditMode="relative" rAng="0" ptsTypes="AA">
                                      <p:cBhvr>
                                        <p:cTn id="55" dur="2000" fill="hold"/>
                                        <p:tgtEl>
                                          <p:spTgt spid="75"/>
                                        </p:tgtEl>
                                        <p:attrNameLst>
                                          <p:attrName>ppt_x</p:attrName>
                                          <p:attrName>ppt_y</p:attrName>
                                        </p:attrNameLst>
                                      </p:cBhvr>
                                      <p:rCtr x="-2153" y="-15625"/>
                                    </p:animMotion>
                                  </p:childTnLst>
                                </p:cTn>
                              </p:par>
                              <p:par>
                                <p:cTn id="56" presetID="0" presetClass="path" presetSubtype="0" accel="50000" decel="50000" fill="hold" grpId="1" nodeType="withEffect">
                                  <p:stCondLst>
                                    <p:cond delay="0"/>
                                  </p:stCondLst>
                                  <p:childTnLst>
                                    <p:animMotion origin="layout" path="M 2.77778E-6 2.96296E-6 L 0.1901 -0.3125 " pathEditMode="relative" rAng="0" ptsTypes="AA">
                                      <p:cBhvr>
                                        <p:cTn id="57" dur="2000" fill="hold"/>
                                        <p:tgtEl>
                                          <p:spTgt spid="76"/>
                                        </p:tgtEl>
                                        <p:attrNameLst>
                                          <p:attrName>ppt_x</p:attrName>
                                          <p:attrName>ppt_y</p:attrName>
                                        </p:attrNameLst>
                                      </p:cBhvr>
                                      <p:rCtr x="9497" y="-15625"/>
                                    </p:animMotion>
                                  </p:childTnLst>
                                </p:cTn>
                              </p:par>
                              <p:par>
                                <p:cTn id="58" presetID="0" presetClass="path" presetSubtype="0" accel="50000" decel="50000" fill="hold" grpId="1" nodeType="withEffect">
                                  <p:stCondLst>
                                    <p:cond delay="0"/>
                                  </p:stCondLst>
                                  <p:childTnLst>
                                    <p:animMotion origin="layout" path="M -3.61111E-6 -1.48148E-6 L 0.43351 -0.3125 " pathEditMode="relative" rAng="0" ptsTypes="AA">
                                      <p:cBhvr>
                                        <p:cTn id="59" dur="2000" fill="hold"/>
                                        <p:tgtEl>
                                          <p:spTgt spid="77"/>
                                        </p:tgtEl>
                                        <p:attrNameLst>
                                          <p:attrName>ppt_x</p:attrName>
                                          <p:attrName>ppt_y</p:attrName>
                                        </p:attrNameLst>
                                      </p:cBhvr>
                                      <p:rCtr x="21667" y="-1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57" grpId="0" animBg="1"/>
      <p:bldP spid="57" grpId="1" animBg="1"/>
      <p:bldP spid="57" grpId="2" animBg="1"/>
      <p:bldP spid="64" grpId="0" animBg="1"/>
      <p:bldP spid="64" grpId="1" animBg="1"/>
      <p:bldP spid="64" grpId="2" animBg="1"/>
      <p:bldP spid="71" grpId="0" animBg="1"/>
      <p:bldP spid="71" grpId="1" animBg="1"/>
      <p:bldP spid="71" grpId="2" animBg="1"/>
      <p:bldP spid="73" grpId="0" animBg="1"/>
      <p:bldP spid="73" grpId="1" animBg="1"/>
      <p:bldP spid="75" grpId="0" animBg="1"/>
      <p:bldP spid="75" grpId="1" animBg="1"/>
      <p:bldP spid="76" grpId="0" animBg="1"/>
      <p:bldP spid="76" grpId="1" animBg="1"/>
      <p:bldP spid="77" grpId="0" animBg="1"/>
      <p:bldP spid="7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normAutofit/>
          </a:bodyPr>
          <a:lstStyle/>
          <a:p>
            <a:pPr marL="366713" lvl="1" indent="0" eaLnBrk="1" hangingPunct="1">
              <a:lnSpc>
                <a:spcPct val="90000"/>
              </a:lnSpc>
              <a:buNone/>
            </a:pPr>
            <a:endParaRPr lang="en-US" altLang="zh-TW" dirty="0">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eaLnBrk="1" hangingPunct="1">
              <a:lnSpc>
                <a:spcPct val="80000"/>
              </a:lnSpc>
            </a:pPr>
            <a:r>
              <a:rPr lang="en-US" altLang="zh-TW" sz="2600" dirty="0">
                <a:ea typeface="新細明體" pitchFamily="-110" charset="-120"/>
                <a:cs typeface="新細明體" pitchFamily="-110" charset="-120"/>
              </a:rPr>
              <a:t>Reductions</a:t>
            </a:r>
          </a:p>
          <a:p>
            <a:pPr lvl="1" eaLnBrk="1" hangingPunct="1">
              <a:lnSpc>
                <a:spcPct val="80000"/>
              </a:lnSpc>
            </a:pPr>
            <a:r>
              <a:rPr lang="en-US" altLang="zh-TW" sz="1400" dirty="0" smtClean="0">
                <a:ea typeface="新細明體" pitchFamily="-110" charset="-120"/>
                <a:cs typeface="新細明體" pitchFamily="-110" charset="-120"/>
              </a:rPr>
              <a:t>Perform commutative operation across symmetric data set</a:t>
            </a:r>
            <a:endParaRPr lang="en-US" altLang="zh-TW" sz="1400" dirty="0">
              <a:ea typeface="新細明體" pitchFamily="-110" charset="-120"/>
              <a:cs typeface="新細明體" pitchFamily="-110" charset="-120"/>
            </a:endParaRP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shmem_TYPE_OP_to_all</a:t>
            </a:r>
            <a:r>
              <a:rPr lang="en-US" altLang="zh-TW" b="1" dirty="0">
                <a:solidFill>
                  <a:schemeClr val="accent1">
                    <a:lumMod val="20000"/>
                    <a:lumOff val="80000"/>
                  </a:schemeClr>
                </a:solidFill>
                <a:ea typeface="新細明體" pitchFamily="-110" charset="-120"/>
                <a:cs typeface="新細明體" pitchFamily="-110" charset="-120"/>
              </a:rPr>
              <a:t>(TYPE *target, TYPE *source,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nreduce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PE_start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PE_stride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PE_size</a:t>
            </a:r>
            <a:r>
              <a:rPr lang="en-US" altLang="zh-TW" b="1" dirty="0">
                <a:solidFill>
                  <a:schemeClr val="accent1">
                    <a:lumMod val="20000"/>
                    <a:lumOff val="80000"/>
                  </a:schemeClr>
                </a:solidFill>
                <a:ea typeface="新細明體" pitchFamily="-110" charset="-120"/>
                <a:cs typeface="新細明體" pitchFamily="-110" charset="-120"/>
              </a:rPr>
              <a:t>, TYPE *</a:t>
            </a:r>
            <a:r>
              <a:rPr lang="en-US" altLang="zh-TW" b="1" dirty="0" err="1">
                <a:solidFill>
                  <a:schemeClr val="accent1">
                    <a:lumMod val="20000"/>
                    <a:lumOff val="80000"/>
                  </a:schemeClr>
                </a:solidFill>
                <a:ea typeface="新細明體" pitchFamily="-110" charset="-120"/>
                <a:cs typeface="新細明體" pitchFamily="-110" charset="-120"/>
              </a:rPr>
              <a:t>pWrk</a:t>
            </a:r>
            <a:r>
              <a:rPr lang="en-US" altLang="zh-TW" b="1" dirty="0">
                <a:solidFill>
                  <a:schemeClr val="accent1">
                    <a:lumMod val="20000"/>
                    <a:lumOff val="80000"/>
                  </a:schemeClr>
                </a:solidFill>
                <a:ea typeface="新細明體" pitchFamily="-110" charset="-120"/>
                <a:cs typeface="新細明體" pitchFamily="-110" charset="-120"/>
              </a:rPr>
              <a:t>, long *</a:t>
            </a:r>
            <a:r>
              <a:rPr lang="en-US" altLang="zh-TW" b="1" dirty="0" err="1">
                <a:solidFill>
                  <a:schemeClr val="accent1">
                    <a:lumMod val="20000"/>
                    <a:lumOff val="80000"/>
                  </a:schemeClr>
                </a:solidFill>
                <a:ea typeface="新細明體" pitchFamily="-110" charset="-120"/>
                <a:cs typeface="新細明體" pitchFamily="-110" charset="-120"/>
              </a:rPr>
              <a:t>pSync</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lnSpc>
                <a:spcPct val="80000"/>
              </a:lnSpc>
            </a:pPr>
            <a:r>
              <a:rPr lang="en-US" altLang="zh-TW" dirty="0">
                <a:ea typeface="新細明體" pitchFamily="-110" charset="-120"/>
                <a:cs typeface="新細明體" pitchFamily="-110" charset="-120"/>
              </a:rPr>
              <a:t>Logical OP = and, or, </a:t>
            </a:r>
            <a:r>
              <a:rPr lang="en-US" altLang="zh-TW" dirty="0" err="1" smtClean="0">
                <a:ea typeface="新細明體" pitchFamily="-110" charset="-120"/>
                <a:cs typeface="新細明體" pitchFamily="-110" charset="-120"/>
              </a:rPr>
              <a:t>xor</a:t>
            </a:r>
            <a:endParaRPr lang="en-US" altLang="zh-TW" dirty="0">
              <a:ea typeface="新細明體" pitchFamily="-110" charset="-120"/>
              <a:cs typeface="新細明體" pitchFamily="-110" charset="-120"/>
            </a:endParaRPr>
          </a:p>
          <a:p>
            <a:pPr lvl="3" eaLnBrk="1" hangingPunct="1">
              <a:lnSpc>
                <a:spcPct val="80000"/>
              </a:lnSpc>
            </a:pPr>
            <a:r>
              <a:rPr lang="en-US" altLang="zh-TW" dirty="0" err="1" smtClean="0">
                <a:ea typeface="新細明體" pitchFamily="-110" charset="-120"/>
                <a:cs typeface="新細明體" pitchFamily="-110" charset="-120"/>
              </a:rPr>
              <a:t>Extrema</a:t>
            </a:r>
            <a:r>
              <a:rPr lang="en-US" altLang="zh-TW" dirty="0" smtClean="0">
                <a:ea typeface="新細明體" pitchFamily="-110" charset="-120"/>
                <a:cs typeface="新細明體" pitchFamily="-110" charset="-120"/>
              </a:rPr>
              <a:t> OP </a:t>
            </a:r>
            <a:r>
              <a:rPr lang="en-US" altLang="zh-TW" dirty="0">
                <a:ea typeface="新細明體" pitchFamily="-110" charset="-120"/>
                <a:cs typeface="新細明體" pitchFamily="-110" charset="-120"/>
              </a:rPr>
              <a:t>= max, </a:t>
            </a:r>
            <a:r>
              <a:rPr lang="en-US" altLang="zh-TW" dirty="0" smtClean="0">
                <a:ea typeface="新細明體" pitchFamily="-110" charset="-120"/>
                <a:cs typeface="新細明體" pitchFamily="-110" charset="-120"/>
              </a:rPr>
              <a:t>min</a:t>
            </a:r>
            <a:endParaRPr lang="en-US" altLang="zh-TW" dirty="0">
              <a:ea typeface="新細明體" pitchFamily="-110" charset="-120"/>
              <a:cs typeface="新細明體" pitchFamily="-110" charset="-120"/>
            </a:endParaRPr>
          </a:p>
          <a:p>
            <a:pPr lvl="3" eaLnBrk="1" hangingPunct="1">
              <a:lnSpc>
                <a:spcPct val="80000"/>
              </a:lnSpc>
            </a:pPr>
            <a:r>
              <a:rPr lang="en-US" altLang="zh-TW" dirty="0" smtClean="0">
                <a:ea typeface="新細明體" pitchFamily="-110" charset="-120"/>
                <a:cs typeface="新細明體" pitchFamily="-110" charset="-120"/>
              </a:rPr>
              <a:t>Arithmetic </a:t>
            </a:r>
            <a:r>
              <a:rPr lang="en-US" altLang="zh-TW" dirty="0">
                <a:ea typeface="新細明體" pitchFamily="-110" charset="-120"/>
                <a:cs typeface="新細明體" pitchFamily="-110" charset="-120"/>
              </a:rPr>
              <a:t>OP = </a:t>
            </a:r>
            <a:r>
              <a:rPr lang="en-US" altLang="zh-TW" dirty="0" smtClean="0">
                <a:ea typeface="新細明體" pitchFamily="-110" charset="-120"/>
                <a:cs typeface="新細明體" pitchFamily="-110" charset="-120"/>
              </a:rPr>
              <a:t>prod(</a:t>
            </a:r>
            <a:r>
              <a:rPr lang="en-US" altLang="zh-TW" dirty="0" err="1" smtClean="0">
                <a:ea typeface="新細明體" pitchFamily="-110" charset="-120"/>
                <a:cs typeface="新細明體" pitchFamily="-110" charset="-120"/>
              </a:rPr>
              <a:t>uct</a:t>
            </a:r>
            <a:r>
              <a:rPr lang="en-US" altLang="zh-TW" dirty="0" smtClean="0">
                <a:ea typeface="新細明體" pitchFamily="-110" charset="-120"/>
                <a:cs typeface="新細明體" pitchFamily="-110" charset="-120"/>
              </a:rPr>
              <a:t>), </a:t>
            </a:r>
            <a:r>
              <a:rPr lang="en-US" altLang="zh-TW" dirty="0">
                <a:ea typeface="新細明體" pitchFamily="-110" charset="-120"/>
                <a:cs typeface="新細明體" pitchFamily="-110" charset="-120"/>
              </a:rPr>
              <a:t>sum</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err="1" smtClean="0">
                <a:ea typeface="新細明體" pitchFamily="-110" charset="-120"/>
                <a:cs typeface="新細明體" pitchFamily="-110" charset="-120"/>
              </a:rPr>
              <a:t>longdouble</a:t>
            </a:r>
            <a:r>
              <a:rPr lang="en-US" altLang="zh-TW" dirty="0" smtClean="0">
                <a:ea typeface="新細明體" pitchFamily="-110" charset="-120"/>
                <a:cs typeface="新細明體" pitchFamily="-110" charset="-120"/>
              </a:rPr>
              <a:t>, short, complex</a:t>
            </a:r>
          </a:p>
          <a:p>
            <a:pPr lvl="1" eaLnBrk="1" hangingPunct="1">
              <a:lnSpc>
                <a:spcPct val="80000"/>
              </a:lnSpc>
            </a:pPr>
            <a:r>
              <a:rPr lang="en-US" altLang="zh-TW" sz="1400" dirty="0" smtClean="0">
                <a:ea typeface="新細明體" pitchFamily="-110" charset="-120"/>
                <a:cs typeface="新細明體" pitchFamily="-110" charset="-120"/>
              </a:rPr>
              <a:t>Reduction performed and stored on all participating PEs</a:t>
            </a:r>
          </a:p>
          <a:p>
            <a:pPr lvl="1" eaLnBrk="1" hangingPunct="1">
              <a:lnSpc>
                <a:spcPct val="80000"/>
              </a:lnSpc>
            </a:pPr>
            <a:r>
              <a:rPr lang="en-US" altLang="zh-TW" sz="1400" dirty="0" err="1" smtClean="0">
                <a:ea typeface="新細明體" pitchFamily="-110" charset="-120"/>
                <a:cs typeface="新細明體" pitchFamily="-110" charset="-120"/>
              </a:rPr>
              <a:t>pWrk</a:t>
            </a:r>
            <a:r>
              <a:rPr lang="en-US" altLang="zh-TW" sz="1400" dirty="0" smtClean="0">
                <a:ea typeface="新細明體" pitchFamily="-110" charset="-120"/>
                <a:cs typeface="新細明體" pitchFamily="-110" charset="-120"/>
              </a:rPr>
              <a:t> and </a:t>
            </a:r>
            <a:r>
              <a:rPr lang="en-US" altLang="zh-TW" sz="1400" dirty="0" err="1" smtClean="0">
                <a:ea typeface="新細明體" pitchFamily="-110" charset="-120"/>
                <a:cs typeface="新細明體" pitchFamily="-110" charset="-120"/>
              </a:rPr>
              <a:t>pSync</a:t>
            </a:r>
            <a:r>
              <a:rPr lang="en-US" altLang="zh-TW" sz="1400" dirty="0" smtClean="0">
                <a:ea typeface="新細明體" pitchFamily="-110" charset="-120"/>
                <a:cs typeface="新細明體" pitchFamily="-110" charset="-120"/>
              </a:rPr>
              <a:t> allow interleaving</a:t>
            </a:r>
          </a:p>
          <a:p>
            <a:pPr lvl="1" eaLnBrk="1" hangingPunct="1">
              <a:lnSpc>
                <a:spcPct val="80000"/>
              </a:lnSpc>
            </a:pP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smtClean="0">
                <a:ea typeface="新細明體" pitchFamily="-110" charset="-120"/>
                <a:cs typeface="新細明體" pitchFamily="-110" charset="-120"/>
              </a:rPr>
              <a:t>E.g. compute arithmetic mean across set of PEs</a:t>
            </a:r>
          </a:p>
          <a:p>
            <a:pPr lvl="2" eaLnBrk="1" hangingPunct="1">
              <a:lnSpc>
                <a:spcPct val="80000"/>
              </a:lnSpc>
            </a:pPr>
            <a:r>
              <a:rPr lang="en-US" altLang="zh-TW" dirty="0" err="1">
                <a:ea typeface="新細明體" pitchFamily="-110" charset="-120"/>
                <a:cs typeface="新細明體" pitchFamily="-110" charset="-120"/>
              </a:rPr>
              <a:t>s</a:t>
            </a:r>
            <a:r>
              <a:rPr lang="en-US" altLang="zh-TW" dirty="0" err="1" smtClean="0">
                <a:ea typeface="新細明體" pitchFamily="-110" charset="-120"/>
                <a:cs typeface="新細明體" pitchFamily="-110" charset="-120"/>
              </a:rPr>
              <a:t>um_to_all</a:t>
            </a:r>
            <a:r>
              <a:rPr lang="en-US" altLang="zh-TW" dirty="0" smtClean="0">
                <a:ea typeface="新細明體" pitchFamily="-110" charset="-120"/>
                <a:cs typeface="新細明體" pitchFamily="-110" charset="-120"/>
              </a:rPr>
              <a:t> / </a:t>
            </a:r>
            <a:r>
              <a:rPr lang="en-US" altLang="zh-TW" dirty="0" err="1" smtClean="0">
                <a:ea typeface="新細明體" pitchFamily="-110" charset="-120"/>
                <a:cs typeface="新細明體" pitchFamily="-110" charset="-120"/>
              </a:rPr>
              <a:t>PE_size</a:t>
            </a:r>
            <a:endParaRPr lang="en-US" altLang="zh-TW" dirty="0" smtClean="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41</a:t>
            </a:fld>
            <a:endParaRPr lang="en-US"/>
          </a:p>
        </p:txBody>
      </p:sp>
      <p:sp>
        <p:nvSpPr>
          <p:cNvPr id="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(6)</a:t>
            </a:r>
            <a:endParaRPr lang="en-US" sz="2800" dirty="0"/>
          </a:p>
        </p:txBody>
      </p:sp>
    </p:spTree>
    <p:extLst>
      <p:ext uri="{BB962C8B-B14F-4D97-AF65-F5344CB8AC3E}">
        <p14:creationId xmlns:p14="http://schemas.microsoft.com/office/powerpoint/2010/main" val="40408708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56288" y="48768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669558" y="3726678"/>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9" name="Rectangle 58"/>
          <p:cNvSpPr/>
          <p:nvPr/>
        </p:nvSpPr>
        <p:spPr>
          <a:xfrm>
            <a:off x="38992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6" name="Rectangle 65"/>
          <p:cNvSpPr/>
          <p:nvPr/>
        </p:nvSpPr>
        <p:spPr>
          <a:xfrm>
            <a:off x="6117538"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86" name="Rectangle 85"/>
          <p:cNvSpPr/>
          <p:nvPr/>
        </p:nvSpPr>
        <p:spPr>
          <a:xfrm>
            <a:off x="1765670"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7" name="Rectangle 86"/>
          <p:cNvSpPr/>
          <p:nvPr/>
        </p:nvSpPr>
        <p:spPr>
          <a:xfrm>
            <a:off x="2655941"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88" name="Rectangle 87"/>
          <p:cNvSpPr/>
          <p:nvPr/>
        </p:nvSpPr>
        <p:spPr>
          <a:xfrm>
            <a:off x="3894799"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9" name="Rectangle 88"/>
          <p:cNvSpPr/>
          <p:nvPr/>
        </p:nvSpPr>
        <p:spPr>
          <a:xfrm>
            <a:off x="4785070"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90" name="Rectangle 89"/>
          <p:cNvSpPr/>
          <p:nvPr/>
        </p:nvSpPr>
        <p:spPr>
          <a:xfrm>
            <a:off x="6117537"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91" name="Rectangle 90"/>
          <p:cNvSpPr/>
          <p:nvPr/>
        </p:nvSpPr>
        <p:spPr>
          <a:xfrm>
            <a:off x="7007808"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110" name="Rectangle 109"/>
          <p:cNvSpPr/>
          <p:nvPr/>
        </p:nvSpPr>
        <p:spPr>
          <a:xfrm>
            <a:off x="4358237"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5" name="Rectangle 94"/>
          <p:cNvSpPr/>
          <p:nvPr/>
        </p:nvSpPr>
        <p:spPr>
          <a:xfrm>
            <a:off x="4358237" y="4019334"/>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111" name="Rectangle 110"/>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2" name="Rectangle 91"/>
          <p:cNvSpPr/>
          <p:nvPr/>
        </p:nvSpPr>
        <p:spPr>
          <a:xfrm>
            <a:off x="1765671"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3" name="Rectangle 92"/>
          <p:cNvSpPr/>
          <p:nvPr/>
        </p:nvSpPr>
        <p:spPr>
          <a:xfrm>
            <a:off x="389479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12" name="Rectangle 111"/>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4" name="Rectangle 93"/>
          <p:cNvSpPr/>
          <p:nvPr/>
        </p:nvSpPr>
        <p:spPr>
          <a:xfrm>
            <a:off x="6117538"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2" name="Picture 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0859" y="3718211"/>
            <a:ext cx="320466" cy="262477"/>
          </a:xfrm>
          <a:prstGeom prst="rect">
            <a:avLst/>
          </a:prstGeom>
        </p:spPr>
      </p:pic>
      <p:sp>
        <p:nvSpPr>
          <p:cNvPr id="96" name="Rectangle 95"/>
          <p:cNvSpPr/>
          <p:nvPr/>
        </p:nvSpPr>
        <p:spPr>
          <a:xfrm>
            <a:off x="196351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83" name="Rectangle 82"/>
          <p:cNvSpPr/>
          <p:nvPr/>
        </p:nvSpPr>
        <p:spPr>
          <a:xfrm>
            <a:off x="779288"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9" name="Rectangle 98"/>
          <p:cNvSpPr/>
          <p:nvPr/>
        </p:nvSpPr>
        <p:spPr>
          <a:xfrm>
            <a:off x="980456"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0" name="Rectangle 99"/>
          <p:cNvSpPr/>
          <p:nvPr/>
        </p:nvSpPr>
        <p:spPr>
          <a:xfrm>
            <a:off x="63187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1" name="Rectangle 100"/>
          <p:cNvSpPr/>
          <p:nvPr/>
        </p:nvSpPr>
        <p:spPr>
          <a:xfrm>
            <a:off x="410436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2" name="Picture 10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538" y="3715879"/>
            <a:ext cx="320466" cy="262477"/>
          </a:xfrm>
          <a:prstGeom prst="rect">
            <a:avLst/>
          </a:prstGeom>
        </p:spPr>
      </p:pic>
      <p:sp>
        <p:nvSpPr>
          <p:cNvPr id="103" name="Rectangle 102"/>
          <p:cNvSpPr/>
          <p:nvPr/>
        </p:nvSpPr>
        <p:spPr>
          <a:xfrm>
            <a:off x="21680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4" name="Rectangle 103"/>
          <p:cNvSpPr/>
          <p:nvPr/>
        </p:nvSpPr>
        <p:spPr>
          <a:xfrm>
            <a:off x="1190091" y="3735145"/>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5" name="Rectangle 104"/>
          <p:cNvSpPr/>
          <p:nvPr/>
        </p:nvSpPr>
        <p:spPr>
          <a:xfrm>
            <a:off x="4297070" y="1787811"/>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6" name="Rectangle 105"/>
          <p:cNvSpPr/>
          <p:nvPr/>
        </p:nvSpPr>
        <p:spPr>
          <a:xfrm>
            <a:off x="6519874"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7" name="Picture 106"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836" y="3717224"/>
            <a:ext cx="320466" cy="262477"/>
          </a:xfrm>
          <a:prstGeom prst="rect">
            <a:avLst/>
          </a:prstGeom>
        </p:spPr>
      </p:pic>
      <p:sp>
        <p:nvSpPr>
          <p:cNvPr id="5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(7)</a:t>
            </a:r>
            <a:endParaRPr lang="en-US" sz="2800" dirty="0"/>
          </a:p>
        </p:txBody>
      </p:sp>
      <p:sp>
        <p:nvSpPr>
          <p:cNvPr id="51" name="Slide Number Placeholder 50"/>
          <p:cNvSpPr>
            <a:spLocks noGrp="1"/>
          </p:cNvSpPr>
          <p:nvPr>
            <p:ph type="sldNum" sz="quarter" idx="12"/>
          </p:nvPr>
        </p:nvSpPr>
        <p:spPr/>
        <p:txBody>
          <a:bodyPr>
            <a:normAutofit/>
          </a:bodyPr>
          <a:lstStyle/>
          <a:p>
            <a:fld id="{48CA3DAE-FB33-D04D-BC7A-6AB3E0B4C423}" type="slidenum">
              <a:rPr lang="en-US" smtClean="0"/>
              <a:pPr/>
              <a:t>42</a:t>
            </a:fld>
            <a:endParaRPr lang="en-US"/>
          </a:p>
        </p:txBody>
      </p:sp>
    </p:spTree>
    <p:extLst>
      <p:ext uri="{BB962C8B-B14F-4D97-AF65-F5344CB8AC3E}">
        <p14:creationId xmlns:p14="http://schemas.microsoft.com/office/powerpoint/2010/main" val="292479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5.55556E-7 7.40741E-7 L 0.38976 0.04444 " pathEditMode="relative" rAng="0" ptsTypes="AA">
                                      <p:cBhvr>
                                        <p:cTn id="19" dur="1000" fill="hold"/>
                                        <p:tgtEl>
                                          <p:spTgt spid="83"/>
                                        </p:tgtEl>
                                        <p:attrNameLst>
                                          <p:attrName>ppt_x</p:attrName>
                                          <p:attrName>ppt_y</p:attrName>
                                        </p:attrNameLst>
                                      </p:cBhvr>
                                      <p:rCtr x="19479" y="2222"/>
                                    </p:animMotion>
                                  </p:childTnLst>
                                </p:cTn>
                              </p:par>
                              <p:par>
                                <p:cTn id="20" presetID="42" presetClass="path" presetSubtype="0" accel="50000" decel="50000" fill="hold" grpId="1" nodeType="withEffect">
                                  <p:stCondLst>
                                    <p:cond delay="0"/>
                                  </p:stCondLst>
                                  <p:childTnLst>
                                    <p:animMotion origin="layout" path="M -3.05556E-6 -1.48148E-6 L 0.28212 0.32871 " pathEditMode="relative" rAng="0" ptsTypes="AA">
                                      <p:cBhvr>
                                        <p:cTn id="21" dur="1000" fill="hold"/>
                                        <p:tgtEl>
                                          <p:spTgt spid="92"/>
                                        </p:tgtEl>
                                        <p:attrNameLst>
                                          <p:attrName>ppt_x</p:attrName>
                                          <p:attrName>ppt_y</p:attrName>
                                        </p:attrNameLst>
                                      </p:cBhvr>
                                      <p:rCtr x="14097" y="16435"/>
                                    </p:animMotion>
                                  </p:childTnLst>
                                </p:cTn>
                              </p:par>
                              <p:par>
                                <p:cTn id="22" presetID="42" presetClass="path" presetSubtype="0" accel="50000" decel="50000" fill="hold" grpId="1" nodeType="withEffect">
                                  <p:stCondLst>
                                    <p:cond delay="0"/>
                                  </p:stCondLst>
                                  <p:childTnLst>
                                    <p:animMotion origin="layout" path="M 4.44444E-6 -1.48148E-6 L 0.0493 0.32894 " pathEditMode="relative" rAng="0" ptsTypes="AA">
                                      <p:cBhvr>
                                        <p:cTn id="23" dur="1000" fill="hold"/>
                                        <p:tgtEl>
                                          <p:spTgt spid="93"/>
                                        </p:tgtEl>
                                        <p:attrNameLst>
                                          <p:attrName>ppt_x</p:attrName>
                                          <p:attrName>ppt_y</p:attrName>
                                        </p:attrNameLst>
                                      </p:cBhvr>
                                      <p:rCtr x="2465" y="16435"/>
                                    </p:animMotion>
                                  </p:childTnLst>
                                </p:cTn>
                              </p:par>
                              <p:par>
                                <p:cTn id="24" presetID="42" presetClass="path" presetSubtype="0" accel="50000" decel="50000" fill="hold" grpId="1" nodeType="withEffect">
                                  <p:stCondLst>
                                    <p:cond delay="0"/>
                                  </p:stCondLst>
                                  <p:childTnLst>
                                    <p:animMotion origin="layout" path="M -4.72222E-6 -1.48148E-6 L -0.19392 0.32917 " pathEditMode="relative" rAng="0" ptsTypes="AA">
                                      <p:cBhvr>
                                        <p:cTn id="25" dur="1000" fill="hold"/>
                                        <p:tgtEl>
                                          <p:spTgt spid="94"/>
                                        </p:tgtEl>
                                        <p:attrNameLst>
                                          <p:attrName>ppt_x</p:attrName>
                                          <p:attrName>ppt_y</p:attrName>
                                        </p:attrNameLst>
                                      </p:cBhvr>
                                      <p:rCtr x="-9705" y="16458"/>
                                    </p:animMotion>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000"/>
                            </p:stCondLst>
                            <p:childTnLst>
                              <p:par>
                                <p:cTn id="31" presetID="10" presetClass="exit" presetSubtype="0" fill="hold" nodeType="afterEffect">
                                  <p:stCondLst>
                                    <p:cond delay="0"/>
                                  </p:stCondLst>
                                  <p:childTnLst>
                                    <p:animEffect transition="out" filter="fade">
                                      <p:cBhvr>
                                        <p:cTn id="32" dur="200"/>
                                        <p:tgtEl>
                                          <p:spTgt spid="2"/>
                                        </p:tgtEl>
                                      </p:cBhvr>
                                    </p:animEffect>
                                    <p:set>
                                      <p:cBhvr>
                                        <p:cTn id="33" dur="1" fill="hold">
                                          <p:stCondLst>
                                            <p:cond delay="199"/>
                                          </p:stCondLst>
                                        </p:cTn>
                                        <p:tgtEl>
                                          <p:spTgt spid="2"/>
                                        </p:tgtEl>
                                        <p:attrNameLst>
                                          <p:attrName>style.visibility</p:attrName>
                                        </p:attrNameLst>
                                      </p:cBhvr>
                                      <p:to>
                                        <p:strVal val="hidden"/>
                                      </p:to>
                                    </p:set>
                                  </p:childTnLst>
                                </p:cTn>
                              </p:par>
                            </p:childTnLst>
                          </p:cTn>
                        </p:par>
                        <p:par>
                          <p:cTn id="34" fill="hold">
                            <p:stCondLst>
                              <p:cond delay="2200"/>
                            </p:stCondLst>
                            <p:childTnLst>
                              <p:par>
                                <p:cTn id="35" presetID="9" presetClass="exit" presetSubtype="0" fill="hold" grpId="2" nodeType="afterEffect">
                                  <p:stCondLst>
                                    <p:cond delay="0"/>
                                  </p:stCondLst>
                                  <p:childTnLst>
                                    <p:animEffect transition="out" filter="dissolve">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par>
                                <p:cTn id="38" presetID="9" presetClass="exit" presetSubtype="0" fill="hold" grpId="2" nodeType="withEffect">
                                  <p:stCondLst>
                                    <p:cond delay="0"/>
                                  </p:stCondLst>
                                  <p:childTnLst>
                                    <p:animEffect transition="out" filter="dissolve">
                                      <p:cBhvr>
                                        <p:cTn id="39" dur="500"/>
                                        <p:tgtEl>
                                          <p:spTgt spid="83"/>
                                        </p:tgtEl>
                                      </p:cBhvr>
                                    </p:animEffect>
                                    <p:set>
                                      <p:cBhvr>
                                        <p:cTn id="40" dur="1" fill="hold">
                                          <p:stCondLst>
                                            <p:cond delay="499"/>
                                          </p:stCondLst>
                                        </p:cTn>
                                        <p:tgtEl>
                                          <p:spTgt spid="83"/>
                                        </p:tgtEl>
                                        <p:attrNameLst>
                                          <p:attrName>style.visibility</p:attrName>
                                        </p:attrNameLst>
                                      </p:cBhvr>
                                      <p:to>
                                        <p:strVal val="hidden"/>
                                      </p:to>
                                    </p:set>
                                  </p:childTnLst>
                                </p:cTn>
                              </p:par>
                              <p:par>
                                <p:cTn id="41" presetID="9" presetClass="exit" presetSubtype="0" fill="hold" grpId="2" nodeType="withEffect">
                                  <p:stCondLst>
                                    <p:cond delay="0"/>
                                  </p:stCondLst>
                                  <p:childTnLst>
                                    <p:animEffect transition="out" filter="dissolve">
                                      <p:cBhvr>
                                        <p:cTn id="42" dur="500"/>
                                        <p:tgtEl>
                                          <p:spTgt spid="93"/>
                                        </p:tgtEl>
                                      </p:cBhvr>
                                    </p:animEffect>
                                    <p:set>
                                      <p:cBhvr>
                                        <p:cTn id="43" dur="1" fill="hold">
                                          <p:stCondLst>
                                            <p:cond delay="499"/>
                                          </p:stCondLst>
                                        </p:cTn>
                                        <p:tgtEl>
                                          <p:spTgt spid="93"/>
                                        </p:tgtEl>
                                        <p:attrNameLst>
                                          <p:attrName>style.visibility</p:attrName>
                                        </p:attrNameLst>
                                      </p:cBhvr>
                                      <p:to>
                                        <p:strVal val="hidden"/>
                                      </p:to>
                                    </p:set>
                                  </p:childTnLst>
                                </p:cTn>
                              </p:par>
                              <p:par>
                                <p:cTn id="44" presetID="9" presetClass="exit" presetSubtype="0" fill="hold" grpId="2" nodeType="withEffect">
                                  <p:stCondLst>
                                    <p:cond delay="0"/>
                                  </p:stCondLst>
                                  <p:childTnLst>
                                    <p:animEffect transition="out" filter="dissolve">
                                      <p:cBhvr>
                                        <p:cTn id="45" dur="500"/>
                                        <p:tgtEl>
                                          <p:spTgt spid="94"/>
                                        </p:tgtEl>
                                      </p:cBhvr>
                                    </p:animEffect>
                                    <p:set>
                                      <p:cBhvr>
                                        <p:cTn id="46" dur="1" fill="hold">
                                          <p:stCondLst>
                                            <p:cond delay="499"/>
                                          </p:stCondLst>
                                        </p:cTn>
                                        <p:tgtEl>
                                          <p:spTgt spid="94"/>
                                        </p:tgtEl>
                                        <p:attrNameLst>
                                          <p:attrName>style.visibility</p:attrName>
                                        </p:attrNameLst>
                                      </p:cBhvr>
                                      <p:to>
                                        <p:strVal val="hidden"/>
                                      </p:to>
                                    </p:set>
                                  </p:childTnLst>
                                </p:cTn>
                              </p:par>
                            </p:childTnLst>
                          </p:cTn>
                        </p:par>
                        <p:par>
                          <p:cTn id="47" fill="hold">
                            <p:stCondLst>
                              <p:cond delay="2700"/>
                            </p:stCondLst>
                            <p:childTnLst>
                              <p:par>
                                <p:cTn id="48" presetID="10" presetClass="entr" presetSubtype="0" fill="hold" grpId="0" nodeType="after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500"/>
                                        <p:tgtEl>
                                          <p:spTgt spid="9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500"/>
                                        <p:tgtEl>
                                          <p:spTgt spid="101"/>
                                        </p:tgtEl>
                                      </p:cBhvr>
                                    </p:animEffect>
                                  </p:childTnLst>
                                </p:cTn>
                              </p:par>
                            </p:childTnLst>
                          </p:cTn>
                        </p:par>
                        <p:par>
                          <p:cTn id="60" fill="hold">
                            <p:stCondLst>
                              <p:cond delay="3200"/>
                            </p:stCondLst>
                            <p:childTnLst>
                              <p:par>
                                <p:cTn id="61" presetID="42" presetClass="path" presetSubtype="0" accel="50000" decel="50000" fill="hold" grpId="1" nodeType="afterEffect">
                                  <p:stCondLst>
                                    <p:cond delay="0"/>
                                  </p:stCondLst>
                                  <p:childTnLst>
                                    <p:animMotion origin="layout" path="M -3.05556E-6 -1.48148E-6 L 0.28212 0.32871 " pathEditMode="relative" rAng="0" ptsTypes="AA">
                                      <p:cBhvr>
                                        <p:cTn id="62" dur="1000" fill="hold"/>
                                        <p:tgtEl>
                                          <p:spTgt spid="96"/>
                                        </p:tgtEl>
                                        <p:attrNameLst>
                                          <p:attrName>ppt_x</p:attrName>
                                          <p:attrName>ppt_y</p:attrName>
                                        </p:attrNameLst>
                                      </p:cBhvr>
                                      <p:rCtr x="14097" y="16435"/>
                                    </p:animMotion>
                                  </p:childTnLst>
                                </p:cTn>
                              </p:par>
                              <p:par>
                                <p:cTn id="63" presetID="42" presetClass="path" presetSubtype="0" accel="50000" decel="50000" fill="hold" grpId="1" nodeType="withEffect">
                                  <p:stCondLst>
                                    <p:cond delay="0"/>
                                  </p:stCondLst>
                                  <p:childTnLst>
                                    <p:animMotion origin="layout" path="M 4.44444E-6 -1.48148E-6 L 0.0493 0.32894 " pathEditMode="relative" rAng="0" ptsTypes="AA">
                                      <p:cBhvr>
                                        <p:cTn id="64" dur="1000" fill="hold"/>
                                        <p:tgtEl>
                                          <p:spTgt spid="101"/>
                                        </p:tgtEl>
                                        <p:attrNameLst>
                                          <p:attrName>ppt_x</p:attrName>
                                          <p:attrName>ppt_y</p:attrName>
                                        </p:attrNameLst>
                                      </p:cBhvr>
                                      <p:rCtr x="2465" y="16435"/>
                                    </p:animMotion>
                                  </p:childTnLst>
                                </p:cTn>
                              </p:par>
                              <p:par>
                                <p:cTn id="65" presetID="42" presetClass="path" presetSubtype="0" accel="50000" decel="50000" fill="hold" grpId="1" nodeType="withEffect">
                                  <p:stCondLst>
                                    <p:cond delay="0"/>
                                  </p:stCondLst>
                                  <p:childTnLst>
                                    <p:animMotion origin="layout" path="M -5.55556E-7 7.40741E-7 L 0.38976 0.04444 " pathEditMode="relative" rAng="0" ptsTypes="AA">
                                      <p:cBhvr>
                                        <p:cTn id="66" dur="1000" fill="hold"/>
                                        <p:tgtEl>
                                          <p:spTgt spid="99"/>
                                        </p:tgtEl>
                                        <p:attrNameLst>
                                          <p:attrName>ppt_x</p:attrName>
                                          <p:attrName>ppt_y</p:attrName>
                                        </p:attrNameLst>
                                      </p:cBhvr>
                                      <p:rCtr x="19479" y="2222"/>
                                    </p:animMotion>
                                  </p:childTnLst>
                                </p:cTn>
                              </p:par>
                              <p:par>
                                <p:cTn id="67" presetID="42" presetClass="path" presetSubtype="0" accel="50000" decel="50000" fill="hold" grpId="1" nodeType="withEffect">
                                  <p:stCondLst>
                                    <p:cond delay="0"/>
                                  </p:stCondLst>
                                  <p:childTnLst>
                                    <p:animMotion origin="layout" path="M -4.72222E-6 -1.48148E-6 L -0.19392 0.32917 " pathEditMode="relative" rAng="0" ptsTypes="AA">
                                      <p:cBhvr>
                                        <p:cTn id="68" dur="1000" fill="hold"/>
                                        <p:tgtEl>
                                          <p:spTgt spid="100"/>
                                        </p:tgtEl>
                                        <p:attrNameLst>
                                          <p:attrName>ppt_x</p:attrName>
                                          <p:attrName>ppt_y</p:attrName>
                                        </p:attrNameLst>
                                      </p:cBhvr>
                                      <p:rCtr x="-9705" y="16458"/>
                                    </p:animMotion>
                                  </p:childTnLst>
                                </p:cTn>
                              </p:par>
                            </p:childTnLst>
                          </p:cTn>
                        </p:par>
                        <p:par>
                          <p:cTn id="69" fill="hold">
                            <p:stCondLst>
                              <p:cond delay="4200"/>
                            </p:stCondLst>
                            <p:childTnLst>
                              <p:par>
                                <p:cTn id="70" presetID="9" presetClass="exit" presetSubtype="0" fill="hold" grpId="2" nodeType="afterEffect">
                                  <p:stCondLst>
                                    <p:cond delay="0"/>
                                  </p:stCondLst>
                                  <p:childTnLst>
                                    <p:animEffect transition="out" filter="dissolve">
                                      <p:cBhvr>
                                        <p:cTn id="71" dur="500"/>
                                        <p:tgtEl>
                                          <p:spTgt spid="96"/>
                                        </p:tgtEl>
                                      </p:cBhvr>
                                    </p:animEffect>
                                    <p:set>
                                      <p:cBhvr>
                                        <p:cTn id="72" dur="1" fill="hold">
                                          <p:stCondLst>
                                            <p:cond delay="499"/>
                                          </p:stCondLst>
                                        </p:cTn>
                                        <p:tgtEl>
                                          <p:spTgt spid="96"/>
                                        </p:tgtEl>
                                        <p:attrNameLst>
                                          <p:attrName>style.visibility</p:attrName>
                                        </p:attrNameLst>
                                      </p:cBhvr>
                                      <p:to>
                                        <p:strVal val="hidden"/>
                                      </p:to>
                                    </p:set>
                                  </p:childTnLst>
                                </p:cTn>
                              </p:par>
                              <p:par>
                                <p:cTn id="73" presetID="9" presetClass="exit" presetSubtype="0" fill="hold" grpId="2" nodeType="withEffect">
                                  <p:stCondLst>
                                    <p:cond delay="0"/>
                                  </p:stCondLst>
                                  <p:childTnLst>
                                    <p:animEffect transition="out" filter="dissolve">
                                      <p:cBhvr>
                                        <p:cTn id="74" dur="500"/>
                                        <p:tgtEl>
                                          <p:spTgt spid="99"/>
                                        </p:tgtEl>
                                      </p:cBhvr>
                                    </p:animEffect>
                                    <p:set>
                                      <p:cBhvr>
                                        <p:cTn id="75" dur="1" fill="hold">
                                          <p:stCondLst>
                                            <p:cond delay="499"/>
                                          </p:stCondLst>
                                        </p:cTn>
                                        <p:tgtEl>
                                          <p:spTgt spid="99"/>
                                        </p:tgtEl>
                                        <p:attrNameLst>
                                          <p:attrName>style.visibility</p:attrName>
                                        </p:attrNameLst>
                                      </p:cBhvr>
                                      <p:to>
                                        <p:strVal val="hidden"/>
                                      </p:to>
                                    </p:set>
                                  </p:childTnLst>
                                </p:cTn>
                              </p:par>
                              <p:par>
                                <p:cTn id="76" presetID="9" presetClass="exit" presetSubtype="0" fill="hold" grpId="2" nodeType="withEffect">
                                  <p:stCondLst>
                                    <p:cond delay="0"/>
                                  </p:stCondLst>
                                  <p:childTnLst>
                                    <p:animEffect transition="out" filter="dissolve">
                                      <p:cBhvr>
                                        <p:cTn id="77" dur="500"/>
                                        <p:tgtEl>
                                          <p:spTgt spid="100"/>
                                        </p:tgtEl>
                                      </p:cBhvr>
                                    </p:animEffect>
                                    <p:set>
                                      <p:cBhvr>
                                        <p:cTn id="78" dur="1" fill="hold">
                                          <p:stCondLst>
                                            <p:cond delay="499"/>
                                          </p:stCondLst>
                                        </p:cTn>
                                        <p:tgtEl>
                                          <p:spTgt spid="100"/>
                                        </p:tgtEl>
                                        <p:attrNameLst>
                                          <p:attrName>style.visibility</p:attrName>
                                        </p:attrNameLst>
                                      </p:cBhvr>
                                      <p:to>
                                        <p:strVal val="hidden"/>
                                      </p:to>
                                    </p:set>
                                  </p:childTnLst>
                                </p:cTn>
                              </p:par>
                              <p:par>
                                <p:cTn id="79" presetID="9" presetClass="exit" presetSubtype="0" fill="hold" grpId="3" nodeType="withEffect">
                                  <p:stCondLst>
                                    <p:cond delay="0"/>
                                  </p:stCondLst>
                                  <p:childTnLst>
                                    <p:animEffect transition="out" filter="dissolve">
                                      <p:cBhvr>
                                        <p:cTn id="80" dur="500"/>
                                        <p:tgtEl>
                                          <p:spTgt spid="100"/>
                                        </p:tgtEl>
                                      </p:cBhvr>
                                    </p:animEffect>
                                    <p:set>
                                      <p:cBhvr>
                                        <p:cTn id="81" dur="1" fill="hold">
                                          <p:stCondLst>
                                            <p:cond delay="499"/>
                                          </p:stCondLst>
                                        </p:cTn>
                                        <p:tgtEl>
                                          <p:spTgt spid="100"/>
                                        </p:tgtEl>
                                        <p:attrNameLst>
                                          <p:attrName>style.visibility</p:attrName>
                                        </p:attrNameLst>
                                      </p:cBhvr>
                                      <p:to>
                                        <p:strVal val="hidden"/>
                                      </p:to>
                                    </p:set>
                                  </p:childTnLst>
                                </p:cTn>
                              </p:par>
                              <p:par>
                                <p:cTn id="82" presetID="9" presetClass="exit" presetSubtype="0" fill="hold" grpId="2" nodeType="withEffect">
                                  <p:stCondLst>
                                    <p:cond delay="0"/>
                                  </p:stCondLst>
                                  <p:childTnLst>
                                    <p:animEffect transition="out" filter="dissolve">
                                      <p:cBhvr>
                                        <p:cTn id="83" dur="500"/>
                                        <p:tgtEl>
                                          <p:spTgt spid="101"/>
                                        </p:tgtEl>
                                      </p:cBhvr>
                                    </p:animEffect>
                                    <p:set>
                                      <p:cBhvr>
                                        <p:cTn id="84" dur="1" fill="hold">
                                          <p:stCondLst>
                                            <p:cond delay="499"/>
                                          </p:stCondLst>
                                        </p:cTn>
                                        <p:tgtEl>
                                          <p:spTgt spid="101"/>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animEffect transition="in" filter="fade">
                                      <p:cBhvr>
                                        <p:cTn id="87" dur="500"/>
                                        <p:tgtEl>
                                          <p:spTgt spid="102"/>
                                        </p:tgtEl>
                                      </p:cBhvr>
                                    </p:animEffect>
                                  </p:childTnLst>
                                </p:cTn>
                              </p:par>
                            </p:childTnLst>
                          </p:cTn>
                        </p:par>
                        <p:par>
                          <p:cTn id="88" fill="hold">
                            <p:stCondLst>
                              <p:cond delay="4700"/>
                            </p:stCondLst>
                            <p:childTnLst>
                              <p:par>
                                <p:cTn id="89" presetID="10" presetClass="exit" presetSubtype="0" fill="hold" nodeType="afterEffect">
                                  <p:stCondLst>
                                    <p:cond delay="0"/>
                                  </p:stCondLst>
                                  <p:childTnLst>
                                    <p:animEffect transition="out" filter="fade">
                                      <p:cBhvr>
                                        <p:cTn id="90" dur="200"/>
                                        <p:tgtEl>
                                          <p:spTgt spid="102"/>
                                        </p:tgtEl>
                                      </p:cBhvr>
                                    </p:animEffect>
                                    <p:set>
                                      <p:cBhvr>
                                        <p:cTn id="91" dur="1" fill="hold">
                                          <p:stCondLst>
                                            <p:cond delay="199"/>
                                          </p:stCondLst>
                                        </p:cTn>
                                        <p:tgtEl>
                                          <p:spTgt spid="102"/>
                                        </p:tgtEl>
                                        <p:attrNameLst>
                                          <p:attrName>style.visibility</p:attrName>
                                        </p:attrNameLst>
                                      </p:cBhvr>
                                      <p:to>
                                        <p:strVal val="hidden"/>
                                      </p:to>
                                    </p:set>
                                  </p:childTnLst>
                                </p:cTn>
                              </p:par>
                            </p:childTnLst>
                          </p:cTn>
                        </p:par>
                        <p:par>
                          <p:cTn id="92" fill="hold">
                            <p:stCondLst>
                              <p:cond delay="4900"/>
                            </p:stCondLst>
                            <p:childTnLst>
                              <p:par>
                                <p:cTn id="93" presetID="10" presetClass="entr" presetSubtype="0" fill="hold" grpId="0" nodeType="after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500"/>
                                        <p:tgtEl>
                                          <p:spTgt spid="10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500"/>
                                        <p:tgtEl>
                                          <p:spTgt spid="10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fade">
                                      <p:cBhvr>
                                        <p:cTn id="104" dur="500"/>
                                        <p:tgtEl>
                                          <p:spTgt spid="106"/>
                                        </p:tgtEl>
                                      </p:cBhvr>
                                    </p:animEffect>
                                  </p:childTnLst>
                                </p:cTn>
                              </p:par>
                            </p:childTnLst>
                          </p:cTn>
                        </p:par>
                        <p:par>
                          <p:cTn id="105" fill="hold">
                            <p:stCondLst>
                              <p:cond delay="5400"/>
                            </p:stCondLst>
                            <p:childTnLst>
                              <p:par>
                                <p:cTn id="106" presetID="42" presetClass="path" presetSubtype="0" accel="50000" decel="50000" fill="hold" grpId="1" nodeType="afterEffect">
                                  <p:stCondLst>
                                    <p:cond delay="0"/>
                                  </p:stCondLst>
                                  <p:childTnLst>
                                    <p:animMotion origin="layout" path="M -3.05556E-6 -1.48148E-6 L 0.28212 0.32871 " pathEditMode="relative" rAng="0" ptsTypes="AA">
                                      <p:cBhvr>
                                        <p:cTn id="107" dur="1000" fill="hold"/>
                                        <p:tgtEl>
                                          <p:spTgt spid="103"/>
                                        </p:tgtEl>
                                        <p:attrNameLst>
                                          <p:attrName>ppt_x</p:attrName>
                                          <p:attrName>ppt_y</p:attrName>
                                        </p:attrNameLst>
                                      </p:cBhvr>
                                      <p:rCtr x="14097" y="16435"/>
                                    </p:animMotion>
                                  </p:childTnLst>
                                </p:cTn>
                              </p:par>
                              <p:par>
                                <p:cTn id="108" presetID="42" presetClass="path" presetSubtype="0" accel="50000" decel="50000" fill="hold" grpId="1" nodeType="withEffect">
                                  <p:stCondLst>
                                    <p:cond delay="0"/>
                                  </p:stCondLst>
                                  <p:childTnLst>
                                    <p:animMotion origin="layout" path="M -5.55556E-7 7.40741E-7 L 0.38976 0.04444 " pathEditMode="relative" rAng="0" ptsTypes="AA">
                                      <p:cBhvr>
                                        <p:cTn id="109" dur="1000" fill="hold"/>
                                        <p:tgtEl>
                                          <p:spTgt spid="104"/>
                                        </p:tgtEl>
                                        <p:attrNameLst>
                                          <p:attrName>ppt_x</p:attrName>
                                          <p:attrName>ppt_y</p:attrName>
                                        </p:attrNameLst>
                                      </p:cBhvr>
                                      <p:rCtr x="19479" y="2222"/>
                                    </p:animMotion>
                                  </p:childTnLst>
                                </p:cTn>
                              </p:par>
                              <p:par>
                                <p:cTn id="110" presetID="42" presetClass="path" presetSubtype="0" accel="50000" decel="50000" fill="hold" grpId="1" nodeType="withEffect">
                                  <p:stCondLst>
                                    <p:cond delay="0"/>
                                  </p:stCondLst>
                                  <p:childTnLst>
                                    <p:animMotion origin="layout" path="M -4.72222E-6 -1.48148E-6 L -0.19392 0.32917 " pathEditMode="relative" rAng="0" ptsTypes="AA">
                                      <p:cBhvr>
                                        <p:cTn id="111" dur="1000" fill="hold"/>
                                        <p:tgtEl>
                                          <p:spTgt spid="106"/>
                                        </p:tgtEl>
                                        <p:attrNameLst>
                                          <p:attrName>ppt_x</p:attrName>
                                          <p:attrName>ppt_y</p:attrName>
                                        </p:attrNameLst>
                                      </p:cBhvr>
                                      <p:rCtr x="-9705" y="16458"/>
                                    </p:animMotion>
                                  </p:childTnLst>
                                </p:cTn>
                              </p:par>
                              <p:par>
                                <p:cTn id="112" presetID="42" presetClass="path" presetSubtype="0" accel="50000" decel="50000" fill="hold" grpId="1" nodeType="withEffect">
                                  <p:stCondLst>
                                    <p:cond delay="0"/>
                                  </p:stCondLst>
                                  <p:childTnLst>
                                    <p:animMotion origin="layout" path="M 4.44444E-6 -1.48148E-6 L 0.0493 0.32894 " pathEditMode="relative" rAng="0" ptsTypes="AA">
                                      <p:cBhvr>
                                        <p:cTn id="113" dur="1000" fill="hold"/>
                                        <p:tgtEl>
                                          <p:spTgt spid="105"/>
                                        </p:tgtEl>
                                        <p:attrNameLst>
                                          <p:attrName>ppt_x</p:attrName>
                                          <p:attrName>ppt_y</p:attrName>
                                        </p:attrNameLst>
                                      </p:cBhvr>
                                      <p:rCtr x="2465" y="16435"/>
                                    </p:animMotion>
                                  </p:childTnLst>
                                </p:cTn>
                              </p:par>
                            </p:childTnLst>
                          </p:cTn>
                        </p:par>
                        <p:par>
                          <p:cTn id="114" fill="hold">
                            <p:stCondLst>
                              <p:cond delay="6400"/>
                            </p:stCondLst>
                            <p:childTnLst>
                              <p:par>
                                <p:cTn id="115" presetID="9" presetClass="exit" presetSubtype="0" fill="hold" grpId="2" nodeType="afterEffect">
                                  <p:stCondLst>
                                    <p:cond delay="0"/>
                                  </p:stCondLst>
                                  <p:childTnLst>
                                    <p:animEffect transition="out" filter="dissolve">
                                      <p:cBhvr>
                                        <p:cTn id="116" dur="500"/>
                                        <p:tgtEl>
                                          <p:spTgt spid="105"/>
                                        </p:tgtEl>
                                      </p:cBhvr>
                                    </p:animEffect>
                                    <p:set>
                                      <p:cBhvr>
                                        <p:cTn id="117" dur="1" fill="hold">
                                          <p:stCondLst>
                                            <p:cond delay="499"/>
                                          </p:stCondLst>
                                        </p:cTn>
                                        <p:tgtEl>
                                          <p:spTgt spid="105"/>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104"/>
                                        </p:tgtEl>
                                      </p:cBhvr>
                                    </p:animEffect>
                                    <p:set>
                                      <p:cBhvr>
                                        <p:cTn id="120" dur="1" fill="hold">
                                          <p:stCondLst>
                                            <p:cond delay="499"/>
                                          </p:stCondLst>
                                        </p:cTn>
                                        <p:tgtEl>
                                          <p:spTgt spid="104"/>
                                        </p:tgtEl>
                                        <p:attrNameLst>
                                          <p:attrName>style.visibility</p:attrName>
                                        </p:attrNameLst>
                                      </p:cBhvr>
                                      <p:to>
                                        <p:strVal val="hidden"/>
                                      </p:to>
                                    </p:set>
                                  </p:childTnLst>
                                </p:cTn>
                              </p:par>
                              <p:par>
                                <p:cTn id="121" presetID="9" presetClass="exit" presetSubtype="0" fill="hold" grpId="2" nodeType="withEffect">
                                  <p:stCondLst>
                                    <p:cond delay="0"/>
                                  </p:stCondLst>
                                  <p:childTnLst>
                                    <p:animEffect transition="out" filter="dissolve">
                                      <p:cBhvr>
                                        <p:cTn id="122" dur="500"/>
                                        <p:tgtEl>
                                          <p:spTgt spid="103"/>
                                        </p:tgtEl>
                                      </p:cBhvr>
                                    </p:animEffect>
                                    <p:set>
                                      <p:cBhvr>
                                        <p:cTn id="123" dur="1" fill="hold">
                                          <p:stCondLst>
                                            <p:cond delay="499"/>
                                          </p:stCondLst>
                                        </p:cTn>
                                        <p:tgtEl>
                                          <p:spTgt spid="103"/>
                                        </p:tgtEl>
                                        <p:attrNameLst>
                                          <p:attrName>style.visibility</p:attrName>
                                        </p:attrNameLst>
                                      </p:cBhvr>
                                      <p:to>
                                        <p:strVal val="hidden"/>
                                      </p:to>
                                    </p:set>
                                  </p:childTnLst>
                                </p:cTn>
                              </p:par>
                              <p:par>
                                <p:cTn id="124" presetID="9" presetClass="exit" presetSubtype="0" fill="hold" grpId="2" nodeType="withEffect">
                                  <p:stCondLst>
                                    <p:cond delay="0"/>
                                  </p:stCondLst>
                                  <p:childTnLst>
                                    <p:animEffect transition="out" filter="dissolve">
                                      <p:cBhvr>
                                        <p:cTn id="125" dur="500"/>
                                        <p:tgtEl>
                                          <p:spTgt spid="106"/>
                                        </p:tgtEl>
                                      </p:cBhvr>
                                    </p:animEffect>
                                    <p:set>
                                      <p:cBhvr>
                                        <p:cTn id="126" dur="1" fill="hold">
                                          <p:stCondLst>
                                            <p:cond delay="499"/>
                                          </p:stCondLst>
                                        </p:cTn>
                                        <p:tgtEl>
                                          <p:spTgt spid="106"/>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fade">
                                      <p:cBhvr>
                                        <p:cTn id="129" dur="500"/>
                                        <p:tgtEl>
                                          <p:spTgt spid="107"/>
                                        </p:tgtEl>
                                      </p:cBhvr>
                                    </p:animEffect>
                                  </p:childTnLst>
                                </p:cTn>
                              </p:par>
                            </p:childTnLst>
                          </p:cTn>
                        </p:par>
                        <p:par>
                          <p:cTn id="130" fill="hold">
                            <p:stCondLst>
                              <p:cond delay="6900"/>
                            </p:stCondLst>
                            <p:childTnLst>
                              <p:par>
                                <p:cTn id="131" presetID="10" presetClass="exit" presetSubtype="0" fill="hold" nodeType="afterEffect">
                                  <p:stCondLst>
                                    <p:cond delay="0"/>
                                  </p:stCondLst>
                                  <p:childTnLst>
                                    <p:animEffect transition="out" filter="fade">
                                      <p:cBhvr>
                                        <p:cTn id="132" dur="200"/>
                                        <p:tgtEl>
                                          <p:spTgt spid="107"/>
                                        </p:tgtEl>
                                      </p:cBhvr>
                                    </p:animEffect>
                                    <p:set>
                                      <p:cBhvr>
                                        <p:cTn id="133" dur="1" fill="hold">
                                          <p:stCondLst>
                                            <p:cond delay="199"/>
                                          </p:stCondLst>
                                        </p:cTn>
                                        <p:tgtEl>
                                          <p:spTgt spid="107"/>
                                        </p:tgtEl>
                                        <p:attrNameLst>
                                          <p:attrName>style.visibility</p:attrName>
                                        </p:attrNameLst>
                                      </p:cBhvr>
                                      <p:to>
                                        <p:strVal val="hidden"/>
                                      </p:to>
                                    </p:set>
                                  </p:childTnLst>
                                </p:cTn>
                              </p:par>
                            </p:childTnLst>
                          </p:cTn>
                        </p:par>
                        <p:par>
                          <p:cTn id="134" fill="hold">
                            <p:stCondLst>
                              <p:cond delay="7100"/>
                            </p:stCondLst>
                            <p:childTnLst>
                              <p:par>
                                <p:cTn id="135" presetID="42" presetClass="path" presetSubtype="0" accel="50000" decel="50000" fill="hold" grpId="0" nodeType="afterEffect">
                                  <p:stCondLst>
                                    <p:cond delay="0"/>
                                  </p:stCondLst>
                                  <p:childTnLst>
                                    <p:animMotion origin="layout" path="M -2.5E-6 4.81481E-6 L -0.29288 -0.04399 " pathEditMode="relative" rAng="0" ptsTypes="AA">
                                      <p:cBhvr>
                                        <p:cTn id="136" dur="2000" fill="hold"/>
                                        <p:tgtEl>
                                          <p:spTgt spid="95"/>
                                        </p:tgtEl>
                                        <p:attrNameLst>
                                          <p:attrName>ppt_x</p:attrName>
                                          <p:attrName>ppt_y</p:attrName>
                                        </p:attrNameLst>
                                      </p:cBhvr>
                                      <p:rCtr x="-14653" y="-2199"/>
                                    </p:animMotion>
                                  </p:childTnLst>
                                </p:cTn>
                              </p:par>
                              <p:par>
                                <p:cTn id="137" presetID="42" presetClass="path" presetSubtype="0" accel="50000" decel="50000" fill="hold" grpId="0" nodeType="withEffect">
                                  <p:stCondLst>
                                    <p:cond delay="0"/>
                                  </p:stCondLst>
                                  <p:childTnLst>
                                    <p:animMotion origin="layout" path="M -2.5E-6 4.81481E-6 L -0.18455 -0.32732 " pathEditMode="relative" rAng="0" ptsTypes="AA">
                                      <p:cBhvr>
                                        <p:cTn id="138" dur="2000" fill="hold"/>
                                        <p:tgtEl>
                                          <p:spTgt spid="110"/>
                                        </p:tgtEl>
                                        <p:attrNameLst>
                                          <p:attrName>ppt_x</p:attrName>
                                          <p:attrName>ppt_y</p:attrName>
                                        </p:attrNameLst>
                                      </p:cBhvr>
                                      <p:rCtr x="-9236" y="-16366"/>
                                    </p:animMotion>
                                  </p:childTnLst>
                                </p:cTn>
                              </p:par>
                              <p:par>
                                <p:cTn id="139" presetID="42" presetClass="path" presetSubtype="0" accel="50000" decel="50000" fill="hold" grpId="0" nodeType="withEffect">
                                  <p:stCondLst>
                                    <p:cond delay="0"/>
                                  </p:stCondLst>
                                  <p:childTnLst>
                                    <p:animMotion origin="layout" path="M -0.00191 0.00347 L 0.04497 -0.32384 " pathEditMode="relative" rAng="0" ptsTypes="AA">
                                      <p:cBhvr>
                                        <p:cTn id="140" dur="2000" fill="hold"/>
                                        <p:tgtEl>
                                          <p:spTgt spid="111"/>
                                        </p:tgtEl>
                                        <p:attrNameLst>
                                          <p:attrName>ppt_x</p:attrName>
                                          <p:attrName>ppt_y</p:attrName>
                                        </p:attrNameLst>
                                      </p:cBhvr>
                                      <p:rCtr x="2344" y="-16366"/>
                                    </p:animMotion>
                                  </p:childTnLst>
                                </p:cTn>
                              </p:par>
                              <p:par>
                                <p:cTn id="141" presetID="42" presetClass="path" presetSubtype="0" accel="50000" decel="50000" fill="hold" grpId="0" nodeType="withEffect">
                                  <p:stCondLst>
                                    <p:cond delay="0"/>
                                  </p:stCondLst>
                                  <p:childTnLst>
                                    <p:animMotion origin="layout" path="M -2.5E-6 4.81481E-6 L 0.29115 -0.32732 " pathEditMode="relative" rAng="0" ptsTypes="AA">
                                      <p:cBhvr>
                                        <p:cTn id="142" dur="2000" fill="hold"/>
                                        <p:tgtEl>
                                          <p:spTgt spid="112"/>
                                        </p:tgtEl>
                                        <p:attrNameLst>
                                          <p:attrName>ppt_x</p:attrName>
                                          <p:attrName>ppt_y</p:attrName>
                                        </p:attrNameLst>
                                      </p:cBhvr>
                                      <p:rCtr x="14549" y="-1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95" grpId="0" animBg="1"/>
      <p:bldP spid="111" grpId="0" animBg="1"/>
      <p:bldP spid="92" grpId="0" animBg="1"/>
      <p:bldP spid="92" grpId="1" animBg="1"/>
      <p:bldP spid="92" grpId="2" animBg="1"/>
      <p:bldP spid="93" grpId="0" animBg="1"/>
      <p:bldP spid="93" grpId="1" animBg="1"/>
      <p:bldP spid="93" grpId="2" animBg="1"/>
      <p:bldP spid="112" grpId="0" animBg="1"/>
      <p:bldP spid="94" grpId="0" animBg="1"/>
      <p:bldP spid="94" grpId="1" animBg="1"/>
      <p:bldP spid="94" grpId="2" animBg="1"/>
      <p:bldP spid="96" grpId="0" animBg="1"/>
      <p:bldP spid="96" grpId="1" animBg="1"/>
      <p:bldP spid="96" grpId="2" animBg="1"/>
      <p:bldP spid="83" grpId="0" animBg="1"/>
      <p:bldP spid="83" grpId="1" animBg="1"/>
      <p:bldP spid="83" grpId="2" animBg="1"/>
      <p:bldP spid="99" grpId="0" animBg="1"/>
      <p:bldP spid="99" grpId="1" animBg="1"/>
      <p:bldP spid="99" grpId="2" animBg="1"/>
      <p:bldP spid="100" grpId="0" animBg="1"/>
      <p:bldP spid="100" grpId="1" animBg="1"/>
      <p:bldP spid="100" grpId="2" animBg="1"/>
      <p:bldP spid="100" grpId="3" animBg="1"/>
      <p:bldP spid="101" grpId="0" animBg="1"/>
      <p:bldP spid="101" grpId="1" animBg="1"/>
      <p:bldP spid="101"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Operations (1)</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smtClean="0">
                <a:ea typeface="新細明體" pitchFamily="-110" charset="-120"/>
                <a:cs typeface="新細明體" pitchFamily="-110" charset="-120"/>
              </a:rPr>
              <a:t>What does “atomic” mean anyway?</a:t>
            </a:r>
          </a:p>
          <a:p>
            <a:pPr lvl="1" eaLnBrk="1" hangingPunct="1"/>
            <a:r>
              <a:rPr lang="en-US" altLang="zh-TW" sz="1400" dirty="0" smtClean="0">
                <a:ea typeface="新細明體" pitchFamily="-110" charset="-120"/>
                <a:cs typeface="新細明體" pitchFamily="-110" charset="-120"/>
              </a:rPr>
              <a:t>Indivisible operation on symmetric variable</a:t>
            </a:r>
          </a:p>
          <a:p>
            <a:pPr lvl="1" eaLnBrk="1" hangingPunct="1"/>
            <a:r>
              <a:rPr lang="en-US" altLang="zh-TW" sz="1400" dirty="0" smtClean="0">
                <a:ea typeface="新細明體" pitchFamily="-110" charset="-120"/>
                <a:cs typeface="新細明體" pitchFamily="-110" charset="-120"/>
              </a:rPr>
              <a:t>No other operation can interpose during update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But “no other operation” actually means…?</a:t>
            </a:r>
          </a:p>
          <a:p>
            <a:pPr lvl="2" eaLnBrk="1" hangingPunct="1"/>
            <a:r>
              <a:rPr lang="en-US" altLang="zh-TW" dirty="0" smtClean="0">
                <a:ea typeface="新細明體" pitchFamily="-110" charset="-120"/>
                <a:cs typeface="新細明體" pitchFamily="-110" charset="-120"/>
              </a:rPr>
              <a:t>No other atomic operation</a:t>
            </a:r>
          </a:p>
          <a:p>
            <a:pPr lvl="2" eaLnBrk="1" hangingPunct="1"/>
            <a:r>
              <a:rPr lang="en-US" altLang="zh-TW" dirty="0" smtClean="0">
                <a:ea typeface="新細明體" pitchFamily="-110" charset="-120"/>
                <a:cs typeface="新細明體" pitchFamily="-110" charset="-120"/>
              </a:rPr>
              <a:t>Can’t do anything about other mechanisms interfering</a:t>
            </a:r>
          </a:p>
          <a:p>
            <a:pPr lvl="3" eaLnBrk="1" hangingPunct="1"/>
            <a:r>
              <a:rPr lang="en-US" altLang="zh-TW" dirty="0" smtClean="0">
                <a:ea typeface="新細明體" pitchFamily="-110" charset="-120"/>
                <a:cs typeface="新細明體" pitchFamily="-110" charset="-120"/>
              </a:rPr>
              <a:t>E.g. thread outside of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program</a:t>
            </a:r>
          </a:p>
          <a:p>
            <a:pPr lvl="3" eaLnBrk="1" hangingPunct="1"/>
            <a:r>
              <a:rPr lang="en-US" altLang="zh-TW" dirty="0" smtClean="0">
                <a:ea typeface="新細明體" pitchFamily="-110" charset="-120"/>
                <a:cs typeface="新細明體" pitchFamily="-110" charset="-120"/>
              </a:rPr>
              <a:t>Non-atomic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operation</a:t>
            </a:r>
          </a:p>
          <a:p>
            <a:pPr lvl="3" eaLnBrk="1" hangingPunct="1"/>
            <a:endParaRPr lang="en-US" altLang="zh-TW" dirty="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Why this restriction?</a:t>
            </a:r>
          </a:p>
          <a:p>
            <a:pPr lvl="3" eaLnBrk="1" hangingPunct="1"/>
            <a:r>
              <a:rPr lang="en-US" altLang="zh-TW" dirty="0" smtClean="0">
                <a:ea typeface="新細明體" pitchFamily="-110" charset="-120"/>
                <a:cs typeface="新細明體" pitchFamily="-110" charset="-120"/>
              </a:rPr>
              <a:t>Implementation in hardware</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a:ea typeface="新細明體" pitchFamily="-110" charset="-120"/>
                <a:cs typeface="新細明體" pitchFamily="-110" charset="-120"/>
              </a:rPr>
              <a:t>Atomic Swap</a:t>
            </a:r>
          </a:p>
          <a:p>
            <a:pPr lvl="1" eaLnBrk="1" hangingPunct="1"/>
            <a:r>
              <a:rPr lang="en-US" altLang="zh-TW" sz="1400" dirty="0">
                <a:ea typeface="新細明體" pitchFamily="-110" charset="-120"/>
                <a:cs typeface="新細明體" pitchFamily="-110" charset="-120"/>
              </a:rPr>
              <a:t>Unconditional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shmem_swap</a:t>
            </a:r>
            <a:r>
              <a:rPr lang="en-US" altLang="zh-TW" b="1" dirty="0">
                <a:solidFill>
                  <a:schemeClr val="accent1">
                    <a:lumMod val="20000"/>
                    <a:lumOff val="80000"/>
                  </a:schemeClr>
                </a:solidFill>
                <a:ea typeface="新細明體" pitchFamily="-110" charset="-120"/>
                <a:cs typeface="新細明體" pitchFamily="-110" charset="-120"/>
              </a:rPr>
              <a:t>(long *target, long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shmem_TYPE_swap</a:t>
            </a:r>
            <a:r>
              <a:rPr lang="en-US" altLang="zh-TW" b="1" dirty="0">
                <a:solidFill>
                  <a:schemeClr val="accent1">
                    <a:lumMod val="20000"/>
                    <a:lumOff val="80000"/>
                  </a:schemeClr>
                </a:solidFill>
                <a:ea typeface="新細明體" pitchFamily="-110" charset="-120"/>
                <a:cs typeface="新細明體" pitchFamily="-110" charset="-120"/>
              </a:rPr>
              <a:t>(TYPE *target,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3" eaLnBrk="1" hangingPunct="1"/>
            <a:r>
              <a:rPr lang="en-US" altLang="zh-TW" dirty="0" smtClean="0">
                <a:ea typeface="新細明體" pitchFamily="-110" charset="-120"/>
                <a:cs typeface="新細明體" pitchFamily="-110" charset="-120"/>
              </a:rPr>
              <a:t>Return old value from symmetric target</a:t>
            </a:r>
            <a:endParaRPr lang="en-US" altLang="zh-TW" dirty="0">
              <a:ea typeface="新細明體" pitchFamily="-110" charset="-120"/>
              <a:cs typeface="新細明體" pitchFamily="-110" charset="-120"/>
            </a:endParaRPr>
          </a:p>
          <a:p>
            <a:pPr lvl="1" eaLnBrk="1" hangingPunct="1"/>
            <a:r>
              <a:rPr lang="en-US" altLang="zh-TW" sz="1400" dirty="0">
                <a:ea typeface="新細明體" pitchFamily="-110" charset="-120"/>
                <a:cs typeface="新細明體" pitchFamily="-110" charset="-120"/>
              </a:rPr>
              <a:t>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shmem_TYPE_cswap</a:t>
            </a:r>
            <a:r>
              <a:rPr lang="en-US" altLang="zh-TW" b="1" dirty="0">
                <a:solidFill>
                  <a:schemeClr val="accent1">
                    <a:lumMod val="20000"/>
                    <a:lumOff val="80000"/>
                  </a:schemeClr>
                </a:solidFill>
                <a:ea typeface="新細明體" pitchFamily="-110" charset="-120"/>
                <a:cs typeface="新細明體" pitchFamily="-110" charset="-120"/>
              </a:rPr>
              <a:t>(TYPE *target, </a:t>
            </a:r>
            <a:r>
              <a:rPr lang="en-US" altLang="zh-TW" b="1" dirty="0" smtClean="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3"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Only if “</a:t>
            </a:r>
            <a:r>
              <a:rPr lang="en-US" altLang="zh-TW" dirty="0" err="1" smtClean="0">
                <a:ea typeface="新細明體" pitchFamily="-110" charset="-120"/>
                <a:cs typeface="新細明體" pitchFamily="-110" charset="-120"/>
              </a:rPr>
              <a:t>cond</a:t>
            </a:r>
            <a:r>
              <a:rPr lang="en-US" altLang="zh-TW" dirty="0" smtClean="0">
                <a:ea typeface="新細明體" pitchFamily="-110" charset="-120"/>
                <a:cs typeface="新細明體" pitchFamily="-110" charset="-120"/>
              </a:rPr>
              <a:t>” matches value on target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44</a:t>
            </a:fld>
            <a:endParaRPr lang="en-US"/>
          </a:p>
        </p:txBody>
      </p:sp>
    </p:spTree>
    <p:extLst>
      <p:ext uri="{BB962C8B-B14F-4D97-AF65-F5344CB8AC3E}">
        <p14:creationId xmlns:p14="http://schemas.microsoft.com/office/powerpoint/2010/main" val="339368490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Arithmetic</a:t>
            </a:r>
          </a:p>
          <a:p>
            <a:pPr lvl="1" eaLnBrk="1" hangingPunct="1"/>
            <a:r>
              <a:rPr lang="en-US" altLang="zh-TW" sz="1400" dirty="0" smtClean="0">
                <a:ea typeface="新細明體" pitchFamily="-110" charset="-120"/>
                <a:cs typeface="新細明體" pitchFamily="-110" charset="-120"/>
              </a:rPr>
              <a:t>increment (= add 1) &amp; add value</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shmem_TYPE_inc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void </a:t>
            </a:r>
            <a:r>
              <a:rPr lang="en-US" altLang="zh-TW" sz="1400" b="1" dirty="0" err="1">
                <a:solidFill>
                  <a:schemeClr val="accent2"/>
                </a:solidFill>
                <a:ea typeface="新細明體" pitchFamily="-110" charset="-120"/>
                <a:cs typeface="新細明體" pitchFamily="-110" charset="-120"/>
              </a:rPr>
              <a:t>shmem_TYPE_add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marL="366713" lvl="1" indent="0" eaLnBrk="1" hangingPunct="1">
              <a:buNone/>
            </a:pPr>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Fetch-and-increment &amp;</a:t>
            </a:r>
            <a:r>
              <a:rPr lang="en-US" altLang="zh-TW" sz="1400" dirty="0">
                <a:ea typeface="新細明體" pitchFamily="-110" charset="-120"/>
                <a:cs typeface="新細明體" pitchFamily="-110" charset="-120"/>
              </a:rPr>
              <a:t> </a:t>
            </a:r>
            <a:r>
              <a:rPr lang="en-US" altLang="zh-TW" sz="1400" dirty="0" smtClean="0">
                <a:ea typeface="新細明體" pitchFamily="-110" charset="-120"/>
                <a:cs typeface="新細明體" pitchFamily="-110" charset="-120"/>
              </a:rPr>
              <a:t>fetch-and-add </a:t>
            </a:r>
            <a:r>
              <a:rPr lang="en-US" altLang="zh-TW" sz="1400" dirty="0">
                <a:ea typeface="新細明體" pitchFamily="-110" charset="-120"/>
                <a:cs typeface="新細明體" pitchFamily="-110" charset="-120"/>
              </a:rPr>
              <a:t>value</a:t>
            </a:r>
          </a:p>
          <a:p>
            <a:pPr lvl="1" eaLnBrk="1" hangingPunct="1"/>
            <a:r>
              <a:rPr lang="en-US" altLang="zh-TW" sz="1400" b="1" dirty="0" smtClean="0">
                <a:solidFill>
                  <a:schemeClr val="accent2"/>
                </a:solidFill>
                <a:ea typeface="新細明體" pitchFamily="-110" charset="-120"/>
                <a:cs typeface="新細明體" pitchFamily="-110" charset="-120"/>
              </a:rPr>
              <a:t>TYPE </a:t>
            </a:r>
            <a:r>
              <a:rPr lang="en-US" altLang="zh-TW" sz="1400" b="1" dirty="0" err="1" smtClean="0">
                <a:solidFill>
                  <a:schemeClr val="accent2"/>
                </a:solidFill>
                <a:ea typeface="新細明體" pitchFamily="-110" charset="-120"/>
                <a:cs typeface="新細明體" pitchFamily="-110" charset="-120"/>
              </a:rPr>
              <a:t>shmem_TYPE_finc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TYPE </a:t>
            </a:r>
            <a:r>
              <a:rPr lang="en-US" altLang="zh-TW" sz="1400" b="1" dirty="0" err="1">
                <a:solidFill>
                  <a:schemeClr val="accent2"/>
                </a:solidFill>
                <a:ea typeface="新細明體" pitchFamily="-110" charset="-120"/>
                <a:cs typeface="新細明體" pitchFamily="-110" charset="-120"/>
              </a:rPr>
              <a:t>shmem_TYPE_fadd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smtClean="0">
                <a:ea typeface="新細明體" pitchFamily="-110" charset="-120"/>
                <a:cs typeface="新細明體" pitchFamily="-110" charset="-120"/>
              </a:rPr>
              <a:t>TYPE </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Return previous value at target on PE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45</a:t>
            </a:fld>
            <a:endParaRPr lang="en-US"/>
          </a:p>
        </p:txBody>
      </p:sp>
    </p:spTree>
    <p:extLst>
      <p:ext uri="{BB962C8B-B14F-4D97-AF65-F5344CB8AC3E}">
        <p14:creationId xmlns:p14="http://schemas.microsoft.com/office/powerpoint/2010/main" val="1676857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46</a:t>
            </a:fld>
            <a:endParaRPr lang="en-US"/>
          </a:p>
        </p:txBody>
      </p:sp>
      <p:grpSp>
        <p:nvGrpSpPr>
          <p:cNvPr id="5" name="Group 4"/>
          <p:cNvGrpSpPr/>
          <p:nvPr/>
        </p:nvGrpSpPr>
        <p:grpSpPr>
          <a:xfrm>
            <a:off x="685800" y="1371600"/>
            <a:ext cx="8077200" cy="3539430"/>
            <a:chOff x="1524000" y="1442240"/>
            <a:chExt cx="6096000" cy="3415550"/>
          </a:xfrm>
        </p:grpSpPr>
        <p:sp>
          <p:nvSpPr>
            <p:cNvPr id="6" name="Rectangle 5"/>
            <p:cNvSpPr/>
            <p:nvPr/>
          </p:nvSpPr>
          <p:spPr>
            <a:xfrm>
              <a:off x="1524000" y="1589306"/>
              <a:ext cx="6019800" cy="3221891"/>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1676400" y="1442240"/>
              <a:ext cx="5943600" cy="3415550"/>
            </a:xfrm>
            <a:prstGeom prst="rect">
              <a:avLst/>
            </a:prstGeom>
            <a:noFill/>
          </p:spPr>
          <p:txBody>
            <a:bodyPr wrap="square" rtlCol="0">
              <a:spAutoFit/>
            </a:bodyPr>
            <a:lstStyle/>
            <a:p>
              <a:r>
                <a:rPr lang="en-US" sz="1600" dirty="0" smtClean="0"/>
                <a:t>…</a:t>
              </a:r>
            </a:p>
            <a:p>
              <a:r>
                <a:rPr lang="en-US" sz="1600" dirty="0" smtClean="0"/>
                <a:t>…</a:t>
              </a:r>
            </a:p>
            <a:p>
              <a:r>
                <a:rPr lang="en-US" sz="1600" dirty="0" smtClean="0"/>
                <a:t>long *</a:t>
              </a:r>
              <a:r>
                <a:rPr lang="en-US" sz="1600" dirty="0" err="1" smtClean="0"/>
                <a:t>dest</a:t>
              </a:r>
              <a:r>
                <a:rPr lang="en-US" sz="1600" dirty="0" smtClean="0"/>
                <a:t>;</a:t>
              </a:r>
            </a:p>
            <a:p>
              <a:r>
                <a:rPr lang="en-US" sz="1600" dirty="0" err="1" smtClean="0">
                  <a:solidFill>
                    <a:srgbClr val="4040F2"/>
                  </a:solidFill>
                </a:rPr>
                <a:t>dest</a:t>
              </a:r>
              <a:r>
                <a:rPr lang="en-US" sz="1600" dirty="0" smtClean="0">
                  <a:solidFill>
                    <a:srgbClr val="4040F2"/>
                  </a:solidFill>
                </a:rPr>
                <a:t> = (long *) </a:t>
              </a:r>
              <a:r>
                <a:rPr lang="en-US" sz="1600" dirty="0" err="1" smtClean="0">
                  <a:solidFill>
                    <a:srgbClr val="4040F2"/>
                  </a:solidFill>
                </a:rPr>
                <a:t>shmalloc</a:t>
              </a:r>
              <a:r>
                <a:rPr lang="en-US" sz="1600" dirty="0" smtClean="0">
                  <a:solidFill>
                    <a:srgbClr val="4040F2"/>
                  </a:solidFill>
                </a:rPr>
                <a:t>( </a:t>
              </a:r>
              <a:r>
                <a:rPr lang="en-US" sz="1600" dirty="0" err="1" smtClean="0">
                  <a:solidFill>
                    <a:srgbClr val="4040F2"/>
                  </a:solidFill>
                </a:rPr>
                <a:t>sizeof</a:t>
              </a:r>
              <a:r>
                <a:rPr lang="en-US" sz="1600" dirty="0" smtClean="0">
                  <a:solidFill>
                    <a:srgbClr val="4040F2"/>
                  </a:solidFill>
                </a:rPr>
                <a:t>(*</a:t>
              </a:r>
              <a:r>
                <a:rPr lang="en-US" sz="1600" dirty="0" err="1" smtClean="0">
                  <a:solidFill>
                    <a:srgbClr val="4040F2"/>
                  </a:solidFill>
                </a:rPr>
                <a:t>dest</a:t>
              </a:r>
              <a:r>
                <a:rPr lang="en-US" sz="1600" dirty="0" smtClean="0">
                  <a:solidFill>
                    <a:srgbClr val="4040F2"/>
                  </a:solidFill>
                </a:rPr>
                <a:t>) );</a:t>
              </a:r>
            </a:p>
            <a:p>
              <a:r>
                <a:rPr lang="en-US" sz="1600" dirty="0" smtClean="0"/>
                <a:t> *</a:t>
              </a:r>
              <a:r>
                <a:rPr lang="en-US" sz="1600" dirty="0" err="1" smtClean="0"/>
                <a:t>dest</a:t>
              </a:r>
              <a:r>
                <a:rPr lang="en-US" sz="1600" dirty="0" smtClean="0"/>
                <a:t>= me;</a:t>
              </a:r>
            </a:p>
            <a:p>
              <a:r>
                <a:rPr lang="en-US" sz="1600" dirty="0" smtClean="0">
                  <a:solidFill>
                    <a:srgbClr val="FF0000"/>
                  </a:solidFill>
                </a:rPr>
                <a:t> </a:t>
              </a:r>
              <a:r>
                <a:rPr lang="en-US" sz="1600" dirty="0" err="1" smtClean="0">
                  <a:solidFill>
                    <a:srgbClr val="4040F2"/>
                  </a:solidFill>
                </a:rPr>
                <a:t>shmem_barrier_all</a:t>
              </a:r>
              <a:r>
                <a:rPr lang="en-US" sz="1600" dirty="0" smtClean="0">
                  <a:solidFill>
                    <a:srgbClr val="4040F2"/>
                  </a:solidFill>
                </a:rPr>
                <a:t>();</a:t>
              </a:r>
            </a:p>
            <a:p>
              <a:r>
                <a:rPr lang="en-US" sz="1600" dirty="0" smtClean="0"/>
                <a:t>….</a:t>
              </a:r>
            </a:p>
            <a:p>
              <a:r>
                <a:rPr lang="en-US" sz="1600" dirty="0" err="1" smtClean="0"/>
                <a:t>new_val</a:t>
              </a:r>
              <a:r>
                <a:rPr lang="en-US" sz="1600" dirty="0" smtClean="0"/>
                <a:t> = me;</a:t>
              </a:r>
            </a:p>
            <a:p>
              <a:r>
                <a:rPr lang="en-US" sz="1600" dirty="0" smtClean="0"/>
                <a:t> if (me== 1) {</a:t>
              </a:r>
            </a:p>
            <a:p>
              <a:r>
                <a:rPr lang="en-US" sz="1600" dirty="0" smtClean="0">
                  <a:solidFill>
                    <a:srgbClr val="FF0000"/>
                  </a:solidFill>
                </a:rPr>
                <a:t>    </a:t>
              </a:r>
              <a:r>
                <a:rPr lang="en-US" sz="1600" dirty="0" err="1" smtClean="0">
                  <a:solidFill>
                    <a:srgbClr val="FF0000"/>
                  </a:solidFill>
                </a:rPr>
                <a:t>swapped_val</a:t>
              </a:r>
              <a:r>
                <a:rPr lang="en-US" sz="1600" dirty="0" smtClean="0">
                  <a:solidFill>
                    <a:srgbClr val="FF0000"/>
                  </a:solidFill>
                </a:rPr>
                <a:t> = </a:t>
              </a:r>
              <a:r>
                <a:rPr lang="en-US" sz="1600" dirty="0" err="1" smtClean="0">
                  <a:solidFill>
                    <a:srgbClr val="FF0000"/>
                  </a:solidFill>
                </a:rPr>
                <a:t>shmem_long_swap</a:t>
              </a:r>
              <a:r>
                <a:rPr lang="en-US" sz="1600" dirty="0" smtClean="0">
                  <a:solidFill>
                    <a:srgbClr val="FF0000"/>
                  </a:solidFill>
                </a:rPr>
                <a:t>(target, </a:t>
              </a:r>
              <a:r>
                <a:rPr lang="en-US" sz="1600" dirty="0" err="1" smtClean="0">
                  <a:solidFill>
                    <a:srgbClr val="FF0000"/>
                  </a:solidFill>
                </a:rPr>
                <a:t>new_val</a:t>
              </a:r>
              <a:r>
                <a:rPr lang="en-US" sz="1600" dirty="0" smtClean="0">
                  <a:solidFill>
                    <a:srgbClr val="FF0000"/>
                  </a:solidFill>
                </a:rPr>
                <a:t>, 0);</a:t>
              </a:r>
            </a:p>
            <a:p>
              <a:r>
                <a:rPr lang="en-US" sz="1600" dirty="0" smtClean="0"/>
                <a:t>    printf("%d: target = %d, swapped = %d\n", me, *target, </a:t>
              </a:r>
              <a:r>
                <a:rPr lang="en-US" sz="1600" dirty="0" err="1" smtClean="0"/>
                <a:t>swapped_val</a:t>
              </a:r>
              <a:r>
                <a:rPr lang="en-US" sz="1600" dirty="0" smtClean="0"/>
                <a:t>);</a:t>
              </a:r>
            </a:p>
            <a:p>
              <a:r>
                <a:rPr lang="en-US" sz="1600" dirty="0" smtClean="0"/>
                <a:t>   }</a:t>
              </a:r>
            </a:p>
            <a:p>
              <a:r>
                <a:rPr lang="en-US" sz="1600" dirty="0" err="1" smtClean="0">
                  <a:solidFill>
                    <a:srgbClr val="4040F2"/>
                  </a:solidFill>
                </a:rPr>
                <a:t>shmem_barrier_all</a:t>
              </a:r>
              <a:r>
                <a:rPr lang="en-US" sz="1600" dirty="0" smtClean="0">
                  <a:solidFill>
                    <a:srgbClr val="4040F2"/>
                  </a:solidFill>
                </a:rPr>
                <a:t>();</a:t>
              </a:r>
            </a:p>
            <a:p>
              <a:r>
                <a:rPr lang="en-US" sz="1600" dirty="0" smtClean="0"/>
                <a:t>…</a:t>
              </a:r>
            </a:p>
          </p:txBody>
        </p:sp>
      </p:grpSp>
    </p:spTree>
    <p:extLst>
      <p:ext uri="{BB962C8B-B14F-4D97-AF65-F5344CB8AC3E}">
        <p14:creationId xmlns:p14="http://schemas.microsoft.com/office/powerpoint/2010/main" val="7895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a:t>
            </a:r>
            <a:r>
              <a:rPr lang="en-US" altLang="zh-TW" sz="3200" b="1" dirty="0">
                <a:ea typeface="新細明體" pitchFamily="-110" charset="-120"/>
                <a:cs typeface="新細明體" pitchFamily="-110" charset="-120"/>
              </a:rPr>
              <a:t>Operations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Locks</a:t>
            </a:r>
          </a:p>
          <a:p>
            <a:pPr lvl="1" eaLnBrk="1" hangingPunct="1"/>
            <a:r>
              <a:rPr lang="en-US" altLang="zh-TW" sz="1400" dirty="0" smtClean="0">
                <a:ea typeface="新細明體" pitchFamily="-110" charset="-120"/>
                <a:cs typeface="新細明體" pitchFamily="-110" charset="-120"/>
              </a:rPr>
              <a:t>Symmetric variables</a:t>
            </a:r>
          </a:p>
          <a:p>
            <a:pPr lvl="1" eaLnBrk="1" hangingPunct="1"/>
            <a:r>
              <a:rPr lang="en-US" altLang="zh-TW" sz="1400" dirty="0" smtClean="0">
                <a:ea typeface="新細明體" pitchFamily="-110" charset="-120"/>
                <a:cs typeface="新細明體" pitchFamily="-110" charset="-120"/>
              </a:rPr>
              <a:t>Acquired and released to define mutual-exclusion execution regions</a:t>
            </a:r>
          </a:p>
          <a:p>
            <a:pPr lvl="2" eaLnBrk="1" hangingPunct="1"/>
            <a:r>
              <a:rPr lang="en-US" altLang="zh-TW" dirty="0" smtClean="0">
                <a:ea typeface="新細明體" pitchFamily="-110" charset="-120"/>
                <a:cs typeface="新細明體" pitchFamily="-110" charset="-120"/>
              </a:rPr>
              <a:t>Only 1 PE can enter at a time</a:t>
            </a: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shmem_set_lock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shmem_clear_lock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shmem_test_lock</a:t>
            </a:r>
            <a:r>
              <a:rPr lang="en-US" altLang="zh-TW" sz="1400" b="1" dirty="0" smtClean="0">
                <a:solidFill>
                  <a:schemeClr val="accent1">
                    <a:lumMod val="20000"/>
                    <a:lumOff val="80000"/>
                  </a:schemeClr>
                </a:solidFill>
                <a:ea typeface="新細明體" pitchFamily="-110" charset="-120"/>
                <a:cs typeface="新細明體" pitchFamily="-110" charset="-120"/>
              </a:rPr>
              <a:t>(long *lock)</a:t>
            </a:r>
          </a:p>
          <a:p>
            <a:pPr lvl="2" eaLnBrk="1" hangingPunct="1"/>
            <a:r>
              <a:rPr lang="en-US" altLang="zh-TW" dirty="0" smtClean="0">
                <a:ea typeface="新細明體" pitchFamily="-110" charset="-120"/>
                <a:cs typeface="新細明體" pitchFamily="-110" charset="-120"/>
              </a:rPr>
              <a:t>Acquire lock if possible, return whether or not acquired</a:t>
            </a:r>
          </a:p>
          <a:p>
            <a:pPr lvl="2" eaLnBrk="1" hangingPunct="1"/>
            <a:r>
              <a:rPr lang="en-US" altLang="zh-TW" dirty="0" smtClean="0">
                <a:ea typeface="新細明體" pitchFamily="-110" charset="-120"/>
                <a:cs typeface="新細明體" pitchFamily="-110" charset="-120"/>
              </a:rPr>
              <a:t>But don’t block…</a:t>
            </a:r>
          </a:p>
          <a:p>
            <a:pPr lvl="1" eaLnBrk="1" hangingPunct="1"/>
            <a:r>
              <a:rPr lang="en-US" altLang="zh-TW" sz="1400" dirty="0" smtClean="0">
                <a:ea typeface="新細明體" pitchFamily="-110" charset="-120"/>
                <a:cs typeface="新細明體" pitchFamily="-110" charset="-120"/>
              </a:rPr>
              <a:t>Initialize lock to 0.  </a:t>
            </a:r>
            <a:r>
              <a:rPr lang="en-US" altLang="zh-TW" sz="1400" dirty="0">
                <a:ea typeface="新細明體" pitchFamily="-110" charset="-120"/>
                <a:cs typeface="新細明體" pitchFamily="-110" charset="-120"/>
              </a:rPr>
              <a:t>A</a:t>
            </a:r>
            <a:r>
              <a:rPr lang="en-US" altLang="zh-TW" sz="1400" dirty="0" smtClean="0">
                <a:ea typeface="新細明體" pitchFamily="-110" charset="-120"/>
                <a:cs typeface="新細明體" pitchFamily="-110" charset="-120"/>
              </a:rPr>
              <a:t>fter that managed by above API</a:t>
            </a:r>
          </a:p>
          <a:p>
            <a:pPr lvl="1" eaLnBrk="1" hangingPunct="1"/>
            <a:r>
              <a:rPr lang="en-US" altLang="zh-TW" sz="1400" dirty="0" smtClean="0">
                <a:ea typeface="新細明體" pitchFamily="-110" charset="-120"/>
                <a:cs typeface="新細明體" pitchFamily="-110" charset="-120"/>
              </a:rPr>
              <a:t>Can be used for updating distributed data structures</a:t>
            </a:r>
          </a:p>
          <a:p>
            <a:pPr marL="468630" lvl="1" indent="0" eaLnBrk="1" hangingPunct="1">
              <a:buNone/>
            </a:pP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47</a:t>
            </a:fld>
            <a:endParaRPr lang="en-US"/>
          </a:p>
        </p:txBody>
      </p:sp>
    </p:spTree>
    <p:extLst>
      <p:ext uri="{BB962C8B-B14F-4D97-AF65-F5344CB8AC3E}">
        <p14:creationId xmlns:p14="http://schemas.microsoft.com/office/powerpoint/2010/main" val="243212194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Accessibility</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normAutofit/>
          </a:bodyPr>
          <a:lstStyle/>
          <a:p>
            <a:pPr marL="685800" lvl="2" indent="0" eaLnBrk="1" hangingPunct="1">
              <a:buNone/>
            </a:pPr>
            <a:endParaRPr lang="en-US" altLang="zh-TW" sz="1800" dirty="0">
              <a:ea typeface="新細明體" pitchFamily="-110" charset="-120"/>
              <a:cs typeface="新細明體" pitchFamily="-110" charset="-120"/>
            </a:endParaRPr>
          </a:p>
          <a:p>
            <a:pPr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shmem_pe_accessible</a:t>
            </a:r>
            <a:r>
              <a:rPr lang="en-US" altLang="zh-TW" sz="1400" b="1" dirty="0" smtClean="0">
                <a:solidFill>
                  <a:schemeClr val="accent1">
                    <a:lumMod val="20000"/>
                    <a:lumOff val="80000"/>
                  </a:schemeClr>
                </a:solidFill>
                <a:ea typeface="新細明體" pitchFamily="-110" charset="-120"/>
                <a:cs typeface="新細明體" pitchFamily="-110" charset="-120"/>
              </a:rPr>
              <a:t>(</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pe</a:t>
            </a:r>
            <a:r>
              <a:rPr lang="en-US" altLang="zh-TW" sz="1400" b="1" dirty="0" smtClean="0">
                <a:solidFill>
                  <a:schemeClr val="accent1">
                    <a:lumMod val="20000"/>
                    <a:lumOff val="80000"/>
                  </a:schemeClr>
                </a:solidFill>
                <a:ea typeface="新細明體" pitchFamily="-110" charset="-120"/>
                <a:cs typeface="新細明體" pitchFamily="-110" charset="-120"/>
              </a:rPr>
              <a:t>)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Can this PE talk to the given PE?</a:t>
            </a:r>
          </a:p>
          <a:p>
            <a:pPr marL="0" indent="0" eaLnBrk="1" hangingPunct="1">
              <a:buNone/>
            </a:pPr>
            <a:endParaRPr lang="en-US" altLang="zh-TW" sz="1400" dirty="0">
              <a:ea typeface="新細明體" pitchFamily="-110" charset="-120"/>
              <a:cs typeface="新細明體" pitchFamily="-110" charset="-120"/>
            </a:endParaRPr>
          </a:p>
          <a:p>
            <a:pPr eaLnBrk="1" hangingPunct="1"/>
            <a:r>
              <a:rPr lang="en-US" altLang="zh-TW" sz="1400" b="1" dirty="0" err="1">
                <a:solidFill>
                  <a:schemeClr val="accent1">
                    <a:lumMod val="20000"/>
                    <a:lumOff val="80000"/>
                  </a:schemeClr>
                </a:solidFill>
                <a:ea typeface="新細明體" pitchFamily="-110" charset="-120"/>
                <a:cs typeface="新細明體" pitchFamily="-110" charset="-120"/>
              </a:rPr>
              <a:t>int</a:t>
            </a:r>
            <a:r>
              <a:rPr lang="en-US" altLang="zh-TW" sz="1400" b="1" dirty="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shmem_addr_accessible</a:t>
            </a:r>
            <a:r>
              <a:rPr lang="en-US" altLang="zh-TW" sz="1400" b="1" dirty="0" smtClean="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addr</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a:solidFill>
                  <a:schemeClr val="accent1">
                    <a:lumMod val="20000"/>
                    <a:lumOff val="80000"/>
                  </a:schemeClr>
                </a:solidFill>
                <a:ea typeface="新細明體" pitchFamily="-110" charset="-120"/>
                <a:cs typeface="新細明體" pitchFamily="-110" charset="-120"/>
              </a:rPr>
              <a:t>pe</a:t>
            </a:r>
            <a:r>
              <a:rPr lang="en-US" altLang="zh-TW" sz="1400" b="1" dirty="0">
                <a:solidFill>
                  <a:schemeClr val="accent1">
                    <a:lumMod val="20000"/>
                    <a:lumOff val="80000"/>
                  </a:schemeClr>
                </a:solidFill>
                <a:ea typeface="新細明體" pitchFamily="-110" charset="-120"/>
                <a:cs typeface="新細明體" pitchFamily="-110" charset="-120"/>
              </a:rPr>
              <a:t>) </a:t>
            </a:r>
          </a:p>
          <a:p>
            <a:pPr lvl="1" eaLnBrk="1" hangingPunct="1"/>
            <a:r>
              <a:rPr lang="en-US" altLang="zh-TW" sz="1400" dirty="0">
                <a:ea typeface="新細明體" pitchFamily="-110" charset="-120"/>
                <a:cs typeface="新細明體" pitchFamily="-110" charset="-120"/>
              </a:rPr>
              <a:t>Can this PE </a:t>
            </a:r>
            <a:r>
              <a:rPr lang="en-US" altLang="zh-TW" sz="1400" dirty="0" smtClean="0">
                <a:ea typeface="新細明體" pitchFamily="-110" charset="-120"/>
                <a:cs typeface="新細明體" pitchFamily="-110" charset="-120"/>
              </a:rPr>
              <a:t>address the named memory location on the </a:t>
            </a:r>
            <a:r>
              <a:rPr lang="en-US" altLang="zh-TW" sz="1400" dirty="0">
                <a:ea typeface="新細明體" pitchFamily="-110" charset="-120"/>
                <a:cs typeface="新細明體" pitchFamily="-110" charset="-120"/>
              </a:rPr>
              <a:t>given PE?</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In </a:t>
            </a:r>
            <a:r>
              <a:rPr lang="en-US" altLang="zh-TW" sz="1400" dirty="0">
                <a:ea typeface="新細明體" pitchFamily="-110" charset="-120"/>
                <a:cs typeface="新細明體" pitchFamily="-110" charset="-120"/>
              </a:rPr>
              <a:t>SGI SHMEM used for mixed-mode MPI/SHMEM programs</a:t>
            </a:r>
          </a:p>
          <a:p>
            <a:pPr lvl="1" eaLnBrk="1" hangingPunct="1"/>
            <a:r>
              <a:rPr lang="en-US" altLang="zh-TW" sz="1400" dirty="0" smtClean="0">
                <a:ea typeface="新細明體" pitchFamily="-110" charset="-120"/>
                <a:cs typeface="新細明體" pitchFamily="-110" charset="-120"/>
              </a:rPr>
              <a:t>In “pure” </a:t>
            </a:r>
            <a:r>
              <a:rPr lang="en-US" altLang="zh-TW" sz="1400" dirty="0" err="1" smtClean="0">
                <a:ea typeface="新細明體" pitchFamily="-110" charset="-120"/>
                <a:cs typeface="新細明體" pitchFamily="-110" charset="-120"/>
              </a:rPr>
              <a:t>OpenSHMEM</a:t>
            </a:r>
            <a:r>
              <a:rPr lang="en-US" altLang="zh-TW" sz="1400" dirty="0" smtClean="0">
                <a:ea typeface="新細明體" pitchFamily="-110" charset="-120"/>
                <a:cs typeface="新細明體" pitchFamily="-110" charset="-120"/>
              </a:rPr>
              <a:t>, could just return “1”</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Could in future be adapted for fault-tolerance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48</a:t>
            </a:fld>
            <a:endParaRPr lang="en-US"/>
          </a:p>
        </p:txBody>
      </p:sp>
    </p:spTree>
    <p:extLst>
      <p:ext uri="{BB962C8B-B14F-4D97-AF65-F5344CB8AC3E}">
        <p14:creationId xmlns:p14="http://schemas.microsoft.com/office/powerpoint/2010/main" val="325232764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(1)</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Address </a:t>
            </a:r>
            <a:r>
              <a:rPr lang="en-US" altLang="zh-TW" sz="2600" dirty="0">
                <a:ea typeface="新細明體" pitchFamily="-110" charset="-120"/>
                <a:cs typeface="新細明體" pitchFamily="-110" charset="-120"/>
              </a:rPr>
              <a:t>manipulation</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shmem_ptr</a:t>
            </a:r>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addr</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pe</a:t>
            </a:r>
            <a:r>
              <a:rPr lang="en-US" altLang="zh-TW" sz="1400" b="1" dirty="0" smtClean="0">
                <a:solidFill>
                  <a:schemeClr val="accent2"/>
                </a:solidFill>
                <a:ea typeface="新細明體" pitchFamily="-110" charset="-120"/>
                <a:cs typeface="新細明體" pitchFamily="-110" charset="-120"/>
              </a:rPr>
              <a:t>)</a:t>
            </a:r>
          </a:p>
          <a:p>
            <a:pPr lvl="2" eaLnBrk="1" hangingPunct="1"/>
            <a:r>
              <a:rPr lang="en-US" altLang="zh-TW" dirty="0" smtClean="0">
                <a:ea typeface="新細明體" pitchFamily="-110" charset="-120"/>
                <a:cs typeface="新細明體" pitchFamily="-110" charset="-120"/>
              </a:rPr>
              <a:t>Returns </a:t>
            </a:r>
            <a:r>
              <a:rPr lang="en-US" altLang="zh-TW" dirty="0">
                <a:ea typeface="新細明體" pitchFamily="-110" charset="-120"/>
                <a:cs typeface="新細明體" pitchFamily="-110" charset="-120"/>
              </a:rPr>
              <a:t>a pointer to a data object on a remote </a:t>
            </a:r>
            <a:r>
              <a:rPr lang="en-US" altLang="zh-TW" dirty="0" smtClean="0">
                <a:ea typeface="新細明體" pitchFamily="-110" charset="-120"/>
                <a:cs typeface="新細明體" pitchFamily="-110" charset="-120"/>
              </a:rPr>
              <a:t>PE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Only of use on platforms where memory physically accessible</a:t>
            </a:r>
          </a:p>
          <a:p>
            <a:pPr lvl="1" eaLnBrk="1" hangingPunct="1"/>
            <a:r>
              <a:rPr lang="en-US" altLang="zh-TW" sz="1400" dirty="0" smtClean="0">
                <a:ea typeface="新細明體" pitchFamily="-110" charset="-120"/>
                <a:cs typeface="新細明體" pitchFamily="-110" charset="-120"/>
              </a:rPr>
              <a:t>i.e. puts/gets are simple memory accesses</a:t>
            </a:r>
            <a:endParaRPr lang="en-US" altLang="zh-TW" sz="14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BC091DDC-3431-8249-9C9F-0FC38E85E4CB}"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 </a:t>
            </a:r>
            <a:r>
              <a:rPr lang="en-US" altLang="zh-TW" b="1" dirty="0" smtClean="0">
                <a:ea typeface="新細明體" pitchFamily="-110" charset="-120"/>
                <a:cs typeface="新細明體" pitchFamily="-110" charset="-120"/>
              </a:rPr>
              <a:t/>
            </a:r>
            <a:br>
              <a:rPr lang="en-US" altLang="zh-TW"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(2)</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software paradigms</a:t>
            </a:r>
          </a:p>
          <a:p>
            <a:pPr lvl="1" eaLnBrk="1" hangingPunct="1">
              <a:lnSpc>
                <a:spcPct val="70000"/>
              </a:lnSpc>
            </a:pPr>
            <a:r>
              <a:rPr lang="en-US" altLang="zh-TW" sz="1900" dirty="0" smtClean="0">
                <a:ea typeface="新細明體" pitchFamily="-110" charset="-120"/>
                <a:cs typeface="新細明體" pitchFamily="-110" charset="-120"/>
              </a:rPr>
              <a:t>Threaded</a:t>
            </a:r>
          </a:p>
          <a:p>
            <a:pPr lvl="1" eaLnBrk="1" hangingPunct="1">
              <a:lnSpc>
                <a:spcPct val="70000"/>
              </a:lnSpc>
            </a:pPr>
            <a:r>
              <a:rPr lang="en-US" altLang="zh-TW" sz="1900" dirty="0" smtClean="0">
                <a:ea typeface="新細明體" pitchFamily="-110" charset="-120"/>
                <a:cs typeface="新細明體" pitchFamily="-110" charset="-120"/>
              </a:rPr>
              <a:t>Message-passing</a:t>
            </a:r>
          </a:p>
          <a:p>
            <a:pPr lvl="1" eaLnBrk="1" hangingPunct="1">
              <a:lnSpc>
                <a:spcPct val="70000"/>
              </a:lnSpc>
            </a:pPr>
            <a:endParaRPr lang="en-US" altLang="zh-TW" sz="19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hardware paradigms</a:t>
            </a:r>
          </a:p>
          <a:p>
            <a:pPr lvl="1" eaLnBrk="1" hangingPunct="1">
              <a:lnSpc>
                <a:spcPct val="70000"/>
              </a:lnSpc>
            </a:pPr>
            <a:r>
              <a:rPr lang="en-US" altLang="zh-TW" sz="1900" dirty="0" smtClean="0">
                <a:ea typeface="新細明體" pitchFamily="-110" charset="-120"/>
                <a:cs typeface="新細明體" pitchFamily="-110" charset="-120"/>
              </a:rPr>
              <a:t>Single-image multiprocessor (SMP)</a:t>
            </a:r>
          </a:p>
          <a:p>
            <a:pPr lvl="1" eaLnBrk="1" hangingPunct="1">
              <a:lnSpc>
                <a:spcPct val="70000"/>
              </a:lnSpc>
            </a:pPr>
            <a:r>
              <a:rPr lang="en-US" altLang="zh-TW" sz="1900" dirty="0" smtClean="0">
                <a:ea typeface="新細明體" pitchFamily="-110" charset="-120"/>
                <a:cs typeface="新細明體" pitchFamily="-110" charset="-120"/>
              </a:rPr>
              <a:t>Distributed</a:t>
            </a:r>
          </a:p>
          <a:p>
            <a:pPr lvl="2" eaLnBrk="1" hangingPunct="1">
              <a:lnSpc>
                <a:spcPct val="70000"/>
              </a:lnSpc>
            </a:pPr>
            <a:r>
              <a:rPr lang="en-US" altLang="zh-TW" sz="1600" dirty="0" smtClean="0">
                <a:ea typeface="新細明體" pitchFamily="-110" charset="-120"/>
                <a:cs typeface="新細明體" pitchFamily="-110" charset="-120"/>
              </a:rPr>
              <a:t>Multiple machines with separate OS</a:t>
            </a:r>
          </a:p>
          <a:p>
            <a:pPr lvl="2" eaLnBrk="1" hangingPunct="1">
              <a:lnSpc>
                <a:spcPct val="70000"/>
              </a:lnSpc>
            </a:pPr>
            <a:r>
              <a:rPr lang="en-US" altLang="zh-TW" sz="1600" dirty="0" smtClean="0">
                <a:ea typeface="新細明體" pitchFamily="-110" charset="-120"/>
                <a:cs typeface="新細明體" pitchFamily="-110" charset="-120"/>
              </a:rPr>
              <a:t>Connected together</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5</a:t>
            </a:fld>
            <a:endParaRPr lang="en-US"/>
          </a:p>
        </p:txBody>
      </p:sp>
    </p:spTree>
    <p:extLst>
      <p:ext uri="{BB962C8B-B14F-4D97-AF65-F5344CB8AC3E}">
        <p14:creationId xmlns:p14="http://schemas.microsoft.com/office/powerpoint/2010/main" val="868949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(2)</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Cache </a:t>
            </a:r>
            <a:r>
              <a:rPr lang="en-US" altLang="zh-TW" sz="2600" dirty="0">
                <a:ea typeface="新細明體" pitchFamily="-110" charset="-120"/>
                <a:cs typeface="新細明體" pitchFamily="-110" charset="-120"/>
              </a:rPr>
              <a:t>control</a:t>
            </a:r>
          </a:p>
          <a:p>
            <a:pPr lvl="1" eaLnBrk="1" hangingPunct="1"/>
            <a:r>
              <a:rPr lang="en-US" altLang="zh-TW" sz="1400" b="1" dirty="0" err="1">
                <a:solidFill>
                  <a:schemeClr val="accent2"/>
                </a:solidFill>
                <a:ea typeface="新細明體" pitchFamily="-110" charset="-120"/>
                <a:cs typeface="新細明體" pitchFamily="-110" charset="-120"/>
              </a:rPr>
              <a:t>shmem_clear_cache_inv</a:t>
            </a:r>
            <a:r>
              <a:rPr lang="en-US" altLang="zh-TW" sz="1400" dirty="0">
                <a:ea typeface="新細明體" pitchFamily="-110" charset="-120"/>
                <a:cs typeface="新細明體" pitchFamily="-110" charset="-120"/>
              </a:rPr>
              <a:t> - Disables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shmem_set_cache_inv</a:t>
            </a:r>
            <a:r>
              <a:rPr lang="en-US" altLang="zh-TW" sz="1400" dirty="0">
                <a:ea typeface="新細明體" pitchFamily="-110" charset="-120"/>
                <a:cs typeface="新細明體" pitchFamily="-110" charset="-120"/>
              </a:rPr>
              <a:t> - Enables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shmem_set_cache_line_inv</a:t>
            </a:r>
            <a:r>
              <a:rPr lang="en-US" altLang="zh-TW" sz="1400" dirty="0">
                <a:ea typeface="新細明體" pitchFamily="-110" charset="-120"/>
                <a:cs typeface="新細明體" pitchFamily="-110" charset="-120"/>
              </a:rPr>
              <a:t> - Enables automatic line cache coherency mode </a:t>
            </a:r>
          </a:p>
          <a:p>
            <a:pPr lvl="1" eaLnBrk="1" hangingPunct="1"/>
            <a:r>
              <a:rPr lang="en-US" altLang="zh-TW" sz="1400" b="1" dirty="0" err="1">
                <a:solidFill>
                  <a:schemeClr val="accent2"/>
                </a:solidFill>
                <a:ea typeface="新細明體" pitchFamily="-110" charset="-120"/>
                <a:cs typeface="新細明體" pitchFamily="-110" charset="-120"/>
              </a:rPr>
              <a:t>shmem_udcflush</a:t>
            </a:r>
            <a:r>
              <a:rPr lang="en-US" altLang="zh-TW" sz="1400" dirty="0">
                <a:ea typeface="新細明體" pitchFamily="-110" charset="-120"/>
                <a:cs typeface="新細明體" pitchFamily="-110" charset="-120"/>
              </a:rPr>
              <a:t> - Makes the entire user data cache coherent</a:t>
            </a:r>
          </a:p>
          <a:p>
            <a:pPr lvl="1" eaLnBrk="1" hangingPunct="1"/>
            <a:r>
              <a:rPr lang="en-US" altLang="zh-TW" sz="1400" b="1" dirty="0" err="1">
                <a:solidFill>
                  <a:schemeClr val="accent2"/>
                </a:solidFill>
                <a:ea typeface="新細明體" pitchFamily="-110" charset="-120"/>
                <a:cs typeface="新細明體" pitchFamily="-110" charset="-120"/>
              </a:rPr>
              <a:t>shmem_udcflush_line</a:t>
            </a:r>
            <a:r>
              <a:rPr lang="en-US" altLang="zh-TW" sz="1400" dirty="0">
                <a:ea typeface="新細明體" pitchFamily="-110" charset="-120"/>
                <a:cs typeface="新細明體" pitchFamily="-110" charset="-120"/>
              </a:rPr>
              <a:t> - Makes coherent a cache line</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50</a:t>
            </a:fld>
            <a:endParaRPr lang="en-US"/>
          </a:p>
        </p:txBody>
      </p:sp>
      <p:pic>
        <p:nvPicPr>
          <p:cNvPr id="2" name="Picture 1" descr="no-entry-sig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371600"/>
            <a:ext cx="3966464" cy="3966464"/>
          </a:xfrm>
          <a:prstGeom prst="rect">
            <a:avLst/>
          </a:prstGeom>
        </p:spPr>
      </p:pic>
    </p:spTree>
    <p:extLst>
      <p:ext uri="{BB962C8B-B14F-4D97-AF65-F5344CB8AC3E}">
        <p14:creationId xmlns:p14="http://schemas.microsoft.com/office/powerpoint/2010/main" val="3420631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Hardware (1)</a:t>
            </a:r>
            <a:endParaRPr lang="en-US" sz="3200" dirty="0"/>
          </a:p>
        </p:txBody>
      </p:sp>
      <p:sp>
        <p:nvSpPr>
          <p:cNvPr id="29699" name="Content Placeholder 2"/>
          <p:cNvSpPr>
            <a:spLocks noGrp="1"/>
          </p:cNvSpPr>
          <p:nvPr>
            <p:ph idx="1"/>
          </p:nvPr>
        </p:nvSpPr>
        <p:spPr/>
        <p:txBody>
          <a:bodyPr/>
          <a:lstStyle/>
          <a:p>
            <a:r>
              <a:rPr lang="en-US" sz="2000" dirty="0" smtClean="0"/>
              <a:t>Where is </a:t>
            </a:r>
            <a:r>
              <a:rPr lang="en-US" sz="2000" dirty="0" err="1" smtClean="0"/>
              <a:t>OpenSHMEM</a:t>
            </a:r>
            <a:r>
              <a:rPr lang="en-US" sz="2000" dirty="0" smtClean="0"/>
              <a:t> used?</a:t>
            </a:r>
          </a:p>
          <a:p>
            <a:pPr lvl="1"/>
            <a:r>
              <a:rPr lang="en-US" sz="1800" dirty="0" smtClean="0"/>
              <a:t>Mainly clusters these days</a:t>
            </a:r>
          </a:p>
          <a:p>
            <a:pPr lvl="1"/>
            <a:r>
              <a:rPr lang="en-US" sz="1800" dirty="0" err="1" smtClean="0"/>
              <a:t>Infiniband</a:t>
            </a:r>
            <a:r>
              <a:rPr lang="en-US" sz="1800" dirty="0" smtClean="0"/>
              <a:t> and similar networks</a:t>
            </a:r>
          </a:p>
          <a:p>
            <a:pPr lvl="1"/>
            <a:r>
              <a:rPr lang="en-US" sz="1800" dirty="0" smtClean="0"/>
              <a:t>Why?</a:t>
            </a:r>
          </a:p>
          <a:p>
            <a:pPr lvl="1"/>
            <a:endParaRPr lang="en-US" sz="1800" dirty="0"/>
          </a:p>
          <a:p>
            <a:pPr lvl="1"/>
            <a:r>
              <a:rPr lang="en-US" sz="1800" dirty="0" smtClean="0"/>
              <a:t>Remote direct memory access (RDMA)</a:t>
            </a:r>
          </a:p>
          <a:p>
            <a:pPr lvl="2"/>
            <a:r>
              <a:rPr lang="en-US" sz="1600" dirty="0" smtClean="0"/>
              <a:t>Network hardware writes directly into registered region of process memory</a:t>
            </a:r>
          </a:p>
          <a:p>
            <a:pPr lvl="2"/>
            <a:r>
              <a:rPr lang="en-US" sz="1600" dirty="0" smtClean="0"/>
              <a:t>Without interrupting remote process(or)</a:t>
            </a:r>
          </a:p>
          <a:p>
            <a:pPr lvl="2"/>
            <a:r>
              <a:rPr lang="en-US" sz="1600" dirty="0" smtClean="0"/>
              <a:t>Put symmetric memory areas here</a:t>
            </a:r>
          </a:p>
          <a:p>
            <a:pPr lvl="1"/>
            <a:endParaRPr lang="en-US" sz="14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51</a:t>
            </a:fld>
            <a:endParaRPr lang="en-US"/>
          </a:p>
        </p:txBody>
      </p:sp>
      <p:sp>
        <p:nvSpPr>
          <p:cNvPr id="2" name="TextBox 1"/>
          <p:cNvSpPr txBox="1"/>
          <p:nvPr/>
        </p:nvSpPr>
        <p:spPr>
          <a:xfrm>
            <a:off x="5943600" y="1524000"/>
            <a:ext cx="1338828" cy="1400383"/>
          </a:xfrm>
          <a:prstGeom prst="rect">
            <a:avLst/>
          </a:prstGeom>
          <a:noFill/>
        </p:spPr>
        <p:txBody>
          <a:bodyPr wrap="none" rtlCol="0">
            <a:spAutoFit/>
          </a:bodyPr>
          <a:lstStyle/>
          <a:p>
            <a:r>
              <a:rPr lang="en-US" dirty="0" err="1" smtClean="0"/>
              <a:t>Infiniband</a:t>
            </a:r>
            <a:endParaRPr lang="en-US" dirty="0" smtClean="0"/>
          </a:p>
          <a:p>
            <a:r>
              <a:rPr lang="en-US" dirty="0" smtClean="0"/>
              <a:t>  </a:t>
            </a:r>
            <a:r>
              <a:rPr lang="en-US" dirty="0" err="1" smtClean="0"/>
              <a:t>Myrinet</a:t>
            </a:r>
            <a:endParaRPr lang="en-US" dirty="0" smtClean="0"/>
          </a:p>
          <a:p>
            <a:r>
              <a:rPr lang="en-US" dirty="0" smtClean="0"/>
              <a:t>    Quadrics</a:t>
            </a:r>
          </a:p>
          <a:p>
            <a:r>
              <a:rPr lang="en-US" dirty="0" smtClean="0"/>
              <a:t>      </a:t>
            </a:r>
            <a:r>
              <a:rPr lang="en-US" dirty="0" err="1" smtClean="0"/>
              <a:t>SeaStar</a:t>
            </a:r>
            <a:endParaRPr lang="en-US" dirty="0" smtClean="0"/>
          </a:p>
          <a:p>
            <a:r>
              <a:rPr lang="en-US" dirty="0" smtClean="0"/>
              <a:t>        </a:t>
            </a:r>
            <a:r>
              <a:rPr lang="en-US" dirty="0" err="1" smtClean="0"/>
              <a:t>RoCE</a:t>
            </a:r>
            <a:endParaRPr lang="en-US" dirty="0"/>
          </a:p>
        </p:txBody>
      </p:sp>
    </p:spTree>
    <p:extLst>
      <p:ext uri="{BB962C8B-B14F-4D97-AF65-F5344CB8AC3E}">
        <p14:creationId xmlns:p14="http://schemas.microsoft.com/office/powerpoint/2010/main" val="18011002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sz="3200" dirty="0" smtClean="0"/>
              <a:t>Hardware (2)</a:t>
            </a:r>
            <a:endParaRPr lang="en-US" sz="3200" dirty="0"/>
          </a:p>
        </p:txBody>
      </p:sp>
      <p:sp>
        <p:nvSpPr>
          <p:cNvPr id="29699" name="Content Placeholder 2"/>
          <p:cNvSpPr>
            <a:spLocks noGrp="1"/>
          </p:cNvSpPr>
          <p:nvPr>
            <p:ph idx="1"/>
          </p:nvPr>
        </p:nvSpPr>
        <p:spPr/>
        <p:txBody>
          <a:bodyPr/>
          <a:lstStyle/>
          <a:p>
            <a:r>
              <a:rPr lang="en-US" sz="2000" dirty="0" smtClean="0"/>
              <a:t>Offload</a:t>
            </a:r>
          </a:p>
          <a:p>
            <a:pPr lvl="1"/>
            <a:r>
              <a:rPr lang="en-US" sz="1800" dirty="0" err="1" smtClean="0"/>
              <a:t>Infiniband</a:t>
            </a:r>
            <a:r>
              <a:rPr lang="en-US" sz="1800" dirty="0" smtClean="0"/>
              <a:t> HCAs can do</a:t>
            </a:r>
          </a:p>
          <a:p>
            <a:pPr lvl="2"/>
            <a:r>
              <a:rPr lang="en-US" sz="1500" dirty="0" smtClean="0"/>
              <a:t>Atomics</a:t>
            </a:r>
          </a:p>
          <a:p>
            <a:pPr lvl="2"/>
            <a:r>
              <a:rPr lang="en-US" sz="1500" dirty="0" smtClean="0"/>
              <a:t>Collectives</a:t>
            </a:r>
          </a:p>
          <a:p>
            <a:pPr lvl="2"/>
            <a:r>
              <a:rPr lang="en-US" sz="1500" dirty="0" smtClean="0"/>
              <a:t>Memory pinning</a:t>
            </a:r>
          </a:p>
          <a:p>
            <a:pPr lvl="1"/>
            <a:r>
              <a:rPr lang="en-US" sz="1800" dirty="0" smtClean="0"/>
              <a:t>Meaning CPU free to do other things</a:t>
            </a:r>
          </a:p>
          <a:p>
            <a:pPr lvl="1"/>
            <a:r>
              <a:rPr lang="en-US" sz="1800" dirty="0" smtClean="0"/>
              <a:t>Reduced software footprint (QPs)</a:t>
            </a:r>
          </a:p>
          <a:p>
            <a:pPr lvl="1"/>
            <a:r>
              <a:rPr lang="en-US" sz="1800" dirty="0" err="1" smtClean="0"/>
              <a:t>OpenSHMEM</a:t>
            </a:r>
            <a:r>
              <a:rPr lang="en-US" sz="1800" dirty="0" smtClean="0"/>
              <a:t> library issues offload instructions rather than doing atomics etc.</a:t>
            </a:r>
            <a:endParaRPr lang="en-US" sz="18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52</a:t>
            </a:fld>
            <a:endParaRPr lang="en-US"/>
          </a:p>
        </p:txBody>
      </p:sp>
    </p:spTree>
    <p:extLst>
      <p:ext uri="{BB962C8B-B14F-4D97-AF65-F5344CB8AC3E}">
        <p14:creationId xmlns:p14="http://schemas.microsoft.com/office/powerpoint/2010/main" val="30457510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76400"/>
            <a:ext cx="7315200" cy="1524000"/>
          </a:xfrm>
        </p:spPr>
        <p:txBody>
          <a:bodyPr>
            <a:normAutofit/>
          </a:bodyPr>
          <a:lstStyle/>
          <a:p>
            <a:r>
              <a:rPr lang="en-US" cap="none" dirty="0" smtClean="0"/>
              <a:t>Developing OpenSHMEM Applications</a:t>
            </a:r>
            <a:endParaRPr lang="en-US" cap="none"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8080C51-72CF-C04E-99A4-B9789ABDBEC0}" type="slidenum">
              <a:rPr lang="en-US" smtClean="0"/>
              <a:pPr/>
              <a:t>53</a:t>
            </a:fld>
            <a:endParaRPr lang="en-US"/>
          </a:p>
        </p:txBody>
      </p:sp>
    </p:spTree>
    <p:extLst>
      <p:ext uri="{BB962C8B-B14F-4D97-AF65-F5344CB8AC3E}">
        <p14:creationId xmlns:p14="http://schemas.microsoft.com/office/powerpoint/2010/main" val="383333571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(1)</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400" dirty="0" smtClean="0"/>
              <a:t>Put is not an indivisible operation</a:t>
            </a:r>
          </a:p>
          <a:p>
            <a:pPr lvl="2"/>
            <a:r>
              <a:rPr lang="en-US" sz="2100" dirty="0" smtClean="0"/>
              <a:t>Send local, reuse local, on-wire, stored</a:t>
            </a:r>
          </a:p>
          <a:p>
            <a:pPr lvl="2"/>
            <a:r>
              <a:rPr lang="en-US" sz="2100" dirty="0" smtClean="0"/>
              <a:t>Can do useful work on other data in between</a:t>
            </a:r>
          </a:p>
          <a:p>
            <a:pPr marL="685800" lvl="2" indent="0">
              <a:buNone/>
            </a:pP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54</a:t>
            </a:fld>
            <a:endParaRPr lang="en-US"/>
          </a:p>
        </p:txBody>
      </p:sp>
    </p:spTree>
    <p:extLst>
      <p:ext uri="{BB962C8B-B14F-4D97-AF65-F5344CB8AC3E}">
        <p14:creationId xmlns:p14="http://schemas.microsoft.com/office/powerpoint/2010/main" val="18958943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(2)</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General principle:</a:t>
            </a:r>
          </a:p>
          <a:p>
            <a:pPr lvl="2"/>
            <a:r>
              <a:rPr lang="en-US" sz="2200" dirty="0" smtClean="0"/>
              <a:t>Identify independent tasks/data</a:t>
            </a:r>
            <a:endParaRPr lang="en-US" sz="2200" dirty="0"/>
          </a:p>
          <a:p>
            <a:pPr lvl="2"/>
            <a:r>
              <a:rPr lang="en-US" sz="2200" dirty="0" smtClean="0"/>
              <a:t>Initiate action as early as possible</a:t>
            </a:r>
          </a:p>
          <a:p>
            <a:pPr lvl="3"/>
            <a:r>
              <a:rPr lang="en-US" sz="1900" dirty="0" smtClean="0"/>
              <a:t>Put/barrier/collective</a:t>
            </a:r>
          </a:p>
          <a:p>
            <a:pPr lvl="2"/>
            <a:r>
              <a:rPr lang="en-US" sz="2200" dirty="0" smtClean="0"/>
              <a:t>Interpose independent work</a:t>
            </a:r>
          </a:p>
          <a:p>
            <a:pPr lvl="2"/>
            <a:r>
              <a:rPr lang="en-US" sz="2200" dirty="0" smtClean="0"/>
              <a:t>Synchronize as late as possible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55</a:t>
            </a:fld>
            <a:endParaRPr lang="en-US"/>
          </a:p>
        </p:txBody>
      </p:sp>
    </p:spTree>
    <p:extLst>
      <p:ext uri="{BB962C8B-B14F-4D97-AF65-F5344CB8AC3E}">
        <p14:creationId xmlns:p14="http://schemas.microsoft.com/office/powerpoint/2010/main" val="38256838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(3)</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How could we change OpenSHMEM to get even more overlap?</a:t>
            </a:r>
          </a:p>
          <a:p>
            <a:pPr lvl="2"/>
            <a:r>
              <a:rPr lang="en-US" sz="2200" dirty="0" smtClean="0"/>
              <a:t>Divide application into distinct communication and computation phases to minimize synchronization points</a:t>
            </a:r>
          </a:p>
          <a:p>
            <a:pPr lvl="2"/>
            <a:r>
              <a:rPr lang="en-US" sz="2200" dirty="0" smtClean="0"/>
              <a:t>Use of point-to-point synchronization as opposed to collective synchronization</a:t>
            </a:r>
          </a:p>
          <a:p>
            <a:pPr lvl="2"/>
            <a:endParaRPr lang="en-US" sz="2200" dirty="0" smtClean="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56</a:t>
            </a:fld>
            <a:endParaRPr lang="en-US"/>
          </a:p>
        </p:txBody>
      </p:sp>
    </p:spTree>
    <p:extLst>
      <p:ext uri="{BB962C8B-B14F-4D97-AF65-F5344CB8AC3E}">
        <p14:creationId xmlns:p14="http://schemas.microsoft.com/office/powerpoint/2010/main" val="331419485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(4)</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a:p>
          <a:p>
            <a:pPr lvl="1"/>
            <a:r>
              <a:rPr lang="en-US" sz="2400" dirty="0" err="1" smtClean="0"/>
              <a:t>Shmalloc</a:t>
            </a:r>
            <a:endParaRPr lang="en-US" sz="2400" dirty="0" smtClean="0"/>
          </a:p>
          <a:p>
            <a:pPr lvl="2"/>
            <a:r>
              <a:rPr lang="en-US" sz="2100" dirty="0" smtClean="0"/>
              <a:t>Size check, allocate, </a:t>
            </a:r>
            <a:r>
              <a:rPr lang="en-US" sz="2100" dirty="0" err="1" smtClean="0"/>
              <a:t>barrier_all</a:t>
            </a:r>
            <a:endParaRPr lang="en-US" sz="2100" dirty="0" smtClean="0"/>
          </a:p>
          <a:p>
            <a:pPr lvl="2"/>
            <a:endParaRPr lang="en-US" sz="2100" dirty="0"/>
          </a:p>
          <a:p>
            <a:pPr lvl="2"/>
            <a:r>
              <a:rPr lang="en-US" sz="2100" dirty="0" smtClean="0"/>
              <a:t>Opportunities to do other work after local allocation</a:t>
            </a:r>
          </a:p>
          <a:p>
            <a:pPr lvl="2"/>
            <a:r>
              <a:rPr lang="en-US" sz="2100" dirty="0" smtClean="0"/>
              <a:t>Then wait in barrier later</a:t>
            </a:r>
          </a:p>
          <a:p>
            <a:pPr lvl="2"/>
            <a:r>
              <a:rPr lang="en-US" sz="2100" dirty="0" smtClean="0"/>
              <a:t>Return handle for synch.</a:t>
            </a:r>
            <a:endParaRPr lang="en-US" sz="21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57</a:t>
            </a:fld>
            <a:endParaRPr lang="en-US"/>
          </a:p>
        </p:txBody>
      </p:sp>
    </p:spTree>
    <p:extLst>
      <p:ext uri="{BB962C8B-B14F-4D97-AF65-F5344CB8AC3E}">
        <p14:creationId xmlns:p14="http://schemas.microsoft.com/office/powerpoint/2010/main" val="3594534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(5)</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smtClean="0"/>
          </a:p>
          <a:p>
            <a:pPr lvl="1"/>
            <a:r>
              <a:rPr lang="en-US" sz="2400" dirty="0" smtClean="0"/>
              <a:t>“_</a:t>
            </a:r>
            <a:r>
              <a:rPr lang="en-US" sz="2400" dirty="0" err="1" smtClean="0"/>
              <a:t>nb</a:t>
            </a:r>
            <a:r>
              <a:rPr lang="en-US" sz="2400" dirty="0" smtClean="0"/>
              <a:t>“ put/get calls</a:t>
            </a:r>
            <a:endParaRPr lang="en-US" sz="2400" dirty="0"/>
          </a:p>
          <a:p>
            <a:pPr lvl="2"/>
            <a:r>
              <a:rPr lang="en-US" sz="2100" dirty="0" smtClean="0"/>
              <a:t>Local data not free for reuse on return</a:t>
            </a:r>
          </a:p>
          <a:p>
            <a:pPr lvl="1"/>
            <a:endParaRPr lang="en-US" sz="2400" dirty="0"/>
          </a:p>
          <a:p>
            <a:pPr lvl="1"/>
            <a:r>
              <a:rPr lang="en-US" sz="2400" dirty="0" smtClean="0"/>
              <a:t>Return handle for later synch.</a:t>
            </a:r>
            <a:endParaRPr lang="en-US" sz="24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58</a:t>
            </a:fld>
            <a:endParaRPr lang="en-US"/>
          </a:p>
        </p:txBody>
      </p:sp>
    </p:spTree>
    <p:extLst>
      <p:ext uri="{BB962C8B-B14F-4D97-AF65-F5344CB8AC3E}">
        <p14:creationId xmlns:p14="http://schemas.microsoft.com/office/powerpoint/2010/main" val="327381016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smtClean="0">
                <a:ea typeface="新細明體" pitchFamily="-110" charset="-120"/>
                <a:cs typeface="新細明體" pitchFamily="-110" charset="-120"/>
              </a:rPr>
              <a:t>Some </a:t>
            </a:r>
            <a:r>
              <a:rPr lang="en-US" altLang="zh-TW" sz="3200" b="1" dirty="0" err="1" smtClean="0">
                <a:ea typeface="新細明體" pitchFamily="-110" charset="-120"/>
                <a:cs typeface="新細明體" pitchFamily="-110" charset="-120"/>
              </a:rPr>
              <a:t>O</a:t>
            </a:r>
            <a:r>
              <a:rPr lang="en-US" altLang="zh-TW" sz="3200" b="1" cap="none" dirty="0" err="1" smtClean="0">
                <a:ea typeface="新細明體" pitchFamily="-110" charset="-120"/>
                <a:cs typeface="新細明體" pitchFamily="-110" charset="-120"/>
              </a:rPr>
              <a:t>pen</a:t>
            </a:r>
            <a:r>
              <a:rPr lang="en-US" altLang="zh-TW" sz="3200" b="1" dirty="0" err="1" smtClean="0">
                <a:ea typeface="新細明體" pitchFamily="-110" charset="-120"/>
                <a:cs typeface="新細明體" pitchFamily="-110" charset="-120"/>
              </a:rPr>
              <a:t>SHMEM</a:t>
            </a:r>
            <a:r>
              <a:rPr lang="en-US" sz="3200" dirty="0"/>
              <a:t/>
            </a:r>
            <a:br>
              <a:rPr lang="en-US" sz="3200" dirty="0"/>
            </a:br>
            <a:r>
              <a:rPr lang="en-US" sz="3200" dirty="0" smtClean="0"/>
              <a:t>Implementations</a:t>
            </a:r>
            <a:endParaRPr lang="en-US" sz="3200" dirty="0"/>
          </a:p>
        </p:txBody>
      </p:sp>
      <p:sp>
        <p:nvSpPr>
          <p:cNvPr id="29699" name="Content Placeholder 2"/>
          <p:cNvSpPr>
            <a:spLocks noGrp="1"/>
          </p:cNvSpPr>
          <p:nvPr>
            <p:ph idx="1"/>
          </p:nvPr>
        </p:nvSpPr>
        <p:spPr/>
        <p:txBody>
          <a:bodyPr>
            <a:normAutofit fontScale="92500" lnSpcReduction="10000"/>
          </a:bodyPr>
          <a:lstStyle/>
          <a:p>
            <a:r>
              <a:rPr lang="en-US" sz="2000" dirty="0" smtClean="0"/>
              <a:t>Reference Library: University of Houston</a:t>
            </a:r>
          </a:p>
          <a:p>
            <a:pPr lvl="1"/>
            <a:r>
              <a:rPr lang="en-US" sz="1800" dirty="0" smtClean="0"/>
              <a:t>On top of </a:t>
            </a:r>
            <a:r>
              <a:rPr lang="en-US" sz="1800" dirty="0" err="1" smtClean="0"/>
              <a:t>GASNet</a:t>
            </a:r>
            <a:r>
              <a:rPr lang="en-US" sz="1800" dirty="0" smtClean="0"/>
              <a:t> for portability</a:t>
            </a:r>
          </a:p>
          <a:p>
            <a:pPr lvl="1"/>
            <a:r>
              <a:rPr lang="en-US" sz="1800" dirty="0" smtClean="0">
                <a:hlinkClick r:id="rId3"/>
              </a:rPr>
              <a:t>http://www.openshmem.org/</a:t>
            </a:r>
            <a:endParaRPr lang="en-US" sz="2000" dirty="0"/>
          </a:p>
          <a:p>
            <a:r>
              <a:rPr lang="en-US" sz="2000" dirty="0" err="1" smtClean="0"/>
              <a:t>ScalableSHMEM</a:t>
            </a:r>
            <a:r>
              <a:rPr lang="en-US" sz="2000" dirty="0" smtClean="0"/>
              <a:t>: </a:t>
            </a:r>
            <a:r>
              <a:rPr lang="en-US" sz="2000" dirty="0" err="1" smtClean="0"/>
              <a:t>Mellanox</a:t>
            </a:r>
            <a:endParaRPr lang="en-US" sz="2000" dirty="0" smtClean="0"/>
          </a:p>
          <a:p>
            <a:pPr lvl="1"/>
            <a:r>
              <a:rPr lang="en-US" sz="1800" dirty="0" smtClean="0"/>
              <a:t>For </a:t>
            </a:r>
            <a:r>
              <a:rPr lang="en-US" sz="1800" dirty="0" err="1" smtClean="0"/>
              <a:t>Mellanox</a:t>
            </a:r>
            <a:r>
              <a:rPr lang="en-US" sz="1800" dirty="0" smtClean="0"/>
              <a:t> </a:t>
            </a:r>
            <a:r>
              <a:rPr lang="en-US" sz="1800" dirty="0" err="1" smtClean="0"/>
              <a:t>Infiniband</a:t>
            </a:r>
            <a:r>
              <a:rPr lang="en-US" sz="1800" dirty="0" smtClean="0"/>
              <a:t> solutions</a:t>
            </a:r>
          </a:p>
          <a:p>
            <a:pPr lvl="1"/>
            <a:r>
              <a:rPr lang="en-US" sz="1800" dirty="0" smtClean="0">
                <a:hlinkClick r:id="rId4"/>
              </a:rPr>
              <a:t>http://www.mellanox.com/products/shmem</a:t>
            </a:r>
            <a:endParaRPr lang="en-US" sz="2000" dirty="0"/>
          </a:p>
          <a:p>
            <a:r>
              <a:rPr lang="en-US" sz="2000" dirty="0" smtClean="0"/>
              <a:t>Portals-SHMEM: open-source </a:t>
            </a:r>
          </a:p>
          <a:p>
            <a:pPr lvl="1"/>
            <a:r>
              <a:rPr lang="en-US" sz="1800" dirty="0" smtClean="0"/>
              <a:t>For Portals clusters</a:t>
            </a:r>
          </a:p>
          <a:p>
            <a:pPr lvl="1"/>
            <a:r>
              <a:rPr lang="en-US" sz="1800" dirty="0" smtClean="0">
                <a:hlinkClick r:id="rId5"/>
              </a:rPr>
              <a:t>http://code.google.com/p/portals-shmem/</a:t>
            </a:r>
            <a:endParaRPr lang="en-US" sz="2000" dirty="0" smtClean="0"/>
          </a:p>
          <a:p>
            <a:r>
              <a:rPr lang="en-US" sz="2000" dirty="0" smtClean="0"/>
              <a:t>Open-MPI</a:t>
            </a:r>
          </a:p>
          <a:p>
            <a:pPr marL="742950" lvl="2"/>
            <a:r>
              <a:rPr lang="en-US" sz="1800" dirty="0" smtClean="0">
                <a:hlinkClick r:id="rId6"/>
              </a:rPr>
              <a:t>http://www.open-mpi.org/</a:t>
            </a:r>
            <a:endParaRPr lang="en-US" sz="1800" dirty="0"/>
          </a:p>
          <a:p>
            <a:endParaRPr lang="en-US" sz="20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59</a:t>
            </a:fld>
            <a:endParaRPr lang="en-US"/>
          </a:p>
        </p:txBody>
      </p:sp>
    </p:spTree>
    <p:extLst>
      <p:ext uri="{BB962C8B-B14F-4D97-AF65-F5344CB8AC3E}">
        <p14:creationId xmlns:p14="http://schemas.microsoft.com/office/powerpoint/2010/main" val="3390482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Programming environments provide abstraction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In particular</a:t>
            </a:r>
          </a:p>
          <a:p>
            <a:pPr lvl="1" eaLnBrk="1" hangingPunct="1">
              <a:lnSpc>
                <a:spcPct val="70000"/>
              </a:lnSpc>
            </a:pPr>
            <a:r>
              <a:rPr lang="en-US" altLang="zh-TW" sz="1300" dirty="0" smtClean="0">
                <a:ea typeface="新細明體" pitchFamily="-110" charset="-120"/>
                <a:cs typeface="新細明體" pitchFamily="-110" charset="-120"/>
              </a:rPr>
              <a:t>A language or library can be used on many machine types</a:t>
            </a:r>
          </a:p>
          <a:p>
            <a:pPr lvl="1" eaLnBrk="1" hangingPunct="1">
              <a:lnSpc>
                <a:spcPct val="70000"/>
              </a:lnSpc>
            </a:pPr>
            <a:r>
              <a:rPr lang="en-US" altLang="zh-TW" sz="1300" dirty="0" smtClean="0">
                <a:ea typeface="新細明體" pitchFamily="-110" charset="-120"/>
                <a:cs typeface="新細明體" pitchFamily="-110" charset="-120"/>
              </a:rPr>
              <a:t>Implementation hides differences &amp; leverages features</a:t>
            </a: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2 dominant models</a:t>
            </a:r>
          </a:p>
          <a:p>
            <a:pPr lvl="1" eaLnBrk="1" hangingPunct="1">
              <a:lnSpc>
                <a:spcPct val="70000"/>
              </a:lnSpc>
            </a:pPr>
            <a:r>
              <a:rPr lang="en-US" altLang="zh-TW" sz="1300" dirty="0" smtClean="0">
                <a:ea typeface="新細明體" pitchFamily="-110" charset="-120"/>
                <a:cs typeface="新細明體" pitchFamily="-110" charset="-120"/>
              </a:rPr>
              <a:t>MPI</a:t>
            </a:r>
          </a:p>
          <a:p>
            <a:pPr lvl="1" eaLnBrk="1" hangingPunct="1">
              <a:lnSpc>
                <a:spcPct val="70000"/>
              </a:lnSpc>
            </a:pPr>
            <a:r>
              <a:rPr lang="en-US" altLang="zh-TW" sz="1300" dirty="0" err="1" smtClean="0">
                <a:ea typeface="新細明體" pitchFamily="-110" charset="-120"/>
                <a:cs typeface="新細明體" pitchFamily="-110" charset="-120"/>
              </a:rPr>
              <a:t>OpenMP</a:t>
            </a:r>
            <a:endParaRPr lang="en-US" altLang="zh-TW" sz="1300" dirty="0" smtClean="0">
              <a:ea typeface="新細明體" pitchFamily="-110" charset="-120"/>
              <a:cs typeface="新細明體" pitchFamily="-110" charset="-120"/>
            </a:endParaRP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First, a little background for context…</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6</a:t>
            </a:fld>
            <a:endParaRPr lang="en-US"/>
          </a:p>
        </p:txBody>
      </p:sp>
    </p:spTree>
    <p:extLst>
      <p:ext uri="{BB962C8B-B14F-4D97-AF65-F5344CB8AC3E}">
        <p14:creationId xmlns:p14="http://schemas.microsoft.com/office/powerpoint/2010/main" val="74690904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Summary</a:t>
            </a:r>
            <a:endParaRPr lang="en-US" sz="3200" dirty="0"/>
          </a:p>
        </p:txBody>
      </p:sp>
      <p:sp>
        <p:nvSpPr>
          <p:cNvPr id="29699" name="Content Placeholder 2"/>
          <p:cNvSpPr>
            <a:spLocks noGrp="1"/>
          </p:cNvSpPr>
          <p:nvPr>
            <p:ph idx="1"/>
          </p:nvPr>
        </p:nvSpPr>
        <p:spPr/>
        <p:txBody>
          <a:bodyPr>
            <a:normAutofit lnSpcReduction="10000"/>
          </a:bodyPr>
          <a:lstStyle/>
          <a:p>
            <a:pPr marL="0" indent="0">
              <a:buNone/>
            </a:pPr>
            <a:endParaRPr lang="en-US" sz="2000" dirty="0" smtClean="0"/>
          </a:p>
          <a:p>
            <a:r>
              <a:rPr lang="en-US" sz="2000" dirty="0" smtClean="0"/>
              <a:t>SPMD Library </a:t>
            </a:r>
            <a:r>
              <a:rPr lang="en-US" sz="2000" dirty="0"/>
              <a:t>for C and Fortran programs</a:t>
            </a:r>
          </a:p>
          <a:p>
            <a:endParaRPr lang="en-US" sz="2000" dirty="0" smtClean="0"/>
          </a:p>
          <a:p>
            <a:r>
              <a:rPr lang="en-US" sz="2000" dirty="0" smtClean="0"/>
              <a:t>Point-to-point data transfer</a:t>
            </a:r>
          </a:p>
          <a:p>
            <a:endParaRPr lang="en-US" sz="2000" dirty="0" smtClean="0"/>
          </a:p>
          <a:p>
            <a:r>
              <a:rPr lang="en-US" sz="2000" dirty="0" smtClean="0"/>
              <a:t>Broadcast/collective transfer operations</a:t>
            </a:r>
          </a:p>
          <a:p>
            <a:endParaRPr lang="en-US" sz="2000" dirty="0" smtClean="0"/>
          </a:p>
          <a:p>
            <a:r>
              <a:rPr lang="en-US" sz="2000" dirty="0" smtClean="0"/>
              <a:t>Synchronization</a:t>
            </a:r>
          </a:p>
          <a:p>
            <a:endParaRPr lang="en-US" sz="2000" dirty="0" smtClean="0"/>
          </a:p>
          <a:p>
            <a:r>
              <a:rPr lang="en-US" sz="2000" dirty="0" smtClean="0"/>
              <a:t>Atomic </a:t>
            </a:r>
            <a:r>
              <a:rPr lang="en-US" sz="2000" dirty="0"/>
              <a:t>operations</a:t>
            </a:r>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60</a:t>
            </a:fld>
            <a:endParaRPr lang="en-US"/>
          </a:p>
        </p:txBody>
      </p:sp>
    </p:spTree>
    <p:extLst>
      <p:ext uri="{BB962C8B-B14F-4D97-AF65-F5344CB8AC3E}">
        <p14:creationId xmlns:p14="http://schemas.microsoft.com/office/powerpoint/2010/main" val="186654340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references</a:t>
            </a:r>
            <a:endParaRPr lang="en-US" sz="3200" dirty="0"/>
          </a:p>
        </p:txBody>
      </p:sp>
      <p:sp>
        <p:nvSpPr>
          <p:cNvPr id="29699" name="Content Placeholder 2"/>
          <p:cNvSpPr>
            <a:spLocks noGrp="1"/>
          </p:cNvSpPr>
          <p:nvPr>
            <p:ph idx="1"/>
          </p:nvPr>
        </p:nvSpPr>
        <p:spPr/>
        <p:txBody>
          <a:bodyPr>
            <a:normAutofit/>
          </a:bodyPr>
          <a:lstStyle/>
          <a:p>
            <a:pPr marL="0" indent="0">
              <a:buNone/>
            </a:pPr>
            <a:endParaRPr lang="en-US" sz="1800" dirty="0" smtClean="0"/>
          </a:p>
          <a:p>
            <a:r>
              <a:rPr lang="en-US" sz="1800" dirty="0"/>
              <a:t>Stephen W. Poole, Oscar Hernandez, Jeffery A. Kuehn, Galen M. Shipman, Anthony Curtis, and Karl </a:t>
            </a:r>
            <a:r>
              <a:rPr lang="en-US" sz="1800" dirty="0" err="1"/>
              <a:t>Feind</a:t>
            </a:r>
            <a:r>
              <a:rPr lang="en-US" sz="1800" dirty="0"/>
              <a:t>. </a:t>
            </a:r>
            <a:r>
              <a:rPr lang="en-US" sz="1800" dirty="0">
                <a:hlinkClick r:id="rId3"/>
              </a:rPr>
              <a:t>OpenSHMEM </a:t>
            </a:r>
            <a:r>
              <a:rPr lang="en-US" sz="1800" dirty="0" smtClean="0">
                <a:hlinkClick r:id="rId3"/>
              </a:rPr>
              <a:t>- Toward </a:t>
            </a:r>
            <a:r>
              <a:rPr lang="en-US" sz="1800" dirty="0">
                <a:hlinkClick r:id="rId3"/>
              </a:rPr>
              <a:t>a Unified RMA Model</a:t>
            </a:r>
            <a:r>
              <a:rPr lang="en-US" sz="1800" dirty="0"/>
              <a:t>. Published in Encyclopedia of Parallel Computing, Springer US. Pages 1379-1391, 2011 </a:t>
            </a:r>
          </a:p>
          <a:p>
            <a:r>
              <a:rPr lang="en-US" sz="1800" b="1" dirty="0" err="1">
                <a:hlinkClick r:id="rId4"/>
              </a:rPr>
              <a:t>OpenSHMEM</a:t>
            </a:r>
            <a:r>
              <a:rPr lang="en-US" sz="1800" b="1" dirty="0">
                <a:hlinkClick r:id="rId4"/>
              </a:rPr>
              <a:t> and Related Technologies. Experiences, Implementations, and </a:t>
            </a:r>
            <a:r>
              <a:rPr lang="en-US" sz="1800" b="1" dirty="0" smtClean="0">
                <a:hlinkClick r:id="rId4"/>
              </a:rPr>
              <a:t>Tools</a:t>
            </a:r>
            <a:r>
              <a:rPr lang="en-US" sz="1800" b="1" dirty="0" smtClean="0"/>
              <a:t>, </a:t>
            </a:r>
            <a:r>
              <a:rPr lang="en-US" sz="1800" dirty="0" smtClean="0"/>
              <a:t>First </a:t>
            </a:r>
            <a:r>
              <a:rPr lang="en-US" sz="1800" dirty="0"/>
              <a:t>Workshop, </a:t>
            </a:r>
            <a:r>
              <a:rPr lang="en-US" sz="1800" dirty="0" err="1"/>
              <a:t>OpenSHMEM</a:t>
            </a:r>
            <a:r>
              <a:rPr lang="en-US" sz="1800" dirty="0"/>
              <a:t> 2014, Annapolis, MD, USA, March 4-6, 2014, </a:t>
            </a:r>
            <a:r>
              <a:rPr lang="en-US" sz="1800" dirty="0" smtClean="0"/>
              <a:t>Proceedings</a:t>
            </a:r>
          </a:p>
          <a:p>
            <a:r>
              <a:rPr lang="en-US" sz="1800" dirty="0" err="1" smtClean="0"/>
              <a:t>OpenSHMEM</a:t>
            </a:r>
            <a:r>
              <a:rPr lang="en-US" sz="1800" dirty="0" smtClean="0"/>
              <a:t> &amp; </a:t>
            </a:r>
            <a:r>
              <a:rPr lang="en-US" sz="1800" dirty="0" err="1" smtClean="0"/>
              <a:t>Infiniband</a:t>
            </a:r>
            <a:r>
              <a:rPr lang="en-US" sz="1800" dirty="0" smtClean="0"/>
              <a:t> Research: visit DK Panda’s group</a:t>
            </a:r>
          </a:p>
          <a:p>
            <a:pPr lvl="1"/>
            <a:r>
              <a:rPr lang="en-US" dirty="0" smtClean="0">
                <a:hlinkClick r:id="rId5"/>
              </a:rPr>
              <a:t>http</a:t>
            </a:r>
            <a:r>
              <a:rPr lang="en-US" dirty="0">
                <a:hlinkClick r:id="rId5"/>
              </a:rPr>
              <a:t>://</a:t>
            </a:r>
            <a:r>
              <a:rPr lang="en-US" dirty="0" err="1">
                <a:hlinkClick r:id="rId5"/>
              </a:rPr>
              <a:t>nowlab.cse.ohio-state.edu</a:t>
            </a:r>
            <a:r>
              <a:rPr lang="en-US" dirty="0">
                <a:hlinkClick r:id="rId5"/>
              </a:rPr>
              <a:t>/</a:t>
            </a:r>
            <a:endParaRPr lang="en-US" dirty="0"/>
          </a:p>
          <a:p>
            <a:endParaRPr lang="en-US" sz="18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61</a:t>
            </a:fld>
            <a:endParaRPr lang="en-US"/>
          </a:p>
        </p:txBody>
      </p:sp>
    </p:spTree>
    <p:extLst>
      <p:ext uri="{BB962C8B-B14F-4D97-AF65-F5344CB8AC3E}">
        <p14:creationId xmlns:p14="http://schemas.microsoft.com/office/powerpoint/2010/main" val="22254015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Acknowledgements</a:t>
            </a:r>
            <a:endParaRPr lang="en-US" dirty="0"/>
          </a:p>
        </p:txBody>
      </p:sp>
      <p:pic>
        <p:nvPicPr>
          <p:cNvPr id="28674" name="Picture 2"/>
          <p:cNvPicPr>
            <a:picLocks noGrp="1" noChangeAspect="1" noChangeArrowheads="1"/>
          </p:cNvPicPr>
          <p:nvPr>
            <p:ph idx="1"/>
          </p:nvPr>
        </p:nvPicPr>
        <p:blipFill>
          <a:blip r:embed="rId3" cstate="print"/>
          <a:srcRect/>
          <a:stretch>
            <a:fillRect/>
          </a:stretch>
        </p:blipFill>
        <p:spPr bwMode="auto">
          <a:xfrm>
            <a:off x="1285875" y="1371600"/>
            <a:ext cx="2219325" cy="22193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62</a:t>
            </a:fld>
            <a:endParaRPr lang="en-US"/>
          </a:p>
        </p:txBody>
      </p:sp>
      <p:pic>
        <p:nvPicPr>
          <p:cNvPr id="28675" name="Picture 3"/>
          <p:cNvPicPr>
            <a:picLocks noChangeAspect="1" noChangeArrowheads="1"/>
          </p:cNvPicPr>
          <p:nvPr/>
        </p:nvPicPr>
        <p:blipFill>
          <a:blip r:embed="rId4" cstate="print"/>
          <a:srcRect/>
          <a:stretch>
            <a:fillRect/>
          </a:stretch>
        </p:blipFill>
        <p:spPr bwMode="auto">
          <a:xfrm>
            <a:off x="4752975" y="1676400"/>
            <a:ext cx="3095625" cy="1590675"/>
          </a:xfrm>
          <a:prstGeom prst="rect">
            <a:avLst/>
          </a:prstGeom>
          <a:noFill/>
          <a:ln w="9525">
            <a:noFill/>
            <a:miter lim="800000"/>
            <a:headEnd/>
            <a:tailEnd/>
          </a:ln>
        </p:spPr>
      </p:pic>
      <p:sp>
        <p:nvSpPr>
          <p:cNvPr id="6" name="Rectangle 5"/>
          <p:cNvSpPr/>
          <p:nvPr/>
        </p:nvSpPr>
        <p:spPr>
          <a:xfrm>
            <a:off x="533400" y="3581400"/>
            <a:ext cx="8382000" cy="1815882"/>
          </a:xfrm>
          <a:prstGeom prst="rect">
            <a:avLst/>
          </a:prstGeom>
        </p:spPr>
        <p:txBody>
          <a:bodyPr wrap="square">
            <a:spAutoFit/>
          </a:bodyPr>
          <a:lstStyle/>
          <a:p>
            <a:r>
              <a:rPr lang="en-US" sz="2800" b="1" dirty="0" smtClean="0"/>
              <a:t>This work was supported by the United States Department of Defense &amp; used resources of the Extreme Scale Systems Center at Oak Ridge National Laboratory.</a:t>
            </a:r>
            <a:endParaRPr lang="en-US" sz="2800" dirty="0"/>
          </a:p>
        </p:txBody>
      </p:sp>
    </p:spTree>
    <p:extLst>
      <p:ext uri="{BB962C8B-B14F-4D97-AF65-F5344CB8AC3E}">
        <p14:creationId xmlns:p14="http://schemas.microsoft.com/office/powerpoint/2010/main" val="2314597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Concurrent</a:t>
            </a:r>
          </a:p>
          <a:p>
            <a:pPr lvl="1" eaLnBrk="1" hangingPunct="1">
              <a:lnSpc>
                <a:spcPct val="70000"/>
              </a:lnSpc>
            </a:pPr>
            <a:r>
              <a:rPr lang="en-US" altLang="zh-TW" sz="1900" dirty="0" smtClean="0">
                <a:ea typeface="新細明體" pitchFamily="-110" charset="-120"/>
                <a:cs typeface="新細明體" pitchFamily="-110" charset="-120"/>
              </a:rPr>
              <a:t>Multiple things logically happen at once</a:t>
            </a:r>
          </a:p>
          <a:p>
            <a:pPr lvl="1" eaLnBrk="1" hangingPunct="1">
              <a:lnSpc>
                <a:spcPct val="70000"/>
              </a:lnSpc>
            </a:pPr>
            <a:r>
              <a:rPr lang="en-US" altLang="zh-TW" sz="1900" dirty="0" smtClean="0">
                <a:ea typeface="新細明體" pitchFamily="-110" charset="-120"/>
                <a:cs typeface="新細明體" pitchFamily="-110" charset="-120"/>
              </a:rPr>
              <a:t>May be emulated</a:t>
            </a:r>
          </a:p>
          <a:p>
            <a:pPr lvl="2" eaLnBrk="1" hangingPunct="1">
              <a:lnSpc>
                <a:spcPct val="70000"/>
              </a:lnSpc>
            </a:pPr>
            <a:r>
              <a:rPr lang="en-US" altLang="zh-TW" sz="1600" dirty="0" smtClean="0">
                <a:ea typeface="新細明體" pitchFamily="-110" charset="-120"/>
                <a:cs typeface="新細明體" pitchFamily="-110" charset="-120"/>
              </a:rPr>
              <a:t>E.g. time slicing on shared machine</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Parallel</a:t>
            </a:r>
          </a:p>
          <a:p>
            <a:pPr lvl="1" eaLnBrk="1" hangingPunct="1">
              <a:lnSpc>
                <a:spcPct val="70000"/>
              </a:lnSpc>
            </a:pPr>
            <a:r>
              <a:rPr lang="en-US" altLang="zh-TW" sz="1900" dirty="0" smtClean="0">
                <a:ea typeface="新細明體" pitchFamily="-110" charset="-120"/>
                <a:cs typeface="新細明體" pitchFamily="-110" charset="-120"/>
              </a:rPr>
              <a:t>= Concurrent +</a:t>
            </a:r>
          </a:p>
          <a:p>
            <a:pPr lvl="1" eaLnBrk="1" hangingPunct="1">
              <a:lnSpc>
                <a:spcPct val="70000"/>
              </a:lnSpc>
            </a:pPr>
            <a:r>
              <a:rPr lang="en-US" altLang="zh-TW" sz="1900" dirty="0" smtClean="0">
                <a:ea typeface="新細明體" pitchFamily="-110" charset="-120"/>
                <a:cs typeface="新細明體" pitchFamily="-110" charset="-120"/>
              </a:rPr>
              <a:t>Things really happen independently</a:t>
            </a:r>
          </a:p>
          <a:p>
            <a:pPr lvl="1" eaLnBrk="1" hangingPunct="1">
              <a:lnSpc>
                <a:spcPct val="70000"/>
              </a:lnSpc>
            </a:pPr>
            <a:r>
              <a:rPr lang="en-US" altLang="zh-TW" sz="1900" dirty="0" smtClean="0">
                <a:ea typeface="新細明體" pitchFamily="-110" charset="-120"/>
                <a:cs typeface="新細明體" pitchFamily="-110" charset="-120"/>
              </a:rPr>
              <a:t>On separate processors</a:t>
            </a:r>
          </a:p>
          <a:p>
            <a:pPr lvl="1" eaLnBrk="1" hangingPunct="1">
              <a:lnSpc>
                <a:spcPct val="70000"/>
              </a:lnSpc>
            </a:pPr>
            <a:endParaRPr lang="en-US" altLang="zh-TW" sz="1900" dirty="0">
              <a:ea typeface="新細明體" pitchFamily="-110" charset="-120"/>
              <a:cs typeface="新細明體" pitchFamily="-110" charset="-120"/>
            </a:endParaRPr>
          </a:p>
          <a:p>
            <a:pPr eaLnBrk="1" hangingPunct="1">
              <a:lnSpc>
                <a:spcPct val="70000"/>
              </a:lnSpc>
            </a:pPr>
            <a:endParaRPr lang="en-US" altLang="zh-TW" sz="2200" dirty="0" smtClean="0">
              <a:ea typeface="新細明體" pitchFamily="-110" charset="-120"/>
              <a:cs typeface="新細明體" pitchFamily="-110" charset="-120"/>
            </a:endParaRP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Work is partitioned in some way across resources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7</a:t>
            </a:fld>
            <a:endParaRPr lang="en-US"/>
          </a:p>
        </p:txBody>
      </p:sp>
    </p:spTree>
    <p:extLst>
      <p:ext uri="{BB962C8B-B14F-4D97-AF65-F5344CB8AC3E}">
        <p14:creationId xmlns:p14="http://schemas.microsoft.com/office/powerpoint/2010/main" val="19650343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Different ways of partitioning work</a:t>
            </a:r>
          </a:p>
          <a:p>
            <a:pPr lvl="1" eaLnBrk="1" hangingPunct="1">
              <a:lnSpc>
                <a:spcPct val="70000"/>
              </a:lnSpc>
            </a:pPr>
            <a:r>
              <a:rPr lang="en-US" altLang="zh-TW" sz="1600" dirty="0" smtClean="0">
                <a:ea typeface="新細明體" pitchFamily="-110" charset="-120"/>
                <a:cs typeface="新細明體" pitchFamily="-110" charset="-120"/>
              </a:rPr>
              <a:t>different tasks * different data</a:t>
            </a:r>
          </a:p>
          <a:p>
            <a:pPr lvl="1" eaLnBrk="1" hangingPunct="1">
              <a:lnSpc>
                <a:spcPct val="70000"/>
              </a:lnSpc>
            </a:pPr>
            <a:endParaRPr lang="en-US" altLang="zh-TW" sz="1600" dirty="0">
              <a:ea typeface="新細明體" pitchFamily="-110" charset="-120"/>
              <a:cs typeface="新細明體" pitchFamily="-110" charset="-120"/>
            </a:endParaRPr>
          </a:p>
          <a:p>
            <a:pPr lvl="1"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900" dirty="0" smtClean="0">
                <a:ea typeface="新細明體" pitchFamily="-110" charset="-120"/>
                <a:cs typeface="新細明體" pitchFamily="-110" charset="-120"/>
              </a:rPr>
              <a:t>MPMD = multiple program, multiple data</a:t>
            </a:r>
          </a:p>
          <a:p>
            <a:pPr eaLnBrk="1" hangingPunct="1">
              <a:lnSpc>
                <a:spcPct val="70000"/>
              </a:lnSpc>
            </a:pPr>
            <a:r>
              <a:rPr lang="en-US" altLang="zh-TW" sz="1900" dirty="0" smtClean="0">
                <a:ea typeface="新細明體" pitchFamily="-110" charset="-120"/>
                <a:cs typeface="新細明體" pitchFamily="-110" charset="-120"/>
              </a:rPr>
              <a:t>SPMD = single program, multiple data</a:t>
            </a:r>
          </a:p>
          <a:p>
            <a:pPr eaLnBrk="1" hangingPunct="1">
              <a:lnSpc>
                <a:spcPct val="70000"/>
              </a:lnSpc>
            </a:pPr>
            <a:r>
              <a:rPr lang="en-US" altLang="zh-TW" sz="1900" dirty="0" smtClean="0">
                <a:ea typeface="新細明體" pitchFamily="-110" charset="-120"/>
                <a:cs typeface="新細明體" pitchFamily="-110" charset="-120"/>
              </a:rPr>
              <a:t>SPSD = single program, single data</a:t>
            </a:r>
          </a:p>
          <a:p>
            <a:pPr lvl="1" eaLnBrk="1" hangingPunct="1">
              <a:lnSpc>
                <a:spcPct val="70000"/>
              </a:lnSpc>
            </a:pPr>
            <a:r>
              <a:rPr lang="en-US" altLang="zh-TW" sz="1600" dirty="0" smtClean="0">
                <a:ea typeface="新細明體" pitchFamily="-110" charset="-120"/>
                <a:cs typeface="新細明體" pitchFamily="-110" charset="-120"/>
              </a:rPr>
              <a:t>Just good old sequential</a:t>
            </a:r>
          </a:p>
        </p:txBody>
      </p:sp>
      <p:sp>
        <p:nvSpPr>
          <p:cNvPr id="4" name="Slide Number Placeholder 3"/>
          <p:cNvSpPr>
            <a:spLocks noGrp="1"/>
          </p:cNvSpPr>
          <p:nvPr>
            <p:ph type="sldNum" sz="quarter" idx="12"/>
          </p:nvPr>
        </p:nvSpPr>
        <p:spPr/>
        <p:txBody>
          <a:bodyPr>
            <a:normAutofit/>
          </a:bodyPr>
          <a:lstStyle/>
          <a:p>
            <a:fld id="{DBE0BCB4-413D-EF4C-B4BB-3BD19DAA945F}" type="slidenum">
              <a:rPr lang="en-US" smtClean="0"/>
              <a:pPr/>
              <a:t>8</a:t>
            </a:fld>
            <a:endParaRPr lang="en-US"/>
          </a:p>
        </p:txBody>
      </p:sp>
      <p:sp>
        <p:nvSpPr>
          <p:cNvPr id="2" name="TextBox 1"/>
          <p:cNvSpPr txBox="1"/>
          <p:nvPr/>
        </p:nvSpPr>
        <p:spPr>
          <a:xfrm>
            <a:off x="5257800" y="3124200"/>
            <a:ext cx="3740064" cy="307777"/>
          </a:xfrm>
          <a:prstGeom prst="rect">
            <a:avLst/>
          </a:prstGeom>
          <a:noFill/>
        </p:spPr>
        <p:txBody>
          <a:bodyPr wrap="none" rtlCol="0">
            <a:spAutoFit/>
          </a:bodyPr>
          <a:lstStyle/>
          <a:p>
            <a:r>
              <a:rPr lang="en-US" sz="1400" dirty="0">
                <a:latin typeface="Courier"/>
                <a:cs typeface="Courier"/>
              </a:rPr>
              <a:t>http://</a:t>
            </a:r>
            <a:r>
              <a:rPr lang="en-US" sz="1400" dirty="0" err="1">
                <a:latin typeface="Courier"/>
                <a:cs typeface="Courier"/>
              </a:rPr>
              <a:t>en.wikipedia.org</a:t>
            </a:r>
            <a:r>
              <a:rPr lang="en-US" sz="1400" dirty="0">
                <a:latin typeface="Courier"/>
                <a:cs typeface="Courier"/>
              </a:rPr>
              <a:t>/wiki/SPMD</a:t>
            </a:r>
          </a:p>
        </p:txBody>
      </p:sp>
    </p:spTree>
    <p:extLst>
      <p:ext uri="{BB962C8B-B14F-4D97-AF65-F5344CB8AC3E}">
        <p14:creationId xmlns:p14="http://schemas.microsoft.com/office/powerpoint/2010/main" val="21841034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SPMD</a:t>
            </a:r>
          </a:p>
          <a:p>
            <a:pPr lvl="1" eaLnBrk="1" hangingPunct="1">
              <a:lnSpc>
                <a:spcPct val="70000"/>
              </a:lnSpc>
            </a:pPr>
            <a:r>
              <a:rPr lang="en-US" altLang="zh-TW" sz="1600" dirty="0" smtClean="0">
                <a:ea typeface="新細明體" pitchFamily="-110" charset="-120"/>
                <a:cs typeface="新細明體" pitchFamily="-110" charset="-120"/>
              </a:rPr>
              <a:t>Program launches many processes</a:t>
            </a:r>
          </a:p>
          <a:p>
            <a:pPr lvl="1" eaLnBrk="1" hangingPunct="1">
              <a:lnSpc>
                <a:spcPct val="70000"/>
              </a:lnSpc>
            </a:pPr>
            <a:r>
              <a:rPr lang="en-US" altLang="zh-TW" sz="1600" dirty="0" smtClean="0">
                <a:ea typeface="新細明體" pitchFamily="-110" charset="-120"/>
                <a:cs typeface="新細明體" pitchFamily="-110" charset="-120"/>
              </a:rPr>
              <a:t>Each starts with same code (SP)</a:t>
            </a:r>
          </a:p>
          <a:p>
            <a:pPr lvl="1" eaLnBrk="1" hangingPunct="1">
              <a:lnSpc>
                <a:spcPct val="70000"/>
              </a:lnSpc>
            </a:pPr>
            <a:r>
              <a:rPr lang="en-US" altLang="zh-TW" sz="1600" dirty="0" smtClean="0">
                <a:ea typeface="新細明體" pitchFamily="-110" charset="-120"/>
                <a:cs typeface="新細明體" pitchFamily="-110" charset="-120"/>
              </a:rPr>
              <a:t>And then typically operates on some specific part of the data (MD)</a:t>
            </a:r>
          </a:p>
          <a:p>
            <a:pPr lvl="1" eaLnBrk="1" hangingPunct="1">
              <a:lnSpc>
                <a:spcPct val="70000"/>
              </a:lnSpc>
            </a:pPr>
            <a:r>
              <a:rPr lang="en-US" altLang="zh-TW" sz="1600" dirty="0" smtClean="0">
                <a:ea typeface="新細明體" pitchFamily="-110" charset="-120"/>
                <a:cs typeface="新細明體" pitchFamily="-110" charset="-120"/>
              </a:rPr>
              <a:t>Processes may then communicate with each other</a:t>
            </a:r>
          </a:p>
          <a:p>
            <a:pPr lvl="2" eaLnBrk="1" hangingPunct="1">
              <a:lnSpc>
                <a:spcPct val="70000"/>
              </a:lnSpc>
            </a:pPr>
            <a:r>
              <a:rPr lang="en-US" altLang="zh-TW" sz="1400" dirty="0" smtClean="0">
                <a:ea typeface="新細明體" pitchFamily="-110" charset="-120"/>
                <a:cs typeface="新細明體" pitchFamily="-110" charset="-120"/>
              </a:rPr>
              <a:t>Share common data</a:t>
            </a:r>
          </a:p>
          <a:p>
            <a:pPr lvl="2" eaLnBrk="1" hangingPunct="1">
              <a:lnSpc>
                <a:spcPct val="70000"/>
              </a:lnSpc>
            </a:pPr>
            <a:r>
              <a:rPr lang="en-US" altLang="zh-TW" sz="1400" dirty="0" smtClean="0">
                <a:ea typeface="新細明體" pitchFamily="-110" charset="-120"/>
                <a:cs typeface="新細明體" pitchFamily="-110" charset="-120"/>
              </a:rPr>
              <a:t>Broadcast work</a:t>
            </a:r>
          </a:p>
          <a:p>
            <a:pPr lvl="2" eaLnBrk="1" hangingPunct="1">
              <a:lnSpc>
                <a:spcPct val="70000"/>
              </a:lnSpc>
            </a:pPr>
            <a:r>
              <a:rPr lang="en-US" altLang="zh-TW" sz="1400" dirty="0" smtClean="0">
                <a:ea typeface="新細明體" pitchFamily="-110" charset="-120"/>
                <a:cs typeface="新細明體" pitchFamily="-110" charset="-120"/>
              </a:rPr>
              <a:t>Collect results</a:t>
            </a:r>
          </a:p>
          <a:p>
            <a:pPr eaLnBrk="1" hangingPunct="1">
              <a:lnSpc>
                <a:spcPct val="70000"/>
              </a:lnSpc>
            </a:pPr>
            <a:endParaRPr lang="en-US" altLang="zh-TW" sz="1600" dirty="0">
              <a:ea typeface="新細明體" pitchFamily="-110" charset="-120"/>
              <a:cs typeface="新細明體" pitchFamily="-110" charset="-120"/>
            </a:endParaRPr>
          </a:p>
          <a:p>
            <a:pPr eaLnBrk="1" hangingPunct="1">
              <a:lnSpc>
                <a:spcPct val="70000"/>
              </a:lnSpc>
            </a:pPr>
            <a:r>
              <a:rPr lang="en-US" altLang="zh-TW" sz="1800" dirty="0">
                <a:ea typeface="新細明體" pitchFamily="-110" charset="-120"/>
                <a:cs typeface="新細明體" pitchFamily="-110" charset="-120"/>
              </a:rPr>
              <a:t>P</a:t>
            </a:r>
            <a:r>
              <a:rPr lang="en-US" altLang="zh-TW" sz="1800" dirty="0" smtClean="0">
                <a:ea typeface="新細明體" pitchFamily="-110" charset="-120"/>
                <a:cs typeface="新細明體" pitchFamily="-110" charset="-120"/>
              </a:rPr>
              <a:t>VM and MPI are well-known examples</a:t>
            </a:r>
          </a:p>
          <a:p>
            <a:pPr eaLnBrk="1" hangingPunct="1">
              <a:lnSpc>
                <a:spcPct val="70000"/>
              </a:lnSpc>
            </a:pPr>
            <a:endParaRPr lang="en-US" altLang="zh-TW" sz="1800" dirty="0">
              <a:ea typeface="新細明體" pitchFamily="-110" charset="-120"/>
              <a:cs typeface="新細明體" pitchFamily="-110" charset="-120"/>
            </a:endParaRPr>
          </a:p>
          <a:p>
            <a:pPr eaLnBrk="1" hangingPunct="1">
              <a:lnSpc>
                <a:spcPct val="70000"/>
              </a:lnSpc>
            </a:pPr>
            <a:r>
              <a:rPr lang="en-US" altLang="zh-TW" sz="1800" dirty="0" err="1" smtClean="0">
                <a:ea typeface="新細明體" pitchFamily="-110" charset="-120"/>
                <a:cs typeface="新細明體" pitchFamily="-110" charset="-120"/>
              </a:rPr>
              <a:t>OpenSHMEM</a:t>
            </a:r>
            <a:r>
              <a:rPr lang="en-US" altLang="zh-TW" sz="1800" dirty="0" smtClean="0">
                <a:ea typeface="新細明體" pitchFamily="-110" charset="-120"/>
                <a:cs typeface="新細明體" pitchFamily="-110" charset="-120"/>
              </a:rPr>
              <a:t> is SPMD</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9</a:t>
            </a:fld>
            <a:endParaRPr lang="en-US"/>
          </a:p>
        </p:txBody>
      </p:sp>
    </p:spTree>
    <p:extLst>
      <p:ext uri="{BB962C8B-B14F-4D97-AF65-F5344CB8AC3E}">
        <p14:creationId xmlns:p14="http://schemas.microsoft.com/office/powerpoint/2010/main" val="29690262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10940</TotalTime>
  <Words>5206</Words>
  <Application>Microsoft Macintosh PowerPoint</Application>
  <PresentationFormat>On-screen Show (4:3)</PresentationFormat>
  <Paragraphs>1046</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Urban Pop</vt:lpstr>
      <vt:lpstr>SC14 OpenSHMEM Tutorial</vt:lpstr>
      <vt:lpstr>OpenSHMEM Workshop Outline</vt:lpstr>
      <vt:lpstr>OpenSHMEM  Prerequisites</vt:lpstr>
      <vt:lpstr>OpenSHMEM Background (1)</vt:lpstr>
      <vt:lpstr>OpenSHMEM  Background (2)</vt:lpstr>
      <vt:lpstr>OpenSHMEM Background (3)</vt:lpstr>
      <vt:lpstr>OpenSHMEM Background (4)</vt:lpstr>
      <vt:lpstr>OpenSHMEM Background (5)</vt:lpstr>
      <vt:lpstr>OpenSHMEM Background (6)</vt:lpstr>
      <vt:lpstr>OpenSHMEM Background (7)</vt:lpstr>
      <vt:lpstr>OpenSHMEM Background (8)</vt:lpstr>
      <vt:lpstr>OpenSHMEM Background (9)</vt:lpstr>
      <vt:lpstr>OpenSHMEM Background (10)</vt:lpstr>
      <vt:lpstr>OpenSHMEM Concepts (1)</vt:lpstr>
      <vt:lpstr>OpenSHMEM Concepts (2)</vt:lpstr>
      <vt:lpstr>OpenSHMEM History and Implementations</vt:lpstr>
      <vt:lpstr>OpenSHMEM Divergent Implementations (1)</vt:lpstr>
      <vt:lpstr>OpenSHMEM Divergent Implementations (2)</vt:lpstr>
      <vt:lpstr>OpenSHMEM The Project</vt:lpstr>
      <vt:lpstr>OpenSHMEM Routines</vt:lpstr>
      <vt:lpstr>OpenSHMEM Initialization &amp; Query</vt:lpstr>
      <vt:lpstr>OpenSHMEM Data Transfer (1)</vt:lpstr>
      <vt:lpstr>OpenSHMEM Data Transfer (2)</vt:lpstr>
      <vt:lpstr>OpenSHMEM Data Transfer (3): PUT</vt:lpstr>
      <vt:lpstr>OpenSHMEM Data Transfer (4)</vt:lpstr>
      <vt:lpstr>OpenSHMEM Data Transfer (5)</vt:lpstr>
      <vt:lpstr>OpenSHMEM Data Transfer (6)</vt:lpstr>
      <vt:lpstr>OpenSHMEM Data Transfer (7)</vt:lpstr>
      <vt:lpstr>OpenSHMEM Synchronization (1)</vt:lpstr>
      <vt:lpstr>OpenSHMEM Synchronization (2)</vt:lpstr>
      <vt:lpstr>OpenSHMEM Synchronization (3)</vt:lpstr>
      <vt:lpstr>OpenSHMEM Synchronization (4)</vt:lpstr>
      <vt:lpstr>OpenSHMEM Synchronization (5)</vt:lpstr>
      <vt:lpstr>OpenSHMEM Synchronization (6)</vt:lpstr>
      <vt:lpstr>OpenSHMEM Synchronization (7)</vt:lpstr>
      <vt:lpstr>OpenSHMEM Collective Communication (1)</vt:lpstr>
      <vt:lpstr>OpenSHMEM Collective Communication (2)</vt:lpstr>
      <vt:lpstr>OpenSHMEM Collective Communication (3)</vt:lpstr>
      <vt:lpstr>OpenSHMEM Collective Communication (4)</vt:lpstr>
      <vt:lpstr>OpenSHMEM Collective Communication (5)</vt:lpstr>
      <vt:lpstr>OpenSHMEM Collective Communication (6)</vt:lpstr>
      <vt:lpstr>OpenSHMEM Collective Communication (7)</vt:lpstr>
      <vt:lpstr>OpenSHMEM Atomic Operations (1)</vt:lpstr>
      <vt:lpstr>OpenSHMEM Atomic Operations (2)</vt:lpstr>
      <vt:lpstr>OpenSHMEM Atomic Operations (3)</vt:lpstr>
      <vt:lpstr>OpenSHMEM Atomic Operations (4)</vt:lpstr>
      <vt:lpstr>OpenSHMEM  Atomic Operations (5)</vt:lpstr>
      <vt:lpstr>OpenSHMEM Accessibility</vt:lpstr>
      <vt:lpstr>OpenSHMEM Addresses &amp; Cache (1)</vt:lpstr>
      <vt:lpstr>OpenSHMEM Addresses &amp; Cache (2)</vt:lpstr>
      <vt:lpstr>OpenSHMEM Hardware (1)</vt:lpstr>
      <vt:lpstr>OpenSHMEM  Hardware (2)</vt:lpstr>
      <vt:lpstr>Developing OpenSHMEM Applications</vt:lpstr>
      <vt:lpstr>OpenSHMEM Looking for Overlaps (1)</vt:lpstr>
      <vt:lpstr>OpenSHMEM Looking for Overlaps (2)</vt:lpstr>
      <vt:lpstr>OpenSHMEM Looking for Overlaps (3)</vt:lpstr>
      <vt:lpstr>OpenSHMEM Looking for Overlaps (4)</vt:lpstr>
      <vt:lpstr>OpenSHMEM Looking for Overlaps (5)</vt:lpstr>
      <vt:lpstr>Some OpenSHMEM Implementations</vt:lpstr>
      <vt:lpstr>OpenSHMEM Summary</vt:lpstr>
      <vt:lpstr>OpenSHMEM references</vt:lpstr>
      <vt:lpstr> Acknowledgements</vt:lpstr>
    </vt:vector>
  </TitlesOfParts>
  <Company>HCS lab</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SHMEM</dc:title>
  <dc:creator>Hung-Hsun Su</dc:creator>
  <cp:lastModifiedBy>Tony Curtis</cp:lastModifiedBy>
  <cp:revision>782</cp:revision>
  <cp:lastPrinted>2014-09-09T00:32:35Z</cp:lastPrinted>
  <dcterms:created xsi:type="dcterms:W3CDTF">2010-07-10T21:10:08Z</dcterms:created>
  <dcterms:modified xsi:type="dcterms:W3CDTF">2014-09-09T00:32:39Z</dcterms:modified>
</cp:coreProperties>
</file>