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8" r:id="rId3"/>
    <p:sldId id="257" r:id="rId4"/>
    <p:sldId id="272" r:id="rId5"/>
    <p:sldId id="258" r:id="rId6"/>
    <p:sldId id="277" r:id="rId7"/>
    <p:sldId id="276" r:id="rId8"/>
    <p:sldId id="275" r:id="rId9"/>
    <p:sldId id="261" r:id="rId10"/>
    <p:sldId id="273" r:id="rId11"/>
    <p:sldId id="268" r:id="rId12"/>
    <p:sldId id="266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9" autoAdjust="0"/>
    <p:restoredTop sz="70751" autoAdjust="0"/>
  </p:normalViewPr>
  <p:slideViewPr>
    <p:cSldViewPr snapToGrid="0" snapToObjects="1">
      <p:cViewPr>
        <p:scale>
          <a:sx n="80" d="100"/>
          <a:sy n="80" d="100"/>
        </p:scale>
        <p:origin x="-192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D709A-6F93-AB45-86F2-C0AA7B66AC74}" type="datetime1">
              <a:rPr lang="en-US" smtClean="0"/>
              <a:t>9/5/14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4E9AD-2312-2846-8899-88DC1BCAB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102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BB43F-43C0-CA46-9D03-411B571943D9}" type="datetime1">
              <a:rPr lang="en-US" smtClean="0"/>
              <a:t>9/5/14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CB50F-1E04-014F-81B6-285FD1BA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942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50F-1E04-014F-81B6-285FD1BAB4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8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The </a:t>
            </a:r>
            <a:r>
              <a:rPr lang="en-US" dirty="0" err="1" smtClean="0"/>
              <a:t>OpenSHMEM</a:t>
            </a:r>
            <a:r>
              <a:rPr lang="en-US" dirty="0" smtClean="0"/>
              <a:t> Analyzer has an interactive</a:t>
            </a:r>
            <a:r>
              <a:rPr lang="en-US" baseline="0" dirty="0" smtClean="0"/>
              <a:t> </a:t>
            </a:r>
            <a:r>
              <a:rPr lang="en-US" dirty="0" smtClean="0"/>
              <a:t>component that provides a graphical user interface using HTML to display its output and to</a:t>
            </a:r>
            <a:r>
              <a:rPr lang="en-US" baseline="0" dirty="0" smtClean="0"/>
              <a:t> </a:t>
            </a:r>
            <a:r>
              <a:rPr lang="en-US" dirty="0" smtClean="0"/>
              <a:t>navigate the source code and error messages within them.</a:t>
            </a:r>
          </a:p>
          <a:p>
            <a:endParaRPr lang="en-US" dirty="0" smtClean="0"/>
          </a:p>
          <a:p>
            <a:r>
              <a:rPr lang="en-US" dirty="0" smtClean="0"/>
              <a:t>-The current input</a:t>
            </a:r>
            <a:r>
              <a:rPr lang="en-US" baseline="0" dirty="0" smtClean="0"/>
              <a:t> </a:t>
            </a:r>
            <a:r>
              <a:rPr lang="en-US" dirty="0" smtClean="0"/>
              <a:t>languages for the </a:t>
            </a:r>
            <a:r>
              <a:rPr lang="en-US" dirty="0" err="1" smtClean="0"/>
              <a:t>OpenSHMEM</a:t>
            </a:r>
            <a:r>
              <a:rPr lang="en-US" dirty="0" smtClean="0"/>
              <a:t> Analyzer are C/C++, </a:t>
            </a:r>
            <a:r>
              <a:rPr lang="en-US" dirty="0" err="1" smtClean="0"/>
              <a:t>OpenSHMEM</a:t>
            </a:r>
            <a:r>
              <a:rPr lang="en-US" dirty="0" smtClean="0"/>
              <a:t> API 1.0.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50F-1E04-014F-81B6-285FD1BAB4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89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Installation instructions:</a:t>
            </a:r>
          </a:p>
          <a:p>
            <a:endParaRPr lang="en-US" sz="1200" dirty="0" smtClean="0"/>
          </a:p>
          <a:p>
            <a:r>
              <a:rPr lang="en-US" sz="1200" dirty="0" smtClean="0"/>
              <a:t>Install code2html 0.9.1</a:t>
            </a:r>
          </a:p>
          <a:p>
            <a:r>
              <a:rPr lang="en-US" sz="1200" dirty="0" smtClean="0"/>
              <a:t>http://</a:t>
            </a:r>
            <a:r>
              <a:rPr lang="en-US" sz="1200" dirty="0" err="1" smtClean="0"/>
              <a:t>www.palfrader.org</a:t>
            </a:r>
            <a:r>
              <a:rPr lang="en-US" sz="1200" dirty="0" smtClean="0"/>
              <a:t>/code2html/</a:t>
            </a:r>
          </a:p>
          <a:p>
            <a:r>
              <a:rPr lang="en-US" sz="1200" dirty="0" smtClean="0"/>
              <a:t>Use current .</a:t>
            </a:r>
            <a:r>
              <a:rPr lang="en-US" sz="1200" dirty="0" err="1" smtClean="0"/>
              <a:t>tar.gz</a:t>
            </a:r>
            <a:r>
              <a:rPr lang="en-US" sz="1200" dirty="0" smtClean="0"/>
              <a:t> file)</a:t>
            </a:r>
          </a:p>
          <a:p>
            <a:endParaRPr lang="en-US" sz="1200" dirty="0" smtClean="0"/>
          </a:p>
          <a:p>
            <a:r>
              <a:rPr lang="en-US" sz="1200" dirty="0" smtClean="0"/>
              <a:t>Note: Make sure to add the path to 'code2html' to your $PATH</a:t>
            </a:r>
          </a:p>
          <a:p>
            <a:endParaRPr lang="en-US" sz="1200" dirty="0" smtClean="0"/>
          </a:p>
          <a:p>
            <a:r>
              <a:rPr lang="en-US" sz="1200" dirty="0" smtClean="0"/>
              <a:t>Install </a:t>
            </a:r>
            <a:r>
              <a:rPr lang="en-US" sz="1200" dirty="0" err="1" smtClean="0"/>
              <a:t>graphviz</a:t>
            </a:r>
            <a:r>
              <a:rPr lang="en-US" sz="1200" dirty="0" smtClean="0"/>
              <a:t> 2.28.0</a:t>
            </a:r>
          </a:p>
          <a:p>
            <a:r>
              <a:rPr lang="en-US" sz="1200" dirty="0" smtClean="0"/>
              <a:t>http://</a:t>
            </a:r>
            <a:r>
              <a:rPr lang="en-US" sz="1200" dirty="0" err="1" smtClean="0"/>
              <a:t>www.graphviz.org</a:t>
            </a:r>
            <a:r>
              <a:rPr lang="en-US" sz="1200" dirty="0" smtClean="0"/>
              <a:t>/</a:t>
            </a:r>
          </a:p>
          <a:p>
            <a:r>
              <a:rPr lang="en-US" sz="1200" dirty="0" smtClean="0"/>
              <a:t>Use current .</a:t>
            </a:r>
            <a:r>
              <a:rPr lang="en-US" sz="1200" dirty="0" err="1" smtClean="0"/>
              <a:t>tar.gz</a:t>
            </a:r>
            <a:r>
              <a:rPr lang="en-US" sz="1200" dirty="0" smtClean="0"/>
              <a:t> file</a:t>
            </a:r>
          </a:p>
          <a:p>
            <a:endParaRPr lang="en-US" sz="1200" dirty="0" smtClean="0"/>
          </a:p>
          <a:p>
            <a:r>
              <a:rPr lang="en-US" sz="1200" dirty="0" smtClean="0"/>
              <a:t>Recommended Configuration: ./configure --prefix=&lt;install directory&gt; --enable-python=no</a:t>
            </a:r>
          </a:p>
          <a:p>
            <a:r>
              <a:rPr lang="en-US" sz="1200" dirty="0" smtClean="0"/>
              <a:t>Note: Make sure to add the path to 'dot' to your $PATH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50F-1E04-014F-81B6-285FD1BAB4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89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50F-1E04-014F-81B6-285FD1BAB4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89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Installation instructions:</a:t>
            </a:r>
          </a:p>
          <a:p>
            <a:endParaRPr lang="en-US" sz="1200" dirty="0" smtClean="0"/>
          </a:p>
          <a:p>
            <a:r>
              <a:rPr lang="en-US" sz="1200" dirty="0" smtClean="0"/>
              <a:t>Install code2html 0.9.1</a:t>
            </a:r>
          </a:p>
          <a:p>
            <a:r>
              <a:rPr lang="en-US" sz="1200" dirty="0" smtClean="0"/>
              <a:t>http://</a:t>
            </a:r>
            <a:r>
              <a:rPr lang="en-US" sz="1200" dirty="0" err="1" smtClean="0"/>
              <a:t>www.palfrader.org</a:t>
            </a:r>
            <a:r>
              <a:rPr lang="en-US" sz="1200" dirty="0" smtClean="0"/>
              <a:t>/code2html/</a:t>
            </a:r>
          </a:p>
          <a:p>
            <a:r>
              <a:rPr lang="en-US" sz="1200" dirty="0" smtClean="0"/>
              <a:t>Use current .</a:t>
            </a:r>
            <a:r>
              <a:rPr lang="en-US" sz="1200" dirty="0" err="1" smtClean="0"/>
              <a:t>tar.gz</a:t>
            </a:r>
            <a:r>
              <a:rPr lang="en-US" sz="1200" dirty="0" smtClean="0"/>
              <a:t> file)</a:t>
            </a:r>
          </a:p>
          <a:p>
            <a:endParaRPr lang="en-US" sz="1200" dirty="0" smtClean="0"/>
          </a:p>
          <a:p>
            <a:r>
              <a:rPr lang="en-US" sz="1200" dirty="0" smtClean="0"/>
              <a:t>Note: Make sure to add the path to 'code2html' to your $PATH</a:t>
            </a:r>
          </a:p>
          <a:p>
            <a:endParaRPr lang="en-US" sz="1200" dirty="0" smtClean="0"/>
          </a:p>
          <a:p>
            <a:r>
              <a:rPr lang="en-US" sz="1200" dirty="0" smtClean="0"/>
              <a:t>Install </a:t>
            </a:r>
            <a:r>
              <a:rPr lang="en-US" sz="1200" dirty="0" err="1" smtClean="0"/>
              <a:t>graphviz</a:t>
            </a:r>
            <a:r>
              <a:rPr lang="en-US" sz="1200" dirty="0" smtClean="0"/>
              <a:t> 2.28.0</a:t>
            </a:r>
          </a:p>
          <a:p>
            <a:r>
              <a:rPr lang="en-US" sz="1200" dirty="0" smtClean="0"/>
              <a:t>http://</a:t>
            </a:r>
            <a:r>
              <a:rPr lang="en-US" sz="1200" dirty="0" err="1" smtClean="0"/>
              <a:t>www.graphviz.org</a:t>
            </a:r>
            <a:r>
              <a:rPr lang="en-US" sz="1200" dirty="0" smtClean="0"/>
              <a:t>/</a:t>
            </a:r>
          </a:p>
          <a:p>
            <a:r>
              <a:rPr lang="en-US" sz="1200" dirty="0" smtClean="0"/>
              <a:t>Use current .</a:t>
            </a:r>
            <a:r>
              <a:rPr lang="en-US" sz="1200" dirty="0" err="1" smtClean="0"/>
              <a:t>tar.gz</a:t>
            </a:r>
            <a:r>
              <a:rPr lang="en-US" sz="1200" dirty="0" smtClean="0"/>
              <a:t> file</a:t>
            </a:r>
          </a:p>
          <a:p>
            <a:endParaRPr lang="en-US" sz="1200" dirty="0" smtClean="0"/>
          </a:p>
          <a:p>
            <a:r>
              <a:rPr lang="en-US" sz="1200" dirty="0" smtClean="0"/>
              <a:t>Recommended Configuration: ./configure --prefix=&lt;install directory&gt; --enable-python=no</a:t>
            </a:r>
          </a:p>
          <a:p>
            <a:r>
              <a:rPr lang="en-US" sz="1200" dirty="0" smtClean="0"/>
              <a:t>Note: Make sure to add the path to 'dot' to your $PATH</a:t>
            </a:r>
          </a:p>
          <a:p>
            <a:endParaRPr lang="en-US" sz="1200" dirty="0" smtClean="0"/>
          </a:p>
          <a:p>
            <a:endParaRPr lang="en-US" sz="120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50F-1E04-014F-81B6-285FD1BAB4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89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tool is currently in its infancy and there are many enhancements to be made, both with</a:t>
            </a:r>
          </a:p>
          <a:p>
            <a:endParaRPr lang="en-US" dirty="0" smtClean="0"/>
          </a:p>
          <a:p>
            <a:r>
              <a:rPr lang="en-US" dirty="0" smtClean="0"/>
              <a:t>analysis capabilities and with its use and invocation.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50F-1E04-014F-81B6-285FD1BAB4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6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DO 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1200" b="0" dirty="0" smtClean="0"/>
              <a:t>Fix Figure</a:t>
            </a:r>
            <a:r>
              <a:rPr lang="en-US" sz="1200" b="0" baseline="0" dirty="0" smtClean="0"/>
              <a:t> 1 in </a:t>
            </a:r>
            <a:r>
              <a:rPr lang="en-US" sz="1200" b="0" baseline="0" dirty="0" err="1" smtClean="0"/>
              <a:t>shmem</a:t>
            </a:r>
            <a:r>
              <a:rPr lang="en-US" sz="1200" b="0" baseline="0" dirty="0" smtClean="0"/>
              <a:t> analyzer guide (</a:t>
            </a:r>
            <a:r>
              <a:rPr lang="en-US" sz="1200" b="0" baseline="0" dirty="0" err="1" smtClean="0"/>
              <a:t>shmemcc</a:t>
            </a:r>
            <a:r>
              <a:rPr lang="en-US" sz="1200" b="0" baseline="0" dirty="0" smtClean="0"/>
              <a:t> </a:t>
            </a:r>
            <a:r>
              <a:rPr lang="en-US" sz="1200" b="0" baseline="0" dirty="0" smtClean="0">
                <a:sym typeface="Wingdings"/>
              </a:rPr>
              <a:t> </a:t>
            </a:r>
            <a:r>
              <a:rPr lang="en-US" sz="1200" b="0" baseline="0" dirty="0" err="1" smtClean="0">
                <a:sym typeface="Wingdings"/>
              </a:rPr>
              <a:t>uhcc</a:t>
            </a:r>
            <a:r>
              <a:rPr lang="en-US" sz="1200" b="0" baseline="0" dirty="0" smtClean="0">
                <a:sym typeface="Wingdings"/>
              </a:rPr>
              <a:t>)</a:t>
            </a:r>
            <a:endParaRPr lang="en-US" sz="1200" b="0" dirty="0" smtClean="0"/>
          </a:p>
          <a:p>
            <a:pPr marL="342900" indent="-342900">
              <a:buFont typeface="Wingdings" charset="2"/>
              <a:buChar char="§"/>
            </a:pPr>
            <a:r>
              <a:rPr lang="en-US" sz="1200" b="0" dirty="0" smtClean="0"/>
              <a:t>Remove the generation of .</a:t>
            </a:r>
            <a:r>
              <a:rPr lang="en-US" sz="1200" b="0" dirty="0" err="1" smtClean="0"/>
              <a:t>msg</a:t>
            </a:r>
            <a:r>
              <a:rPr lang="en-US" sz="1200" b="0" dirty="0" smtClean="0"/>
              <a:t> files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1200" b="0" dirty="0" smtClean="0"/>
              <a:t>Remove dot files after generation of gif images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1200" b="0" dirty="0" smtClean="0"/>
              <a:t>Restructure </a:t>
            </a:r>
            <a:r>
              <a:rPr lang="en-US" sz="1200" b="0" dirty="0" err="1" smtClean="0"/>
              <a:t>OpenSHMEM</a:t>
            </a:r>
            <a:r>
              <a:rPr lang="en-US" sz="1200" b="0" dirty="0" smtClean="0"/>
              <a:t> code in </a:t>
            </a:r>
            <a:r>
              <a:rPr lang="en-US" sz="1200" b="0" dirty="0" err="1" smtClean="0"/>
              <a:t>OpenUH</a:t>
            </a:r>
            <a:endParaRPr lang="en-US" sz="1200" b="0" dirty="0" smtClean="0"/>
          </a:p>
          <a:p>
            <a:pPr marL="342900" indent="-342900">
              <a:buFont typeface="Wingdings" charset="2"/>
              <a:buChar char="§"/>
            </a:pPr>
            <a:r>
              <a:rPr lang="en-US" sz="1200" b="0" dirty="0" smtClean="0"/>
              <a:t>Record test-bounds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CB50F-1E04-014F-81B6-285FD1BAB4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8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110A-2C91-A143-A0D6-D87B179152F8}" type="datetime4">
              <a:rPr lang="en-US" smtClean="0"/>
              <a:t>September 5,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1CD4-BD3D-464B-9184-78FFC2E97AD9}" type="datetime4">
              <a:rPr lang="en-US" smtClean="0"/>
              <a:t>September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A6AF-E785-EF40-A581-BDE4D55F4ABA}" type="datetime4">
              <a:rPr lang="en-US" smtClean="0"/>
              <a:t>September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79AA-32F7-BC40-9E82-84EE7D640F64}" type="datetime4">
              <a:rPr lang="en-US" smtClean="0"/>
              <a:t>September 5,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DDC9-55D1-6447-8F23-EB2832B98E47}" type="datetime4">
              <a:rPr lang="en-US" smtClean="0"/>
              <a:t>September 5, 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2959-6026-844A-8D3C-629F6071B1F6}" type="datetime4">
              <a:rPr lang="en-US" smtClean="0"/>
              <a:t>September 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D780A-6800-8948-A870-36DD091D20EA}" type="datetime4">
              <a:rPr lang="en-US" smtClean="0"/>
              <a:t>September 5,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FFEB-36CF-1E46-8135-84F055D6EA5C}" type="datetime4">
              <a:rPr lang="en-US" smtClean="0"/>
              <a:t>September 5,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D1FD-968B-914C-B6B5-7B0352053ED7}" type="datetime4">
              <a:rPr lang="en-US" smtClean="0"/>
              <a:t>September 5,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2B12-5DCA-944A-90D8-136439A8444C}" type="datetime4">
              <a:rPr lang="en-US" smtClean="0"/>
              <a:t>September 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CBBBA-55E0-1146-80D4-5ECBA942EF9C}" type="datetime4">
              <a:rPr lang="en-US" smtClean="0"/>
              <a:t>September 5,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478DFC0-2A2A-DE4F-8853-E62D51D9AECD}" type="datetime4">
              <a:rPr lang="en-US" smtClean="0"/>
              <a:t>September 5,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1" y="276226"/>
            <a:ext cx="8651874" cy="3248024"/>
          </a:xfrm>
        </p:spPr>
        <p:txBody>
          <a:bodyPr/>
          <a:lstStyle/>
          <a:p>
            <a:r>
              <a:rPr lang="en-US" sz="5400" dirty="0" err="1" smtClean="0"/>
              <a:t>Openshmem</a:t>
            </a:r>
            <a:r>
              <a:rPr lang="en-US" sz="5400" dirty="0" smtClean="0"/>
              <a:t> analyzer (OSA)</a:t>
            </a:r>
            <a:endParaRPr lang="en-US" sz="5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6060122"/>
            <a:ext cx="1315721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8" name="Picture 7" descr="hpctool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49492"/>
            <a:ext cx="2349500" cy="588855"/>
          </a:xfrm>
          <a:prstGeom prst="rect">
            <a:avLst/>
          </a:prstGeom>
        </p:spPr>
      </p:pic>
      <p:pic>
        <p:nvPicPr>
          <p:cNvPr id="3" name="Picture 2" descr="shmem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116" y="5139115"/>
            <a:ext cx="1679559" cy="15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74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54250" y="29051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669" y="1932398"/>
            <a:ext cx="8229600" cy="4533900"/>
          </a:xfrm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1400" dirty="0" smtClean="0"/>
              <a:t>Install </a:t>
            </a:r>
            <a:r>
              <a:rPr lang="en-US" sz="1400" dirty="0" err="1" smtClean="0"/>
              <a:t>OpenUH</a:t>
            </a:r>
            <a:r>
              <a:rPr lang="en-US" sz="1400" dirty="0" smtClean="0"/>
              <a:t> 3.0.38 (http</a:t>
            </a:r>
            <a:r>
              <a:rPr lang="en-US" sz="1400" dirty="0"/>
              <a:t>://</a:t>
            </a:r>
            <a:r>
              <a:rPr lang="en-US" sz="1400" dirty="0" err="1"/>
              <a:t>web.cs.uh.edu</a:t>
            </a:r>
            <a:r>
              <a:rPr lang="en-US" sz="1400" dirty="0"/>
              <a:t>/~</a:t>
            </a:r>
            <a:r>
              <a:rPr lang="en-US" sz="1400" dirty="0" err="1"/>
              <a:t>openuh</a:t>
            </a:r>
            <a:r>
              <a:rPr lang="en-US" sz="1400" dirty="0"/>
              <a:t>/download</a:t>
            </a:r>
            <a:r>
              <a:rPr lang="en-US" sz="1400" dirty="0" smtClean="0"/>
              <a:t>/)</a:t>
            </a:r>
          </a:p>
          <a:p>
            <a:pPr marL="285750" indent="-285750">
              <a:buFont typeface="Wingdings" charset="2"/>
              <a:buChar char="§"/>
            </a:pPr>
            <a:r>
              <a:rPr lang="en-US" sz="1400" dirty="0" smtClean="0"/>
              <a:t>Packages to Install: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1400" dirty="0" smtClean="0"/>
              <a:t>Code2html</a:t>
            </a:r>
          </a:p>
          <a:p>
            <a:pPr marL="742950" lvl="1" indent="-285750">
              <a:buFont typeface="Wingdings" charset="2"/>
              <a:buChar char="§"/>
            </a:pPr>
            <a:r>
              <a:rPr lang="en-US" sz="1400" dirty="0" err="1" smtClean="0"/>
              <a:t>Graphviz</a:t>
            </a:r>
            <a:endParaRPr lang="en-US" sz="1400" dirty="0" smtClean="0"/>
          </a:p>
          <a:p>
            <a:pPr marL="285750" indent="-285750">
              <a:buFont typeface="Wingdings" charset="2"/>
              <a:buChar char="§"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806564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574" y="152718"/>
            <a:ext cx="700405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How to use </a:t>
            </a:r>
            <a:r>
              <a:rPr lang="en-US" dirty="0" err="1" smtClean="0"/>
              <a:t>OpenSHMEM</a:t>
            </a:r>
            <a:r>
              <a:rPr lang="en-US" dirty="0" smtClean="0"/>
              <a:t> Analyzer (Demo)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71500" y="1997839"/>
            <a:ext cx="7747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Hints </a:t>
            </a:r>
            <a:r>
              <a:rPr lang="en-US" sz="2800" dirty="0"/>
              <a:t>on preparing programs for </a:t>
            </a:r>
            <a:r>
              <a:rPr lang="en-US" sz="2800" dirty="0" smtClean="0"/>
              <a:t>OSA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2800" dirty="0" smtClean="0"/>
              <a:t>Visualization of results and manipulating graphs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3679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8245475" cy="4373563"/>
          </a:xfrm>
        </p:spPr>
        <p:txBody>
          <a:bodyPr>
            <a:normAutofit/>
          </a:bodyPr>
          <a:lstStyle/>
          <a:p>
            <a:endParaRPr lang="en-US" sz="28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42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4875"/>
            <a:ext cx="7620000" cy="3235324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800" b="0" dirty="0" smtClean="0"/>
              <a:t>Improving </a:t>
            </a:r>
            <a:r>
              <a:rPr lang="en-US" sz="2800" b="0" dirty="0" err="1"/>
              <a:t>i</a:t>
            </a:r>
            <a:r>
              <a:rPr lang="en-US" sz="2800" b="0" dirty="0" err="1" smtClean="0"/>
              <a:t>nterprocedural</a:t>
            </a:r>
            <a:r>
              <a:rPr lang="en-US" sz="2800" b="0" dirty="0" smtClean="0"/>
              <a:t> analyses 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800" b="0" dirty="0" smtClean="0"/>
              <a:t>Extending </a:t>
            </a:r>
            <a:r>
              <a:rPr lang="en-US" sz="2800" b="0" dirty="0" err="1" smtClean="0"/>
              <a:t>OpenSHMEM</a:t>
            </a:r>
            <a:r>
              <a:rPr lang="en-US" sz="2800" b="0" dirty="0" smtClean="0"/>
              <a:t> Analyzer  to PGAS using the Parallel IR of </a:t>
            </a:r>
            <a:r>
              <a:rPr lang="en-US" sz="2800" b="0" dirty="0" err="1" smtClean="0"/>
              <a:t>OpenUH</a:t>
            </a:r>
            <a:endParaRPr lang="en-US" sz="2800" b="0" dirty="0" smtClean="0"/>
          </a:p>
          <a:p>
            <a:pPr marL="342900" indent="-342900">
              <a:buFont typeface="Wingdings" charset="2"/>
              <a:buChar char="§"/>
            </a:pPr>
            <a:r>
              <a:rPr lang="en-US" sz="2800" b="0" dirty="0" smtClean="0"/>
              <a:t>More analyses such as data race detection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800" b="0" dirty="0" smtClean="0"/>
              <a:t>Developing optimizations based on OSA</a:t>
            </a:r>
          </a:p>
          <a:p>
            <a:endParaRPr lang="en-US" sz="28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49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1" y="276226"/>
            <a:ext cx="8651874" cy="1247774"/>
          </a:xfrm>
        </p:spPr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</a:rPr>
              <a:t>Acknowledgment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6060122"/>
            <a:ext cx="1315721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650" y="1332630"/>
            <a:ext cx="3387725" cy="1740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1" y="1332630"/>
            <a:ext cx="2746374" cy="27463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875" y="3577988"/>
            <a:ext cx="3857625" cy="100203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23877" y="5191800"/>
            <a:ext cx="8096248" cy="1190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/>
              <a:t>The </a:t>
            </a:r>
            <a:r>
              <a:rPr lang="en-US" sz="2000" b="1" dirty="0" err="1"/>
              <a:t>OpenSHMEM</a:t>
            </a:r>
            <a:r>
              <a:rPr lang="en-US" sz="2000" b="1" dirty="0"/>
              <a:t> Analyzer is an on-going research project developed collaboratively by </a:t>
            </a:r>
            <a:r>
              <a:rPr lang="en-US" sz="2000" b="1" dirty="0" smtClean="0"/>
              <a:t>Oak Ridge </a:t>
            </a:r>
            <a:r>
              <a:rPr lang="en-US" sz="2000" b="1" dirty="0"/>
              <a:t>National Laboratories and the University of Houston, with funding from DOD.</a:t>
            </a:r>
          </a:p>
        </p:txBody>
      </p:sp>
    </p:spTree>
    <p:extLst>
      <p:ext uri="{BB962C8B-B14F-4D97-AF65-F5344CB8AC3E}">
        <p14:creationId xmlns:p14="http://schemas.microsoft.com/office/powerpoint/2010/main" val="27672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657350"/>
            <a:ext cx="8610600" cy="437356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Introduction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Motivation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err="1" smtClean="0">
                <a:cs typeface="Times New Roman"/>
              </a:rPr>
              <a:t>OpenUH</a:t>
            </a:r>
            <a:r>
              <a:rPr lang="en-US" sz="3200" b="0" dirty="0" smtClean="0">
                <a:cs typeface="Times New Roman"/>
              </a:rPr>
              <a:t> Compiler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Current Analyses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How to install 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How to use (Demo)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Conclusion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Future Work </a:t>
            </a:r>
            <a:endParaRPr lang="en-US" sz="3200" b="0" dirty="0"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76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657350"/>
            <a:ext cx="8610600" cy="4373563"/>
          </a:xfrm>
        </p:spPr>
        <p:txBody>
          <a:bodyPr>
            <a:norm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200" b="0" dirty="0" smtClean="0">
                <a:cs typeface="Times New Roman"/>
              </a:rPr>
              <a:t>PGAS memory model</a:t>
            </a:r>
          </a:p>
          <a:p>
            <a:pPr marL="457200" indent="-457200">
              <a:buFont typeface="Wingdings" charset="2"/>
              <a:buChar char="§"/>
            </a:pPr>
            <a:endParaRPr lang="en-US" sz="3200" b="0" dirty="0">
              <a:cs typeface="Times New Roman"/>
            </a:endParaRPr>
          </a:p>
          <a:p>
            <a:endParaRPr lang="en-US" sz="3200" b="0" dirty="0"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38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3177" y="1771532"/>
            <a:ext cx="8401051" cy="3180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Wingdings" charset="2"/>
              <a:buChar char="§"/>
            </a:pPr>
            <a:r>
              <a:rPr lang="en-US" sz="2800" dirty="0" smtClean="0"/>
              <a:t>Source </a:t>
            </a:r>
            <a:r>
              <a:rPr lang="en-US" sz="2800" dirty="0"/>
              <a:t>code analysis and correctness checks capabilities to the </a:t>
            </a:r>
            <a:r>
              <a:rPr lang="en-US" sz="2800" dirty="0" smtClean="0"/>
              <a:t>user</a:t>
            </a:r>
          </a:p>
          <a:p>
            <a:pPr marL="457200" indent="-457200">
              <a:lnSpc>
                <a:spcPct val="120000"/>
              </a:lnSpc>
              <a:buFont typeface="Wingdings" charset="2"/>
              <a:buChar char="§"/>
            </a:pPr>
            <a:r>
              <a:rPr lang="en-US" sz="2800" dirty="0" smtClean="0"/>
              <a:t>A </a:t>
            </a:r>
            <a:r>
              <a:rPr lang="en-US" sz="2800" dirty="0"/>
              <a:t>range of information about the source program in textual or graphical </a:t>
            </a:r>
            <a:r>
              <a:rPr lang="en-US" sz="2800" dirty="0" smtClean="0"/>
              <a:t>format</a:t>
            </a:r>
          </a:p>
          <a:p>
            <a:pPr marL="457200" indent="-457200">
              <a:lnSpc>
                <a:spcPct val="120000"/>
              </a:lnSpc>
              <a:buFont typeface="Wingdings" charset="2"/>
              <a:buChar char="§"/>
            </a:pPr>
            <a:r>
              <a:rPr lang="en-US" sz="2800" dirty="0" smtClean="0"/>
              <a:t>Errors and </a:t>
            </a:r>
            <a:r>
              <a:rPr lang="en-US" sz="2800" dirty="0"/>
              <a:t>inefficiencies</a:t>
            </a:r>
            <a:r>
              <a:rPr lang="en-US" sz="2800" dirty="0" smtClean="0"/>
              <a:t> detection in </a:t>
            </a:r>
            <a:r>
              <a:rPr lang="en-US" sz="2800" dirty="0" err="1" smtClean="0"/>
              <a:t>OpenSHMEM</a:t>
            </a:r>
            <a:r>
              <a:rPr lang="en-US" sz="2800" dirty="0" smtClean="0"/>
              <a:t> programs</a:t>
            </a:r>
            <a:endParaRPr lang="en-US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57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3177" y="1771532"/>
            <a:ext cx="8401051" cy="3180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Wingdings" charset="2"/>
              <a:buChar char="§"/>
            </a:pPr>
            <a:r>
              <a:rPr lang="en-US" sz="2800" dirty="0" smtClean="0"/>
              <a:t>Implementation </a:t>
            </a:r>
            <a:r>
              <a:rPr lang="en-US" sz="2800" dirty="0"/>
              <a:t>of </a:t>
            </a:r>
            <a:r>
              <a:rPr lang="en-US" sz="2800" dirty="0" err="1"/>
              <a:t>OpenSHMEM</a:t>
            </a:r>
            <a:r>
              <a:rPr lang="en-US" sz="2800" dirty="0"/>
              <a:t>-aware compiler within </a:t>
            </a:r>
            <a:r>
              <a:rPr lang="en-US" sz="2800" dirty="0" err="1" smtClean="0"/>
              <a:t>OpenUH</a:t>
            </a:r>
            <a:endParaRPr lang="en-US" sz="2800" dirty="0"/>
          </a:p>
          <a:p>
            <a:pPr marL="457200" indent="-457200">
              <a:lnSpc>
                <a:spcPct val="120000"/>
              </a:lnSpc>
              <a:buFont typeface="Wingdings" charset="2"/>
              <a:buChar char="§"/>
            </a:pPr>
            <a:r>
              <a:rPr lang="en-US" sz="2800" dirty="0" smtClean="0"/>
              <a:t>Intra</a:t>
            </a:r>
            <a:r>
              <a:rPr lang="en-US" sz="2800" dirty="0"/>
              <a:t>-and Inter-procedural analysis (-IPA) </a:t>
            </a:r>
            <a:endParaRPr lang="en-US" sz="2800" dirty="0" smtClean="0"/>
          </a:p>
          <a:p>
            <a:pPr marL="457200" indent="-457200">
              <a:lnSpc>
                <a:spcPct val="120000"/>
              </a:lnSpc>
              <a:buFont typeface="Wingdings" charset="2"/>
              <a:buChar char="§"/>
            </a:pPr>
            <a:r>
              <a:rPr lang="en-US" sz="2800" dirty="0" smtClean="0"/>
              <a:t>Graphical and textual display of analyses</a:t>
            </a:r>
          </a:p>
          <a:p>
            <a:pPr marL="457200" indent="-457200">
              <a:lnSpc>
                <a:spcPct val="120000"/>
              </a:lnSpc>
              <a:buFont typeface="Wingdings" charset="2"/>
              <a:buChar char="§"/>
            </a:pPr>
            <a:r>
              <a:rPr lang="en-US" sz="2800" dirty="0"/>
              <a:t>Supported input languages: C/C++</a:t>
            </a:r>
            <a:endParaRPr lang="en-US" sz="2800" dirty="0"/>
          </a:p>
          <a:p>
            <a:pPr marL="457200" indent="-457200">
              <a:lnSpc>
                <a:spcPct val="120000"/>
              </a:lnSpc>
              <a:buFont typeface="Wingdings" charset="2"/>
              <a:buChar char="§"/>
            </a:pPr>
            <a:endParaRPr lang="en-US" sz="2800" dirty="0">
              <a:cs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60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OpenUH</a:t>
            </a:r>
            <a:r>
              <a:rPr lang="en-US" dirty="0" smtClean="0"/>
              <a:t> compiler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54250" y="29051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4669" y="1932398"/>
            <a:ext cx="8229600" cy="4533900"/>
          </a:xfrm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§"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68965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7925361" y="5885497"/>
            <a:ext cx="1315721" cy="365125"/>
          </a:xfrm>
        </p:spPr>
        <p:txBody>
          <a:bodyPr/>
          <a:lstStyle/>
          <a:p>
            <a:pPr algn="ctr"/>
            <a:fld id="{F38DF745-7D3F-47F4-83A3-874385CFAA69}" type="slidenum">
              <a:rPr lang="en-US" smtClean="0"/>
              <a:pPr algn="ctr"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1750"/>
            <a:ext cx="8126022" cy="5715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Shmem</a:t>
            </a:r>
            <a:r>
              <a:rPr lang="en-US" dirty="0" smtClean="0"/>
              <a:t> Analyzer in </a:t>
            </a:r>
            <a:r>
              <a:rPr lang="en-US" dirty="0" err="1" smtClean="0"/>
              <a:t>Openuh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444784" y="876346"/>
            <a:ext cx="4157660" cy="99132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Compilation using </a:t>
            </a:r>
            <a:r>
              <a:rPr lang="en-US" dirty="0" err="1" smtClean="0"/>
              <a:t>OpenUH</a:t>
            </a:r>
            <a:endParaRPr lang="en-US" dirty="0" smtClean="0"/>
          </a:p>
          <a:p>
            <a:pPr algn="ctr"/>
            <a:r>
              <a:rPr lang="en-US" dirty="0" err="1" smtClean="0"/>
              <a:t>uhcc</a:t>
            </a:r>
            <a:r>
              <a:rPr lang="en-US" dirty="0" smtClean="0"/>
              <a:t> -</a:t>
            </a:r>
            <a:r>
              <a:rPr lang="en-US" dirty="0" err="1" smtClean="0"/>
              <a:t>shmem</a:t>
            </a:r>
            <a:r>
              <a:rPr lang="en-US" dirty="0" smtClean="0"/>
              <a:t>-analyzer -c 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444784" y="2223937"/>
            <a:ext cx="4157660" cy="820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Linkage </a:t>
            </a:r>
          </a:p>
          <a:p>
            <a:pPr algn="ctr"/>
            <a:r>
              <a:rPr lang="en-US" dirty="0" err="1" smtClean="0"/>
              <a:t>uhcc</a:t>
            </a:r>
            <a:r>
              <a:rPr lang="en-US" dirty="0" smtClean="0"/>
              <a:t> -</a:t>
            </a:r>
            <a:r>
              <a:rPr lang="en-US" dirty="0" err="1" smtClean="0"/>
              <a:t>shmem</a:t>
            </a:r>
            <a:r>
              <a:rPr lang="en-US" dirty="0" smtClean="0"/>
              <a:t>-</a:t>
            </a:r>
            <a:r>
              <a:rPr lang="en-US" dirty="0" smtClean="0"/>
              <a:t>analyzer </a:t>
            </a:r>
            <a:r>
              <a:rPr lang="en-US" dirty="0" smtClean="0"/>
              <a:t>*.-o 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318709"/>
              </p:ext>
            </p:extLst>
          </p:nvPr>
        </p:nvGraphicFramePr>
        <p:xfrm>
          <a:off x="2885217" y="3450550"/>
          <a:ext cx="333263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63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Symmetric Variable Checking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Bounds Checking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Checking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 Initialization Checking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Barrier Matching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Rounded Rectangle 28"/>
          <p:cNvSpPr/>
          <p:nvPr/>
        </p:nvSpPr>
        <p:spPr>
          <a:xfrm>
            <a:off x="2457792" y="5691197"/>
            <a:ext cx="4157660" cy="820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Enabling parallel optimizations:</a:t>
            </a:r>
          </a:p>
          <a:p>
            <a:pPr algn="ctr"/>
            <a:r>
              <a:rPr lang="en-US" dirty="0" smtClean="0"/>
              <a:t>message </a:t>
            </a:r>
            <a:r>
              <a:rPr lang="en-US" dirty="0" err="1" smtClean="0"/>
              <a:t>vectorization</a:t>
            </a:r>
            <a:r>
              <a:rPr lang="en-US" dirty="0" smtClean="0"/>
              <a:t>, communication/computation overlap...</a:t>
            </a:r>
          </a:p>
          <a:p>
            <a:pPr algn="ctr"/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>
            <a:off x="4403076" y="1867675"/>
            <a:ext cx="216838" cy="35626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4462548" y="3057905"/>
            <a:ext cx="216838" cy="35626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4413589" y="5334935"/>
            <a:ext cx="216838" cy="35626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78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49" y="-111125"/>
            <a:ext cx="7099301" cy="825818"/>
          </a:xfrm>
        </p:spPr>
        <p:txBody>
          <a:bodyPr>
            <a:normAutofit/>
          </a:bodyPr>
          <a:lstStyle/>
          <a:p>
            <a:r>
              <a:rPr lang="en-US" dirty="0" smtClean="0"/>
              <a:t>Current Analyses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36742"/>
              </p:ext>
            </p:extLst>
          </p:nvPr>
        </p:nvGraphicFramePr>
        <p:xfrm>
          <a:off x="142874" y="863423"/>
          <a:ext cx="8763000" cy="5647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1"/>
                <a:gridCol w="2095499"/>
                <a:gridCol w="2190750"/>
                <a:gridCol w="2190750"/>
              </a:tblGrid>
              <a:tr h="570777">
                <a:tc>
                  <a:txBody>
                    <a:bodyPr/>
                    <a:lstStyle/>
                    <a:p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Collective Operations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baseline="0" dirty="0" smtClean="0"/>
                        <a:t>RMA Operations</a:t>
                      </a:r>
                      <a:endParaRPr lang="en-US" sz="1800" i="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Synchronization Operations</a:t>
                      </a:r>
                      <a:endParaRPr lang="en-US" dirty="0"/>
                    </a:p>
                  </a:txBody>
                  <a:tcPr/>
                </a:tc>
              </a:tr>
              <a:tr h="9851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 smtClean="0"/>
                        <a:t>Symmetric</a:t>
                      </a:r>
                      <a:r>
                        <a:rPr lang="en-US" sz="1800" i="0" baseline="0" dirty="0" smtClean="0"/>
                        <a:t> variable checking </a:t>
                      </a:r>
                      <a:endParaRPr lang="en-US" sz="1800" i="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</a:tr>
              <a:tr h="9851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 smtClean="0"/>
                        <a:t>Bounds checking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</a:tr>
              <a:tr h="985176">
                <a:tc>
                  <a:txBody>
                    <a:bodyPr/>
                    <a:lstStyle/>
                    <a:p>
                      <a:r>
                        <a:rPr lang="en-US" sz="1800" i="0" dirty="0" smtClean="0"/>
                        <a:t>Type</a:t>
                      </a:r>
                      <a:r>
                        <a:rPr lang="en-US" sz="1800" i="0" baseline="0" dirty="0" smtClean="0"/>
                        <a:t> checking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</a:tr>
              <a:tr h="9851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Variable initialization</a:t>
                      </a:r>
                    </a:p>
                    <a:p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</a:tr>
              <a:tr h="985176"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Barrier matching</a:t>
                      </a:r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 smtClean="0"/>
                        <a:t>X</a:t>
                      </a:r>
                      <a:endParaRPr lang="en-US" sz="2000" i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416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21693</TotalTime>
  <Words>592</Words>
  <Application>Microsoft Macintosh PowerPoint</Application>
  <PresentationFormat>On-screen Show (4:3)</PresentationFormat>
  <Paragraphs>135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Essential</vt:lpstr>
      <vt:lpstr>Openshmem analyzer (OSA)</vt:lpstr>
      <vt:lpstr>Acknowledgment </vt:lpstr>
      <vt:lpstr>Outline</vt:lpstr>
      <vt:lpstr>Introduction</vt:lpstr>
      <vt:lpstr>Motivation</vt:lpstr>
      <vt:lpstr>Features</vt:lpstr>
      <vt:lpstr>OpenUH compiler</vt:lpstr>
      <vt:lpstr>Shmem Analyzer in Openuh</vt:lpstr>
      <vt:lpstr>Current Analyses </vt:lpstr>
      <vt:lpstr>How to install</vt:lpstr>
      <vt:lpstr>How to use OpenSHMEM Analyzer (Demo)</vt:lpstr>
      <vt:lpstr>Conclusion</vt:lpstr>
      <vt:lpstr>Future work</vt:lpstr>
    </vt:vector>
  </TitlesOfParts>
  <Company>NADA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OpenSHMEM on Intel Xeon Phi </dc:title>
  <dc:creator>Dounia Khaldi</dc:creator>
  <cp:lastModifiedBy>Dounia Khaldi</cp:lastModifiedBy>
  <cp:revision>181</cp:revision>
  <dcterms:created xsi:type="dcterms:W3CDTF">2014-06-19T01:17:13Z</dcterms:created>
  <dcterms:modified xsi:type="dcterms:W3CDTF">2014-09-06T18:25:46Z</dcterms:modified>
</cp:coreProperties>
</file>