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51"/>
  </p:notesMasterIdLst>
  <p:handoutMasterIdLst>
    <p:handoutMasterId r:id="rId52"/>
  </p:handoutMasterIdLst>
  <p:sldIdLst>
    <p:sldId id="290" r:id="rId7"/>
    <p:sldId id="281" r:id="rId8"/>
    <p:sldId id="367" r:id="rId9"/>
    <p:sldId id="293" r:id="rId10"/>
    <p:sldId id="341" r:id="rId11"/>
    <p:sldId id="342" r:id="rId12"/>
    <p:sldId id="343" r:id="rId13"/>
    <p:sldId id="344" r:id="rId14"/>
    <p:sldId id="368" r:id="rId15"/>
    <p:sldId id="292" r:id="rId16"/>
    <p:sldId id="345" r:id="rId17"/>
    <p:sldId id="346" r:id="rId18"/>
    <p:sldId id="347" r:id="rId19"/>
    <p:sldId id="348" r:id="rId20"/>
    <p:sldId id="349" r:id="rId21"/>
    <p:sldId id="350" r:id="rId22"/>
    <p:sldId id="351" r:id="rId23"/>
    <p:sldId id="369" r:id="rId24"/>
    <p:sldId id="352" r:id="rId25"/>
    <p:sldId id="353" r:id="rId26"/>
    <p:sldId id="354" r:id="rId27"/>
    <p:sldId id="355" r:id="rId28"/>
    <p:sldId id="356" r:id="rId29"/>
    <p:sldId id="357" r:id="rId30"/>
    <p:sldId id="359" r:id="rId31"/>
    <p:sldId id="358" r:id="rId32"/>
    <p:sldId id="360" r:id="rId33"/>
    <p:sldId id="361" r:id="rId34"/>
    <p:sldId id="370" r:id="rId35"/>
    <p:sldId id="362" r:id="rId36"/>
    <p:sldId id="363" r:id="rId37"/>
    <p:sldId id="372" r:id="rId38"/>
    <p:sldId id="373" r:id="rId39"/>
    <p:sldId id="374" r:id="rId40"/>
    <p:sldId id="375" r:id="rId41"/>
    <p:sldId id="371" r:id="rId42"/>
    <p:sldId id="364" r:id="rId43"/>
    <p:sldId id="365" r:id="rId44"/>
    <p:sldId id="366" r:id="rId45"/>
    <p:sldId id="376" r:id="rId46"/>
    <p:sldId id="377" r:id="rId47"/>
    <p:sldId id="378" r:id="rId48"/>
    <p:sldId id="379" r:id="rId49"/>
    <p:sldId id="316" r:id="rId50"/>
  </p:sldIdLst>
  <p:sldSz cx="9144000" cy="6858000" type="screen4x3"/>
  <p:notesSz cx="10020300" cy="6888163"/>
  <p:defaultTextStyle>
    <a:defPPr>
      <a:defRPr lang="en-Z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30F"/>
    <a:srgbClr val="83725B"/>
    <a:srgbClr val="003896"/>
    <a:srgbClr val="B2B2B2"/>
    <a:srgbClr val="C0C0C0"/>
    <a:srgbClr val="EAEAEA"/>
    <a:srgbClr val="C97A00"/>
    <a:srgbClr val="858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94660"/>
  </p:normalViewPr>
  <p:slideViewPr>
    <p:cSldViewPr snapToObjects="1">
      <p:cViewPr>
        <p:scale>
          <a:sx n="100" d="100"/>
          <a:sy n="100" d="100"/>
        </p:scale>
        <p:origin x="-1944" y="-432"/>
      </p:cViewPr>
      <p:guideLst>
        <p:guide orient="horz" pos="1253"/>
        <p:guide orient="horz" pos="890"/>
        <p:guide orient="horz" pos="3657"/>
        <p:guide orient="horz" pos="1752"/>
        <p:guide orient="horz" pos="4156"/>
        <p:guide orient="horz" pos="3475"/>
        <p:guide pos="5556"/>
        <p:guide pos="5420"/>
        <p:guide pos="340"/>
        <p:guide pos="576"/>
        <p:guide pos="41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7602"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GB"/>
          </a:p>
        </p:txBody>
      </p:sp>
      <p:sp>
        <p:nvSpPr>
          <p:cNvPr id="537603" name="Rectangle 3"/>
          <p:cNvSpPr>
            <a:spLocks noGrp="1" noChangeArrowheads="1"/>
          </p:cNvSpPr>
          <p:nvPr>
            <p:ph type="dt" sz="quarter"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GB"/>
          </a:p>
        </p:txBody>
      </p:sp>
      <p:sp>
        <p:nvSpPr>
          <p:cNvPr id="537604" name="Rectangle 4"/>
          <p:cNvSpPr>
            <a:spLocks noGrp="1" noChangeArrowheads="1"/>
          </p:cNvSpPr>
          <p:nvPr>
            <p:ph type="ftr" sz="quarter" idx="2"/>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GB"/>
          </a:p>
        </p:txBody>
      </p:sp>
      <p:sp>
        <p:nvSpPr>
          <p:cNvPr id="537605" name="Rectangle 5"/>
          <p:cNvSpPr>
            <a:spLocks noGrp="1" noChangeArrowheads="1"/>
          </p:cNvSpPr>
          <p:nvPr>
            <p:ph type="sldNum" sz="quarter" idx="3"/>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00A8E61D-4C94-4069-9068-1871CA39BB14}" type="slidenum">
              <a:rPr lang="en-GB"/>
              <a:pPr>
                <a:defRPr/>
              </a:pPr>
              <a:t>‹#›</a:t>
            </a:fld>
            <a:endParaRPr lang="en-GB"/>
          </a:p>
        </p:txBody>
      </p:sp>
    </p:spTree>
    <p:extLst>
      <p:ext uri="{BB962C8B-B14F-4D97-AF65-F5344CB8AC3E}">
        <p14:creationId xmlns:p14="http://schemas.microsoft.com/office/powerpoint/2010/main" val="30295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8386"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ZA"/>
          </a:p>
        </p:txBody>
      </p:sp>
      <p:sp>
        <p:nvSpPr>
          <p:cNvPr id="528387" name="Rectangle 3"/>
          <p:cNvSpPr>
            <a:spLocks noGrp="1" noChangeArrowheads="1"/>
          </p:cNvSpPr>
          <p:nvPr>
            <p:ph type="dt"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ZA"/>
          </a:p>
        </p:txBody>
      </p:sp>
      <p:sp>
        <p:nvSpPr>
          <p:cNvPr id="29700" name="Rectangle 4"/>
          <p:cNvSpPr>
            <a:spLocks noGrp="1" noRot="1" noChangeAspect="1" noChangeArrowheads="1" noTextEdit="1"/>
          </p:cNvSpPr>
          <p:nvPr>
            <p:ph type="sldImg" idx="2"/>
          </p:nvPr>
        </p:nvSpPr>
        <p:spPr bwMode="auto">
          <a:xfrm>
            <a:off x="3287713" y="515938"/>
            <a:ext cx="3446462" cy="2584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8389" name="Rectangle 5"/>
          <p:cNvSpPr>
            <a:spLocks noGrp="1" noChangeArrowheads="1"/>
          </p:cNvSpPr>
          <p:nvPr>
            <p:ph type="body" sz="quarter" idx="3"/>
          </p:nvPr>
        </p:nvSpPr>
        <p:spPr bwMode="auto">
          <a:xfrm>
            <a:off x="1001713" y="3271838"/>
            <a:ext cx="8016875"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p>
            <a:pPr lvl="0"/>
            <a:r>
              <a:rPr lang="en-ZA" noProof="0" smtClean="0"/>
              <a:t>Click to edit Master text styles</a:t>
            </a:r>
          </a:p>
          <a:p>
            <a:pPr lvl="1"/>
            <a:r>
              <a:rPr lang="en-ZA" noProof="0" smtClean="0"/>
              <a:t>Second level</a:t>
            </a:r>
          </a:p>
          <a:p>
            <a:pPr lvl="2"/>
            <a:r>
              <a:rPr lang="en-ZA" noProof="0" smtClean="0"/>
              <a:t>Third level</a:t>
            </a:r>
          </a:p>
          <a:p>
            <a:pPr lvl="3"/>
            <a:r>
              <a:rPr lang="en-ZA" noProof="0" smtClean="0"/>
              <a:t>Fourth level</a:t>
            </a:r>
          </a:p>
          <a:p>
            <a:pPr lvl="4"/>
            <a:r>
              <a:rPr lang="en-ZA" noProof="0" smtClean="0"/>
              <a:t>Fifth level</a:t>
            </a:r>
          </a:p>
        </p:txBody>
      </p:sp>
      <p:sp>
        <p:nvSpPr>
          <p:cNvPr id="528390" name="Rectangle 6"/>
          <p:cNvSpPr>
            <a:spLocks noGrp="1" noChangeArrowheads="1"/>
          </p:cNvSpPr>
          <p:nvPr>
            <p:ph type="ftr" sz="quarter" idx="4"/>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ZA"/>
          </a:p>
        </p:txBody>
      </p:sp>
      <p:sp>
        <p:nvSpPr>
          <p:cNvPr id="528391" name="Rectangle 7"/>
          <p:cNvSpPr>
            <a:spLocks noGrp="1" noChangeArrowheads="1"/>
          </p:cNvSpPr>
          <p:nvPr>
            <p:ph type="sldNum" sz="quarter" idx="5"/>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EF938800-EB84-499E-82E5-5064EBDB1776}" type="slidenum">
              <a:rPr lang="en-ZA"/>
              <a:pPr>
                <a:defRPr/>
              </a:pPr>
              <a:t>‹#›</a:t>
            </a:fld>
            <a:endParaRPr lang="en-ZA"/>
          </a:p>
        </p:txBody>
      </p:sp>
    </p:spTree>
    <p:extLst>
      <p:ext uri="{BB962C8B-B14F-4D97-AF65-F5344CB8AC3E}">
        <p14:creationId xmlns:p14="http://schemas.microsoft.com/office/powerpoint/2010/main" val="2840093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0"/>
          <p:cNvGrpSpPr>
            <a:grpSpLocks/>
          </p:cNvGrpSpPr>
          <p:nvPr userDrawn="1"/>
        </p:nvGrpSpPr>
        <p:grpSpPr bwMode="auto">
          <a:xfrm>
            <a:off x="-4763" y="0"/>
            <a:ext cx="9148763" cy="6858000"/>
            <a:chOff x="-3" y="0"/>
            <a:chExt cx="5763" cy="4320"/>
          </a:xfrm>
        </p:grpSpPr>
        <p:pic>
          <p:nvPicPr>
            <p:cNvPr id="5" name="Picture 148" descr="logo sma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1"/>
            <p:cNvSpPr>
              <a:spLocks noChangeArrowheads="1"/>
            </p:cNvSpPr>
            <p:nvPr userDrawn="1"/>
          </p:nvSpPr>
          <p:spPr bwMode="auto">
            <a:xfrm>
              <a:off x="-3" y="0"/>
              <a:ext cx="5763"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pic>
          <p:nvPicPr>
            <p:cNvPr id="7" name="Picture 23" descr="d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101"/>
            <p:cNvSpPr>
              <a:spLocks noChangeArrowheads="1"/>
            </p:cNvSpPr>
            <p:nvPr userDrawn="1"/>
          </p:nvSpPr>
          <p:spPr bwMode="auto">
            <a:xfrm>
              <a:off x="232" y="819"/>
              <a:ext cx="1448" cy="1447"/>
            </a:xfrm>
            <a:prstGeom prst="ellipse">
              <a:avLst/>
            </a:prstGeom>
            <a:solidFill>
              <a:srgbClr val="83725B"/>
            </a:solidFill>
            <a:ln w="9525">
              <a:solidFill>
                <a:srgbClr val="83725B"/>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9" name="Oval 102" descr="coolers"/>
            <p:cNvSpPr>
              <a:spLocks noChangeArrowheads="1"/>
            </p:cNvSpPr>
            <p:nvPr userDrawn="1"/>
          </p:nvSpPr>
          <p:spPr bwMode="auto">
            <a:xfrm>
              <a:off x="275" y="858"/>
              <a:ext cx="1362" cy="1369"/>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0" name="Oval 103"/>
            <p:cNvSpPr>
              <a:spLocks noChangeArrowheads="1"/>
            </p:cNvSpPr>
            <p:nvPr userDrawn="1"/>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1" name="Oval 104"/>
            <p:cNvSpPr>
              <a:spLocks noChangeArrowheads="1"/>
            </p:cNvSpPr>
            <p:nvPr userDrawn="1"/>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2" name="Oval 105"/>
            <p:cNvSpPr>
              <a:spLocks noChangeArrowheads="1"/>
            </p:cNvSpPr>
            <p:nvPr userDrawn="1"/>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3" name="Oval 106"/>
            <p:cNvSpPr>
              <a:spLocks noChangeArrowheads="1"/>
            </p:cNvSpPr>
            <p:nvPr userDrawn="1"/>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4" name="Oval 107"/>
            <p:cNvSpPr>
              <a:spLocks noChangeArrowheads="1"/>
            </p:cNvSpPr>
            <p:nvPr userDrawn="1"/>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 name="Oval 108"/>
            <p:cNvSpPr>
              <a:spLocks noChangeArrowheads="1"/>
            </p:cNvSpPr>
            <p:nvPr userDrawn="1"/>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6" name="Oval 109"/>
            <p:cNvSpPr>
              <a:spLocks noChangeArrowheads="1"/>
            </p:cNvSpPr>
            <p:nvPr userDrawn="1"/>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7" name="Oval 110"/>
            <p:cNvSpPr>
              <a:spLocks noChangeArrowheads="1"/>
            </p:cNvSpPr>
            <p:nvPr userDrawn="1"/>
          </p:nvSpPr>
          <p:spPr bwMode="auto">
            <a:xfrm>
              <a:off x="614" y="422"/>
              <a:ext cx="739" cy="747"/>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 name="Oval 111"/>
            <p:cNvSpPr>
              <a:spLocks noChangeArrowheads="1"/>
            </p:cNvSpPr>
            <p:nvPr userDrawn="1"/>
          </p:nvSpPr>
          <p:spPr bwMode="auto">
            <a:xfrm>
              <a:off x="629" y="445"/>
              <a:ext cx="708" cy="708"/>
            </a:xfrm>
            <a:prstGeom prst="ellipse">
              <a:avLst/>
            </a:prstGeom>
            <a:solidFill>
              <a:srgbClr val="8C7F6D"/>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 name="Oval 112"/>
            <p:cNvSpPr>
              <a:spLocks noChangeArrowheads="1"/>
            </p:cNvSpPr>
            <p:nvPr userDrawn="1"/>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0" name="Oval 113"/>
            <p:cNvSpPr>
              <a:spLocks noChangeArrowheads="1"/>
            </p:cNvSpPr>
            <p:nvPr userDrawn="1"/>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1" name="Oval 114"/>
            <p:cNvSpPr>
              <a:spLocks noChangeArrowheads="1"/>
            </p:cNvSpPr>
            <p:nvPr userDrawn="1"/>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2" name="Oval 115"/>
            <p:cNvSpPr>
              <a:spLocks noChangeArrowheads="1"/>
            </p:cNvSpPr>
            <p:nvPr userDrawn="1"/>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3" name="Oval 116"/>
            <p:cNvSpPr>
              <a:spLocks noChangeArrowheads="1"/>
            </p:cNvSpPr>
            <p:nvPr userDrawn="1"/>
          </p:nvSpPr>
          <p:spPr bwMode="auto">
            <a:xfrm>
              <a:off x="629" y="445"/>
              <a:ext cx="708" cy="708"/>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4" name="Oval 117"/>
            <p:cNvSpPr>
              <a:spLocks noChangeArrowheads="1"/>
            </p:cNvSpPr>
            <p:nvPr userDrawn="1"/>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5" name="Oval 118" descr="face"/>
            <p:cNvSpPr>
              <a:spLocks noChangeArrowheads="1"/>
            </p:cNvSpPr>
            <p:nvPr userDrawn="1"/>
          </p:nvSpPr>
          <p:spPr bwMode="auto">
            <a:xfrm>
              <a:off x="633" y="445"/>
              <a:ext cx="700" cy="701"/>
            </a:xfrm>
            <a:prstGeom prst="ellipse">
              <a:avLst/>
            </a:prstGeom>
            <a:blipFill dpi="0" rotWithShape="1">
              <a:blip r:embed="rId5">
                <a:lum contrast="6000"/>
              </a:blip>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6" name="Oval 119"/>
            <p:cNvSpPr>
              <a:spLocks noChangeArrowheads="1"/>
            </p:cNvSpPr>
            <p:nvPr userDrawn="1"/>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7" name="Oval 120"/>
            <p:cNvSpPr>
              <a:spLocks noChangeArrowheads="1"/>
            </p:cNvSpPr>
            <p:nvPr userDrawn="1"/>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8" name="Oval 121"/>
            <p:cNvSpPr>
              <a:spLocks noChangeArrowheads="1"/>
            </p:cNvSpPr>
            <p:nvPr userDrawn="1"/>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9" name="Oval 122"/>
            <p:cNvSpPr>
              <a:spLocks noChangeArrowheads="1"/>
            </p:cNvSpPr>
            <p:nvPr userDrawn="1"/>
          </p:nvSpPr>
          <p:spPr bwMode="auto">
            <a:xfrm>
              <a:off x="264" y="2002"/>
              <a:ext cx="1213" cy="1205"/>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0" name="Oval 123"/>
            <p:cNvSpPr>
              <a:spLocks noChangeArrowheads="1"/>
            </p:cNvSpPr>
            <p:nvPr userDrawn="1"/>
          </p:nvSpPr>
          <p:spPr bwMode="auto">
            <a:xfrm>
              <a:off x="303" y="2033"/>
              <a:ext cx="1135" cy="1143"/>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1" name="Oval 124"/>
            <p:cNvSpPr>
              <a:spLocks noChangeArrowheads="1"/>
            </p:cNvSpPr>
            <p:nvPr userDrawn="1"/>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 name="Oval 125"/>
            <p:cNvSpPr>
              <a:spLocks noChangeArrowheads="1"/>
            </p:cNvSpPr>
            <p:nvPr userDrawn="1"/>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 name="Oval 126"/>
            <p:cNvSpPr>
              <a:spLocks noChangeArrowheads="1"/>
            </p:cNvSpPr>
            <p:nvPr userDrawn="1"/>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 name="Oval 127"/>
            <p:cNvSpPr>
              <a:spLocks noChangeArrowheads="1"/>
            </p:cNvSpPr>
            <p:nvPr userDrawn="1"/>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 name="Oval 128" descr="new smal workers"/>
            <p:cNvSpPr>
              <a:spLocks noChangeArrowheads="1"/>
            </p:cNvSpPr>
            <p:nvPr userDrawn="1"/>
          </p:nvSpPr>
          <p:spPr bwMode="auto">
            <a:xfrm>
              <a:off x="304" y="2033"/>
              <a:ext cx="1135" cy="1143"/>
            </a:xfrm>
            <a:prstGeom prst="ellipse">
              <a:avLst/>
            </a:prstGeom>
            <a:blipFill dpi="0" rotWithShape="1">
              <a:blip r:embed="rId6">
                <a:lum contrast="12000"/>
              </a:blip>
              <a:srcRect/>
              <a:stretch>
                <a:fillRect/>
              </a:stretch>
            </a:blipFill>
            <a:ln>
              <a:noFill/>
            </a:ln>
            <a:extLst>
              <a:ext uri="{91240B29-F687-4F45-9708-019B960494DF}">
                <a14:hiddenLine xmlns:a14="http://schemas.microsoft.com/office/drawing/2010/main" w="0">
                  <a:solidFill>
                    <a:srgbClr val="83725B"/>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 name="Oval 129"/>
            <p:cNvSpPr>
              <a:spLocks noChangeArrowheads="1"/>
            </p:cNvSpPr>
            <p:nvPr userDrawn="1"/>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7" name="Oval 130"/>
            <p:cNvSpPr>
              <a:spLocks noChangeArrowheads="1"/>
            </p:cNvSpPr>
            <p:nvPr userDrawn="1"/>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8" name="Oval 131"/>
            <p:cNvSpPr>
              <a:spLocks noChangeArrowheads="1"/>
            </p:cNvSpPr>
            <p:nvPr userDrawn="1"/>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9" name="Oval 132"/>
            <p:cNvSpPr>
              <a:spLocks noChangeArrowheads="1"/>
            </p:cNvSpPr>
            <p:nvPr userDrawn="1"/>
          </p:nvSpPr>
          <p:spPr bwMode="auto">
            <a:xfrm>
              <a:off x="614" y="2990"/>
              <a:ext cx="1003" cy="1011"/>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0" name="Oval 133"/>
            <p:cNvSpPr>
              <a:spLocks noChangeArrowheads="1"/>
            </p:cNvSpPr>
            <p:nvPr userDrawn="1"/>
          </p:nvSpPr>
          <p:spPr bwMode="auto">
            <a:xfrm>
              <a:off x="645" y="3021"/>
              <a:ext cx="941" cy="949"/>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1" name="Oval 134"/>
            <p:cNvSpPr>
              <a:spLocks noChangeArrowheads="1"/>
            </p:cNvSpPr>
            <p:nvPr userDrawn="1"/>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2" name="Oval 135"/>
            <p:cNvSpPr>
              <a:spLocks noChangeArrowheads="1"/>
            </p:cNvSpPr>
            <p:nvPr userDrawn="1"/>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3" name="Oval 136"/>
            <p:cNvSpPr>
              <a:spLocks noChangeArrowheads="1"/>
            </p:cNvSpPr>
            <p:nvPr userDrawn="1"/>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 name="Oval 137"/>
            <p:cNvSpPr>
              <a:spLocks noChangeArrowheads="1"/>
            </p:cNvSpPr>
            <p:nvPr userDrawn="1"/>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5" name="Oval 138" descr="boom"/>
            <p:cNvSpPr>
              <a:spLocks noChangeArrowheads="1"/>
            </p:cNvSpPr>
            <p:nvPr userDrawn="1"/>
          </p:nvSpPr>
          <p:spPr bwMode="auto">
            <a:xfrm>
              <a:off x="638" y="3018"/>
              <a:ext cx="949" cy="957"/>
            </a:xfrm>
            <a:prstGeom prst="ellipse">
              <a:avLst/>
            </a:prstGeom>
            <a:blipFill dpi="0" rotWithShape="1">
              <a:blip r:embed="rId7">
                <a:lum contrast="6000"/>
              </a:blip>
              <a:srcRect/>
              <a:stretch>
                <a:fillRect/>
              </a:stretch>
            </a:blipFill>
            <a:ln>
              <a:noFill/>
            </a:ln>
            <a:extLst>
              <a:ext uri="{91240B29-F687-4F45-9708-019B960494DF}">
                <a14:hiddenLine xmlns:a14="http://schemas.microsoft.com/office/drawing/2010/main" w="9525">
                  <a:solidFill>
                    <a:srgbClr val="83725B"/>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6" name="Oval 139"/>
            <p:cNvSpPr>
              <a:spLocks noChangeArrowheads="1"/>
            </p:cNvSpPr>
            <p:nvPr userDrawn="1"/>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7" name="Oval 140"/>
            <p:cNvSpPr>
              <a:spLocks noChangeArrowheads="1"/>
            </p:cNvSpPr>
            <p:nvPr userDrawn="1"/>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8" name="Oval 141"/>
            <p:cNvSpPr>
              <a:spLocks noChangeArrowheads="1"/>
            </p:cNvSpPr>
            <p:nvPr userDrawn="1"/>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sp>
        <p:nvSpPr>
          <p:cNvPr id="3075" name="Rectangle 3"/>
          <p:cNvSpPr>
            <a:spLocks noGrp="1" noChangeArrowheads="1"/>
          </p:cNvSpPr>
          <p:nvPr>
            <p:ph type="ctrTitle"/>
          </p:nvPr>
        </p:nvSpPr>
        <p:spPr>
          <a:xfrm>
            <a:off x="3059113" y="3271838"/>
            <a:ext cx="5545137" cy="676275"/>
          </a:xfrm>
        </p:spPr>
        <p:txBody>
          <a:bodyPr anchor="b"/>
          <a:lstStyle>
            <a:lvl1pPr>
              <a:defRPr>
                <a:solidFill>
                  <a:srgbClr val="003896"/>
                </a:solidFill>
              </a:defRPr>
            </a:lvl1pPr>
          </a:lstStyle>
          <a:p>
            <a:pPr lvl="0"/>
            <a:r>
              <a:rPr lang="en-ZA" noProof="0" smtClean="0"/>
              <a:t>Click to edit Master title style</a:t>
            </a:r>
          </a:p>
        </p:txBody>
      </p:sp>
      <p:sp>
        <p:nvSpPr>
          <p:cNvPr id="3076" name="Rectangle 4"/>
          <p:cNvSpPr>
            <a:spLocks noGrp="1" noChangeArrowheads="1"/>
          </p:cNvSpPr>
          <p:nvPr>
            <p:ph type="subTitle" idx="1"/>
          </p:nvPr>
        </p:nvSpPr>
        <p:spPr>
          <a:xfrm>
            <a:off x="3059113" y="4092575"/>
            <a:ext cx="5545137" cy="2220913"/>
          </a:xfrm>
        </p:spPr>
        <p:txBody>
          <a:bodyPr/>
          <a:lstStyle>
            <a:lvl1pPr marL="0" indent="0">
              <a:buFontTx/>
              <a:buNone/>
              <a:defRPr sz="1800">
                <a:solidFill>
                  <a:srgbClr val="83725B"/>
                </a:solidFill>
              </a:defRPr>
            </a:lvl1pPr>
          </a:lstStyle>
          <a:p>
            <a:pPr lvl="0"/>
            <a:r>
              <a:rPr lang="en-ZA" noProof="0" smtClean="0"/>
              <a:t>Click to edit Master subtitle style</a:t>
            </a:r>
          </a:p>
        </p:txBody>
      </p:sp>
    </p:spTree>
    <p:extLst>
      <p:ext uri="{BB962C8B-B14F-4D97-AF65-F5344CB8AC3E}">
        <p14:creationId xmlns:p14="http://schemas.microsoft.com/office/powerpoint/2010/main" val="363352416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0754DAFB-E0E1-4DE6-BCD1-69412698B1CF}" type="slidenum">
              <a:rPr lang="en-ZA"/>
              <a:pPr>
                <a:defRPr/>
              </a:pPr>
              <a:t>‹#›</a:t>
            </a:fld>
            <a:endParaRPr lang="en-ZA"/>
          </a:p>
        </p:txBody>
      </p:sp>
    </p:spTree>
    <p:extLst>
      <p:ext uri="{BB962C8B-B14F-4D97-AF65-F5344CB8AC3E}">
        <p14:creationId xmlns:p14="http://schemas.microsoft.com/office/powerpoint/2010/main" val="97192314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166688"/>
            <a:ext cx="2093913" cy="631507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36563" y="166688"/>
            <a:ext cx="6132512" cy="6315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F476ED26-B534-467D-911B-CDB977CE4D93}" type="slidenum">
              <a:rPr lang="en-ZA"/>
              <a:pPr>
                <a:defRPr/>
              </a:pPr>
              <a:t>‹#›</a:t>
            </a:fld>
            <a:endParaRPr lang="en-ZA"/>
          </a:p>
        </p:txBody>
      </p:sp>
    </p:spTree>
    <p:extLst>
      <p:ext uri="{BB962C8B-B14F-4D97-AF65-F5344CB8AC3E}">
        <p14:creationId xmlns:p14="http://schemas.microsoft.com/office/powerpoint/2010/main" val="4280843480"/>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36563" y="166688"/>
            <a:ext cx="8378825" cy="6315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Slide Number Placeholder 4"/>
          <p:cNvSpPr>
            <a:spLocks noGrp="1"/>
          </p:cNvSpPr>
          <p:nvPr>
            <p:ph type="sldNum" sz="quarter" idx="11"/>
          </p:nvPr>
        </p:nvSpPr>
        <p:spPr>
          <a:xfrm>
            <a:off x="3851275" y="6453188"/>
            <a:ext cx="1008063" cy="268287"/>
          </a:xfrm>
        </p:spPr>
        <p:txBody>
          <a:bodyPr/>
          <a:lstStyle>
            <a:lvl1pPr>
              <a:defRPr/>
            </a:lvl1pPr>
          </a:lstStyle>
          <a:p>
            <a:pPr>
              <a:defRPr/>
            </a:pPr>
            <a:fld id="{32CF20DF-4286-4DBB-A48D-B95D230A91F4}" type="slidenum">
              <a:rPr lang="en-ZA"/>
              <a:pPr>
                <a:defRPr/>
              </a:pPr>
              <a:t>‹#›</a:t>
            </a:fld>
            <a:endParaRPr lang="en-ZA"/>
          </a:p>
        </p:txBody>
      </p:sp>
    </p:spTree>
    <p:extLst>
      <p:ext uri="{BB962C8B-B14F-4D97-AF65-F5344CB8AC3E}">
        <p14:creationId xmlns:p14="http://schemas.microsoft.com/office/powerpoint/2010/main" val="137800070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42AFAAE5-0D67-455B-B4A3-B6C98A63DF7D}" type="slidenum">
              <a:rPr lang="en-ZA"/>
              <a:pPr>
                <a:defRPr/>
              </a:pPr>
              <a:t>‹#›</a:t>
            </a:fld>
            <a:endParaRPr lang="en-ZA"/>
          </a:p>
        </p:txBody>
      </p:sp>
    </p:spTree>
    <p:extLst>
      <p:ext uri="{BB962C8B-B14F-4D97-AF65-F5344CB8AC3E}">
        <p14:creationId xmlns:p14="http://schemas.microsoft.com/office/powerpoint/2010/main" val="2565148674"/>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DFBE4444-6D7C-488B-A805-B9209C86AC61}" type="slidenum">
              <a:rPr lang="en-ZA"/>
              <a:pPr>
                <a:defRPr/>
              </a:pPr>
              <a:t>‹#›</a:t>
            </a:fld>
            <a:endParaRPr lang="en-ZA"/>
          </a:p>
        </p:txBody>
      </p:sp>
    </p:spTree>
    <p:extLst>
      <p:ext uri="{BB962C8B-B14F-4D97-AF65-F5344CB8AC3E}">
        <p14:creationId xmlns:p14="http://schemas.microsoft.com/office/powerpoint/2010/main" val="390318161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36563" y="1436688"/>
            <a:ext cx="4113212"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702175" y="1436688"/>
            <a:ext cx="41132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453039F6-C780-4A70-9B2B-A0674A8A02E8}" type="slidenum">
              <a:rPr lang="en-ZA"/>
              <a:pPr>
                <a:defRPr/>
              </a:pPr>
              <a:t>‹#›</a:t>
            </a:fld>
            <a:endParaRPr lang="en-ZA"/>
          </a:p>
        </p:txBody>
      </p:sp>
    </p:spTree>
    <p:extLst>
      <p:ext uri="{BB962C8B-B14F-4D97-AF65-F5344CB8AC3E}">
        <p14:creationId xmlns:p14="http://schemas.microsoft.com/office/powerpoint/2010/main" val="42423951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lvl1pPr>
              <a:defRPr/>
            </a:lvl1pPr>
          </a:lstStyle>
          <a:p>
            <a:pPr>
              <a:defRPr/>
            </a:pPr>
            <a:endParaRPr lang="en-ZA"/>
          </a:p>
        </p:txBody>
      </p:sp>
      <p:sp>
        <p:nvSpPr>
          <p:cNvPr id="8" name="Footer Placeholder 7"/>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9" name="Slide Number Placeholder 8"/>
          <p:cNvSpPr>
            <a:spLocks noGrp="1"/>
          </p:cNvSpPr>
          <p:nvPr>
            <p:ph type="sldNum" sz="quarter" idx="12"/>
          </p:nvPr>
        </p:nvSpPr>
        <p:spPr/>
        <p:txBody>
          <a:bodyPr/>
          <a:lstStyle>
            <a:lvl1pPr>
              <a:defRPr/>
            </a:lvl1pPr>
          </a:lstStyle>
          <a:p>
            <a:pPr>
              <a:defRPr/>
            </a:pPr>
            <a:fld id="{837BDC37-E4ED-41FF-8F16-B8444F82DD46}" type="slidenum">
              <a:rPr lang="en-ZA"/>
              <a:pPr>
                <a:defRPr/>
              </a:pPr>
              <a:t>‹#›</a:t>
            </a:fld>
            <a:endParaRPr lang="en-ZA"/>
          </a:p>
        </p:txBody>
      </p:sp>
    </p:spTree>
    <p:extLst>
      <p:ext uri="{BB962C8B-B14F-4D97-AF65-F5344CB8AC3E}">
        <p14:creationId xmlns:p14="http://schemas.microsoft.com/office/powerpoint/2010/main" val="127870456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Footer Placeholder 3"/>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5" name="Slide Number Placeholder 4"/>
          <p:cNvSpPr>
            <a:spLocks noGrp="1"/>
          </p:cNvSpPr>
          <p:nvPr>
            <p:ph type="sldNum" sz="quarter" idx="12"/>
          </p:nvPr>
        </p:nvSpPr>
        <p:spPr/>
        <p:txBody>
          <a:bodyPr/>
          <a:lstStyle>
            <a:lvl1pPr>
              <a:defRPr/>
            </a:lvl1pPr>
          </a:lstStyle>
          <a:p>
            <a:pPr>
              <a:defRPr/>
            </a:pPr>
            <a:fld id="{73994D00-22FD-490C-996E-3A74D55806FE}" type="slidenum">
              <a:rPr lang="en-ZA"/>
              <a:pPr>
                <a:defRPr/>
              </a:pPr>
              <a:t>‹#›</a:t>
            </a:fld>
            <a:endParaRPr lang="en-ZA"/>
          </a:p>
        </p:txBody>
      </p:sp>
    </p:spTree>
    <p:extLst>
      <p:ext uri="{BB962C8B-B14F-4D97-AF65-F5344CB8AC3E}">
        <p14:creationId xmlns:p14="http://schemas.microsoft.com/office/powerpoint/2010/main" val="422730123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ZA"/>
          </a:p>
        </p:txBody>
      </p:sp>
      <p:sp>
        <p:nvSpPr>
          <p:cNvPr id="3" name="Footer Placeholder 2"/>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4" name="Slide Number Placeholder 3"/>
          <p:cNvSpPr>
            <a:spLocks noGrp="1"/>
          </p:cNvSpPr>
          <p:nvPr>
            <p:ph type="sldNum" sz="quarter" idx="12"/>
          </p:nvPr>
        </p:nvSpPr>
        <p:spPr/>
        <p:txBody>
          <a:bodyPr/>
          <a:lstStyle>
            <a:lvl1pPr>
              <a:defRPr/>
            </a:lvl1pPr>
          </a:lstStyle>
          <a:p>
            <a:pPr>
              <a:defRPr/>
            </a:pPr>
            <a:fld id="{D28B3F56-D2A9-45B7-8DFA-AE99F70D496B}" type="slidenum">
              <a:rPr lang="en-ZA"/>
              <a:pPr>
                <a:defRPr/>
              </a:pPr>
              <a:t>‹#›</a:t>
            </a:fld>
            <a:endParaRPr lang="en-ZA"/>
          </a:p>
        </p:txBody>
      </p:sp>
    </p:spTree>
    <p:extLst>
      <p:ext uri="{BB962C8B-B14F-4D97-AF65-F5344CB8AC3E}">
        <p14:creationId xmlns:p14="http://schemas.microsoft.com/office/powerpoint/2010/main" val="3050815213"/>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06368D0D-B492-43A4-9678-65DCB5A3FDB3}" type="slidenum">
              <a:rPr lang="en-ZA"/>
              <a:pPr>
                <a:defRPr/>
              </a:pPr>
              <a:t>‹#›</a:t>
            </a:fld>
            <a:endParaRPr lang="en-ZA"/>
          </a:p>
        </p:txBody>
      </p:sp>
    </p:spTree>
    <p:extLst>
      <p:ext uri="{BB962C8B-B14F-4D97-AF65-F5344CB8AC3E}">
        <p14:creationId xmlns:p14="http://schemas.microsoft.com/office/powerpoint/2010/main" val="346702727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32E31437-09F7-4E06-B1FC-CBFB57228571}" type="slidenum">
              <a:rPr lang="en-ZA"/>
              <a:pPr>
                <a:defRPr/>
              </a:pPr>
              <a:t>‹#›</a:t>
            </a:fld>
            <a:endParaRPr lang="en-ZA"/>
          </a:p>
        </p:txBody>
      </p:sp>
    </p:spTree>
    <p:extLst>
      <p:ext uri="{BB962C8B-B14F-4D97-AF65-F5344CB8AC3E}">
        <p14:creationId xmlns:p14="http://schemas.microsoft.com/office/powerpoint/2010/main" val="154382895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3" descr="logo smal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2863" y="341313"/>
            <a:ext cx="11731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7" descr="topsoli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75914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2"/>
          <p:cNvSpPr>
            <a:spLocks noGrp="1" noChangeArrowheads="1"/>
          </p:cNvSpPr>
          <p:nvPr>
            <p:ph type="title"/>
          </p:nvPr>
        </p:nvSpPr>
        <p:spPr bwMode="auto">
          <a:xfrm>
            <a:off x="436563" y="166688"/>
            <a:ext cx="651986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ZA" altLang="en-US" smtClean="0"/>
              <a:t>Click to edit Master title style</a:t>
            </a:r>
          </a:p>
        </p:txBody>
      </p:sp>
      <p:sp>
        <p:nvSpPr>
          <p:cNvPr id="5125" name="Rectangle 3"/>
          <p:cNvSpPr>
            <a:spLocks noGrp="1" noChangeArrowheads="1"/>
          </p:cNvSpPr>
          <p:nvPr>
            <p:ph type="body" idx="1"/>
          </p:nvPr>
        </p:nvSpPr>
        <p:spPr bwMode="auto">
          <a:xfrm>
            <a:off x="436563" y="1436688"/>
            <a:ext cx="8378825"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ZA" altLang="en-US" smtClean="0"/>
              <a:t>Click to edit Master text styles</a:t>
            </a:r>
          </a:p>
          <a:p>
            <a:pPr lvl="1"/>
            <a:r>
              <a:rPr lang="en-ZA" altLang="en-US" smtClean="0"/>
              <a:t>Second level</a:t>
            </a:r>
          </a:p>
          <a:p>
            <a:pPr lvl="2"/>
            <a:r>
              <a:rPr lang="en-ZA" altLang="en-US" smtClean="0"/>
              <a:t>Third level</a:t>
            </a:r>
          </a:p>
          <a:p>
            <a:pPr lvl="3"/>
            <a:r>
              <a:rPr lang="en-ZA" altLang="en-US" smtClean="0"/>
              <a:t>Fourth level</a:t>
            </a:r>
          </a:p>
          <a:p>
            <a:pPr lvl="4"/>
            <a:r>
              <a:rPr lang="en-ZA" altLang="en-US" smtClean="0"/>
              <a:t>Fifth level</a:t>
            </a:r>
          </a:p>
        </p:txBody>
      </p:sp>
      <p:sp>
        <p:nvSpPr>
          <p:cNvPr id="1061" name="Rectangle 37"/>
          <p:cNvSpPr>
            <a:spLocks noGrp="1" noChangeArrowheads="1"/>
          </p:cNvSpPr>
          <p:nvPr>
            <p:ph type="dt" sz="half" idx="2"/>
          </p:nvPr>
        </p:nvSpPr>
        <p:spPr bwMode="auto">
          <a:xfrm>
            <a:off x="457200" y="6453188"/>
            <a:ext cx="1738313"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solidFill>
                  <a:srgbClr val="83725B"/>
                </a:solidFill>
              </a:defRPr>
            </a:lvl1pPr>
          </a:lstStyle>
          <a:p>
            <a:pPr>
              <a:defRPr/>
            </a:pPr>
            <a:endParaRPr lang="en-ZA"/>
          </a:p>
        </p:txBody>
      </p:sp>
      <p:sp>
        <p:nvSpPr>
          <p:cNvPr id="1063" name="Rectangle 39"/>
          <p:cNvSpPr>
            <a:spLocks noGrp="1" noChangeArrowheads="1"/>
          </p:cNvSpPr>
          <p:nvPr>
            <p:ph type="sldNum" sz="quarter" idx="4"/>
          </p:nvPr>
        </p:nvSpPr>
        <p:spPr bwMode="auto">
          <a:xfrm>
            <a:off x="3924300" y="6453188"/>
            <a:ext cx="935038"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solidFill>
                  <a:srgbClr val="83725B"/>
                </a:solidFill>
              </a:defRPr>
            </a:lvl1pPr>
          </a:lstStyle>
          <a:p>
            <a:pPr>
              <a:defRPr/>
            </a:pPr>
            <a:fld id="{0157802C-9CEA-412C-A894-168E2007F29A}" type="slidenum">
              <a:rPr lang="en-ZA"/>
              <a:pPr>
                <a:defRPr/>
              </a:pPr>
              <a:t>‹#›</a:t>
            </a:fld>
            <a:endParaRPr lang="en-ZA"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transition spd="slow">
    <p:fade/>
  </p:transition>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400">
          <a:solidFill>
            <a:schemeClr val="bg1"/>
          </a:solidFill>
          <a:latin typeface="+mj-lt"/>
          <a:ea typeface="+mj-ea"/>
          <a:cs typeface="+mj-cs"/>
        </a:defRPr>
      </a:lvl1pPr>
      <a:lvl2pPr algn="l" rtl="0" eaLnBrk="0" fontAlgn="base" hangingPunct="0">
        <a:lnSpc>
          <a:spcPct val="85000"/>
        </a:lnSpc>
        <a:spcBef>
          <a:spcPct val="0"/>
        </a:spcBef>
        <a:spcAft>
          <a:spcPct val="0"/>
        </a:spcAft>
        <a:defRPr sz="2400">
          <a:solidFill>
            <a:schemeClr val="bg1"/>
          </a:solidFill>
          <a:latin typeface="Arial" charset="0"/>
          <a:cs typeface="Arial" charset="0"/>
        </a:defRPr>
      </a:lvl2pPr>
      <a:lvl3pPr algn="l" rtl="0" eaLnBrk="0" fontAlgn="base" hangingPunct="0">
        <a:lnSpc>
          <a:spcPct val="85000"/>
        </a:lnSpc>
        <a:spcBef>
          <a:spcPct val="0"/>
        </a:spcBef>
        <a:spcAft>
          <a:spcPct val="0"/>
        </a:spcAft>
        <a:defRPr sz="2400">
          <a:solidFill>
            <a:schemeClr val="bg1"/>
          </a:solidFill>
          <a:latin typeface="Arial" charset="0"/>
          <a:cs typeface="Arial" charset="0"/>
        </a:defRPr>
      </a:lvl3pPr>
      <a:lvl4pPr algn="l" rtl="0" eaLnBrk="0" fontAlgn="base" hangingPunct="0">
        <a:lnSpc>
          <a:spcPct val="85000"/>
        </a:lnSpc>
        <a:spcBef>
          <a:spcPct val="0"/>
        </a:spcBef>
        <a:spcAft>
          <a:spcPct val="0"/>
        </a:spcAft>
        <a:defRPr sz="2400">
          <a:solidFill>
            <a:schemeClr val="bg1"/>
          </a:solidFill>
          <a:latin typeface="Arial" charset="0"/>
          <a:cs typeface="Arial" charset="0"/>
        </a:defRPr>
      </a:lvl4pPr>
      <a:lvl5pPr algn="l" rtl="0" eaLnBrk="0" fontAlgn="base" hangingPunct="0">
        <a:lnSpc>
          <a:spcPct val="85000"/>
        </a:lnSpc>
        <a:spcBef>
          <a:spcPct val="0"/>
        </a:spcBef>
        <a:spcAft>
          <a:spcPct val="0"/>
        </a:spcAft>
        <a:defRPr sz="2400">
          <a:solidFill>
            <a:schemeClr val="bg1"/>
          </a:solidFill>
          <a:latin typeface="Arial" charset="0"/>
          <a:cs typeface="Arial" charset="0"/>
        </a:defRPr>
      </a:lvl5pPr>
      <a:lvl6pPr marL="457200" algn="l" rtl="0" fontAlgn="base">
        <a:lnSpc>
          <a:spcPct val="85000"/>
        </a:lnSpc>
        <a:spcBef>
          <a:spcPct val="0"/>
        </a:spcBef>
        <a:spcAft>
          <a:spcPct val="0"/>
        </a:spcAft>
        <a:defRPr sz="2400">
          <a:solidFill>
            <a:schemeClr val="bg1"/>
          </a:solidFill>
          <a:latin typeface="Arial" charset="0"/>
          <a:cs typeface="Arial" charset="0"/>
        </a:defRPr>
      </a:lvl6pPr>
      <a:lvl7pPr marL="914400" algn="l" rtl="0" fontAlgn="base">
        <a:lnSpc>
          <a:spcPct val="85000"/>
        </a:lnSpc>
        <a:spcBef>
          <a:spcPct val="0"/>
        </a:spcBef>
        <a:spcAft>
          <a:spcPct val="0"/>
        </a:spcAft>
        <a:defRPr sz="2400">
          <a:solidFill>
            <a:schemeClr val="bg1"/>
          </a:solidFill>
          <a:latin typeface="Arial" charset="0"/>
          <a:cs typeface="Arial" charset="0"/>
        </a:defRPr>
      </a:lvl7pPr>
      <a:lvl8pPr marL="1371600" algn="l" rtl="0" fontAlgn="base">
        <a:lnSpc>
          <a:spcPct val="85000"/>
        </a:lnSpc>
        <a:spcBef>
          <a:spcPct val="0"/>
        </a:spcBef>
        <a:spcAft>
          <a:spcPct val="0"/>
        </a:spcAft>
        <a:defRPr sz="2400">
          <a:solidFill>
            <a:schemeClr val="bg1"/>
          </a:solidFill>
          <a:latin typeface="Arial" charset="0"/>
          <a:cs typeface="Arial" charset="0"/>
        </a:defRPr>
      </a:lvl8pPr>
      <a:lvl9pPr marL="1828800" algn="l" rtl="0" fontAlgn="base">
        <a:lnSpc>
          <a:spcPct val="85000"/>
        </a:lnSpc>
        <a:spcBef>
          <a:spcPct val="0"/>
        </a:spcBef>
        <a:spcAft>
          <a:spcPct val="0"/>
        </a:spcAft>
        <a:defRPr sz="2400">
          <a:solidFill>
            <a:schemeClr val="bg1"/>
          </a:solidFill>
          <a:latin typeface="Arial" charset="0"/>
          <a:cs typeface="Arial" charset="0"/>
        </a:defRPr>
      </a:lvl9pPr>
    </p:titleStyle>
    <p:bodyStyle>
      <a:lvl1pPr marL="266700" indent="-266700" algn="l" rtl="0" eaLnBrk="0" fontAlgn="base" hangingPunct="0">
        <a:lnSpc>
          <a:spcPct val="90000"/>
        </a:lnSpc>
        <a:spcBef>
          <a:spcPct val="100000"/>
        </a:spcBef>
        <a:spcAft>
          <a:spcPct val="0"/>
        </a:spcAft>
        <a:buClr>
          <a:srgbClr val="8C7F6D"/>
        </a:buClr>
        <a:buChar char="•"/>
        <a:defRPr sz="2000">
          <a:solidFill>
            <a:srgbClr val="003896"/>
          </a:solidFill>
          <a:latin typeface="+mn-lt"/>
          <a:ea typeface="+mn-ea"/>
          <a:cs typeface="+mn-cs"/>
        </a:defRPr>
      </a:lvl1pPr>
      <a:lvl2pPr marL="717550" indent="-271463" algn="l" rtl="0" eaLnBrk="0" fontAlgn="base" hangingPunct="0">
        <a:lnSpc>
          <a:spcPct val="90000"/>
        </a:lnSpc>
        <a:spcBef>
          <a:spcPct val="100000"/>
        </a:spcBef>
        <a:spcAft>
          <a:spcPct val="0"/>
        </a:spcAft>
        <a:buClr>
          <a:srgbClr val="8C7F6D"/>
        </a:buClr>
        <a:buChar char="•"/>
        <a:defRPr>
          <a:solidFill>
            <a:srgbClr val="003896"/>
          </a:solidFill>
          <a:latin typeface="+mn-lt"/>
          <a:cs typeface="+mn-cs"/>
        </a:defRPr>
      </a:lvl2pPr>
      <a:lvl3pPr marL="1076325" indent="-179388" algn="l" rtl="0" eaLnBrk="0" fontAlgn="base" hangingPunct="0">
        <a:lnSpc>
          <a:spcPct val="90000"/>
        </a:lnSpc>
        <a:spcBef>
          <a:spcPct val="100000"/>
        </a:spcBef>
        <a:spcAft>
          <a:spcPct val="0"/>
        </a:spcAft>
        <a:buClr>
          <a:srgbClr val="8C7F6D"/>
        </a:buClr>
        <a:buChar char="•"/>
        <a:defRPr sz="1600">
          <a:solidFill>
            <a:srgbClr val="003896"/>
          </a:solidFill>
          <a:latin typeface="+mn-lt"/>
          <a:cs typeface="+mn-cs"/>
        </a:defRPr>
      </a:lvl3pPr>
      <a:lvl4pPr marL="1435100"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4pPr>
      <a:lvl5pPr marL="1793875"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5pPr>
      <a:lvl6pPr marL="22510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6pPr>
      <a:lvl7pPr marL="27082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7pPr>
      <a:lvl8pPr marL="31654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8pPr>
      <a:lvl9pPr marL="36226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0591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8435" name="Group 162"/>
          <p:cNvGrpSpPr>
            <a:grpSpLocks/>
          </p:cNvGrpSpPr>
          <p:nvPr/>
        </p:nvGrpSpPr>
        <p:grpSpPr bwMode="auto">
          <a:xfrm>
            <a:off x="-4763" y="0"/>
            <a:ext cx="9148763" cy="6858000"/>
            <a:chOff x="-3" y="0"/>
            <a:chExt cx="5763" cy="4320"/>
          </a:xfrm>
        </p:grpSpPr>
        <p:pic>
          <p:nvPicPr>
            <p:cNvPr id="18491" name="Picture 23" descr="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92" name="Rectangle 91"/>
            <p:cNvSpPr>
              <a:spLocks noChangeArrowheads="1"/>
            </p:cNvSpPr>
            <p:nvPr/>
          </p:nvSpPr>
          <p:spPr bwMode="auto">
            <a:xfrm>
              <a:off x="-3" y="0"/>
              <a:ext cx="5763"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pic>
          <p:nvPicPr>
            <p:cNvPr id="18493" name="Picture 161" descr="logo 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36" name="Group 155"/>
          <p:cNvGrpSpPr>
            <a:grpSpLocks/>
          </p:cNvGrpSpPr>
          <p:nvPr/>
        </p:nvGrpSpPr>
        <p:grpSpPr bwMode="auto">
          <a:xfrm>
            <a:off x="257175" y="1201738"/>
            <a:ext cx="2482850" cy="2444750"/>
            <a:chOff x="162" y="757"/>
            <a:chExt cx="1564" cy="1540"/>
          </a:xfrm>
        </p:grpSpPr>
        <p:sp>
          <p:nvSpPr>
            <p:cNvPr id="18486" name="Oval 101"/>
            <p:cNvSpPr>
              <a:spLocks noChangeArrowheads="1"/>
            </p:cNvSpPr>
            <p:nvPr/>
          </p:nvSpPr>
          <p:spPr bwMode="auto">
            <a:xfrm>
              <a:off x="232" y="819"/>
              <a:ext cx="1448" cy="1447"/>
            </a:xfrm>
            <a:prstGeom prst="ellipse">
              <a:avLst/>
            </a:prstGeom>
            <a:solidFill>
              <a:srgbClr val="83725B"/>
            </a:solidFill>
            <a:ln w="9525">
              <a:solidFill>
                <a:srgbClr val="83725B"/>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7" name="Oval 103"/>
            <p:cNvSpPr>
              <a:spLocks noChangeArrowheads="1"/>
            </p:cNvSpPr>
            <p:nvPr/>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8" name="Oval 104"/>
            <p:cNvSpPr>
              <a:spLocks noChangeArrowheads="1"/>
            </p:cNvSpPr>
            <p:nvPr/>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9" name="Oval 105"/>
            <p:cNvSpPr>
              <a:spLocks noChangeArrowheads="1"/>
            </p:cNvSpPr>
            <p:nvPr/>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90" name="Oval 106"/>
            <p:cNvSpPr>
              <a:spLocks noChangeArrowheads="1"/>
            </p:cNvSpPr>
            <p:nvPr/>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sp>
        <p:nvSpPr>
          <p:cNvPr id="19462" name="Oval 102"/>
          <p:cNvSpPr>
            <a:spLocks noChangeArrowheads="1"/>
          </p:cNvSpPr>
          <p:nvPr/>
        </p:nvSpPr>
        <p:spPr bwMode="auto">
          <a:xfrm>
            <a:off x="436563" y="1362075"/>
            <a:ext cx="2162175" cy="2173288"/>
          </a:xfrm>
          <a:prstGeom prst="ellipse">
            <a:avLst/>
          </a:prstGeom>
          <a:blipFill dpi="0" rotWithShape="1">
            <a:blip r:embed="rId4">
              <a:extLst>
                <a:ext uri="{28A0092B-C50C-407E-A947-70E740481C1C}">
                  <a14:useLocalDpi xmlns:a14="http://schemas.microsoft.com/office/drawing/2010/main" val="0"/>
                </a:ext>
              </a:extLst>
            </a:blip>
            <a:srcRect/>
            <a:stretch>
              <a:fillRect t="-166" b="-166"/>
            </a:stretch>
          </a:blipFill>
          <a:ln>
            <a:noFill/>
          </a:ln>
        </p:spPr>
        <p:txBody>
          <a:bodyPr anchor="ctr"/>
          <a:lstStyle/>
          <a:p>
            <a:pPr algn="ctr">
              <a:defRPr/>
            </a:pPr>
            <a:endParaRPr lang="en-ZA" sz="1000" dirty="0"/>
          </a:p>
        </p:txBody>
      </p:sp>
      <p:grpSp>
        <p:nvGrpSpPr>
          <p:cNvPr id="18440" name="Group 156"/>
          <p:cNvGrpSpPr>
            <a:grpSpLocks/>
          </p:cNvGrpSpPr>
          <p:nvPr/>
        </p:nvGrpSpPr>
        <p:grpSpPr bwMode="auto">
          <a:xfrm>
            <a:off x="171450" y="1201738"/>
            <a:ext cx="2643188" cy="2493962"/>
            <a:chOff x="108" y="757"/>
            <a:chExt cx="1665" cy="1571"/>
          </a:xfrm>
        </p:grpSpPr>
        <p:sp>
          <p:nvSpPr>
            <p:cNvPr id="18483" name="Oval 107"/>
            <p:cNvSpPr>
              <a:spLocks noChangeArrowheads="1"/>
            </p:cNvSpPr>
            <p:nvPr/>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4" name="Oval 108"/>
            <p:cNvSpPr>
              <a:spLocks noChangeArrowheads="1"/>
            </p:cNvSpPr>
            <p:nvPr/>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5" name="Oval 109"/>
            <p:cNvSpPr>
              <a:spLocks noChangeArrowheads="1"/>
            </p:cNvSpPr>
            <p:nvPr/>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grpSp>
        <p:nvGrpSpPr>
          <p:cNvPr id="18441" name="Group 146"/>
          <p:cNvGrpSpPr>
            <a:grpSpLocks/>
          </p:cNvGrpSpPr>
          <p:nvPr/>
        </p:nvGrpSpPr>
        <p:grpSpPr bwMode="auto">
          <a:xfrm>
            <a:off x="912813" y="620713"/>
            <a:ext cx="1284287" cy="1260475"/>
            <a:chOff x="575" y="391"/>
            <a:chExt cx="809" cy="794"/>
          </a:xfrm>
        </p:grpSpPr>
        <p:sp>
          <p:nvSpPr>
            <p:cNvPr id="18475" name="Oval 147"/>
            <p:cNvSpPr>
              <a:spLocks noChangeArrowheads="1"/>
            </p:cNvSpPr>
            <p:nvPr/>
          </p:nvSpPr>
          <p:spPr bwMode="auto">
            <a:xfrm>
              <a:off x="614" y="422"/>
              <a:ext cx="739" cy="747"/>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6" name="Oval 148"/>
            <p:cNvSpPr>
              <a:spLocks noChangeArrowheads="1"/>
            </p:cNvSpPr>
            <p:nvPr/>
          </p:nvSpPr>
          <p:spPr bwMode="auto">
            <a:xfrm>
              <a:off x="629" y="445"/>
              <a:ext cx="708" cy="708"/>
            </a:xfrm>
            <a:prstGeom prst="ellipse">
              <a:avLst/>
            </a:prstGeom>
            <a:solidFill>
              <a:srgbClr val="8C7F6D"/>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7" name="Oval 149"/>
            <p:cNvSpPr>
              <a:spLocks noChangeArrowheads="1"/>
            </p:cNvSpPr>
            <p:nvPr/>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8" name="Oval 150"/>
            <p:cNvSpPr>
              <a:spLocks noChangeArrowheads="1"/>
            </p:cNvSpPr>
            <p:nvPr/>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9" name="Oval 151"/>
            <p:cNvSpPr>
              <a:spLocks noChangeArrowheads="1"/>
            </p:cNvSpPr>
            <p:nvPr/>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0" name="Oval 152"/>
            <p:cNvSpPr>
              <a:spLocks noChangeArrowheads="1"/>
            </p:cNvSpPr>
            <p:nvPr/>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1" name="Oval 153"/>
            <p:cNvSpPr>
              <a:spLocks noChangeArrowheads="1"/>
            </p:cNvSpPr>
            <p:nvPr/>
          </p:nvSpPr>
          <p:spPr bwMode="auto">
            <a:xfrm>
              <a:off x="629" y="445"/>
              <a:ext cx="708" cy="708"/>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2" name="Oval 154"/>
            <p:cNvSpPr>
              <a:spLocks noChangeArrowheads="1"/>
            </p:cNvSpPr>
            <p:nvPr/>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sp>
        <p:nvSpPr>
          <p:cNvPr id="18442" name="Oval 118"/>
          <p:cNvSpPr>
            <a:spLocks noChangeArrowheads="1"/>
          </p:cNvSpPr>
          <p:nvPr/>
        </p:nvSpPr>
        <p:spPr bwMode="auto">
          <a:xfrm>
            <a:off x="1004888" y="706438"/>
            <a:ext cx="1111250" cy="1112837"/>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600"/>
          </a:p>
        </p:txBody>
      </p:sp>
      <p:grpSp>
        <p:nvGrpSpPr>
          <p:cNvPr id="18443" name="Group 145"/>
          <p:cNvGrpSpPr>
            <a:grpSpLocks/>
          </p:cNvGrpSpPr>
          <p:nvPr/>
        </p:nvGrpSpPr>
        <p:grpSpPr bwMode="auto">
          <a:xfrm>
            <a:off x="863600" y="620713"/>
            <a:ext cx="1370013" cy="1284287"/>
            <a:chOff x="544" y="391"/>
            <a:chExt cx="863" cy="809"/>
          </a:xfrm>
        </p:grpSpPr>
        <p:sp>
          <p:nvSpPr>
            <p:cNvPr id="18472" name="Oval 119"/>
            <p:cNvSpPr>
              <a:spLocks noChangeArrowheads="1"/>
            </p:cNvSpPr>
            <p:nvPr/>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3" name="Oval 120"/>
            <p:cNvSpPr>
              <a:spLocks noChangeArrowheads="1"/>
            </p:cNvSpPr>
            <p:nvPr/>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4" name="Oval 121"/>
            <p:cNvSpPr>
              <a:spLocks noChangeArrowheads="1"/>
            </p:cNvSpPr>
            <p:nvPr/>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grpSp>
        <p:nvGrpSpPr>
          <p:cNvPr id="18444" name="Group 157"/>
          <p:cNvGrpSpPr>
            <a:grpSpLocks/>
          </p:cNvGrpSpPr>
          <p:nvPr/>
        </p:nvGrpSpPr>
        <p:grpSpPr bwMode="auto">
          <a:xfrm>
            <a:off x="331788" y="3090863"/>
            <a:ext cx="2074862" cy="2038350"/>
            <a:chOff x="209" y="1947"/>
            <a:chExt cx="1307" cy="1284"/>
          </a:xfrm>
        </p:grpSpPr>
        <p:sp>
          <p:nvSpPr>
            <p:cNvPr id="18466" name="Oval 122"/>
            <p:cNvSpPr>
              <a:spLocks noChangeArrowheads="1"/>
            </p:cNvSpPr>
            <p:nvPr/>
          </p:nvSpPr>
          <p:spPr bwMode="auto">
            <a:xfrm>
              <a:off x="264" y="2002"/>
              <a:ext cx="1213" cy="1205"/>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7" name="Oval 123"/>
            <p:cNvSpPr>
              <a:spLocks noChangeArrowheads="1"/>
            </p:cNvSpPr>
            <p:nvPr/>
          </p:nvSpPr>
          <p:spPr bwMode="auto">
            <a:xfrm>
              <a:off x="303" y="2033"/>
              <a:ext cx="1135" cy="1143"/>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8" name="Oval 124"/>
            <p:cNvSpPr>
              <a:spLocks noChangeArrowheads="1"/>
            </p:cNvSpPr>
            <p:nvPr/>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9" name="Oval 125"/>
            <p:cNvSpPr>
              <a:spLocks noChangeArrowheads="1"/>
            </p:cNvSpPr>
            <p:nvPr/>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0" name="Oval 126"/>
            <p:cNvSpPr>
              <a:spLocks noChangeArrowheads="1"/>
            </p:cNvSpPr>
            <p:nvPr/>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1" name="Oval 127"/>
            <p:cNvSpPr>
              <a:spLocks noChangeArrowheads="1"/>
            </p:cNvSpPr>
            <p:nvPr/>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sp>
        <p:nvSpPr>
          <p:cNvPr id="18445" name="Oval 128"/>
          <p:cNvSpPr>
            <a:spLocks noChangeArrowheads="1"/>
          </p:cNvSpPr>
          <p:nvPr/>
        </p:nvSpPr>
        <p:spPr bwMode="auto">
          <a:xfrm>
            <a:off x="482600" y="3227388"/>
            <a:ext cx="1801813" cy="1814512"/>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000">
              <a:solidFill>
                <a:srgbClr val="C0C0C0"/>
              </a:solidFill>
            </a:endParaRPr>
          </a:p>
        </p:txBody>
      </p:sp>
      <p:grpSp>
        <p:nvGrpSpPr>
          <p:cNvPr id="18446" name="Group 158"/>
          <p:cNvGrpSpPr>
            <a:grpSpLocks/>
          </p:cNvGrpSpPr>
          <p:nvPr/>
        </p:nvGrpSpPr>
        <p:grpSpPr bwMode="auto">
          <a:xfrm>
            <a:off x="257175" y="3090863"/>
            <a:ext cx="2211388" cy="2087562"/>
            <a:chOff x="162" y="1947"/>
            <a:chExt cx="1393" cy="1315"/>
          </a:xfrm>
        </p:grpSpPr>
        <p:sp>
          <p:nvSpPr>
            <p:cNvPr id="18463" name="Oval 129"/>
            <p:cNvSpPr>
              <a:spLocks noChangeArrowheads="1"/>
            </p:cNvSpPr>
            <p:nvPr/>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4" name="Oval 130"/>
            <p:cNvSpPr>
              <a:spLocks noChangeArrowheads="1"/>
            </p:cNvSpPr>
            <p:nvPr/>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5" name="Oval 131"/>
            <p:cNvSpPr>
              <a:spLocks noChangeArrowheads="1"/>
            </p:cNvSpPr>
            <p:nvPr/>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grpSp>
        <p:nvGrpSpPr>
          <p:cNvPr id="18447" name="Group 159"/>
          <p:cNvGrpSpPr>
            <a:grpSpLocks/>
          </p:cNvGrpSpPr>
          <p:nvPr/>
        </p:nvGrpSpPr>
        <p:grpSpPr bwMode="auto">
          <a:xfrm>
            <a:off x="900113" y="4684713"/>
            <a:ext cx="1717675" cy="1692275"/>
            <a:chOff x="567" y="2951"/>
            <a:chExt cx="1082" cy="1066"/>
          </a:xfrm>
        </p:grpSpPr>
        <p:sp>
          <p:nvSpPr>
            <p:cNvPr id="18457" name="Oval 132"/>
            <p:cNvSpPr>
              <a:spLocks noChangeArrowheads="1"/>
            </p:cNvSpPr>
            <p:nvPr/>
          </p:nvSpPr>
          <p:spPr bwMode="auto">
            <a:xfrm>
              <a:off x="614" y="2990"/>
              <a:ext cx="1003" cy="1011"/>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8" name="Oval 133"/>
            <p:cNvSpPr>
              <a:spLocks noChangeArrowheads="1"/>
            </p:cNvSpPr>
            <p:nvPr/>
          </p:nvSpPr>
          <p:spPr bwMode="auto">
            <a:xfrm>
              <a:off x="645" y="3021"/>
              <a:ext cx="941" cy="949"/>
            </a:xfrm>
            <a:prstGeom prst="ellipse">
              <a:avLst/>
            </a:prstGeom>
            <a:solidFill>
              <a:srgbClr val="83725B"/>
            </a:solidFill>
            <a:ln w="9525">
              <a:solidFill>
                <a:srgbClr val="83725B"/>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9" name="Oval 134"/>
            <p:cNvSpPr>
              <a:spLocks noChangeArrowheads="1"/>
            </p:cNvSpPr>
            <p:nvPr/>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0" name="Oval 135"/>
            <p:cNvSpPr>
              <a:spLocks noChangeArrowheads="1"/>
            </p:cNvSpPr>
            <p:nvPr/>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1" name="Oval 136"/>
            <p:cNvSpPr>
              <a:spLocks noChangeArrowheads="1"/>
            </p:cNvSpPr>
            <p:nvPr/>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2" name="Oval 137"/>
            <p:cNvSpPr>
              <a:spLocks noChangeArrowheads="1"/>
            </p:cNvSpPr>
            <p:nvPr/>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sp>
        <p:nvSpPr>
          <p:cNvPr id="19471" name="Oval 138"/>
          <p:cNvSpPr>
            <a:spLocks noChangeArrowheads="1"/>
          </p:cNvSpPr>
          <p:nvPr/>
        </p:nvSpPr>
        <p:spPr bwMode="auto">
          <a:xfrm>
            <a:off x="1014413" y="4791075"/>
            <a:ext cx="1506537" cy="1519238"/>
          </a:xfrm>
          <a:prstGeom prst="ellipse">
            <a:avLst/>
          </a:prstGeom>
          <a:blipFill dpi="0" rotWithShape="1">
            <a:blip r:embed="rId7">
              <a:extLst>
                <a:ext uri="{28A0092B-C50C-407E-A947-70E740481C1C}">
                  <a14:useLocalDpi xmlns:a14="http://schemas.microsoft.com/office/drawing/2010/main" val="0"/>
                </a:ext>
              </a:extLst>
            </a:blip>
            <a:srcRect/>
            <a:stretch>
              <a:fillRect l="-219" r="-219"/>
            </a:stretch>
          </a:blipFill>
          <a:ln>
            <a:noFill/>
          </a:ln>
        </p:spPr>
        <p:txBody>
          <a:bodyPr anchor="ctr"/>
          <a:lstStyle/>
          <a:p>
            <a:pPr algn="ctr">
              <a:defRPr/>
            </a:pPr>
            <a:endParaRPr lang="en-ZA" sz="900" dirty="0">
              <a:solidFill>
                <a:srgbClr val="C0C0C0"/>
              </a:solidFill>
            </a:endParaRPr>
          </a:p>
        </p:txBody>
      </p:sp>
      <p:grpSp>
        <p:nvGrpSpPr>
          <p:cNvPr id="18451" name="Group 160"/>
          <p:cNvGrpSpPr>
            <a:grpSpLocks/>
          </p:cNvGrpSpPr>
          <p:nvPr/>
        </p:nvGrpSpPr>
        <p:grpSpPr bwMode="auto">
          <a:xfrm>
            <a:off x="838200" y="4684713"/>
            <a:ext cx="1828800" cy="1728787"/>
            <a:chOff x="528" y="2951"/>
            <a:chExt cx="1152" cy="1089"/>
          </a:xfrm>
        </p:grpSpPr>
        <p:sp>
          <p:nvSpPr>
            <p:cNvPr id="18454" name="Oval 139"/>
            <p:cNvSpPr>
              <a:spLocks noChangeArrowheads="1"/>
            </p:cNvSpPr>
            <p:nvPr/>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5" name="Oval 140"/>
            <p:cNvSpPr>
              <a:spLocks noChangeArrowheads="1"/>
            </p:cNvSpPr>
            <p:nvPr/>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6" name="Oval 141"/>
            <p:cNvSpPr>
              <a:spLocks noChangeArrowheads="1"/>
            </p:cNvSpPr>
            <p:nvPr/>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sp>
        <p:nvSpPr>
          <p:cNvPr id="18452" name="Rectangle 2"/>
          <p:cNvSpPr>
            <a:spLocks noGrp="1" noChangeArrowheads="1"/>
          </p:cNvSpPr>
          <p:nvPr>
            <p:ph type="ctrTitle"/>
          </p:nvPr>
        </p:nvSpPr>
        <p:spPr/>
        <p:txBody>
          <a:bodyPr/>
          <a:lstStyle/>
          <a:p>
            <a:pPr eaLnBrk="1" hangingPunct="1"/>
            <a:r>
              <a:rPr lang="en-US" altLang="en-US" sz="3200" b="1" dirty="0" smtClean="0"/>
              <a:t>Block with Hole Tutorial</a:t>
            </a:r>
            <a:endParaRPr lang="en-US" altLang="en-US" sz="3200" b="1" dirty="0" smtClean="0"/>
          </a:p>
        </p:txBody>
      </p:sp>
      <p:sp>
        <p:nvSpPr>
          <p:cNvPr id="18453" name="Rectangle 3"/>
          <p:cNvSpPr>
            <a:spLocks noGrp="1" noChangeArrowheads="1"/>
          </p:cNvSpPr>
          <p:nvPr>
            <p:ph type="subTitle" idx="1"/>
          </p:nvPr>
        </p:nvSpPr>
        <p:spPr/>
        <p:txBody>
          <a:bodyPr/>
          <a:lstStyle/>
          <a:p>
            <a:pPr eaLnBrk="1" hangingPunct="1"/>
            <a:r>
              <a:rPr lang="en-US" altLang="en-US" b="1" i="1" dirty="0" smtClean="0"/>
              <a:t>Stefan </a:t>
            </a:r>
            <a:r>
              <a:rPr lang="en-US" altLang="en-US" b="1" i="1" dirty="0" smtClean="0"/>
              <a:t>van der Walt</a:t>
            </a:r>
          </a:p>
          <a:p>
            <a:pPr eaLnBrk="1" hangingPunct="1">
              <a:spcBef>
                <a:spcPts val="600"/>
              </a:spcBef>
            </a:pPr>
            <a:r>
              <a:rPr lang="en-US" altLang="en-US" dirty="0" smtClean="0"/>
              <a:t>vdwalts@eskom.co.za</a:t>
            </a:r>
          </a:p>
          <a:p>
            <a:pPr eaLnBrk="1" hangingPunct="1">
              <a:spcBef>
                <a:spcPts val="600"/>
              </a:spcBef>
            </a:pPr>
            <a:r>
              <a:rPr lang="en-US" altLang="en-US" dirty="0" smtClean="0"/>
              <a:t>01/12/2016</a:t>
            </a:r>
            <a:endParaRPr lang="en-US"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Creating the Sketch</a:t>
            </a:r>
            <a:endParaRPr lang="en-ZA" dirty="0"/>
          </a:p>
        </p:txBody>
      </p:sp>
      <p:sp>
        <p:nvSpPr>
          <p:cNvPr id="3" name="Content Placeholder 2"/>
          <p:cNvSpPr>
            <a:spLocks noGrp="1"/>
          </p:cNvSpPr>
          <p:nvPr>
            <p:ph sz="half" idx="1"/>
          </p:nvPr>
        </p:nvSpPr>
        <p:spPr/>
        <p:txBody>
          <a:bodyPr/>
          <a:lstStyle/>
          <a:p>
            <a:pPr marL="0" indent="0">
              <a:buNone/>
            </a:pPr>
            <a:r>
              <a:rPr lang="en-ZA" sz="1800" b="1" dirty="0"/>
              <a:t>Create the Project:</a:t>
            </a:r>
          </a:p>
          <a:p>
            <a:pPr eaLnBrk="1" hangingPunct="1"/>
            <a:r>
              <a:rPr lang="en-US" sz="1800" dirty="0" smtClean="0"/>
              <a:t>The workbench dropdown menu is located at the top of the screen on the taskbar. If </a:t>
            </a:r>
            <a:r>
              <a:rPr lang="en-US" sz="1800" dirty="0" err="1" smtClean="0"/>
              <a:t>Freecad</a:t>
            </a:r>
            <a:r>
              <a:rPr lang="en-US" sz="1800" dirty="0"/>
              <a:t> </a:t>
            </a:r>
            <a:r>
              <a:rPr lang="en-US" sz="1800" dirty="0" smtClean="0"/>
              <a:t>has just been opened, it will display ‘Start</a:t>
            </a:r>
            <a:r>
              <a:rPr lang="en-US" sz="1800" dirty="0" smtClean="0"/>
              <a:t>’, otherwise it will display the most recent workbench that was used.</a:t>
            </a:r>
            <a:endParaRPr lang="en-US" sz="1800" dirty="0" smtClean="0"/>
          </a:p>
          <a:p>
            <a:pPr eaLnBrk="1" hangingPunct="1"/>
            <a:r>
              <a:rPr lang="en-US" sz="1800" dirty="0" smtClean="0"/>
              <a:t>Click on the workbench dropdown menu. The menu will expand and display all the available workbenches within </a:t>
            </a:r>
            <a:r>
              <a:rPr lang="en-US" sz="1800" dirty="0" err="1" smtClean="0"/>
              <a:t>Freecad</a:t>
            </a:r>
            <a:r>
              <a:rPr lang="en-US" sz="1800" dirty="0" smtClean="0"/>
              <a:t>.</a:t>
            </a:r>
          </a:p>
          <a:p>
            <a:pPr eaLnBrk="1" hangingPunct="1"/>
            <a:r>
              <a:rPr lang="en-US" sz="1800" dirty="0" smtClean="0"/>
              <a:t>Click on the ‘</a:t>
            </a:r>
            <a:r>
              <a:rPr lang="en-US" sz="1800" dirty="0" smtClean="0"/>
              <a:t>Part Design’ </a:t>
            </a:r>
            <a:r>
              <a:rPr lang="en-US" sz="1800" dirty="0" smtClean="0"/>
              <a:t>workbench.</a:t>
            </a:r>
            <a:endParaRPr lang="en-ZA" sz="1800" dirty="0"/>
          </a:p>
        </p:txBody>
      </p:sp>
      <p:sp>
        <p:nvSpPr>
          <p:cNvPr id="4" name="Content Placeholder 3"/>
          <p:cNvSpPr>
            <a:spLocks noGrp="1"/>
          </p:cNvSpPr>
          <p:nvPr>
            <p:ph sz="half" idx="2"/>
          </p:nvPr>
        </p:nvSpPr>
        <p:spPr/>
        <p:txBody>
          <a:bodyPr/>
          <a:lstStyle/>
          <a:p>
            <a:endParaRPr lang="en-ZA"/>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10</a:t>
            </a:fld>
            <a:endParaRPr lang="en-ZA"/>
          </a:p>
        </p:txBody>
      </p:sp>
      <p:pic>
        <p:nvPicPr>
          <p:cNvPr id="440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401" y="1410107"/>
            <a:ext cx="4120987" cy="9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401" y="2955974"/>
            <a:ext cx="4120987" cy="3209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5281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the Sketch</a:t>
            </a:r>
            <a:endParaRPr lang="en-GB" dirty="0"/>
          </a:p>
        </p:txBody>
      </p:sp>
      <p:sp>
        <p:nvSpPr>
          <p:cNvPr id="3" name="Content Placeholder 2"/>
          <p:cNvSpPr>
            <a:spLocks noGrp="1"/>
          </p:cNvSpPr>
          <p:nvPr>
            <p:ph sz="half" idx="1"/>
          </p:nvPr>
        </p:nvSpPr>
        <p:spPr/>
        <p:txBody>
          <a:bodyPr/>
          <a:lstStyle/>
          <a:p>
            <a:r>
              <a:rPr lang="en-GB" sz="1800" dirty="0" smtClean="0"/>
              <a:t>Once the workbench has been changed to the Part Design workbench, locate the ‘Create a new sketch’ icon      on the taskbar, and click on it.</a:t>
            </a:r>
          </a:p>
          <a:p>
            <a:r>
              <a:rPr lang="en-GB" sz="1800" dirty="0" smtClean="0"/>
              <a:t>A prompt will appear, asking on which plane to create the sketch. Select the ‘XY-Plane’, and click on ‘OK’ to close the prompt.</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11</a:t>
            </a:fld>
            <a:endParaRPr lang="en-Z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251" y="2233439"/>
            <a:ext cx="2571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2175" y="1484784"/>
            <a:ext cx="4113213" cy="2479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4071938"/>
            <a:ext cx="20288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52392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Creating the Sketch</a:t>
            </a:r>
            <a:endParaRPr lang="en-GB" dirty="0"/>
          </a:p>
        </p:txBody>
      </p:sp>
      <p:sp>
        <p:nvSpPr>
          <p:cNvPr id="3" name="Content Placeholder 2"/>
          <p:cNvSpPr>
            <a:spLocks noGrp="1"/>
          </p:cNvSpPr>
          <p:nvPr>
            <p:ph sz="half" idx="1"/>
          </p:nvPr>
        </p:nvSpPr>
        <p:spPr/>
        <p:txBody>
          <a:bodyPr/>
          <a:lstStyle/>
          <a:p>
            <a:r>
              <a:rPr lang="en-GB" sz="1800" dirty="0" smtClean="0"/>
              <a:t>A sketch grid will appear, and its fineness and other options can be adjusted in the combo view to the left of the screen.</a:t>
            </a:r>
          </a:p>
          <a:p>
            <a:r>
              <a:rPr lang="en-GB" sz="1800" dirty="0" smtClean="0"/>
              <a:t>Expand the ‘Edit controls’ box by clicking on the arrow next to it.</a:t>
            </a:r>
          </a:p>
          <a:p>
            <a:r>
              <a:rPr lang="en-GB" sz="1800" dirty="0" smtClean="0"/>
              <a:t>Ensure that ‘Show grid’ is enabled in order to view the sketch grid, enable ‘Grid snap’ (this will ensure that your sketch snaps to the grid) and change the fineness to 4mm.</a:t>
            </a:r>
          </a:p>
          <a:p>
            <a:r>
              <a:rPr lang="en-GB" sz="1800" dirty="0" smtClean="0"/>
              <a:t>These settings can be changed for other projects according to your preferences, but for the purpose of this tutorial we will change it to its current values and settings.</a:t>
            </a:r>
          </a:p>
          <a:p>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12</a:t>
            </a:fld>
            <a:endParaRPr lang="en-ZA"/>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484784"/>
            <a:ext cx="4113213" cy="386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6003739"/>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Creating the Sketch</a:t>
            </a:r>
            <a:endParaRPr lang="en-GB" dirty="0"/>
          </a:p>
        </p:txBody>
      </p:sp>
      <p:sp>
        <p:nvSpPr>
          <p:cNvPr id="3" name="Content Placeholder 2"/>
          <p:cNvSpPr>
            <a:spLocks noGrp="1"/>
          </p:cNvSpPr>
          <p:nvPr>
            <p:ph sz="half" idx="1"/>
          </p:nvPr>
        </p:nvSpPr>
        <p:spPr/>
        <p:txBody>
          <a:bodyPr/>
          <a:lstStyle/>
          <a:p>
            <a:r>
              <a:rPr lang="en-GB" sz="1800" dirty="0" smtClean="0"/>
              <a:t>Select the ‘Rectangle’ icon       on the taskbar.</a:t>
            </a:r>
          </a:p>
          <a:p>
            <a:r>
              <a:rPr lang="en-GB" sz="1800" dirty="0" smtClean="0"/>
              <a:t>To draw a rectangle, go to the sketch area in the display window and click and release on the bottom left part of the sketch grid to set the bottom left corner of the rectangle. </a:t>
            </a:r>
          </a:p>
          <a:p>
            <a:r>
              <a:rPr lang="en-GB" sz="1800" dirty="0" smtClean="0"/>
              <a:t>The sketch function is now active, and the rectangle will be seen as the cursor is dragged over the screen. Move the cursor to the top right-hand part of the screen and click and release again to create the top right-hand corner of the rectangle.</a:t>
            </a:r>
          </a:p>
          <a:p>
            <a:r>
              <a:rPr lang="en-GB" sz="1800" dirty="0" smtClean="0"/>
              <a:t>Right-click to exit the ‘Rectangle’ sketching function.</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13</a:t>
            </a:fld>
            <a:endParaRPr lang="en-Z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1484313"/>
            <a:ext cx="29527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2175" y="1412776"/>
            <a:ext cx="4113213" cy="628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9941" y="2276872"/>
            <a:ext cx="4574059" cy="2452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68027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Creating the Sketch</a:t>
            </a:r>
            <a:endParaRPr lang="en-GB" dirty="0"/>
          </a:p>
        </p:txBody>
      </p:sp>
      <p:sp>
        <p:nvSpPr>
          <p:cNvPr id="3" name="Content Placeholder 2"/>
          <p:cNvSpPr>
            <a:spLocks noGrp="1"/>
          </p:cNvSpPr>
          <p:nvPr>
            <p:ph sz="half" idx="1"/>
          </p:nvPr>
        </p:nvSpPr>
        <p:spPr/>
        <p:txBody>
          <a:bodyPr/>
          <a:lstStyle/>
          <a:p>
            <a:r>
              <a:rPr lang="en-GB" sz="1800" dirty="0" smtClean="0"/>
              <a:t>Next, click on the ‘Insert Circle’ icon       	in the taskbar.</a:t>
            </a:r>
          </a:p>
          <a:p>
            <a:r>
              <a:rPr lang="en-GB" sz="1800" dirty="0" smtClean="0"/>
              <a:t>Hover over the origin until it turns yellow, then click and release to start drawing your circle. Click and release again to finalise drawing your circle. Ensure that the circle fits well within the rectangle.</a:t>
            </a:r>
          </a:p>
          <a:p>
            <a:r>
              <a:rPr lang="en-GB" sz="1800" dirty="0" smtClean="0"/>
              <a:t>Right click to exit drawing mode.</a:t>
            </a:r>
          </a:p>
          <a:p>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14</a:t>
            </a:fld>
            <a:endParaRPr lang="en-Z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63291"/>
            <a:ext cx="2762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10906" y="1484784"/>
            <a:ext cx="40957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3751720"/>
            <a:ext cx="4904433" cy="2470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624703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Creating the Sketch</a:t>
            </a:r>
            <a:endParaRPr lang="en-GB" dirty="0"/>
          </a:p>
        </p:txBody>
      </p:sp>
      <p:sp>
        <p:nvSpPr>
          <p:cNvPr id="3" name="Content Placeholder 2"/>
          <p:cNvSpPr>
            <a:spLocks noGrp="1"/>
          </p:cNvSpPr>
          <p:nvPr>
            <p:ph sz="half" idx="1"/>
          </p:nvPr>
        </p:nvSpPr>
        <p:spPr/>
        <p:txBody>
          <a:bodyPr/>
          <a:lstStyle/>
          <a:p>
            <a:r>
              <a:rPr lang="en-GB" sz="1800" dirty="0" smtClean="0"/>
              <a:t>After right-clicking to exit drawing mode, hover with the mouse pointer over the circle until it changes colour, and click on it to select it.</a:t>
            </a:r>
          </a:p>
          <a:p>
            <a:r>
              <a:rPr lang="en-GB" sz="1800" dirty="0" smtClean="0"/>
              <a:t>Go to the constraints icons (icons with red colours) on the taskbar, and select the ‘Radius’ constraint.</a:t>
            </a:r>
          </a:p>
          <a:p>
            <a:r>
              <a:rPr lang="en-GB" sz="1800" dirty="0" smtClean="0"/>
              <a:t>Depending on the size of your block, type in a value which ensures that the circle still fit comfortably inside the block, a rounded value as close as possible to the circle’s original value.</a:t>
            </a:r>
          </a:p>
          <a:p>
            <a:r>
              <a:rPr lang="en-GB" sz="1800" dirty="0" smtClean="0"/>
              <a:t>Click on ‘OK’ to close the dialogue.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15</a:t>
            </a:fld>
            <a:endParaRPr lang="en-ZA"/>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484784"/>
            <a:ext cx="4113213" cy="2239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0" y="3222501"/>
            <a:ext cx="2667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077072"/>
            <a:ext cx="34480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143827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Creating the Sketch</a:t>
            </a:r>
            <a:endParaRPr lang="en-GB" dirty="0"/>
          </a:p>
        </p:txBody>
      </p:sp>
      <p:sp>
        <p:nvSpPr>
          <p:cNvPr id="3" name="Content Placeholder 2"/>
          <p:cNvSpPr>
            <a:spLocks noGrp="1"/>
          </p:cNvSpPr>
          <p:nvPr>
            <p:ph sz="half" idx="1"/>
          </p:nvPr>
        </p:nvSpPr>
        <p:spPr/>
        <p:txBody>
          <a:bodyPr/>
          <a:lstStyle/>
          <a:p>
            <a:r>
              <a:rPr lang="en-GB" sz="1800" dirty="0" smtClean="0"/>
              <a:t>After changing the radius of the circle, the sketch can be closed. This can be done by clicking on the ‘Close’ button in the combo view, under the ‘Task’ tab.</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16</a:t>
            </a:fld>
            <a:endParaRPr lang="en-ZA"/>
          </a:p>
        </p:txBody>
      </p:sp>
      <p:pic>
        <p:nvPicPr>
          <p:cNvPr id="71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504226"/>
            <a:ext cx="4113213" cy="3868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4754330"/>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Extruding the sketch</a:t>
            </a:r>
            <a:endParaRPr lang="en-GB" dirty="0"/>
          </a:p>
        </p:txBody>
      </p:sp>
      <p:sp>
        <p:nvSpPr>
          <p:cNvPr id="3" name="Content Placeholder 2"/>
          <p:cNvSpPr>
            <a:spLocks noGrp="1"/>
          </p:cNvSpPr>
          <p:nvPr>
            <p:ph sz="half" idx="1"/>
          </p:nvPr>
        </p:nvSpPr>
        <p:spPr/>
        <p:txBody>
          <a:bodyPr/>
          <a:lstStyle/>
          <a:p>
            <a:r>
              <a:rPr lang="en-GB" sz="1800" dirty="0" smtClean="0"/>
              <a:t>After clicking the ‘Close’ button, a selection of features automatically appear under the ‘Task’ tab. Either click on the ‘Pad’ icon       in this list or click on the ‘Pad’ icon on the taskbar. It will automatically open the pad properties and automatically apply the ‘pad’ feature by extruding the sketch to the default thickness.</a:t>
            </a:r>
          </a:p>
          <a:p>
            <a:r>
              <a:rPr lang="en-GB" sz="1800" dirty="0" smtClean="0"/>
              <a:t>Change the length of the ‘pad’ (extrusion) to 30 mm.</a:t>
            </a:r>
          </a:p>
          <a:p>
            <a:r>
              <a:rPr lang="en-GB" sz="1800" dirty="0" smtClean="0"/>
              <a:t>Click on ‘Close’ to close the dialogue.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17</a:t>
            </a:fld>
            <a:endParaRPr lang="en-ZA"/>
          </a:p>
        </p:txBody>
      </p:sp>
      <p:pic>
        <p:nvPicPr>
          <p:cNvPr id="81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268760"/>
            <a:ext cx="4113213" cy="20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357" y="2223914"/>
            <a:ext cx="2857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4" y="3429000"/>
            <a:ext cx="4091005"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71156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en-US" sz="4000" dirty="0" smtClean="0"/>
              <a:t>Setting up the FEM model</a:t>
            </a:r>
            <a:endParaRPr lang="en-US" altLang="en-US" sz="4000" dirty="0" smtClean="0"/>
          </a:p>
        </p:txBody>
      </p:sp>
      <p:pic>
        <p:nvPicPr>
          <p:cNvPr id="28676" name="Picture 5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ZA"/>
          </a:p>
        </p:txBody>
      </p:sp>
    </p:spTree>
    <p:extLst>
      <p:ext uri="{BB962C8B-B14F-4D97-AF65-F5344CB8AC3E}">
        <p14:creationId xmlns:p14="http://schemas.microsoft.com/office/powerpoint/2010/main" val="3191334510"/>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the FEM Workbench</a:t>
            </a:r>
            <a:endParaRPr lang="en-GB" dirty="0"/>
          </a:p>
        </p:txBody>
      </p:sp>
      <p:sp>
        <p:nvSpPr>
          <p:cNvPr id="3" name="Content Placeholder 2"/>
          <p:cNvSpPr>
            <a:spLocks noGrp="1"/>
          </p:cNvSpPr>
          <p:nvPr>
            <p:ph sz="half" idx="1"/>
          </p:nvPr>
        </p:nvSpPr>
        <p:spPr/>
        <p:txBody>
          <a:bodyPr/>
          <a:lstStyle/>
          <a:p>
            <a:r>
              <a:rPr lang="en-GB" sz="1800" dirty="0" smtClean="0"/>
              <a:t>In order to create a new Finite Element Analysis (FEA), click on the workbench dropdown menu and change to the FEM Workbench.</a:t>
            </a:r>
          </a:p>
          <a:p>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19</a:t>
            </a:fld>
            <a:endParaRPr lang="en-ZA"/>
          </a:p>
        </p:txBody>
      </p:sp>
      <p:sp>
        <p:nvSpPr>
          <p:cNvPr id="7" name="Content Placeholder 6"/>
          <p:cNvSpPr>
            <a:spLocks noGrp="1"/>
          </p:cNvSpPr>
          <p:nvPr>
            <p:ph sz="half" idx="2"/>
          </p:nvPr>
        </p:nvSpPr>
        <p:spPr/>
        <p:txBody>
          <a:bodyPr/>
          <a:lstStyle/>
          <a:p>
            <a:endParaRPr lang="en-GB"/>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519" y="1457648"/>
            <a:ext cx="4083869" cy="3511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138014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smtClean="0">
                <a:solidFill>
                  <a:srgbClr val="83725B"/>
                </a:solidFill>
              </a:rPr>
              <a:t>1 December </a:t>
            </a:r>
            <a:r>
              <a:rPr lang="en-US" altLang="en-US" dirty="0" smtClean="0">
                <a:solidFill>
                  <a:srgbClr val="83725B"/>
                </a:solidFill>
              </a:rPr>
              <a:t>2016</a:t>
            </a:r>
          </a:p>
        </p:txBody>
      </p:sp>
      <p:sp>
        <p:nvSpPr>
          <p:cNvPr id="19459"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8E8C97C-0BFB-4579-AC50-10D088B4BECF}" type="slidenum">
              <a:rPr lang="en-ZA" altLang="en-US" smtClean="0">
                <a:solidFill>
                  <a:srgbClr val="83725B"/>
                </a:solidFill>
              </a:rPr>
              <a:pPr eaLnBrk="1" hangingPunct="1"/>
              <a:t>2</a:t>
            </a:fld>
            <a:endParaRPr lang="en-ZA" altLang="en-US" smtClean="0">
              <a:solidFill>
                <a:srgbClr val="83725B"/>
              </a:solidFill>
            </a:endParaRPr>
          </a:p>
        </p:txBody>
      </p:sp>
      <p:sp>
        <p:nvSpPr>
          <p:cNvPr id="19460" name="Rectangle 2"/>
          <p:cNvSpPr>
            <a:spLocks noGrp="1" noChangeArrowheads="1"/>
          </p:cNvSpPr>
          <p:nvPr>
            <p:ph type="title"/>
          </p:nvPr>
        </p:nvSpPr>
        <p:spPr/>
        <p:txBody>
          <a:bodyPr/>
          <a:lstStyle/>
          <a:p>
            <a:pPr eaLnBrk="1" hangingPunct="1"/>
            <a:r>
              <a:rPr lang="en-US" altLang="en-US" dirty="0" smtClean="0"/>
              <a:t>Background</a:t>
            </a:r>
          </a:p>
        </p:txBody>
      </p:sp>
      <p:sp>
        <p:nvSpPr>
          <p:cNvPr id="19461" name="Rectangle 3"/>
          <p:cNvSpPr>
            <a:spLocks noGrp="1" noChangeArrowheads="1"/>
          </p:cNvSpPr>
          <p:nvPr>
            <p:ph type="body" idx="1"/>
          </p:nvPr>
        </p:nvSpPr>
        <p:spPr/>
        <p:txBody>
          <a:bodyPr/>
          <a:lstStyle/>
          <a:p>
            <a:pPr eaLnBrk="1" hangingPunct="1"/>
            <a:r>
              <a:rPr lang="en-US" altLang="en-US" dirty="0" smtClean="0"/>
              <a:t>In this tutorial a basic </a:t>
            </a:r>
            <a:r>
              <a:rPr lang="en-US" altLang="en-US" dirty="0" smtClean="0"/>
              <a:t>block with a hole will </a:t>
            </a:r>
            <a:r>
              <a:rPr lang="en-US" altLang="en-US" dirty="0" smtClean="0"/>
              <a:t>be created using </a:t>
            </a:r>
            <a:r>
              <a:rPr lang="en-US" altLang="en-US" dirty="0" smtClean="0"/>
              <a:t>the part design workbench.</a:t>
            </a:r>
            <a:endParaRPr lang="en-US" altLang="en-US" dirty="0" smtClean="0"/>
          </a:p>
          <a:p>
            <a:pPr eaLnBrk="1" hangingPunct="1"/>
            <a:r>
              <a:rPr lang="en-US" altLang="en-US" dirty="0" smtClean="0"/>
              <a:t>A steady state thermo-mechanical </a:t>
            </a:r>
            <a:r>
              <a:rPr lang="en-US" altLang="en-US" dirty="0" smtClean="0"/>
              <a:t>finite element analysis will then be set up and solved.</a:t>
            </a:r>
          </a:p>
          <a:p>
            <a:pPr eaLnBrk="1" hangingPunct="1"/>
            <a:r>
              <a:rPr lang="en-US" altLang="en-US" dirty="0" smtClean="0"/>
              <a:t>The results will be displayed with the built-in results view</a:t>
            </a:r>
            <a:r>
              <a:rPr lang="en-US" altLang="en-US" dirty="0" smtClean="0"/>
              <a:t>.</a:t>
            </a:r>
          </a:p>
          <a:p>
            <a:pPr eaLnBrk="1" hangingPunct="1"/>
            <a:r>
              <a:rPr lang="en-US" altLang="en-US" dirty="0"/>
              <a:t>A </a:t>
            </a:r>
            <a:r>
              <a:rPr lang="en-US" altLang="en-US" dirty="0" smtClean="0"/>
              <a:t>transient thermo-mechanical </a:t>
            </a:r>
            <a:r>
              <a:rPr lang="en-US" altLang="en-US" dirty="0"/>
              <a:t>finite element analysis will then be set up and solved</a:t>
            </a:r>
            <a:r>
              <a:rPr lang="en-US" altLang="en-US" dirty="0" smtClean="0"/>
              <a:t>.</a:t>
            </a:r>
          </a:p>
          <a:p>
            <a:pPr eaLnBrk="1" hangingPunct="1"/>
            <a:r>
              <a:rPr lang="en-US" altLang="en-US" dirty="0" smtClean="0"/>
              <a:t>The results will be viewed by using a macro to plot different result types.</a:t>
            </a:r>
            <a:endParaRPr lang="en-US" altLang="en-US"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New Analysis and Mesh</a:t>
            </a:r>
            <a:endParaRPr lang="en-GB" dirty="0"/>
          </a:p>
        </p:txBody>
      </p:sp>
      <p:sp>
        <p:nvSpPr>
          <p:cNvPr id="3" name="Content Placeholder 2"/>
          <p:cNvSpPr>
            <a:spLocks noGrp="1"/>
          </p:cNvSpPr>
          <p:nvPr>
            <p:ph sz="half" idx="1"/>
          </p:nvPr>
        </p:nvSpPr>
        <p:spPr/>
        <p:txBody>
          <a:bodyPr/>
          <a:lstStyle/>
          <a:p>
            <a:r>
              <a:rPr lang="en-GB" sz="1800" dirty="0" smtClean="0"/>
              <a:t>Click on the ‘Model’ tab to view the tree view, and click on the ‘Pad’ label in the tree view in order to select the geometry for the analysis. The block in the display window will turn green.</a:t>
            </a:r>
          </a:p>
          <a:p>
            <a:r>
              <a:rPr lang="en-GB" sz="1800" dirty="0" smtClean="0"/>
              <a:t>Click on the ‘New Mechanical Analysis’ icon     in the taskbar.</a:t>
            </a:r>
          </a:p>
          <a:p>
            <a:r>
              <a:rPr lang="en-GB" sz="1800" dirty="0" smtClean="0"/>
              <a:t>The mesh dialogue will automatically appear. Select a ‘Fine’ mesh (next to ‘Fineness’) and click ‘Apply’, and then click ‘OK’. </a:t>
            </a:r>
          </a:p>
          <a:p>
            <a:endParaRPr lang="en-GB" sz="1800" dirty="0" smtClean="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20</a:t>
            </a:fld>
            <a:endParaRPr lang="en-ZA"/>
          </a:p>
        </p:txBody>
      </p:sp>
      <p:pic>
        <p:nvPicPr>
          <p:cNvPr id="102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532156"/>
            <a:ext cx="4113213" cy="1536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533775"/>
            <a:ext cx="2000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394" y="3429000"/>
            <a:ext cx="4261569" cy="2528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428517"/>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the Material</a:t>
            </a:r>
            <a:endParaRPr lang="en-GB" dirty="0"/>
          </a:p>
        </p:txBody>
      </p:sp>
      <p:sp>
        <p:nvSpPr>
          <p:cNvPr id="3" name="Content Placeholder 2"/>
          <p:cNvSpPr>
            <a:spLocks noGrp="1"/>
          </p:cNvSpPr>
          <p:nvPr>
            <p:ph sz="half" idx="1"/>
          </p:nvPr>
        </p:nvSpPr>
        <p:spPr/>
        <p:txBody>
          <a:bodyPr/>
          <a:lstStyle/>
          <a:p>
            <a:r>
              <a:rPr lang="en-GB" sz="1800" dirty="0" smtClean="0"/>
              <a:t>Click on the ‘Add Material’ icon     on the taskbar. The ‘Mechanical material’ dialogue will automatically appear.</a:t>
            </a:r>
          </a:p>
          <a:p>
            <a:r>
              <a:rPr lang="en-GB" sz="1800" dirty="0" smtClean="0"/>
              <a:t>Under material, click the dropdown menu and select ‘</a:t>
            </a:r>
            <a:r>
              <a:rPr lang="en-GB" sz="1800" dirty="0" err="1" smtClean="0"/>
              <a:t>Calculix</a:t>
            </a:r>
            <a:r>
              <a:rPr lang="en-GB" sz="1800" dirty="0" smtClean="0"/>
              <a:t> Steel’.</a:t>
            </a:r>
          </a:p>
          <a:p>
            <a:r>
              <a:rPr lang="en-GB" sz="1800" dirty="0" smtClean="0"/>
              <a:t>Click ‘OK’ to close the dialogue.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21</a:t>
            </a:fld>
            <a:endParaRPr lang="en-ZA"/>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1484784"/>
            <a:ext cx="24765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2175" y="1484784"/>
            <a:ext cx="4113213" cy="576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5" y="2132856"/>
            <a:ext cx="2534122" cy="4247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36056"/>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the Displacement Constraint</a:t>
            </a:r>
            <a:endParaRPr lang="en-GB" dirty="0"/>
          </a:p>
        </p:txBody>
      </p:sp>
      <p:sp>
        <p:nvSpPr>
          <p:cNvPr id="3" name="Content Placeholder 2"/>
          <p:cNvSpPr>
            <a:spLocks noGrp="1"/>
          </p:cNvSpPr>
          <p:nvPr>
            <p:ph sz="half" idx="1"/>
          </p:nvPr>
        </p:nvSpPr>
        <p:spPr/>
        <p:txBody>
          <a:bodyPr/>
          <a:lstStyle/>
          <a:p>
            <a:r>
              <a:rPr lang="en-GB" sz="1800" dirty="0" smtClean="0"/>
              <a:t>Two of the block’s sides are going to be constrained from moving or expanding in the x-direction. In order to achieve this, the displacement constraint need to be added.</a:t>
            </a:r>
          </a:p>
          <a:p>
            <a:r>
              <a:rPr lang="en-GB" sz="1800" dirty="0" smtClean="0"/>
              <a:t>Select the displacement constraint from the taskbar. Its dialogue automatically open.</a:t>
            </a:r>
          </a:p>
          <a:p>
            <a:r>
              <a:rPr lang="en-GB" sz="1800" dirty="0" smtClean="0"/>
              <a:t>Select the two sides normal to the x-axis by </a:t>
            </a:r>
            <a:r>
              <a:rPr lang="en-GB" sz="1800" dirty="0" err="1" smtClean="0"/>
              <a:t>ctrl+clicking</a:t>
            </a:r>
            <a:r>
              <a:rPr lang="en-GB" sz="1800" dirty="0" smtClean="0"/>
              <a:t> it, and then click ‘Add’.</a:t>
            </a:r>
          </a:p>
          <a:p>
            <a:r>
              <a:rPr lang="en-GB" sz="1800" dirty="0" smtClean="0"/>
              <a:t>Select the ‘Fixed’ box next to ‘Displacement x’ in order to fix the two faces’ displacement in the x-direction. Click ‘OK’ to close the dialogue.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22</a:t>
            </a:fld>
            <a:endParaRPr lang="en-ZA"/>
          </a:p>
        </p:txBody>
      </p:sp>
      <p:pic>
        <p:nvPicPr>
          <p:cNvPr id="1229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558721"/>
            <a:ext cx="4113213" cy="574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175" y="2569071"/>
            <a:ext cx="4214653" cy="2819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119582"/>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the fixed constraint</a:t>
            </a:r>
            <a:endParaRPr lang="en-GB" dirty="0"/>
          </a:p>
        </p:txBody>
      </p:sp>
      <p:sp>
        <p:nvSpPr>
          <p:cNvPr id="3" name="Content Placeholder 2"/>
          <p:cNvSpPr>
            <a:spLocks noGrp="1"/>
          </p:cNvSpPr>
          <p:nvPr>
            <p:ph sz="half" idx="1"/>
          </p:nvPr>
        </p:nvSpPr>
        <p:spPr/>
        <p:txBody>
          <a:bodyPr/>
          <a:lstStyle/>
          <a:p>
            <a:r>
              <a:rPr lang="en-GB" sz="1800" dirty="0" smtClean="0"/>
              <a:t>In order to prevent rigid body motion of the part during analysis, the part must contain constraints constraining movement in all three major directions (x-, y- and z-axis).</a:t>
            </a:r>
          </a:p>
          <a:p>
            <a:r>
              <a:rPr lang="en-GB" sz="1800" dirty="0" smtClean="0"/>
              <a:t>Since only the movement in the x-direction have been constrained, a fixed constraint will be added to a point which will constrain the movement of that point in all three major directions and serve as a reference point for the displacement of the block.</a:t>
            </a:r>
          </a:p>
          <a:p>
            <a:r>
              <a:rPr lang="en-GB" sz="1800" dirty="0" smtClean="0"/>
              <a:t>Click on the ‘Fixed Constraint’ icon in the taskbar.</a:t>
            </a:r>
          </a:p>
          <a:p>
            <a:r>
              <a:rPr lang="en-GB" sz="1800" dirty="0" smtClean="0"/>
              <a:t>Click on the top left corner to select it, click add and click close.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23</a:t>
            </a:fld>
            <a:endParaRPr lang="en-ZA"/>
          </a:p>
        </p:txBody>
      </p:sp>
      <p:pic>
        <p:nvPicPr>
          <p:cNvPr id="1331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484784"/>
            <a:ext cx="4113213" cy="742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174" y="2636912"/>
            <a:ext cx="4223471"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364469"/>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Hiding Objects</a:t>
            </a:r>
            <a:endParaRPr lang="en-GB" dirty="0"/>
          </a:p>
        </p:txBody>
      </p:sp>
      <p:sp>
        <p:nvSpPr>
          <p:cNvPr id="3" name="Content Placeholder 2"/>
          <p:cNvSpPr>
            <a:spLocks noGrp="1"/>
          </p:cNvSpPr>
          <p:nvPr>
            <p:ph sz="half" idx="1"/>
          </p:nvPr>
        </p:nvSpPr>
        <p:spPr/>
        <p:txBody>
          <a:bodyPr/>
          <a:lstStyle/>
          <a:p>
            <a:r>
              <a:rPr lang="en-GB" sz="1800" dirty="0" smtClean="0"/>
              <a:t>After adding the displacement and fixed constraints, certain graphics were added to the relevant faces to indicate the different constraints added to the faces. Since these graphics can obscure the faces, it is sometimes a good idea to hide these graphics to improve visibility.</a:t>
            </a:r>
          </a:p>
          <a:p>
            <a:r>
              <a:rPr lang="en-GB" sz="1800" dirty="0" smtClean="0"/>
              <a:t>A handy shortcut to remember to hide features or bodies, is the spacebar key on the keyboard.</a:t>
            </a:r>
          </a:p>
          <a:p>
            <a:r>
              <a:rPr lang="en-GB" sz="1800" dirty="0" smtClean="0"/>
              <a:t>Select the displacement constraint and the fixed constraint on the tree view by using </a:t>
            </a:r>
            <a:r>
              <a:rPr lang="en-GB" sz="1800" dirty="0" err="1" smtClean="0"/>
              <a:t>ctrl+click</a:t>
            </a:r>
            <a:r>
              <a:rPr lang="en-GB" sz="1800" dirty="0" smtClean="0"/>
              <a:t>, and press spacebar to hide its graphics. The labels will turn grey to show its visibility is hidden. Press spacebar again to unhide it.</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24</a:t>
            </a:fld>
            <a:endParaRPr lang="en-ZA"/>
          </a:p>
        </p:txBody>
      </p:sp>
      <p:pic>
        <p:nvPicPr>
          <p:cNvPr id="1433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2777189"/>
            <a:ext cx="4113213" cy="2364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588554"/>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Heat flux Constraints</a:t>
            </a:r>
            <a:endParaRPr lang="en-GB" dirty="0"/>
          </a:p>
        </p:txBody>
      </p:sp>
      <p:sp>
        <p:nvSpPr>
          <p:cNvPr id="3" name="Content Placeholder 2"/>
          <p:cNvSpPr>
            <a:spLocks noGrp="1"/>
          </p:cNvSpPr>
          <p:nvPr>
            <p:ph sz="half" idx="1"/>
          </p:nvPr>
        </p:nvSpPr>
        <p:spPr/>
        <p:txBody>
          <a:bodyPr/>
          <a:lstStyle/>
          <a:p>
            <a:r>
              <a:rPr lang="en-GB" sz="1800" dirty="0" smtClean="0"/>
              <a:t>The effect of having two fluids at different temperatures on opposite sides of a part are going to be illustrated.</a:t>
            </a:r>
          </a:p>
          <a:p>
            <a:r>
              <a:rPr lang="en-GB" sz="1800" dirty="0" smtClean="0"/>
              <a:t>It must always be remembered that the temperature constraint can’t be added since it is fundamentally wrong. The inclusion of the fixed temperature constraint was just for the purposes of validation of the software. A heat flux must rather be applied. The reason for this will be made apparent when solving the analysis.</a:t>
            </a:r>
            <a:endParaRPr lang="en-GB" sz="1800" dirty="0"/>
          </a:p>
        </p:txBody>
      </p:sp>
      <p:sp>
        <p:nvSpPr>
          <p:cNvPr id="4" name="Content Placeholder 3"/>
          <p:cNvSpPr>
            <a:spLocks noGrp="1"/>
          </p:cNvSpPr>
          <p:nvPr>
            <p:ph sz="half" idx="2"/>
          </p:nvPr>
        </p:nvSpPr>
        <p:spPr/>
        <p:txBody>
          <a:bodyPr/>
          <a:lstStyle/>
          <a:p>
            <a:endParaRPr lang="en-GB"/>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25</a:t>
            </a:fld>
            <a:endParaRPr lang="en-ZA"/>
          </a:p>
        </p:txBody>
      </p:sp>
    </p:spTree>
    <p:extLst>
      <p:ext uri="{BB962C8B-B14F-4D97-AF65-F5344CB8AC3E}">
        <p14:creationId xmlns:p14="http://schemas.microsoft.com/office/powerpoint/2010/main" val="1539360703"/>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a:t>
            </a:r>
            <a:r>
              <a:rPr lang="en-GB" dirty="0" err="1"/>
              <a:t>Heatflux</a:t>
            </a:r>
            <a:r>
              <a:rPr lang="en-GB" dirty="0"/>
              <a:t> Constraints</a:t>
            </a:r>
          </a:p>
        </p:txBody>
      </p:sp>
      <p:sp>
        <p:nvSpPr>
          <p:cNvPr id="3" name="Content Placeholder 2"/>
          <p:cNvSpPr>
            <a:spLocks noGrp="1"/>
          </p:cNvSpPr>
          <p:nvPr>
            <p:ph sz="half" idx="1"/>
          </p:nvPr>
        </p:nvSpPr>
        <p:spPr/>
        <p:txBody>
          <a:bodyPr/>
          <a:lstStyle/>
          <a:p>
            <a:r>
              <a:rPr lang="en-GB" sz="1800" dirty="0" smtClean="0"/>
              <a:t>Click on the ‘Add </a:t>
            </a:r>
            <a:r>
              <a:rPr lang="en-GB" sz="1800" dirty="0" err="1" smtClean="0"/>
              <a:t>Heatflux</a:t>
            </a:r>
            <a:r>
              <a:rPr lang="en-GB" sz="1800" dirty="0" smtClean="0"/>
              <a:t>’ constraint        on the taskbar. Its dialogue automatically appears. </a:t>
            </a:r>
          </a:p>
          <a:p>
            <a:r>
              <a:rPr lang="en-GB" sz="1800" dirty="0" smtClean="0"/>
              <a:t>Select the face normal to the negative x-axis, and click ‘Add’. That specific face will be added to the list.</a:t>
            </a:r>
          </a:p>
          <a:p>
            <a:r>
              <a:rPr lang="en-GB" sz="1800" dirty="0" smtClean="0"/>
              <a:t>Leave the temperature next to ‘Ambient Temperature’ on 300 K. This is the temperature of the gas/fluid which is applying the heat flux to the surface.</a:t>
            </a:r>
          </a:p>
          <a:p>
            <a:r>
              <a:rPr lang="en-GB" sz="1800" dirty="0" smtClean="0"/>
              <a:t>Click ‘OK’ to close the dialogue.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26</a:t>
            </a:fld>
            <a:endParaRPr lang="en-ZA"/>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729383"/>
            <a:ext cx="2857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2175" y="1484784"/>
            <a:ext cx="4113213" cy="514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5" y="2132856"/>
            <a:ext cx="415794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34905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a:t>
            </a:r>
            <a:r>
              <a:rPr lang="en-GB" dirty="0" err="1"/>
              <a:t>Heatflux</a:t>
            </a:r>
            <a:r>
              <a:rPr lang="en-GB" dirty="0"/>
              <a:t> Constraints</a:t>
            </a:r>
          </a:p>
        </p:txBody>
      </p:sp>
      <p:sp>
        <p:nvSpPr>
          <p:cNvPr id="3" name="Content Placeholder 2"/>
          <p:cNvSpPr>
            <a:spLocks noGrp="1"/>
          </p:cNvSpPr>
          <p:nvPr>
            <p:ph sz="half" idx="1"/>
          </p:nvPr>
        </p:nvSpPr>
        <p:spPr/>
        <p:txBody>
          <a:bodyPr/>
          <a:lstStyle/>
          <a:p>
            <a:r>
              <a:rPr lang="en-GB" sz="1800" dirty="0" smtClean="0"/>
              <a:t>Another heat flux constraint need to be added to the opposite face. </a:t>
            </a:r>
            <a:r>
              <a:rPr lang="en-GB" sz="1800" dirty="0"/>
              <a:t>Click on the ‘Add </a:t>
            </a:r>
            <a:r>
              <a:rPr lang="en-GB" sz="1800" dirty="0" err="1"/>
              <a:t>Heatflux</a:t>
            </a:r>
            <a:r>
              <a:rPr lang="en-GB" sz="1800" dirty="0"/>
              <a:t>’ constraint        on the </a:t>
            </a:r>
            <a:r>
              <a:rPr lang="en-GB" sz="1800" dirty="0" smtClean="0"/>
              <a:t>taskbar to open its dialogue.</a:t>
            </a:r>
          </a:p>
          <a:p>
            <a:r>
              <a:rPr lang="en-GB" sz="1800" dirty="0" smtClean="0"/>
              <a:t>Select the opposite face to the one selected in the previous step, and click add.</a:t>
            </a:r>
          </a:p>
          <a:p>
            <a:r>
              <a:rPr lang="en-GB" sz="1800" dirty="0" smtClean="0"/>
              <a:t>Change the temperature to 900 K.</a:t>
            </a:r>
          </a:p>
          <a:p>
            <a:r>
              <a:rPr lang="en-GB" sz="1800" dirty="0" smtClean="0"/>
              <a:t>Click ‘OK’ to exit the dialogue.</a:t>
            </a:r>
          </a:p>
          <a:p>
            <a:r>
              <a:rPr lang="en-GB" sz="1800" dirty="0" smtClean="0"/>
              <a:t>We now have a block that can’t expand either way in the x-direction, and with a hot fluid at 900K on the one side and a cold fluid on the other.</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27</a:t>
            </a:fld>
            <a:endParaRPr lang="en-ZA"/>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982391"/>
            <a:ext cx="2857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2175" y="2511984"/>
            <a:ext cx="4113213" cy="289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5" y="1484784"/>
            <a:ext cx="4113213" cy="51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247637"/>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the Initial Temperature</a:t>
            </a:r>
            <a:endParaRPr lang="en-GB" dirty="0"/>
          </a:p>
        </p:txBody>
      </p:sp>
      <p:sp>
        <p:nvSpPr>
          <p:cNvPr id="3" name="Content Placeholder 2"/>
          <p:cNvSpPr>
            <a:spLocks noGrp="1"/>
          </p:cNvSpPr>
          <p:nvPr>
            <p:ph sz="half" idx="1"/>
          </p:nvPr>
        </p:nvSpPr>
        <p:spPr/>
        <p:txBody>
          <a:bodyPr/>
          <a:lstStyle/>
          <a:p>
            <a:r>
              <a:rPr lang="en-GB" sz="1800" dirty="0" smtClean="0"/>
              <a:t>One more constraint need to be added before this model can be solved. Click on the ‘Initial Temperature’ constraint      on the taskbar to open its dialogue.</a:t>
            </a:r>
          </a:p>
          <a:p>
            <a:r>
              <a:rPr lang="en-GB" sz="1800" dirty="0" smtClean="0"/>
              <a:t>This constraint need to be added whenever a thermo-mechanical analysis is run, whether it be steady state or transient. It is not needed for a static analysis. This constraint is the initial guess value for the system temperature for the transient analysis.</a:t>
            </a:r>
          </a:p>
          <a:p>
            <a:r>
              <a:rPr lang="en-GB" sz="1800" dirty="0" smtClean="0"/>
              <a:t>Leave the temperature at 300 K.</a:t>
            </a:r>
          </a:p>
          <a:p>
            <a:r>
              <a:rPr lang="en-GB" sz="1800" dirty="0" smtClean="0"/>
              <a:t>Click ‘OK’ to close the dialogue.  </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28</a:t>
            </a:fld>
            <a:endParaRPr lang="en-ZA"/>
          </a:p>
        </p:txBody>
      </p:sp>
      <p:pic>
        <p:nvPicPr>
          <p:cNvPr id="9" name="Picture 2"/>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3002"/>
          <a:stretch/>
        </p:blipFill>
        <p:spPr bwMode="auto">
          <a:xfrm>
            <a:off x="4702175" y="1556792"/>
            <a:ext cx="4113213" cy="561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276872"/>
            <a:ext cx="2286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200" y="2276872"/>
            <a:ext cx="24574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152732"/>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en-US" sz="4000" dirty="0" smtClean="0"/>
              <a:t>Solving the steady-state analysis</a:t>
            </a:r>
            <a:endParaRPr lang="en-US" altLang="en-US" sz="4000" dirty="0" smtClean="0"/>
          </a:p>
        </p:txBody>
      </p:sp>
      <p:pic>
        <p:nvPicPr>
          <p:cNvPr id="28676" name="Picture 5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ZA"/>
          </a:p>
        </p:txBody>
      </p:sp>
    </p:spTree>
    <p:extLst>
      <p:ext uri="{BB962C8B-B14F-4D97-AF65-F5344CB8AC3E}">
        <p14:creationId xmlns:p14="http://schemas.microsoft.com/office/powerpoint/2010/main" val="319133451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en-US" sz="4000" dirty="0" smtClean="0"/>
              <a:t>Project Startup</a:t>
            </a:r>
            <a:endParaRPr lang="en-US" altLang="en-US" sz="4000" dirty="0" smtClean="0"/>
          </a:p>
        </p:txBody>
      </p:sp>
      <p:pic>
        <p:nvPicPr>
          <p:cNvPr id="28676" name="Picture 5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ZA"/>
          </a:p>
        </p:txBody>
      </p:sp>
    </p:spTree>
    <p:extLst>
      <p:ext uri="{BB962C8B-B14F-4D97-AF65-F5344CB8AC3E}">
        <p14:creationId xmlns:p14="http://schemas.microsoft.com/office/powerpoint/2010/main" val="3191334510"/>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the Analysis</a:t>
            </a:r>
            <a:endParaRPr lang="en-GB" dirty="0"/>
          </a:p>
        </p:txBody>
      </p:sp>
      <p:sp>
        <p:nvSpPr>
          <p:cNvPr id="3" name="Content Placeholder 2"/>
          <p:cNvSpPr>
            <a:spLocks noGrp="1"/>
          </p:cNvSpPr>
          <p:nvPr>
            <p:ph sz="half" idx="1"/>
          </p:nvPr>
        </p:nvSpPr>
        <p:spPr/>
        <p:txBody>
          <a:bodyPr/>
          <a:lstStyle/>
          <a:p>
            <a:r>
              <a:rPr lang="en-GB" sz="1800" dirty="0" smtClean="0"/>
              <a:t>The thermo-mechanical analysis can now be run. In the tree view, double-click on the </a:t>
            </a:r>
            <a:r>
              <a:rPr lang="en-GB" sz="1800" dirty="0" err="1" smtClean="0"/>
              <a:t>calculix</a:t>
            </a:r>
            <a:r>
              <a:rPr lang="en-GB" sz="1800" dirty="0" smtClean="0"/>
              <a:t> solver under ‘</a:t>
            </a:r>
            <a:r>
              <a:rPr lang="en-GB" sz="1800" dirty="0" err="1" smtClean="0"/>
              <a:t>MechanicalAnalysis</a:t>
            </a:r>
            <a:r>
              <a:rPr lang="en-GB" sz="1800" dirty="0" smtClean="0"/>
              <a:t>’. If its not visible under ‘</a:t>
            </a:r>
            <a:r>
              <a:rPr lang="en-GB" sz="1800" dirty="0" err="1" smtClean="0"/>
              <a:t>MechanicalAnalysis</a:t>
            </a:r>
            <a:r>
              <a:rPr lang="en-GB" sz="1800" dirty="0" smtClean="0"/>
              <a:t>’, expand the label first by clicking on the arrow to its left.</a:t>
            </a:r>
          </a:p>
          <a:p>
            <a:r>
              <a:rPr lang="en-GB" sz="1800" dirty="0" smtClean="0"/>
              <a:t>After double-clicking on the </a:t>
            </a:r>
            <a:r>
              <a:rPr lang="en-GB" sz="1800" dirty="0" err="1" smtClean="0"/>
              <a:t>calculix</a:t>
            </a:r>
            <a:r>
              <a:rPr lang="en-GB" sz="1800" dirty="0" smtClean="0"/>
              <a:t> solver label, its dialogue will open. Select ‘</a:t>
            </a:r>
            <a:r>
              <a:rPr lang="en-GB" sz="1800" dirty="0" err="1" smtClean="0"/>
              <a:t>Thermo</a:t>
            </a:r>
            <a:r>
              <a:rPr lang="en-GB" sz="1800" dirty="0" smtClean="0"/>
              <a:t> mechanical’, ensure that your temporary path is set to a satisfactory location, and then click on ‘Write .</a:t>
            </a:r>
            <a:r>
              <a:rPr lang="en-GB" sz="1800" dirty="0" err="1" smtClean="0"/>
              <a:t>inp</a:t>
            </a:r>
            <a:r>
              <a:rPr lang="en-GB" sz="1800" dirty="0" smtClean="0"/>
              <a:t> file’. Wait for the writing to finish.</a:t>
            </a:r>
          </a:p>
          <a:p>
            <a:r>
              <a:rPr lang="en-GB" sz="1800" dirty="0" smtClean="0"/>
              <a:t>When the message ‘Write completed’ appears in the message window, click on ‘Run </a:t>
            </a:r>
            <a:r>
              <a:rPr lang="en-GB" sz="1800" dirty="0" err="1" smtClean="0"/>
              <a:t>Calculix</a:t>
            </a:r>
            <a:r>
              <a:rPr lang="en-GB" sz="1800" dirty="0" smtClean="0"/>
              <a:t>’.</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30</a:t>
            </a:fld>
            <a:endParaRPr lang="en-ZA"/>
          </a:p>
        </p:txBody>
      </p:sp>
      <p:pic>
        <p:nvPicPr>
          <p:cNvPr id="1843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93357" y="1052736"/>
            <a:ext cx="2298923" cy="2274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357" y="3346301"/>
            <a:ext cx="2122818" cy="3382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2759098"/>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the results</a:t>
            </a:r>
            <a:endParaRPr lang="en-GB" dirty="0"/>
          </a:p>
        </p:txBody>
      </p:sp>
      <p:sp>
        <p:nvSpPr>
          <p:cNvPr id="3" name="Content Placeholder 2"/>
          <p:cNvSpPr>
            <a:spLocks noGrp="1"/>
          </p:cNvSpPr>
          <p:nvPr>
            <p:ph sz="half" idx="1"/>
          </p:nvPr>
        </p:nvSpPr>
        <p:spPr/>
        <p:txBody>
          <a:bodyPr/>
          <a:lstStyle/>
          <a:p>
            <a:r>
              <a:rPr lang="en-GB" sz="1800" dirty="0" smtClean="0"/>
              <a:t>When </a:t>
            </a:r>
            <a:r>
              <a:rPr lang="en-GB" sz="1800" dirty="0" err="1" smtClean="0"/>
              <a:t>calculix</a:t>
            </a:r>
            <a:r>
              <a:rPr lang="en-GB" sz="1800" dirty="0" smtClean="0"/>
              <a:t> has finished, a ‘</a:t>
            </a:r>
            <a:r>
              <a:rPr lang="en-GB" sz="1800" dirty="0" err="1" smtClean="0"/>
              <a:t>CalculiX</a:t>
            </a:r>
            <a:r>
              <a:rPr lang="en-GB" sz="1800" dirty="0" smtClean="0"/>
              <a:t> done!’ message will appear at the bottom of the message box. If this message displays, click ‘Close’ to close the dialogue box.</a:t>
            </a:r>
          </a:p>
          <a:p>
            <a:r>
              <a:rPr lang="en-GB" sz="1800" dirty="0" smtClean="0"/>
              <a:t>Click on the ‘open results’ icon on the taskbar or double-click on the ‘Results’ label in the tree view to open your results.</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31</a:t>
            </a:fld>
            <a:endParaRPr lang="en-ZA"/>
          </a:p>
        </p:txBody>
      </p:sp>
      <p:pic>
        <p:nvPicPr>
          <p:cNvPr id="1945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44256" y="1628800"/>
            <a:ext cx="38290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564904"/>
            <a:ext cx="28384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844010"/>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Hiding Constraints from Display Window</a:t>
            </a:r>
            <a:endParaRPr lang="en-GB" dirty="0"/>
          </a:p>
        </p:txBody>
      </p:sp>
      <p:sp>
        <p:nvSpPr>
          <p:cNvPr id="3" name="Content Placeholder 2"/>
          <p:cNvSpPr>
            <a:spLocks noGrp="1"/>
          </p:cNvSpPr>
          <p:nvPr>
            <p:ph sz="half" idx="1"/>
          </p:nvPr>
        </p:nvSpPr>
        <p:spPr/>
        <p:txBody>
          <a:bodyPr/>
          <a:lstStyle/>
          <a:p>
            <a:r>
              <a:rPr lang="en-GB" sz="1800" dirty="0" smtClean="0"/>
              <a:t>After opening the results, a dialogue box will appear. It might be a good idea to hide the constraints since it can obscure the view of the model. In order to do this, click on the ‘Model’ tab in the combo view to access the tree view, select the constraints by </a:t>
            </a:r>
            <a:r>
              <a:rPr lang="en-GB" sz="1800" dirty="0" err="1" smtClean="0"/>
              <a:t>ctrl+clicking</a:t>
            </a:r>
            <a:r>
              <a:rPr lang="en-GB" sz="1800" dirty="0" smtClean="0"/>
              <a:t> on them and press ‘spacebar’ on your keyboard. </a:t>
            </a:r>
          </a:p>
          <a:p>
            <a:r>
              <a:rPr lang="en-GB" sz="1800" dirty="0" smtClean="0"/>
              <a:t>Alternatively, you can right click on the constraints and select ‘Toggle visibility’.</a:t>
            </a:r>
          </a:p>
          <a:p>
            <a:r>
              <a:rPr lang="en-GB" sz="1800" dirty="0" smtClean="0"/>
              <a:t>To return to the results dialogue box, click on the ‘Tasks’ tab again.</a:t>
            </a:r>
          </a:p>
          <a:p>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32</a:t>
            </a:fld>
            <a:endParaRPr lang="en-ZA"/>
          </a:p>
        </p:txBody>
      </p:sp>
      <p:pic>
        <p:nvPicPr>
          <p:cNvPr id="2355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20494" y="1124744"/>
            <a:ext cx="30765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493" y="3480147"/>
            <a:ext cx="3369727" cy="3261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991750"/>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Results</a:t>
            </a:r>
            <a:endParaRPr lang="en-GB" dirty="0"/>
          </a:p>
        </p:txBody>
      </p:sp>
      <p:sp>
        <p:nvSpPr>
          <p:cNvPr id="3" name="Content Placeholder 2"/>
          <p:cNvSpPr>
            <a:spLocks noGrp="1"/>
          </p:cNvSpPr>
          <p:nvPr>
            <p:ph sz="half" idx="1"/>
          </p:nvPr>
        </p:nvSpPr>
        <p:spPr/>
        <p:txBody>
          <a:bodyPr/>
          <a:lstStyle/>
          <a:p>
            <a:r>
              <a:rPr lang="en-GB" sz="1800" dirty="0" smtClean="0"/>
              <a:t>The different results can be viewed by selecting the radio button next to the result. When selecting a result, its minimum, average and maximum value will be displayed in the dialogue box and a colour gradient will be visible in the display window on the model.</a:t>
            </a:r>
          </a:p>
          <a:p>
            <a:r>
              <a:rPr lang="en-GB" sz="1800" dirty="0" smtClean="0"/>
              <a:t>In this case, the Von Mises stress was selected, and its results are shown in the figure on the right.</a:t>
            </a:r>
          </a:p>
          <a:p>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33</a:t>
            </a:fld>
            <a:endParaRPr lang="en-ZA"/>
          </a:p>
        </p:txBody>
      </p:sp>
      <p:pic>
        <p:nvPicPr>
          <p:cNvPr id="2457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556792"/>
            <a:ext cx="4113213" cy="2831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061610"/>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Results</a:t>
            </a:r>
            <a:endParaRPr lang="en-GB" dirty="0"/>
          </a:p>
        </p:txBody>
      </p:sp>
      <p:sp>
        <p:nvSpPr>
          <p:cNvPr id="3" name="Content Placeholder 2"/>
          <p:cNvSpPr>
            <a:spLocks noGrp="1"/>
          </p:cNvSpPr>
          <p:nvPr>
            <p:ph sz="half" idx="1"/>
          </p:nvPr>
        </p:nvSpPr>
        <p:spPr/>
        <p:txBody>
          <a:bodyPr/>
          <a:lstStyle/>
          <a:p>
            <a:r>
              <a:rPr lang="en-GB" sz="1800" dirty="0" smtClean="0"/>
              <a:t>Another interesting feature to show is the displacement. This feature exaggerates the deformation of the part in order for the user to visualise the displacement. To view the visualisation of the deformation, select the tick box next to ‘Show’ which is located under the ‘Displacement’ heading.</a:t>
            </a:r>
          </a:p>
          <a:p>
            <a:r>
              <a:rPr lang="en-GB" sz="1800" dirty="0" smtClean="0"/>
              <a:t>Next select the maximum exaggeration factor that can be viewed using the slider. If the part’s deformation is small, a larger value can be entered, if the deformation of the part is large, a smaller value can be entered.</a:t>
            </a:r>
          </a:p>
          <a:p>
            <a:r>
              <a:rPr lang="en-GB" sz="1800" dirty="0" smtClean="0"/>
              <a:t>View the deformation by sliding the slider around. Reset view by sliding the slider to its left-most position.</a:t>
            </a:r>
            <a:endParaRPr lang="en-GB" sz="1800"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34</a:t>
            </a:fld>
            <a:endParaRPr lang="en-ZA"/>
          </a:p>
        </p:txBody>
      </p:sp>
      <p:pic>
        <p:nvPicPr>
          <p:cNvPr id="2560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2292714"/>
            <a:ext cx="4412304" cy="264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4777294"/>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Results</a:t>
            </a:r>
            <a:endParaRPr lang="en-GB" dirty="0"/>
          </a:p>
        </p:txBody>
      </p:sp>
      <p:sp>
        <p:nvSpPr>
          <p:cNvPr id="3" name="Content Placeholder 2"/>
          <p:cNvSpPr>
            <a:spLocks noGrp="1"/>
          </p:cNvSpPr>
          <p:nvPr>
            <p:ph sz="half" idx="1"/>
          </p:nvPr>
        </p:nvSpPr>
        <p:spPr/>
        <p:txBody>
          <a:bodyPr/>
          <a:lstStyle/>
          <a:p>
            <a:r>
              <a:rPr lang="en-GB" sz="1800" dirty="0" smtClean="0"/>
              <a:t>User defined results can also be viewed. A minimum, average and maximum value will be displayed as well as the colour gradient of the results.</a:t>
            </a:r>
          </a:p>
          <a:p>
            <a:r>
              <a:rPr lang="en-GB" sz="1800" dirty="0" smtClean="0"/>
              <a:t>The default user defined results is the equation P1 – P3, which is the first principal stress minus the third principal stress. After the equation has been typed, the ‘Calculate and plot’ button underneath the input box can be clicked. This will calculate the results, display its minimum, average and maximum values as well as plot the colour gradient on the mesh in the display window.</a:t>
            </a:r>
          </a:p>
          <a:p>
            <a:r>
              <a:rPr lang="en-GB" sz="1800" dirty="0" smtClean="0"/>
              <a:t>Click on ‘Close’ to close the results dialogue.</a:t>
            </a:r>
            <a:endParaRPr lang="en-GB" sz="1800"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35</a:t>
            </a:fld>
            <a:endParaRPr lang="en-ZA"/>
          </a:p>
        </p:txBody>
      </p:sp>
      <p:pic>
        <p:nvPicPr>
          <p:cNvPr id="266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531547"/>
            <a:ext cx="4113213" cy="312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8230940"/>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en-US" sz="4000" dirty="0" smtClean="0"/>
              <a:t>Setting up and solving a transient analysis</a:t>
            </a:r>
            <a:endParaRPr lang="en-US" altLang="en-US" sz="4000" dirty="0" smtClean="0"/>
          </a:p>
        </p:txBody>
      </p:sp>
      <p:pic>
        <p:nvPicPr>
          <p:cNvPr id="28676" name="Picture 5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ZA"/>
          </a:p>
        </p:txBody>
      </p:sp>
    </p:spTree>
    <p:extLst>
      <p:ext uri="{BB962C8B-B14F-4D97-AF65-F5344CB8AC3E}">
        <p14:creationId xmlns:p14="http://schemas.microsoft.com/office/powerpoint/2010/main" val="3191334510"/>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a Transient Analysis</a:t>
            </a:r>
            <a:endParaRPr lang="en-GB" dirty="0"/>
          </a:p>
        </p:txBody>
      </p:sp>
      <p:sp>
        <p:nvSpPr>
          <p:cNvPr id="3" name="Content Placeholder 2"/>
          <p:cNvSpPr>
            <a:spLocks noGrp="1"/>
          </p:cNvSpPr>
          <p:nvPr>
            <p:ph sz="half" idx="1"/>
          </p:nvPr>
        </p:nvSpPr>
        <p:spPr/>
        <p:txBody>
          <a:bodyPr/>
          <a:lstStyle/>
          <a:p>
            <a:r>
              <a:rPr lang="en-GB" sz="1800" dirty="0" smtClean="0"/>
              <a:t>In order to run a transient analysis, the solver properties must first be edited.</a:t>
            </a:r>
          </a:p>
          <a:p>
            <a:r>
              <a:rPr lang="en-GB" sz="1800" dirty="0" smtClean="0"/>
              <a:t>In the tree view, click once on the ‘</a:t>
            </a:r>
            <a:r>
              <a:rPr lang="en-GB" sz="1800" dirty="0" err="1" smtClean="0"/>
              <a:t>Calculix</a:t>
            </a:r>
            <a:r>
              <a:rPr lang="en-GB" sz="1800" dirty="0" smtClean="0"/>
              <a:t>’ label in the tree view. Its properties should appear below.</a:t>
            </a:r>
          </a:p>
          <a:p>
            <a:r>
              <a:rPr lang="en-GB" sz="1800" dirty="0" smtClean="0"/>
              <a:t>In the properties box below, scroll down to ‘Steady State’ and change the cell next to it to ‘False’.</a:t>
            </a:r>
          </a:p>
          <a:p>
            <a:r>
              <a:rPr lang="en-GB" sz="1800" dirty="0" smtClean="0"/>
              <a:t>Change the ‘Initial Time Step’ to 1.00 and change the ‘End Time’ to 10.00. The transient simulation will start at the initial temperature and will initially proceed with a one second step, but as it converges it will automatically take bigger time steps.</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37</a:t>
            </a:fld>
            <a:endParaRPr lang="en-ZA"/>
          </a:p>
        </p:txBody>
      </p:sp>
      <p:pic>
        <p:nvPicPr>
          <p:cNvPr id="2048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30086" y="1436688"/>
            <a:ext cx="2657390" cy="504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0804381"/>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Solving the Transient Analysis</a:t>
            </a:r>
            <a:endParaRPr lang="en-GB" dirty="0"/>
          </a:p>
        </p:txBody>
      </p:sp>
      <p:sp>
        <p:nvSpPr>
          <p:cNvPr id="3" name="Content Placeholder 2"/>
          <p:cNvSpPr>
            <a:spLocks noGrp="1"/>
          </p:cNvSpPr>
          <p:nvPr>
            <p:ph sz="half" idx="1"/>
          </p:nvPr>
        </p:nvSpPr>
        <p:spPr/>
        <p:txBody>
          <a:bodyPr/>
          <a:lstStyle/>
          <a:p>
            <a:r>
              <a:rPr lang="en-GB" sz="1800" dirty="0" smtClean="0"/>
              <a:t>After setting the properties, the ‘</a:t>
            </a:r>
            <a:r>
              <a:rPr lang="en-GB" sz="1800" dirty="0" err="1" smtClean="0"/>
              <a:t>Calculix</a:t>
            </a:r>
            <a:r>
              <a:rPr lang="en-GB" sz="1800" dirty="0" smtClean="0"/>
              <a:t>’ label can now be double-clicked to open the </a:t>
            </a:r>
            <a:r>
              <a:rPr lang="en-GB" sz="1800" dirty="0" err="1" smtClean="0"/>
              <a:t>Calculix</a:t>
            </a:r>
            <a:r>
              <a:rPr lang="en-GB" sz="1800" dirty="0" smtClean="0"/>
              <a:t> dialogue box. </a:t>
            </a:r>
            <a:endParaRPr lang="en-GB" sz="1800" dirty="0"/>
          </a:p>
          <a:p>
            <a:r>
              <a:rPr lang="en-GB" sz="1800" dirty="0" smtClean="0"/>
              <a:t>Ensure that a ‘</a:t>
            </a:r>
            <a:r>
              <a:rPr lang="en-GB" sz="1800" dirty="0" err="1" smtClean="0"/>
              <a:t>Thermo</a:t>
            </a:r>
            <a:r>
              <a:rPr lang="en-GB" sz="1800" dirty="0" smtClean="0"/>
              <a:t> mechanical’ analysis is selected.</a:t>
            </a:r>
          </a:p>
          <a:p>
            <a:r>
              <a:rPr lang="en-GB" sz="1800" dirty="0" smtClean="0"/>
              <a:t>Click on ‘Write .</a:t>
            </a:r>
            <a:r>
              <a:rPr lang="en-GB" sz="1800" dirty="0" err="1" smtClean="0"/>
              <a:t>inp</a:t>
            </a:r>
            <a:r>
              <a:rPr lang="en-GB" sz="1800" dirty="0" smtClean="0"/>
              <a:t> file’ to start </a:t>
            </a:r>
            <a:r>
              <a:rPr lang="en-GB" sz="1800" dirty="0" err="1" smtClean="0"/>
              <a:t>start</a:t>
            </a:r>
            <a:r>
              <a:rPr lang="en-GB" sz="1800" dirty="0" smtClean="0"/>
              <a:t> writing the input file. After the writing procedure has finished, click on ‘Run </a:t>
            </a:r>
            <a:r>
              <a:rPr lang="en-GB" sz="1800" dirty="0" err="1"/>
              <a:t>C</a:t>
            </a:r>
            <a:r>
              <a:rPr lang="en-GB" sz="1800" dirty="0" err="1" smtClean="0"/>
              <a:t>alculix</a:t>
            </a:r>
            <a:r>
              <a:rPr lang="en-GB" sz="1800" dirty="0" smtClean="0"/>
              <a:t>’ to run the analysis. You will notice the solution takes longer to solve than a steady state analysis due to the fact that it runs multiple iterations of the model.</a:t>
            </a:r>
          </a:p>
          <a:p>
            <a:r>
              <a:rPr lang="en-GB" sz="1800" dirty="0" smtClean="0"/>
              <a:t>After the simulation has finished, click on ‘Close’.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38</a:t>
            </a:fld>
            <a:endParaRPr lang="en-ZA"/>
          </a:p>
        </p:txBody>
      </p:sp>
      <p:pic>
        <p:nvPicPr>
          <p:cNvPr id="2150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63356" y="1473200"/>
            <a:ext cx="2990850"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8882224"/>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Results of individual </a:t>
            </a:r>
            <a:r>
              <a:rPr lang="en-GB" dirty="0" err="1" smtClean="0"/>
              <a:t>Timesteps</a:t>
            </a:r>
            <a:endParaRPr lang="en-GB" dirty="0"/>
          </a:p>
        </p:txBody>
      </p:sp>
      <p:sp>
        <p:nvSpPr>
          <p:cNvPr id="3" name="Content Placeholder 2"/>
          <p:cNvSpPr>
            <a:spLocks noGrp="1"/>
          </p:cNvSpPr>
          <p:nvPr>
            <p:ph sz="half" idx="1"/>
          </p:nvPr>
        </p:nvSpPr>
        <p:spPr/>
        <p:txBody>
          <a:bodyPr/>
          <a:lstStyle/>
          <a:p>
            <a:r>
              <a:rPr lang="en-GB" sz="1800" dirty="0" smtClean="0"/>
              <a:t>It will be noticed that there are now multiple results labels are present in the tree view. Each results label is named with the time step associated with the result. If the results want to be viewed for a specific time step, double click on the appropriate time step and its results will be visible.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39</a:t>
            </a:fld>
            <a:endParaRPr lang="en-ZA"/>
          </a:p>
        </p:txBody>
      </p:sp>
      <p:pic>
        <p:nvPicPr>
          <p:cNvPr id="2253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15756" y="2073275"/>
            <a:ext cx="268605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4911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Project </a:t>
            </a:r>
            <a:r>
              <a:rPr lang="en-ZA" dirty="0" err="1" smtClean="0"/>
              <a:t>Startup</a:t>
            </a:r>
            <a:endParaRPr lang="en-ZA" dirty="0"/>
          </a:p>
        </p:txBody>
      </p:sp>
      <p:sp>
        <p:nvSpPr>
          <p:cNvPr id="3" name="Content Placeholder 2"/>
          <p:cNvSpPr>
            <a:spLocks noGrp="1"/>
          </p:cNvSpPr>
          <p:nvPr>
            <p:ph sz="half" idx="1"/>
          </p:nvPr>
        </p:nvSpPr>
        <p:spPr/>
        <p:txBody>
          <a:bodyPr/>
          <a:lstStyle/>
          <a:p>
            <a:pPr marL="0" indent="0" eaLnBrk="1" hangingPunct="1">
              <a:buNone/>
            </a:pPr>
            <a:r>
              <a:rPr lang="en-US" sz="1800" b="1" dirty="0" smtClean="0"/>
              <a:t>Create the Project:</a:t>
            </a:r>
          </a:p>
          <a:p>
            <a:pPr eaLnBrk="1" hangingPunct="1"/>
            <a:r>
              <a:rPr lang="en-US" sz="1800" dirty="0" smtClean="0"/>
              <a:t>When you open </a:t>
            </a:r>
            <a:r>
              <a:rPr lang="en-US" sz="1800" dirty="0" err="1" smtClean="0"/>
              <a:t>Freecad</a:t>
            </a:r>
            <a:r>
              <a:rPr lang="en-US" sz="1800" dirty="0" smtClean="0"/>
              <a:t>, the home screen appears.</a:t>
            </a:r>
          </a:p>
          <a:p>
            <a:pPr eaLnBrk="1" hangingPunct="1"/>
            <a:r>
              <a:rPr lang="en-US" sz="1800" dirty="0" smtClean="0"/>
              <a:t>Create </a:t>
            </a:r>
            <a:r>
              <a:rPr lang="en-US" sz="1800" dirty="0"/>
              <a:t>a new document by clicking on the ‘Create a new empty document' icon</a:t>
            </a:r>
            <a:r>
              <a:rPr lang="en-US" sz="1800" dirty="0" smtClean="0"/>
              <a:t>.</a:t>
            </a:r>
            <a:endParaRPr lang="en-US" sz="1800" dirty="0"/>
          </a:p>
          <a:p>
            <a:pPr eaLnBrk="1" hangingPunct="1"/>
            <a:r>
              <a:rPr lang="en-US" sz="1800" dirty="0"/>
              <a:t>It is a good idea to save the document before </a:t>
            </a:r>
            <a:r>
              <a:rPr lang="en-US" sz="1800" dirty="0" smtClean="0"/>
              <a:t>starting. Click on the ‘Save’ icon on the taskbar. Name the file </a:t>
            </a:r>
            <a:r>
              <a:rPr lang="en-US" sz="1800" dirty="0" smtClean="0"/>
              <a:t>“Block”.</a:t>
            </a:r>
            <a:endParaRPr lang="en-US" sz="1800" dirty="0" smtClean="0"/>
          </a:p>
          <a:p>
            <a:pPr eaLnBrk="1" hangingPunct="1"/>
            <a:r>
              <a:rPr lang="en-US" sz="1800" dirty="0" smtClean="0"/>
              <a:t>Remember </a:t>
            </a:r>
            <a:r>
              <a:rPr lang="en-US" sz="1800" dirty="0"/>
              <a:t>to save regularly.</a:t>
            </a:r>
          </a:p>
          <a:p>
            <a:endParaRPr lang="en-ZA" sz="1800" dirty="0"/>
          </a:p>
        </p:txBody>
      </p:sp>
      <p:sp>
        <p:nvSpPr>
          <p:cNvPr id="4" name="Content Placeholder 3"/>
          <p:cNvSpPr>
            <a:spLocks noGrp="1"/>
          </p:cNvSpPr>
          <p:nvPr>
            <p:ph sz="half" idx="2"/>
          </p:nvPr>
        </p:nvSpPr>
        <p:spPr/>
        <p:txBody>
          <a:bodyPr/>
          <a:lstStyle/>
          <a:p>
            <a:endParaRPr lang="en-ZA"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4</a:t>
            </a:fld>
            <a:endParaRPr lang="en-ZA"/>
          </a:p>
        </p:txBody>
      </p:sp>
      <p:pic>
        <p:nvPicPr>
          <p:cNvPr id="4505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18963"/>
          <a:stretch/>
        </p:blipFill>
        <p:spPr bwMode="auto">
          <a:xfrm>
            <a:off x="4702175" y="1436688"/>
            <a:ext cx="4119694" cy="2136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174" y="3759891"/>
            <a:ext cx="4119695" cy="1829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9428845"/>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en-US" sz="3200" dirty="0" smtClean="0"/>
              <a:t>Viewing results of transient analysis using macro</a:t>
            </a:r>
            <a:endParaRPr lang="en-US" altLang="en-US" sz="3200" dirty="0" smtClean="0"/>
          </a:p>
        </p:txBody>
      </p:sp>
      <p:pic>
        <p:nvPicPr>
          <p:cNvPr id="28676" name="Picture 5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ZA"/>
          </a:p>
        </p:txBody>
      </p:sp>
    </p:spTree>
    <p:extLst>
      <p:ext uri="{BB962C8B-B14F-4D97-AF65-F5344CB8AC3E}">
        <p14:creationId xmlns:p14="http://schemas.microsoft.com/office/powerpoint/2010/main" val="541295185"/>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Opening the Macro</a:t>
            </a:r>
            <a:endParaRPr lang="en-GB" dirty="0"/>
          </a:p>
        </p:txBody>
      </p:sp>
      <p:sp>
        <p:nvSpPr>
          <p:cNvPr id="3" name="Content Placeholder 2"/>
          <p:cNvSpPr>
            <a:spLocks noGrp="1"/>
          </p:cNvSpPr>
          <p:nvPr>
            <p:ph sz="half" idx="1"/>
          </p:nvPr>
        </p:nvSpPr>
        <p:spPr/>
        <p:txBody>
          <a:bodyPr/>
          <a:lstStyle/>
          <a:p>
            <a:r>
              <a:rPr lang="en-GB" sz="1800" dirty="0" smtClean="0"/>
              <a:t>Since it can be tedious to view individual results from a transient analysis, a macro has been scripted which can easily plot the minimum and maximum values of each result type. With some programming skill additional features and results can also be manipulated and plot.</a:t>
            </a:r>
          </a:p>
          <a:p>
            <a:r>
              <a:rPr lang="en-GB" sz="1800" dirty="0" smtClean="0"/>
              <a:t>In order to access the macro, go to the top of the screen and click on ‘</a:t>
            </a:r>
            <a:r>
              <a:rPr lang="en-GB" sz="1800" dirty="0" err="1" smtClean="0"/>
              <a:t>File→Open</a:t>
            </a:r>
            <a:r>
              <a:rPr lang="en-GB" sz="1800" dirty="0" smtClean="0"/>
              <a:t>’. Navigate to the tutorials location where the ‘plot_transient.py’ file is located and open the file.</a:t>
            </a:r>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41</a:t>
            </a:fld>
            <a:endParaRPr lang="en-ZA"/>
          </a:p>
        </p:txBody>
      </p:sp>
      <p:pic>
        <p:nvPicPr>
          <p:cNvPr id="276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06181" y="1124745"/>
            <a:ext cx="2086099" cy="2743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180" y="4005064"/>
            <a:ext cx="3454251" cy="2743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7209351"/>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Editing the macro</a:t>
            </a:r>
            <a:endParaRPr lang="en-GB" dirty="0"/>
          </a:p>
        </p:txBody>
      </p:sp>
      <p:sp>
        <p:nvSpPr>
          <p:cNvPr id="3" name="Content Placeholder 2"/>
          <p:cNvSpPr>
            <a:spLocks noGrp="1"/>
          </p:cNvSpPr>
          <p:nvPr>
            <p:ph sz="half" idx="1"/>
          </p:nvPr>
        </p:nvSpPr>
        <p:spPr/>
        <p:txBody>
          <a:bodyPr/>
          <a:lstStyle/>
          <a:p>
            <a:r>
              <a:rPr lang="en-GB" sz="1800" dirty="0" smtClean="0"/>
              <a:t>The macro script (which was scripted using the python language),</a:t>
            </a:r>
            <a:r>
              <a:rPr lang="en-GB" sz="1800" dirty="0"/>
              <a:t> </a:t>
            </a:r>
            <a:r>
              <a:rPr lang="en-GB" sz="1800" dirty="0" smtClean="0"/>
              <a:t>is automatically opened within a new window in </a:t>
            </a:r>
            <a:r>
              <a:rPr lang="en-GB" sz="1800" dirty="0" err="1" smtClean="0"/>
              <a:t>Freecad</a:t>
            </a:r>
            <a:r>
              <a:rPr lang="en-GB" sz="1800" dirty="0" smtClean="0"/>
              <a:t>. By commenting out certain lines (the </a:t>
            </a:r>
            <a:r>
              <a:rPr lang="en-ZA" sz="1800" dirty="0" smtClean="0"/>
              <a:t># key comments out an entire line)</a:t>
            </a:r>
            <a:r>
              <a:rPr lang="en-GB" sz="1800" dirty="0" smtClean="0"/>
              <a:t>, different results can be viewed.</a:t>
            </a:r>
          </a:p>
          <a:p>
            <a:r>
              <a:rPr lang="en-GB" sz="1800" dirty="0" smtClean="0"/>
              <a:t>In the illustration shown to the right, the maximum temperature in the model is plotted against time.</a:t>
            </a:r>
          </a:p>
          <a:p>
            <a:r>
              <a:rPr lang="en-ZA" sz="1800" dirty="0" smtClean="0"/>
              <a:t>If you want to display other results than temperature, just comment line 28 out using a # at the beginning of the line, and uncomment another result type by deleting the comment. Just remember to change the names of the plot labels at the bottom of the macro as well.</a:t>
            </a:r>
            <a:endParaRPr lang="en-GB" sz="1800" dirty="0" smtClean="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42</a:t>
            </a:fld>
            <a:endParaRPr lang="en-ZA"/>
          </a:p>
        </p:txBody>
      </p:sp>
      <p:pic>
        <p:nvPicPr>
          <p:cNvPr id="286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52735"/>
            <a:ext cx="4188568" cy="5668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7"/>
          <p:cNvSpPr>
            <a:spLocks noGrp="1"/>
          </p:cNvSpPr>
          <p:nvPr>
            <p:ph sz="half" idx="2"/>
          </p:nvPr>
        </p:nvSpPr>
        <p:spPr>
          <a:xfrm>
            <a:off x="4702175" y="1480269"/>
            <a:ext cx="4113213" cy="5045075"/>
          </a:xfrm>
        </p:spPr>
        <p:txBody>
          <a:bodyPr/>
          <a:lstStyle/>
          <a:p>
            <a:endParaRPr lang="en-GB" dirty="0"/>
          </a:p>
        </p:txBody>
      </p:sp>
    </p:spTree>
    <p:extLst>
      <p:ext uri="{BB962C8B-B14F-4D97-AF65-F5344CB8AC3E}">
        <p14:creationId xmlns:p14="http://schemas.microsoft.com/office/powerpoint/2010/main" val="4033250060"/>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Plotting the Results</a:t>
            </a:r>
            <a:endParaRPr lang="en-GB" dirty="0"/>
          </a:p>
        </p:txBody>
      </p:sp>
      <p:sp>
        <p:nvSpPr>
          <p:cNvPr id="3" name="Content Placeholder 2"/>
          <p:cNvSpPr>
            <a:spLocks noGrp="1"/>
          </p:cNvSpPr>
          <p:nvPr>
            <p:ph sz="half" idx="1"/>
          </p:nvPr>
        </p:nvSpPr>
        <p:spPr/>
        <p:txBody>
          <a:bodyPr/>
          <a:lstStyle/>
          <a:p>
            <a:r>
              <a:rPr lang="en-GB" sz="1800" dirty="0"/>
              <a:t>To execute the macro, click on the ‘Play’ icon     in the taskbar.</a:t>
            </a:r>
          </a:p>
          <a:p>
            <a:r>
              <a:rPr lang="en-ZA" sz="1800" dirty="0"/>
              <a:t>An extra window will open which shows the plot</a:t>
            </a:r>
            <a:r>
              <a:rPr lang="en-ZA" sz="1800" dirty="0" smtClean="0"/>
              <a:t>. This plot is the maximum temperature of the part during each time step.</a:t>
            </a:r>
            <a:endParaRPr lang="en-GB" sz="1800" dirty="0"/>
          </a:p>
          <a:p>
            <a:endParaRPr lang="en-GB"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43</a:t>
            </a:fld>
            <a:endParaRPr lang="en-ZA"/>
          </a:p>
        </p:txBody>
      </p:sp>
      <p:pic>
        <p:nvPicPr>
          <p:cNvPr id="296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2000553"/>
            <a:ext cx="4113213" cy="3917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195" y="1752903"/>
            <a:ext cx="1809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9494" y="1412776"/>
            <a:ext cx="38385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684308"/>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en-US" sz="4000" smtClean="0"/>
              <a:t>Thank you</a:t>
            </a:r>
          </a:p>
        </p:txBody>
      </p:sp>
      <p:pic>
        <p:nvPicPr>
          <p:cNvPr id="28676" name="Picture 5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ZA"/>
          </a:p>
        </p:txBody>
      </p:sp>
    </p:spTree>
    <p:extLst>
      <p:ext uri="{BB962C8B-B14F-4D97-AF65-F5344CB8AC3E}">
        <p14:creationId xmlns:p14="http://schemas.microsoft.com/office/powerpoint/2010/main" val="1856588377"/>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Project </a:t>
            </a:r>
            <a:r>
              <a:rPr lang="en-ZA" dirty="0" err="1"/>
              <a:t>Startup</a:t>
            </a:r>
            <a:r>
              <a:rPr lang="en-ZA" dirty="0"/>
              <a:t> </a:t>
            </a:r>
            <a:r>
              <a:rPr lang="en-ZA" dirty="0" smtClean="0"/>
              <a:t>– Mouse Navigation</a:t>
            </a:r>
            <a:endParaRPr lang="en-ZA" dirty="0"/>
          </a:p>
        </p:txBody>
      </p:sp>
      <p:sp>
        <p:nvSpPr>
          <p:cNvPr id="3" name="Content Placeholder 2"/>
          <p:cNvSpPr>
            <a:spLocks noGrp="1"/>
          </p:cNvSpPr>
          <p:nvPr>
            <p:ph sz="half" idx="1"/>
          </p:nvPr>
        </p:nvSpPr>
        <p:spPr/>
        <p:txBody>
          <a:bodyPr/>
          <a:lstStyle/>
          <a:p>
            <a:pPr marL="0" indent="0">
              <a:buNone/>
            </a:pPr>
            <a:r>
              <a:rPr lang="en-ZA" sz="1800" b="1" dirty="0" smtClean="0"/>
              <a:t>Basic navigation</a:t>
            </a:r>
          </a:p>
          <a:p>
            <a:r>
              <a:rPr lang="en-ZA" sz="1800" dirty="0" smtClean="0"/>
              <a:t>There are different navigation modes available within </a:t>
            </a:r>
            <a:r>
              <a:rPr lang="en-ZA" sz="1800" dirty="0" err="1" smtClean="0"/>
              <a:t>Freecad</a:t>
            </a:r>
            <a:r>
              <a:rPr lang="en-ZA" sz="1800" dirty="0" smtClean="0"/>
              <a:t>. If you right-click anywhere on an open part of the display window, you can select the navigation mode you prefer.</a:t>
            </a:r>
          </a:p>
          <a:p>
            <a:r>
              <a:rPr lang="en-ZA" sz="1800" dirty="0"/>
              <a:t> </a:t>
            </a:r>
            <a:r>
              <a:rPr lang="en-ZA" sz="1800" dirty="0" smtClean="0"/>
              <a:t>The ‘CAD’ and ‘Blender’ navigation styles are two of the most commonly used styles.</a:t>
            </a:r>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5</a:t>
            </a:fld>
            <a:endParaRPr lang="en-ZA"/>
          </a:p>
        </p:txBody>
      </p:sp>
      <p:pic>
        <p:nvPicPr>
          <p:cNvPr id="9113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0019" y="2416175"/>
            <a:ext cx="30575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428069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Project </a:t>
            </a:r>
            <a:r>
              <a:rPr lang="en-ZA" dirty="0" err="1"/>
              <a:t>Startup</a:t>
            </a:r>
            <a:r>
              <a:rPr lang="en-ZA" dirty="0"/>
              <a:t> </a:t>
            </a:r>
            <a:r>
              <a:rPr lang="en-ZA" dirty="0" smtClean="0"/>
              <a:t>– Mouse Navigation</a:t>
            </a:r>
            <a:endParaRPr lang="en-ZA" dirty="0"/>
          </a:p>
        </p:txBody>
      </p:sp>
      <p:sp>
        <p:nvSpPr>
          <p:cNvPr id="3" name="Content Placeholder 2"/>
          <p:cNvSpPr>
            <a:spLocks noGrp="1"/>
          </p:cNvSpPr>
          <p:nvPr>
            <p:ph sz="half" idx="1"/>
          </p:nvPr>
        </p:nvSpPr>
        <p:spPr/>
        <p:txBody>
          <a:bodyPr/>
          <a:lstStyle/>
          <a:p>
            <a:pPr marL="0" indent="0">
              <a:buNone/>
            </a:pPr>
            <a:r>
              <a:rPr lang="en-ZA" sz="1800" b="1" dirty="0" smtClean="0"/>
              <a:t>Rotate parts with navigation styles</a:t>
            </a:r>
          </a:p>
          <a:p>
            <a:r>
              <a:rPr lang="en-ZA" sz="1800" dirty="0" smtClean="0"/>
              <a:t>It </a:t>
            </a:r>
            <a:r>
              <a:rPr lang="en-ZA" sz="1800" dirty="0"/>
              <a:t>is important to know how to rotate parts with these navigation styles</a:t>
            </a:r>
            <a:r>
              <a:rPr lang="en-ZA" sz="1800" dirty="0" smtClean="0"/>
              <a:t>.</a:t>
            </a:r>
          </a:p>
          <a:p>
            <a:r>
              <a:rPr lang="en-ZA" sz="1800" dirty="0" smtClean="0"/>
              <a:t>If the Blender style is selected, a part can be rotated by clicking and holding the middle mouse button.</a:t>
            </a:r>
          </a:p>
          <a:p>
            <a:r>
              <a:rPr lang="en-ZA" sz="1800" dirty="0" smtClean="0"/>
              <a:t>If the CAD style is selected, you can rotate a part by clicking and holding both the middle mouse button and the left mouse button.</a:t>
            </a:r>
          </a:p>
          <a:p>
            <a:r>
              <a:rPr lang="en-ZA" sz="1800" dirty="0" smtClean="0"/>
              <a:t>The images on the right summarises the main mouse functions.</a:t>
            </a:r>
            <a:endParaRPr lang="en-ZA" sz="1800" dirty="0"/>
          </a:p>
          <a:p>
            <a:endParaRPr lang="en-ZA"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6</a:t>
            </a:fld>
            <a:endParaRPr lang="en-ZA"/>
          </a:p>
        </p:txBody>
      </p:sp>
      <p:pic>
        <p:nvPicPr>
          <p:cNvPr id="9421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1916832"/>
            <a:ext cx="4113213" cy="1158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811619" y="1540550"/>
            <a:ext cx="1928733" cy="369332"/>
          </a:xfrm>
          <a:prstGeom prst="rect">
            <a:avLst/>
          </a:prstGeom>
          <a:noFill/>
        </p:spPr>
        <p:txBody>
          <a:bodyPr wrap="none" rtlCol="0">
            <a:spAutoFit/>
          </a:bodyPr>
          <a:lstStyle/>
          <a:p>
            <a:r>
              <a:rPr lang="en-ZA" b="1" dirty="0" smtClean="0"/>
              <a:t>CAD Navigation</a:t>
            </a:r>
            <a:endParaRPr lang="en-ZA" b="1" dirty="0"/>
          </a:p>
        </p:txBody>
      </p:sp>
      <p:pic>
        <p:nvPicPr>
          <p:cNvPr id="942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263" y="4003900"/>
            <a:ext cx="4083125" cy="971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632082" y="3573016"/>
            <a:ext cx="2287806" cy="369332"/>
          </a:xfrm>
          <a:prstGeom prst="rect">
            <a:avLst/>
          </a:prstGeom>
          <a:noFill/>
        </p:spPr>
        <p:txBody>
          <a:bodyPr wrap="none" rtlCol="0">
            <a:spAutoFit/>
          </a:bodyPr>
          <a:lstStyle/>
          <a:p>
            <a:r>
              <a:rPr lang="en-ZA" b="1" dirty="0" smtClean="0"/>
              <a:t>Blender Navigation</a:t>
            </a:r>
            <a:endParaRPr lang="en-ZA" b="1" dirty="0"/>
          </a:p>
        </p:txBody>
      </p:sp>
    </p:spTree>
    <p:extLst>
      <p:ext uri="{BB962C8B-B14F-4D97-AF65-F5344CB8AC3E}">
        <p14:creationId xmlns:p14="http://schemas.microsoft.com/office/powerpoint/2010/main" val="220535452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Project </a:t>
            </a:r>
            <a:r>
              <a:rPr lang="en-ZA" dirty="0" err="1"/>
              <a:t>Startup</a:t>
            </a:r>
            <a:r>
              <a:rPr lang="en-ZA" dirty="0"/>
              <a:t> </a:t>
            </a:r>
            <a:r>
              <a:rPr lang="en-ZA" dirty="0" smtClean="0"/>
              <a:t>- Layout</a:t>
            </a:r>
            <a:endParaRPr lang="en-ZA" dirty="0"/>
          </a:p>
        </p:txBody>
      </p:sp>
      <p:sp>
        <p:nvSpPr>
          <p:cNvPr id="3" name="Content Placeholder 2"/>
          <p:cNvSpPr>
            <a:spLocks noGrp="1"/>
          </p:cNvSpPr>
          <p:nvPr>
            <p:ph sz="half" idx="1"/>
          </p:nvPr>
        </p:nvSpPr>
        <p:spPr/>
        <p:txBody>
          <a:bodyPr/>
          <a:lstStyle/>
          <a:p>
            <a:pPr marL="0" indent="0">
              <a:buNone/>
            </a:pPr>
            <a:r>
              <a:rPr lang="en-ZA" sz="1800" b="1" dirty="0" smtClean="0"/>
              <a:t>Screen layout and terminology</a:t>
            </a:r>
          </a:p>
          <a:p>
            <a:r>
              <a:rPr lang="en-ZA" sz="1800" dirty="0" smtClean="0"/>
              <a:t>Certain terms will be used throughout the training material, which will be shown here.</a:t>
            </a:r>
          </a:p>
          <a:p>
            <a:r>
              <a:rPr lang="en-ZA" sz="1800" dirty="0" smtClean="0"/>
              <a:t>The taskbar refers to the area at the top of the screen where all the relevant icons are located. The icons will change whenever the workbenches are changed. The example shown here is of the taskbar with the general icons as well as the Part workbench icons.</a:t>
            </a:r>
          </a:p>
          <a:p>
            <a:r>
              <a:rPr lang="en-ZA" sz="1800" dirty="0" smtClean="0"/>
              <a:t>The entire area enclosed within the red box is referred to as the taskbar.</a:t>
            </a:r>
            <a:endParaRPr lang="en-ZA" sz="1800" dirty="0"/>
          </a:p>
        </p:txBody>
      </p:sp>
      <p:sp>
        <p:nvSpPr>
          <p:cNvPr id="5" name="Date Placeholder 4"/>
          <p:cNvSpPr>
            <a:spLocks noGrp="1"/>
          </p:cNvSpPr>
          <p:nvPr>
            <p:ph type="dt" sz="half" idx="10"/>
          </p:nvPr>
        </p:nvSpPr>
        <p:spPr/>
        <p:txBody>
          <a:bodyPr/>
          <a:lstStyle/>
          <a:p>
            <a:pPr>
              <a:defRPr/>
            </a:pPr>
            <a:r>
              <a:rPr lang="en-US" altLang="en-US" dirty="0"/>
              <a:t>1 December 2016</a:t>
            </a:r>
            <a:endParaRPr lang="en-ZA"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7</a:t>
            </a:fld>
            <a:endParaRPr lang="en-ZA"/>
          </a:p>
        </p:txBody>
      </p:sp>
      <p:pic>
        <p:nvPicPr>
          <p:cNvPr id="9216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3431815"/>
            <a:ext cx="4113213" cy="105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52100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Basics – Layout</a:t>
            </a:r>
            <a:endParaRPr lang="en-ZA" dirty="0"/>
          </a:p>
        </p:txBody>
      </p:sp>
      <p:sp>
        <p:nvSpPr>
          <p:cNvPr id="3" name="Content Placeholder 2"/>
          <p:cNvSpPr>
            <a:spLocks noGrp="1"/>
          </p:cNvSpPr>
          <p:nvPr>
            <p:ph sz="half" idx="1"/>
          </p:nvPr>
        </p:nvSpPr>
        <p:spPr/>
        <p:txBody>
          <a:bodyPr/>
          <a:lstStyle/>
          <a:p>
            <a:r>
              <a:rPr lang="en-ZA" sz="1800" dirty="0" smtClean="0"/>
              <a:t>Other terms often used are the tree view, combo box and label.</a:t>
            </a:r>
          </a:p>
          <a:p>
            <a:r>
              <a:rPr lang="en-ZA" sz="1800" dirty="0" smtClean="0"/>
              <a:t>The tree view, which is contained within the combo box, refers to the window in which all the parts and features that was created and applied to the model are displayed.</a:t>
            </a:r>
          </a:p>
          <a:p>
            <a:r>
              <a:rPr lang="en-ZA" sz="1800" dirty="0" smtClean="0"/>
              <a:t>In the example shown, the tree view contains features added with the parts workbench as well as features added with the FEM workbench. Each item in the list is called a ‘Label’ and has a name. If you click on a label you can edit its properties which appear underneath the tree view.</a:t>
            </a:r>
          </a:p>
          <a:p>
            <a:r>
              <a:rPr lang="en-ZA" sz="1800" dirty="0" smtClean="0"/>
              <a:t>You can hide a label by clicking on it and pressing spacebar.</a:t>
            </a:r>
            <a:endParaRPr lang="en-ZA" sz="1800" dirty="0"/>
          </a:p>
        </p:txBody>
      </p:sp>
      <p:sp>
        <p:nvSpPr>
          <p:cNvPr id="6" name="Slide Number Placeholder 5"/>
          <p:cNvSpPr>
            <a:spLocks noGrp="1"/>
          </p:cNvSpPr>
          <p:nvPr>
            <p:ph type="sldNum" sz="quarter" idx="12"/>
          </p:nvPr>
        </p:nvSpPr>
        <p:spPr/>
        <p:txBody>
          <a:bodyPr/>
          <a:lstStyle/>
          <a:p>
            <a:pPr>
              <a:defRPr/>
            </a:pPr>
            <a:fld id="{453039F6-C780-4A70-9B2B-A0674A8A02E8}" type="slidenum">
              <a:rPr lang="en-ZA" smtClean="0"/>
              <a:pPr>
                <a:defRPr/>
              </a:pPr>
              <a:t>8</a:t>
            </a:fld>
            <a:endParaRPr lang="en-ZA"/>
          </a:p>
        </p:txBody>
      </p:sp>
      <p:pic>
        <p:nvPicPr>
          <p:cNvPr id="9318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2175" y="2377220"/>
            <a:ext cx="4113213" cy="3164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089352"/>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hangingPunct="1"/>
            <a:r>
              <a:rPr lang="en-US" altLang="en-US" sz="4000" dirty="0" smtClean="0"/>
              <a:t>Creating the geometry</a:t>
            </a:r>
            <a:endParaRPr lang="en-US" altLang="en-US" sz="4000" dirty="0" smtClean="0"/>
          </a:p>
        </p:txBody>
      </p:sp>
      <p:pic>
        <p:nvPicPr>
          <p:cNvPr id="28676" name="Picture 5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ubtitle 1"/>
          <p:cNvSpPr>
            <a:spLocks noGrp="1"/>
          </p:cNvSpPr>
          <p:nvPr>
            <p:ph type="subTitle" idx="1"/>
          </p:nvPr>
        </p:nvSpPr>
        <p:spPr/>
        <p:txBody>
          <a:bodyPr/>
          <a:lstStyle/>
          <a:p>
            <a:endParaRPr lang="en-ZA"/>
          </a:p>
        </p:txBody>
      </p:sp>
    </p:spTree>
    <p:extLst>
      <p:ext uri="{BB962C8B-B14F-4D97-AF65-F5344CB8AC3E}">
        <p14:creationId xmlns:p14="http://schemas.microsoft.com/office/powerpoint/2010/main" val="319133451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3896"/>
      </a:dk1>
      <a:lt1>
        <a:srgbClr val="FFFFFF"/>
      </a:lt1>
      <a:dk2>
        <a:srgbClr val="FFFFFF"/>
      </a:dk2>
      <a:lt2>
        <a:srgbClr val="DDDDDD"/>
      </a:lt2>
      <a:accent1>
        <a:srgbClr val="003896"/>
      </a:accent1>
      <a:accent2>
        <a:srgbClr val="83725B"/>
      </a:accent2>
      <a:accent3>
        <a:srgbClr val="FFFFFF"/>
      </a:accent3>
      <a:accent4>
        <a:srgbClr val="002E7F"/>
      </a:accent4>
      <a:accent5>
        <a:srgbClr val="AAAEC9"/>
      </a:accent5>
      <a:accent6>
        <a:srgbClr val="766752"/>
      </a:accent6>
      <a:hlink>
        <a:srgbClr val="83725B"/>
      </a:hlink>
      <a:folHlink>
        <a:srgbClr val="858705"/>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8587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Khoro Minimum metadata" ma:contentTypeID="0x0101000D8B3899A4805C44A2FA507CBAF83E58007A63E5F34A1C904ABF73B4A044044531" ma:contentTypeVersion="3" ma:contentTypeDescription="" ma:contentTypeScope="" ma:versionID="17327965f7291ab7bae5024c4d883bde">
  <xsd:schema xmlns:xsd="http://www.w3.org/2001/XMLSchema" xmlns:xs="http://www.w3.org/2001/XMLSchema" xmlns:p="http://schemas.microsoft.com/office/2006/metadata/properties" xmlns:ns2="2c7ddca0-f18f-4514-89ec-cfc256175ba5" targetNamespace="http://schemas.microsoft.com/office/2006/metadata/properties" ma:root="true" ma:fieldsID="7a3511da6a4f6d92aec1b7a4f9927643" ns2:_="">
    <xsd:import namespace="2c7ddca0-f18f-4514-89ec-cfc256175ba5"/>
    <xsd:element name="properties">
      <xsd:complexType>
        <xsd:sequence>
          <xsd:element name="documentManagement">
            <xsd:complexType>
              <xsd:all>
                <xsd:element ref="ns2:Own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ddca0-f18f-4514-89ec-cfc256175ba5" elementFormDefault="qualified">
    <xsd:import namespace="http://schemas.microsoft.com/office/2006/documentManagement/types"/>
    <xsd:import namespace="http://schemas.microsoft.com/office/infopath/2007/PartnerControls"/>
    <xsd:element name="Owner" ma:index="8"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wner xmlns="2c7ddca0-f18f-4514-89ec-cfc256175ba5">
      <UserInfo>
        <DisplayName/>
        <AccountId>47</AccountId>
        <AccountType/>
      </UserInfo>
    </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haredContentType xmlns="Microsoft.SharePoint.Taxonomy.ContentTypeSync" SourceId="69b1b3ef-f17b-48c7-a7c8-8ad8b283852f" ContentTypeId="0x0101000D8B3899A4805C44A2FA507CBAF83E58" PreviousValue="false"/>
</file>

<file path=customXml/itemProps1.xml><?xml version="1.0" encoding="utf-8"?>
<ds:datastoreItem xmlns:ds="http://schemas.openxmlformats.org/officeDocument/2006/customXml" ds:itemID="{4E37FE94-B034-4043-B3F5-0069304D36F9}">
  <ds:schemaRefs>
    <ds:schemaRef ds:uri="http://schemas.microsoft.com/office/2006/metadata/longProperties"/>
  </ds:schemaRefs>
</ds:datastoreItem>
</file>

<file path=customXml/itemProps2.xml><?xml version="1.0" encoding="utf-8"?>
<ds:datastoreItem xmlns:ds="http://schemas.openxmlformats.org/officeDocument/2006/customXml" ds:itemID="{8C7CC505-8052-4330-9605-51138516ED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7ddca0-f18f-4514-89ec-cfc256175b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EBE494-9B11-4179-BF86-8D517B2B7D92}">
  <ds:schemaRefs>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2c7ddca0-f18f-4514-89ec-cfc256175ba5"/>
    <ds:schemaRef ds:uri="http://schemas.microsoft.com/office/2006/documentManagement/types"/>
    <ds:schemaRef ds:uri="http://purl.org/dc/dcmitype/"/>
    <ds:schemaRef ds:uri="http://schemas.openxmlformats.org/package/2006/metadata/core-properties"/>
  </ds:schemaRefs>
</ds:datastoreItem>
</file>

<file path=customXml/itemProps4.xml><?xml version="1.0" encoding="utf-8"?>
<ds:datastoreItem xmlns:ds="http://schemas.openxmlformats.org/officeDocument/2006/customXml" ds:itemID="{38DA1CDD-753C-45D9-BE0A-0E8770047BEC}">
  <ds:schemaRefs>
    <ds:schemaRef ds:uri="http://schemas.microsoft.com/sharepoint/v3/contenttype/forms"/>
  </ds:schemaRefs>
</ds:datastoreItem>
</file>

<file path=customXml/itemProps5.xml><?xml version="1.0" encoding="utf-8"?>
<ds:datastoreItem xmlns:ds="http://schemas.openxmlformats.org/officeDocument/2006/customXml" ds:itemID="{FDC2FDC9-2B1E-4C54-9154-7D414D67F378}">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9001</TotalTime>
  <Words>3281</Words>
  <Application>Microsoft Office PowerPoint</Application>
  <PresentationFormat>On-screen Show (4:3)</PresentationFormat>
  <Paragraphs>234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Design</vt:lpstr>
      <vt:lpstr>Block with Hole Tutorial</vt:lpstr>
      <vt:lpstr>Background</vt:lpstr>
      <vt:lpstr>Project Startup</vt:lpstr>
      <vt:lpstr>Project Startup</vt:lpstr>
      <vt:lpstr>Project Startup – Mouse Navigation</vt:lpstr>
      <vt:lpstr>Project Startup – Mouse Navigation</vt:lpstr>
      <vt:lpstr>Project Startup - Layout</vt:lpstr>
      <vt:lpstr>Basics – Layout</vt:lpstr>
      <vt:lpstr>Creating the geometry</vt:lpstr>
      <vt:lpstr>Creating the Sketch</vt:lpstr>
      <vt:lpstr>Creating the Sketch</vt:lpstr>
      <vt:lpstr>Creating the Sketch</vt:lpstr>
      <vt:lpstr>Creating the Sketch</vt:lpstr>
      <vt:lpstr>Creating the Sketch</vt:lpstr>
      <vt:lpstr>Creating the Sketch</vt:lpstr>
      <vt:lpstr>Creating the Sketch</vt:lpstr>
      <vt:lpstr>Extruding the sketch</vt:lpstr>
      <vt:lpstr>Setting up the FEM model</vt:lpstr>
      <vt:lpstr>Selecting the FEM Workbench</vt:lpstr>
      <vt:lpstr>Creating New Analysis and Mesh</vt:lpstr>
      <vt:lpstr>Selecting the Material</vt:lpstr>
      <vt:lpstr>Adding the Displacement Constraint</vt:lpstr>
      <vt:lpstr>Adding the fixed constraint</vt:lpstr>
      <vt:lpstr>Hiding Objects</vt:lpstr>
      <vt:lpstr>Adding Heat flux Constraints</vt:lpstr>
      <vt:lpstr>Adding Heatflux Constraints</vt:lpstr>
      <vt:lpstr>Adding Heatflux Constraints</vt:lpstr>
      <vt:lpstr>Adding the Initial Temperature</vt:lpstr>
      <vt:lpstr>Solving the steady-state analysis</vt:lpstr>
      <vt:lpstr>Running the Analysis</vt:lpstr>
      <vt:lpstr>Viewing the results</vt:lpstr>
      <vt:lpstr>Hiding Constraints from Display Window</vt:lpstr>
      <vt:lpstr>Viewing Results</vt:lpstr>
      <vt:lpstr>Viewing Results</vt:lpstr>
      <vt:lpstr>Viewing Results</vt:lpstr>
      <vt:lpstr>Setting up and solving a transient analysis</vt:lpstr>
      <vt:lpstr>Setting Up a Transient Analysis</vt:lpstr>
      <vt:lpstr>Solving the Transient Analysis</vt:lpstr>
      <vt:lpstr>Viewing Results of individual Timesteps</vt:lpstr>
      <vt:lpstr>Viewing results of transient analysis using macro</vt:lpstr>
      <vt:lpstr>Opening the Macro</vt:lpstr>
      <vt:lpstr>Editing the macro</vt:lpstr>
      <vt:lpstr>Plotting the Results</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TCH bonisa</dc:creator>
  <cp:lastModifiedBy>Stefan Van Der Walt</cp:lastModifiedBy>
  <cp:revision>419</cp:revision>
  <dcterms:created xsi:type="dcterms:W3CDTF">2009-06-02T18:15:51Z</dcterms:created>
  <dcterms:modified xsi:type="dcterms:W3CDTF">2016-12-01T09:21:50Z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Owner">
    <vt:lpwstr>Vic Pretorius</vt:lpwstr>
  </property>
</Properties>
</file>