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6"/>
  </p:notesMasterIdLst>
  <p:handoutMasterIdLst>
    <p:handoutMasterId r:id="rId27"/>
  </p:handoutMasterIdLst>
  <p:sldIdLst>
    <p:sldId id="290" r:id="rId7"/>
    <p:sldId id="281" r:id="rId8"/>
    <p:sldId id="289" r:id="rId9"/>
    <p:sldId id="367" r:id="rId10"/>
    <p:sldId id="370" r:id="rId11"/>
    <p:sldId id="368" r:id="rId12"/>
    <p:sldId id="372" r:id="rId13"/>
    <p:sldId id="373" r:id="rId14"/>
    <p:sldId id="374" r:id="rId15"/>
    <p:sldId id="371" r:id="rId16"/>
    <p:sldId id="293" r:id="rId17"/>
    <p:sldId id="294" r:id="rId18"/>
    <p:sldId id="375" r:id="rId19"/>
    <p:sldId id="376" r:id="rId20"/>
    <p:sldId id="377" r:id="rId21"/>
    <p:sldId id="378" r:id="rId22"/>
    <p:sldId id="307" r:id="rId23"/>
    <p:sldId id="379" r:id="rId24"/>
    <p:sldId id="288" r:id="rId25"/>
  </p:sldIdLst>
  <p:sldSz cx="9144000" cy="6858000" type="screen4x3"/>
  <p:notesSz cx="10020300" cy="6888163"/>
  <p:defaultTextStyle>
    <a:defPPr>
      <a:defRPr lang="en-Z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30F"/>
    <a:srgbClr val="83725B"/>
    <a:srgbClr val="003896"/>
    <a:srgbClr val="B2B2B2"/>
    <a:srgbClr val="C0C0C0"/>
    <a:srgbClr val="EAEAEA"/>
    <a:srgbClr val="C97A00"/>
    <a:srgbClr val="858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14" autoAdjust="0"/>
  </p:normalViewPr>
  <p:slideViewPr>
    <p:cSldViewPr snapToObjects="1">
      <p:cViewPr varScale="1">
        <p:scale>
          <a:sx n="110" d="100"/>
          <a:sy n="110" d="100"/>
        </p:scale>
        <p:origin x="-1650" y="-96"/>
      </p:cViewPr>
      <p:guideLst>
        <p:guide orient="horz" pos="1253"/>
        <p:guide orient="horz" pos="890"/>
        <p:guide orient="horz" pos="3657"/>
        <p:guide orient="horz" pos="1752"/>
        <p:guide orient="horz" pos="4156"/>
        <p:guide orient="horz" pos="3475"/>
        <p:guide pos="5556"/>
        <p:guide pos="5420"/>
        <p:guide pos="340"/>
        <p:guide pos="576"/>
        <p:guide pos="41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7602"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GB"/>
          </a:p>
        </p:txBody>
      </p:sp>
      <p:sp>
        <p:nvSpPr>
          <p:cNvPr id="537603" name="Rectangle 3"/>
          <p:cNvSpPr>
            <a:spLocks noGrp="1" noChangeArrowheads="1"/>
          </p:cNvSpPr>
          <p:nvPr>
            <p:ph type="dt" sz="quarter"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GB"/>
          </a:p>
        </p:txBody>
      </p:sp>
      <p:sp>
        <p:nvSpPr>
          <p:cNvPr id="537604" name="Rectangle 4"/>
          <p:cNvSpPr>
            <a:spLocks noGrp="1" noChangeArrowheads="1"/>
          </p:cNvSpPr>
          <p:nvPr>
            <p:ph type="ftr" sz="quarter" idx="2"/>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GB"/>
          </a:p>
        </p:txBody>
      </p:sp>
      <p:sp>
        <p:nvSpPr>
          <p:cNvPr id="537605" name="Rectangle 5"/>
          <p:cNvSpPr>
            <a:spLocks noGrp="1" noChangeArrowheads="1"/>
          </p:cNvSpPr>
          <p:nvPr>
            <p:ph type="sldNum" sz="quarter" idx="3"/>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E228758D-82F0-4143-A4F5-C3D6A4C129DF}" type="slidenum">
              <a:rPr lang="en-GB"/>
              <a:pPr>
                <a:defRPr/>
              </a:pPr>
              <a:t>‹#›</a:t>
            </a:fld>
            <a:endParaRPr lang="en-GB" dirty="0"/>
          </a:p>
        </p:txBody>
      </p:sp>
    </p:spTree>
    <p:extLst>
      <p:ext uri="{BB962C8B-B14F-4D97-AF65-F5344CB8AC3E}">
        <p14:creationId xmlns:p14="http://schemas.microsoft.com/office/powerpoint/2010/main" val="4255968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8386"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ZA"/>
          </a:p>
        </p:txBody>
      </p:sp>
      <p:sp>
        <p:nvSpPr>
          <p:cNvPr id="528387" name="Rectangle 3"/>
          <p:cNvSpPr>
            <a:spLocks noGrp="1" noChangeArrowheads="1"/>
          </p:cNvSpPr>
          <p:nvPr>
            <p:ph type="dt"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ZA"/>
          </a:p>
        </p:txBody>
      </p:sp>
      <p:sp>
        <p:nvSpPr>
          <p:cNvPr id="43012" name="Rectangle 4"/>
          <p:cNvSpPr>
            <a:spLocks noGrp="1" noRot="1" noChangeAspect="1" noChangeArrowheads="1" noTextEdit="1"/>
          </p:cNvSpPr>
          <p:nvPr>
            <p:ph type="sldImg" idx="2"/>
          </p:nvPr>
        </p:nvSpPr>
        <p:spPr bwMode="auto">
          <a:xfrm>
            <a:off x="3287713" y="515938"/>
            <a:ext cx="3446462" cy="2584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8389" name="Rectangle 5"/>
          <p:cNvSpPr>
            <a:spLocks noGrp="1" noChangeArrowheads="1"/>
          </p:cNvSpPr>
          <p:nvPr>
            <p:ph type="body" sz="quarter" idx="3"/>
          </p:nvPr>
        </p:nvSpPr>
        <p:spPr bwMode="auto">
          <a:xfrm>
            <a:off x="1001713" y="3271838"/>
            <a:ext cx="8016875"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p>
            <a:pPr lvl="0"/>
            <a:r>
              <a:rPr lang="en-ZA" noProof="0" smtClean="0"/>
              <a:t>Click to edit Master text styles</a:t>
            </a:r>
          </a:p>
          <a:p>
            <a:pPr lvl="1"/>
            <a:r>
              <a:rPr lang="en-ZA" noProof="0" smtClean="0"/>
              <a:t>Second level</a:t>
            </a:r>
          </a:p>
          <a:p>
            <a:pPr lvl="2"/>
            <a:r>
              <a:rPr lang="en-ZA" noProof="0" smtClean="0"/>
              <a:t>Third level</a:t>
            </a:r>
          </a:p>
          <a:p>
            <a:pPr lvl="3"/>
            <a:r>
              <a:rPr lang="en-ZA" noProof="0" smtClean="0"/>
              <a:t>Fourth level</a:t>
            </a:r>
          </a:p>
          <a:p>
            <a:pPr lvl="4"/>
            <a:r>
              <a:rPr lang="en-ZA" noProof="0" smtClean="0"/>
              <a:t>Fifth level</a:t>
            </a:r>
          </a:p>
        </p:txBody>
      </p:sp>
      <p:sp>
        <p:nvSpPr>
          <p:cNvPr id="528390" name="Rectangle 6"/>
          <p:cNvSpPr>
            <a:spLocks noGrp="1" noChangeArrowheads="1"/>
          </p:cNvSpPr>
          <p:nvPr>
            <p:ph type="ftr" sz="quarter" idx="4"/>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ZA"/>
          </a:p>
        </p:txBody>
      </p:sp>
      <p:sp>
        <p:nvSpPr>
          <p:cNvPr id="528391" name="Rectangle 7"/>
          <p:cNvSpPr>
            <a:spLocks noGrp="1" noChangeArrowheads="1"/>
          </p:cNvSpPr>
          <p:nvPr>
            <p:ph type="sldNum" sz="quarter" idx="5"/>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702BB726-8329-4D07-929C-85FF470B19C2}" type="slidenum">
              <a:rPr lang="en-ZA"/>
              <a:pPr>
                <a:defRPr/>
              </a:pPr>
              <a:t>‹#›</a:t>
            </a:fld>
            <a:endParaRPr lang="en-ZA" dirty="0"/>
          </a:p>
        </p:txBody>
      </p:sp>
    </p:spTree>
    <p:extLst>
      <p:ext uri="{BB962C8B-B14F-4D97-AF65-F5344CB8AC3E}">
        <p14:creationId xmlns:p14="http://schemas.microsoft.com/office/powerpoint/2010/main" val="2798465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0"/>
          <p:cNvGrpSpPr>
            <a:grpSpLocks/>
          </p:cNvGrpSpPr>
          <p:nvPr userDrawn="1"/>
        </p:nvGrpSpPr>
        <p:grpSpPr bwMode="auto">
          <a:xfrm>
            <a:off x="-4763" y="0"/>
            <a:ext cx="9148763" cy="6858000"/>
            <a:chOff x="-3" y="0"/>
            <a:chExt cx="5763" cy="4320"/>
          </a:xfrm>
        </p:grpSpPr>
        <p:pic>
          <p:nvPicPr>
            <p:cNvPr id="5" name="Picture 148" descr="logo sma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1"/>
            <p:cNvSpPr>
              <a:spLocks noChangeArrowheads="1"/>
            </p:cNvSpPr>
            <p:nvPr userDrawn="1"/>
          </p:nvSpPr>
          <p:spPr bwMode="auto">
            <a:xfrm>
              <a:off x="-3" y="0"/>
              <a:ext cx="5763"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23" descr="d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101"/>
            <p:cNvSpPr>
              <a:spLocks noChangeArrowheads="1"/>
            </p:cNvSpPr>
            <p:nvPr userDrawn="1"/>
          </p:nvSpPr>
          <p:spPr bwMode="auto">
            <a:xfrm>
              <a:off x="232" y="819"/>
              <a:ext cx="1448" cy="1447"/>
            </a:xfrm>
            <a:prstGeom prst="ellipse">
              <a:avLst/>
            </a:prstGeom>
            <a:solidFill>
              <a:srgbClr val="83725B"/>
            </a:solidFill>
            <a:ln w="9525">
              <a:solidFill>
                <a:srgbClr val="83725B"/>
              </a:solidFill>
              <a:round/>
              <a:headEnd/>
              <a:tailEnd/>
            </a:ln>
          </p:spPr>
          <p:txBody>
            <a:bodyPr/>
            <a:lstStyle/>
            <a:p>
              <a:endParaRPr lang="en-US"/>
            </a:p>
          </p:txBody>
        </p:sp>
        <p:sp>
          <p:nvSpPr>
            <p:cNvPr id="9" name="Oval 102" descr="coolers"/>
            <p:cNvSpPr>
              <a:spLocks noChangeArrowheads="1"/>
            </p:cNvSpPr>
            <p:nvPr userDrawn="1"/>
          </p:nvSpPr>
          <p:spPr bwMode="auto">
            <a:xfrm>
              <a:off x="275" y="858"/>
              <a:ext cx="1362" cy="1369"/>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p>
              <a:endParaRPr lang="en-US"/>
            </a:p>
          </p:txBody>
        </p:sp>
        <p:sp>
          <p:nvSpPr>
            <p:cNvPr id="10" name="Oval 103"/>
            <p:cNvSpPr>
              <a:spLocks noChangeArrowheads="1"/>
            </p:cNvSpPr>
            <p:nvPr userDrawn="1"/>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Oval 104"/>
            <p:cNvSpPr>
              <a:spLocks noChangeArrowheads="1"/>
            </p:cNvSpPr>
            <p:nvPr userDrawn="1"/>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Oval 105"/>
            <p:cNvSpPr>
              <a:spLocks noChangeArrowheads="1"/>
            </p:cNvSpPr>
            <p:nvPr userDrawn="1"/>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Oval 106"/>
            <p:cNvSpPr>
              <a:spLocks noChangeArrowheads="1"/>
            </p:cNvSpPr>
            <p:nvPr userDrawn="1"/>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Oval 107"/>
            <p:cNvSpPr>
              <a:spLocks noChangeArrowheads="1"/>
            </p:cNvSpPr>
            <p:nvPr userDrawn="1"/>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Oval 108"/>
            <p:cNvSpPr>
              <a:spLocks noChangeArrowheads="1"/>
            </p:cNvSpPr>
            <p:nvPr userDrawn="1"/>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Oval 109"/>
            <p:cNvSpPr>
              <a:spLocks noChangeArrowheads="1"/>
            </p:cNvSpPr>
            <p:nvPr userDrawn="1"/>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Oval 110"/>
            <p:cNvSpPr>
              <a:spLocks noChangeArrowheads="1"/>
            </p:cNvSpPr>
            <p:nvPr userDrawn="1"/>
          </p:nvSpPr>
          <p:spPr bwMode="auto">
            <a:xfrm>
              <a:off x="614" y="422"/>
              <a:ext cx="739" cy="747"/>
            </a:xfrm>
            <a:prstGeom prst="ellipse">
              <a:avLst/>
            </a:prstGeom>
            <a:solidFill>
              <a:srgbClr val="83725B"/>
            </a:solidFill>
            <a:ln w="9525">
              <a:solidFill>
                <a:srgbClr val="83725B"/>
              </a:solidFill>
              <a:miter lim="800000"/>
              <a:headEnd/>
              <a:tailEnd/>
            </a:ln>
          </p:spPr>
          <p:txBody>
            <a:bodyPr/>
            <a:lstStyle/>
            <a:p>
              <a:endParaRPr lang="en-US"/>
            </a:p>
          </p:txBody>
        </p:sp>
        <p:sp>
          <p:nvSpPr>
            <p:cNvPr id="18" name="Oval 111"/>
            <p:cNvSpPr>
              <a:spLocks noChangeArrowheads="1"/>
            </p:cNvSpPr>
            <p:nvPr userDrawn="1"/>
          </p:nvSpPr>
          <p:spPr bwMode="auto">
            <a:xfrm>
              <a:off x="629" y="445"/>
              <a:ext cx="708" cy="708"/>
            </a:xfrm>
            <a:prstGeom prst="ellipse">
              <a:avLst/>
            </a:prstGeom>
            <a:solidFill>
              <a:srgbClr val="8C7F6D"/>
            </a:solidFill>
            <a:ln w="9525">
              <a:solidFill>
                <a:srgbClr val="83725B"/>
              </a:solidFill>
              <a:miter lim="800000"/>
              <a:headEnd/>
              <a:tailEnd/>
            </a:ln>
          </p:spPr>
          <p:txBody>
            <a:bodyPr/>
            <a:lstStyle/>
            <a:p>
              <a:endParaRPr lang="en-US"/>
            </a:p>
          </p:txBody>
        </p:sp>
        <p:sp>
          <p:nvSpPr>
            <p:cNvPr id="19" name="Oval 112"/>
            <p:cNvSpPr>
              <a:spLocks noChangeArrowheads="1"/>
            </p:cNvSpPr>
            <p:nvPr userDrawn="1"/>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Oval 113"/>
            <p:cNvSpPr>
              <a:spLocks noChangeArrowheads="1"/>
            </p:cNvSpPr>
            <p:nvPr userDrawn="1"/>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Oval 114"/>
            <p:cNvSpPr>
              <a:spLocks noChangeArrowheads="1"/>
            </p:cNvSpPr>
            <p:nvPr userDrawn="1"/>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Oval 115"/>
            <p:cNvSpPr>
              <a:spLocks noChangeArrowheads="1"/>
            </p:cNvSpPr>
            <p:nvPr userDrawn="1"/>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Oval 116"/>
            <p:cNvSpPr>
              <a:spLocks noChangeArrowheads="1"/>
            </p:cNvSpPr>
            <p:nvPr userDrawn="1"/>
          </p:nvSpPr>
          <p:spPr bwMode="auto">
            <a:xfrm>
              <a:off x="629" y="445"/>
              <a:ext cx="708" cy="708"/>
            </a:xfrm>
            <a:prstGeom prst="ellipse">
              <a:avLst/>
            </a:prstGeom>
            <a:solidFill>
              <a:srgbClr val="83725B"/>
            </a:solidFill>
            <a:ln w="9525">
              <a:solidFill>
                <a:srgbClr val="83725B"/>
              </a:solidFill>
              <a:miter lim="800000"/>
              <a:headEnd/>
              <a:tailEnd/>
            </a:ln>
          </p:spPr>
          <p:txBody>
            <a:bodyPr/>
            <a:lstStyle/>
            <a:p>
              <a:endParaRPr lang="en-US"/>
            </a:p>
          </p:txBody>
        </p:sp>
        <p:sp>
          <p:nvSpPr>
            <p:cNvPr id="24" name="Oval 117"/>
            <p:cNvSpPr>
              <a:spLocks noChangeArrowheads="1"/>
            </p:cNvSpPr>
            <p:nvPr userDrawn="1"/>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Oval 118" descr="face"/>
            <p:cNvSpPr>
              <a:spLocks noChangeArrowheads="1"/>
            </p:cNvSpPr>
            <p:nvPr userDrawn="1"/>
          </p:nvSpPr>
          <p:spPr bwMode="auto">
            <a:xfrm>
              <a:off x="633" y="445"/>
              <a:ext cx="700" cy="701"/>
            </a:xfrm>
            <a:prstGeom prst="ellipse">
              <a:avLst/>
            </a:prstGeom>
            <a:blipFill dpi="0" rotWithShape="1">
              <a:blip r:embed="rId5">
                <a:lum contrast="6000"/>
              </a:blip>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p>
              <a:endParaRPr lang="en-US"/>
            </a:p>
          </p:txBody>
        </p:sp>
        <p:sp>
          <p:nvSpPr>
            <p:cNvPr id="26" name="Oval 119"/>
            <p:cNvSpPr>
              <a:spLocks noChangeArrowheads="1"/>
            </p:cNvSpPr>
            <p:nvPr userDrawn="1"/>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Oval 120"/>
            <p:cNvSpPr>
              <a:spLocks noChangeArrowheads="1"/>
            </p:cNvSpPr>
            <p:nvPr userDrawn="1"/>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Oval 121"/>
            <p:cNvSpPr>
              <a:spLocks noChangeArrowheads="1"/>
            </p:cNvSpPr>
            <p:nvPr userDrawn="1"/>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Oval 122"/>
            <p:cNvSpPr>
              <a:spLocks noChangeArrowheads="1"/>
            </p:cNvSpPr>
            <p:nvPr userDrawn="1"/>
          </p:nvSpPr>
          <p:spPr bwMode="auto">
            <a:xfrm>
              <a:off x="264" y="2002"/>
              <a:ext cx="1213" cy="1205"/>
            </a:xfrm>
            <a:prstGeom prst="ellipse">
              <a:avLst/>
            </a:prstGeom>
            <a:solidFill>
              <a:srgbClr val="83725B"/>
            </a:solidFill>
            <a:ln w="9525">
              <a:solidFill>
                <a:srgbClr val="83725B"/>
              </a:solidFill>
              <a:miter lim="800000"/>
              <a:headEnd/>
              <a:tailEnd/>
            </a:ln>
          </p:spPr>
          <p:txBody>
            <a:bodyPr/>
            <a:lstStyle/>
            <a:p>
              <a:endParaRPr lang="en-US"/>
            </a:p>
          </p:txBody>
        </p:sp>
        <p:sp>
          <p:nvSpPr>
            <p:cNvPr id="30" name="Oval 123"/>
            <p:cNvSpPr>
              <a:spLocks noChangeArrowheads="1"/>
            </p:cNvSpPr>
            <p:nvPr userDrawn="1"/>
          </p:nvSpPr>
          <p:spPr bwMode="auto">
            <a:xfrm>
              <a:off x="303" y="2033"/>
              <a:ext cx="1135" cy="1143"/>
            </a:xfrm>
            <a:prstGeom prst="ellipse">
              <a:avLst/>
            </a:prstGeom>
            <a:solidFill>
              <a:srgbClr val="83725B"/>
            </a:solidFill>
            <a:ln w="9525">
              <a:solidFill>
                <a:srgbClr val="83725B"/>
              </a:solidFill>
              <a:miter lim="800000"/>
              <a:headEnd/>
              <a:tailEnd/>
            </a:ln>
          </p:spPr>
          <p:txBody>
            <a:bodyPr/>
            <a:lstStyle/>
            <a:p>
              <a:endParaRPr lang="en-US"/>
            </a:p>
          </p:txBody>
        </p:sp>
        <p:sp>
          <p:nvSpPr>
            <p:cNvPr id="31" name="Oval 124"/>
            <p:cNvSpPr>
              <a:spLocks noChangeArrowheads="1"/>
            </p:cNvSpPr>
            <p:nvPr userDrawn="1"/>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Oval 125"/>
            <p:cNvSpPr>
              <a:spLocks noChangeArrowheads="1"/>
            </p:cNvSpPr>
            <p:nvPr userDrawn="1"/>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Oval 126"/>
            <p:cNvSpPr>
              <a:spLocks noChangeArrowheads="1"/>
            </p:cNvSpPr>
            <p:nvPr userDrawn="1"/>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Oval 127"/>
            <p:cNvSpPr>
              <a:spLocks noChangeArrowheads="1"/>
            </p:cNvSpPr>
            <p:nvPr userDrawn="1"/>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Oval 128" descr="new smal workers"/>
            <p:cNvSpPr>
              <a:spLocks noChangeArrowheads="1"/>
            </p:cNvSpPr>
            <p:nvPr userDrawn="1"/>
          </p:nvSpPr>
          <p:spPr bwMode="auto">
            <a:xfrm>
              <a:off x="304" y="2033"/>
              <a:ext cx="1135" cy="1143"/>
            </a:xfrm>
            <a:prstGeom prst="ellipse">
              <a:avLst/>
            </a:prstGeom>
            <a:blipFill dpi="0" rotWithShape="1">
              <a:blip r:embed="rId6">
                <a:lum contrast="12000"/>
              </a:blip>
              <a:srcRect/>
              <a:stretch>
                <a:fillRect/>
              </a:stretch>
            </a:blipFill>
            <a:ln>
              <a:noFill/>
            </a:ln>
            <a:extLst>
              <a:ext uri="{91240B29-F687-4F45-9708-019B960494DF}">
                <a14:hiddenLine xmlns:a14="http://schemas.microsoft.com/office/drawing/2010/main" w="0">
                  <a:solidFill>
                    <a:srgbClr val="83725B"/>
                  </a:solidFill>
                  <a:round/>
                  <a:headEnd/>
                  <a:tailEnd/>
                </a14:hiddenLine>
              </a:ext>
            </a:extLst>
          </p:spPr>
          <p:txBody>
            <a:bodyPr/>
            <a:lstStyle/>
            <a:p>
              <a:endParaRPr lang="en-US"/>
            </a:p>
          </p:txBody>
        </p:sp>
        <p:sp>
          <p:nvSpPr>
            <p:cNvPr id="36" name="Oval 129"/>
            <p:cNvSpPr>
              <a:spLocks noChangeArrowheads="1"/>
            </p:cNvSpPr>
            <p:nvPr userDrawn="1"/>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130"/>
            <p:cNvSpPr>
              <a:spLocks noChangeArrowheads="1"/>
            </p:cNvSpPr>
            <p:nvPr userDrawn="1"/>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Oval 131"/>
            <p:cNvSpPr>
              <a:spLocks noChangeArrowheads="1"/>
            </p:cNvSpPr>
            <p:nvPr userDrawn="1"/>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132"/>
            <p:cNvSpPr>
              <a:spLocks noChangeArrowheads="1"/>
            </p:cNvSpPr>
            <p:nvPr userDrawn="1"/>
          </p:nvSpPr>
          <p:spPr bwMode="auto">
            <a:xfrm>
              <a:off x="614" y="2990"/>
              <a:ext cx="1003" cy="1011"/>
            </a:xfrm>
            <a:prstGeom prst="ellipse">
              <a:avLst/>
            </a:prstGeom>
            <a:solidFill>
              <a:srgbClr val="83725B"/>
            </a:solidFill>
            <a:ln w="9525">
              <a:solidFill>
                <a:srgbClr val="83725B"/>
              </a:solidFill>
              <a:miter lim="800000"/>
              <a:headEnd/>
              <a:tailEnd/>
            </a:ln>
          </p:spPr>
          <p:txBody>
            <a:bodyPr/>
            <a:lstStyle/>
            <a:p>
              <a:endParaRPr lang="en-US"/>
            </a:p>
          </p:txBody>
        </p:sp>
        <p:sp>
          <p:nvSpPr>
            <p:cNvPr id="40" name="Oval 133"/>
            <p:cNvSpPr>
              <a:spLocks noChangeArrowheads="1"/>
            </p:cNvSpPr>
            <p:nvPr userDrawn="1"/>
          </p:nvSpPr>
          <p:spPr bwMode="auto">
            <a:xfrm>
              <a:off x="645" y="3021"/>
              <a:ext cx="941" cy="949"/>
            </a:xfrm>
            <a:prstGeom prst="ellipse">
              <a:avLst/>
            </a:prstGeom>
            <a:solidFill>
              <a:srgbClr val="83725B"/>
            </a:solidFill>
            <a:ln w="9525">
              <a:solidFill>
                <a:srgbClr val="83725B"/>
              </a:solidFill>
              <a:miter lim="800000"/>
              <a:headEnd/>
              <a:tailEnd/>
            </a:ln>
          </p:spPr>
          <p:txBody>
            <a:bodyPr/>
            <a:lstStyle/>
            <a:p>
              <a:endParaRPr lang="en-US"/>
            </a:p>
          </p:txBody>
        </p:sp>
        <p:sp>
          <p:nvSpPr>
            <p:cNvPr id="41" name="Oval 134"/>
            <p:cNvSpPr>
              <a:spLocks noChangeArrowheads="1"/>
            </p:cNvSpPr>
            <p:nvPr userDrawn="1"/>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135"/>
            <p:cNvSpPr>
              <a:spLocks noChangeArrowheads="1"/>
            </p:cNvSpPr>
            <p:nvPr userDrawn="1"/>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Oval 136"/>
            <p:cNvSpPr>
              <a:spLocks noChangeArrowheads="1"/>
            </p:cNvSpPr>
            <p:nvPr userDrawn="1"/>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Oval 137"/>
            <p:cNvSpPr>
              <a:spLocks noChangeArrowheads="1"/>
            </p:cNvSpPr>
            <p:nvPr userDrawn="1"/>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138" descr="boom"/>
            <p:cNvSpPr>
              <a:spLocks noChangeArrowheads="1"/>
            </p:cNvSpPr>
            <p:nvPr userDrawn="1"/>
          </p:nvSpPr>
          <p:spPr bwMode="auto">
            <a:xfrm>
              <a:off x="638" y="3018"/>
              <a:ext cx="949" cy="957"/>
            </a:xfrm>
            <a:prstGeom prst="ellipse">
              <a:avLst/>
            </a:prstGeom>
            <a:blipFill dpi="0" rotWithShape="1">
              <a:blip r:embed="rId7">
                <a:lum contrast="6000"/>
              </a:blip>
              <a:srcRect/>
              <a:stretch>
                <a:fillRect/>
              </a:stretch>
            </a:blipFill>
            <a:ln>
              <a:noFill/>
            </a:ln>
            <a:extLst>
              <a:ext uri="{91240B29-F687-4F45-9708-019B960494DF}">
                <a14:hiddenLine xmlns:a14="http://schemas.microsoft.com/office/drawing/2010/main" w="9525">
                  <a:solidFill>
                    <a:srgbClr val="83725B"/>
                  </a:solidFill>
                  <a:miter lim="800000"/>
                  <a:headEnd/>
                  <a:tailEnd/>
                </a14:hiddenLine>
              </a:ext>
            </a:extLst>
          </p:spPr>
          <p:txBody>
            <a:bodyPr/>
            <a:lstStyle/>
            <a:p>
              <a:endParaRPr lang="en-US"/>
            </a:p>
          </p:txBody>
        </p:sp>
        <p:sp>
          <p:nvSpPr>
            <p:cNvPr id="46" name="Oval 139"/>
            <p:cNvSpPr>
              <a:spLocks noChangeArrowheads="1"/>
            </p:cNvSpPr>
            <p:nvPr userDrawn="1"/>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Oval 140"/>
            <p:cNvSpPr>
              <a:spLocks noChangeArrowheads="1"/>
            </p:cNvSpPr>
            <p:nvPr userDrawn="1"/>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141"/>
            <p:cNvSpPr>
              <a:spLocks noChangeArrowheads="1"/>
            </p:cNvSpPr>
            <p:nvPr userDrawn="1"/>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5" name="Rectangle 3"/>
          <p:cNvSpPr>
            <a:spLocks noGrp="1" noChangeArrowheads="1"/>
          </p:cNvSpPr>
          <p:nvPr>
            <p:ph type="ctrTitle"/>
          </p:nvPr>
        </p:nvSpPr>
        <p:spPr>
          <a:xfrm>
            <a:off x="3059113" y="3271838"/>
            <a:ext cx="5545137" cy="676275"/>
          </a:xfrm>
        </p:spPr>
        <p:txBody>
          <a:bodyPr anchor="b"/>
          <a:lstStyle>
            <a:lvl1pPr>
              <a:defRPr>
                <a:solidFill>
                  <a:srgbClr val="003896"/>
                </a:solidFill>
              </a:defRPr>
            </a:lvl1pPr>
          </a:lstStyle>
          <a:p>
            <a:pPr lvl="0"/>
            <a:r>
              <a:rPr lang="en-ZA" noProof="0" smtClean="0"/>
              <a:t>Click to edit Master title style</a:t>
            </a:r>
          </a:p>
        </p:txBody>
      </p:sp>
      <p:sp>
        <p:nvSpPr>
          <p:cNvPr id="3076" name="Rectangle 4"/>
          <p:cNvSpPr>
            <a:spLocks noGrp="1" noChangeArrowheads="1"/>
          </p:cNvSpPr>
          <p:nvPr>
            <p:ph type="subTitle" idx="1"/>
          </p:nvPr>
        </p:nvSpPr>
        <p:spPr>
          <a:xfrm>
            <a:off x="3059113" y="4092575"/>
            <a:ext cx="5545137" cy="2220913"/>
          </a:xfrm>
        </p:spPr>
        <p:txBody>
          <a:bodyPr/>
          <a:lstStyle>
            <a:lvl1pPr marL="0" indent="0">
              <a:buFontTx/>
              <a:buNone/>
              <a:defRPr sz="1800">
                <a:solidFill>
                  <a:srgbClr val="83725B"/>
                </a:solidFill>
              </a:defRPr>
            </a:lvl1pPr>
          </a:lstStyle>
          <a:p>
            <a:pPr lvl="0"/>
            <a:r>
              <a:rPr lang="en-ZA" noProof="0" smtClean="0"/>
              <a:t>Click to edit Master subtitle style</a:t>
            </a:r>
          </a:p>
        </p:txBody>
      </p:sp>
    </p:spTree>
    <p:extLst>
      <p:ext uri="{BB962C8B-B14F-4D97-AF65-F5344CB8AC3E}">
        <p14:creationId xmlns:p14="http://schemas.microsoft.com/office/powerpoint/2010/main" val="177021514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BBCF65E3-9158-41B7-9BD5-8B457928EBCF}" type="slidenum">
              <a:rPr lang="en-ZA"/>
              <a:pPr>
                <a:defRPr/>
              </a:pPr>
              <a:t>‹#›</a:t>
            </a:fld>
            <a:endParaRPr lang="en-ZA" dirty="0"/>
          </a:p>
        </p:txBody>
      </p:sp>
    </p:spTree>
    <p:extLst>
      <p:ext uri="{BB962C8B-B14F-4D97-AF65-F5344CB8AC3E}">
        <p14:creationId xmlns:p14="http://schemas.microsoft.com/office/powerpoint/2010/main" val="344016460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166688"/>
            <a:ext cx="2093913" cy="631507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36563" y="166688"/>
            <a:ext cx="6132512" cy="6315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7C540CE6-2595-4994-9505-DDB90A96025A}" type="slidenum">
              <a:rPr lang="en-ZA"/>
              <a:pPr>
                <a:defRPr/>
              </a:pPr>
              <a:t>‹#›</a:t>
            </a:fld>
            <a:endParaRPr lang="en-ZA" dirty="0"/>
          </a:p>
        </p:txBody>
      </p:sp>
    </p:spTree>
    <p:extLst>
      <p:ext uri="{BB962C8B-B14F-4D97-AF65-F5344CB8AC3E}">
        <p14:creationId xmlns:p14="http://schemas.microsoft.com/office/powerpoint/2010/main" val="42528893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36563" y="166688"/>
            <a:ext cx="8378825" cy="6315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Slide Number Placeholder 4"/>
          <p:cNvSpPr>
            <a:spLocks noGrp="1"/>
          </p:cNvSpPr>
          <p:nvPr>
            <p:ph type="sldNum" sz="quarter" idx="11"/>
          </p:nvPr>
        </p:nvSpPr>
        <p:spPr>
          <a:xfrm>
            <a:off x="3851275" y="6453188"/>
            <a:ext cx="1008063" cy="268287"/>
          </a:xfrm>
        </p:spPr>
        <p:txBody>
          <a:bodyPr/>
          <a:lstStyle>
            <a:lvl1pPr>
              <a:defRPr/>
            </a:lvl1pPr>
          </a:lstStyle>
          <a:p>
            <a:pPr>
              <a:defRPr/>
            </a:pPr>
            <a:fld id="{06F599C1-ECE8-48C7-B73A-5C6E90D21121}" type="slidenum">
              <a:rPr lang="en-ZA"/>
              <a:pPr>
                <a:defRPr/>
              </a:pPr>
              <a:t>‹#›</a:t>
            </a:fld>
            <a:endParaRPr lang="en-ZA" dirty="0"/>
          </a:p>
        </p:txBody>
      </p:sp>
    </p:spTree>
    <p:extLst>
      <p:ext uri="{BB962C8B-B14F-4D97-AF65-F5344CB8AC3E}">
        <p14:creationId xmlns:p14="http://schemas.microsoft.com/office/powerpoint/2010/main" val="187703946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B3C88B16-253E-48BB-A796-AACE705B047E}" type="slidenum">
              <a:rPr lang="en-ZA"/>
              <a:pPr>
                <a:defRPr/>
              </a:pPr>
              <a:t>‹#›</a:t>
            </a:fld>
            <a:endParaRPr lang="en-ZA" dirty="0"/>
          </a:p>
        </p:txBody>
      </p:sp>
    </p:spTree>
    <p:extLst>
      <p:ext uri="{BB962C8B-B14F-4D97-AF65-F5344CB8AC3E}">
        <p14:creationId xmlns:p14="http://schemas.microsoft.com/office/powerpoint/2010/main" val="328174119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33B31676-D2A0-4EC9-B38C-689E19E6A71A}" type="slidenum">
              <a:rPr lang="en-ZA"/>
              <a:pPr>
                <a:defRPr/>
              </a:pPr>
              <a:t>‹#›</a:t>
            </a:fld>
            <a:endParaRPr lang="en-ZA" dirty="0"/>
          </a:p>
        </p:txBody>
      </p:sp>
    </p:spTree>
    <p:extLst>
      <p:ext uri="{BB962C8B-B14F-4D97-AF65-F5344CB8AC3E}">
        <p14:creationId xmlns:p14="http://schemas.microsoft.com/office/powerpoint/2010/main" val="27084319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36563" y="1436688"/>
            <a:ext cx="4113212"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702175" y="1436688"/>
            <a:ext cx="41132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F9B5E14E-B1A0-4F4D-915F-4DE5D6CEDA43}" type="slidenum">
              <a:rPr lang="en-ZA"/>
              <a:pPr>
                <a:defRPr/>
              </a:pPr>
              <a:t>‹#›</a:t>
            </a:fld>
            <a:endParaRPr lang="en-ZA" dirty="0"/>
          </a:p>
        </p:txBody>
      </p:sp>
    </p:spTree>
    <p:extLst>
      <p:ext uri="{BB962C8B-B14F-4D97-AF65-F5344CB8AC3E}">
        <p14:creationId xmlns:p14="http://schemas.microsoft.com/office/powerpoint/2010/main" val="261166586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lvl1pPr>
              <a:defRPr/>
            </a:lvl1pPr>
          </a:lstStyle>
          <a:p>
            <a:pPr>
              <a:defRPr/>
            </a:pPr>
            <a:endParaRPr lang="en-ZA"/>
          </a:p>
        </p:txBody>
      </p:sp>
      <p:sp>
        <p:nvSpPr>
          <p:cNvPr id="8" name="Footer Placeholder 7"/>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9" name="Slide Number Placeholder 8"/>
          <p:cNvSpPr>
            <a:spLocks noGrp="1"/>
          </p:cNvSpPr>
          <p:nvPr>
            <p:ph type="sldNum" sz="quarter" idx="12"/>
          </p:nvPr>
        </p:nvSpPr>
        <p:spPr/>
        <p:txBody>
          <a:bodyPr/>
          <a:lstStyle>
            <a:lvl1pPr>
              <a:defRPr/>
            </a:lvl1pPr>
          </a:lstStyle>
          <a:p>
            <a:pPr>
              <a:defRPr/>
            </a:pPr>
            <a:fld id="{651DCF3A-8812-4B3F-9856-D4181B890D96}" type="slidenum">
              <a:rPr lang="en-ZA"/>
              <a:pPr>
                <a:defRPr/>
              </a:pPr>
              <a:t>‹#›</a:t>
            </a:fld>
            <a:endParaRPr lang="en-ZA" dirty="0"/>
          </a:p>
        </p:txBody>
      </p:sp>
    </p:spTree>
    <p:extLst>
      <p:ext uri="{BB962C8B-B14F-4D97-AF65-F5344CB8AC3E}">
        <p14:creationId xmlns:p14="http://schemas.microsoft.com/office/powerpoint/2010/main" val="195415734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Footer Placeholder 3"/>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5" name="Slide Number Placeholder 4"/>
          <p:cNvSpPr>
            <a:spLocks noGrp="1"/>
          </p:cNvSpPr>
          <p:nvPr>
            <p:ph type="sldNum" sz="quarter" idx="12"/>
          </p:nvPr>
        </p:nvSpPr>
        <p:spPr/>
        <p:txBody>
          <a:bodyPr/>
          <a:lstStyle>
            <a:lvl1pPr>
              <a:defRPr/>
            </a:lvl1pPr>
          </a:lstStyle>
          <a:p>
            <a:pPr>
              <a:defRPr/>
            </a:pPr>
            <a:fld id="{9BE0B0BB-F465-4E7B-B0F8-95D4048D945D}" type="slidenum">
              <a:rPr lang="en-ZA"/>
              <a:pPr>
                <a:defRPr/>
              </a:pPr>
              <a:t>‹#›</a:t>
            </a:fld>
            <a:endParaRPr lang="en-ZA" dirty="0"/>
          </a:p>
        </p:txBody>
      </p:sp>
    </p:spTree>
    <p:extLst>
      <p:ext uri="{BB962C8B-B14F-4D97-AF65-F5344CB8AC3E}">
        <p14:creationId xmlns:p14="http://schemas.microsoft.com/office/powerpoint/2010/main" val="77700415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ZA"/>
          </a:p>
        </p:txBody>
      </p:sp>
      <p:sp>
        <p:nvSpPr>
          <p:cNvPr id="3" name="Footer Placeholder 2"/>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4" name="Slide Number Placeholder 3"/>
          <p:cNvSpPr>
            <a:spLocks noGrp="1"/>
          </p:cNvSpPr>
          <p:nvPr>
            <p:ph type="sldNum" sz="quarter" idx="12"/>
          </p:nvPr>
        </p:nvSpPr>
        <p:spPr/>
        <p:txBody>
          <a:bodyPr/>
          <a:lstStyle>
            <a:lvl1pPr>
              <a:defRPr/>
            </a:lvl1pPr>
          </a:lstStyle>
          <a:p>
            <a:pPr>
              <a:defRPr/>
            </a:pPr>
            <a:fld id="{DE84DE26-0826-4FA9-8B73-50F54D116ECF}" type="slidenum">
              <a:rPr lang="en-ZA"/>
              <a:pPr>
                <a:defRPr/>
              </a:pPr>
              <a:t>‹#›</a:t>
            </a:fld>
            <a:endParaRPr lang="en-ZA" dirty="0"/>
          </a:p>
        </p:txBody>
      </p:sp>
    </p:spTree>
    <p:extLst>
      <p:ext uri="{BB962C8B-B14F-4D97-AF65-F5344CB8AC3E}">
        <p14:creationId xmlns:p14="http://schemas.microsoft.com/office/powerpoint/2010/main" val="306087983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33B99F38-83B3-4AA4-B46F-280356F7F790}" type="slidenum">
              <a:rPr lang="en-ZA"/>
              <a:pPr>
                <a:defRPr/>
              </a:pPr>
              <a:t>‹#›</a:t>
            </a:fld>
            <a:endParaRPr lang="en-ZA" dirty="0"/>
          </a:p>
        </p:txBody>
      </p:sp>
    </p:spTree>
    <p:extLst>
      <p:ext uri="{BB962C8B-B14F-4D97-AF65-F5344CB8AC3E}">
        <p14:creationId xmlns:p14="http://schemas.microsoft.com/office/powerpoint/2010/main" val="252601678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7787FA3A-66B3-4A27-BCAC-E99941FDF041}" type="slidenum">
              <a:rPr lang="en-ZA"/>
              <a:pPr>
                <a:defRPr/>
              </a:pPr>
              <a:t>‹#›</a:t>
            </a:fld>
            <a:endParaRPr lang="en-ZA" dirty="0"/>
          </a:p>
        </p:txBody>
      </p:sp>
    </p:spTree>
    <p:extLst>
      <p:ext uri="{BB962C8B-B14F-4D97-AF65-F5344CB8AC3E}">
        <p14:creationId xmlns:p14="http://schemas.microsoft.com/office/powerpoint/2010/main" val="6964986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3" descr="logo small"/>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62863" y="341313"/>
            <a:ext cx="11731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7" descr="topsolid"/>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75914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36563" y="166688"/>
            <a:ext cx="651986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ZA" smtClean="0"/>
              <a:t>Click to edit Master title style</a:t>
            </a:r>
          </a:p>
        </p:txBody>
      </p:sp>
      <p:sp>
        <p:nvSpPr>
          <p:cNvPr id="1029" name="Rectangle 3"/>
          <p:cNvSpPr>
            <a:spLocks noGrp="1" noChangeArrowheads="1"/>
          </p:cNvSpPr>
          <p:nvPr>
            <p:ph type="body" idx="1"/>
          </p:nvPr>
        </p:nvSpPr>
        <p:spPr bwMode="auto">
          <a:xfrm>
            <a:off x="436563" y="1436688"/>
            <a:ext cx="8378825"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ZA" smtClean="0"/>
              <a:t>Click to edit Master text styles</a:t>
            </a:r>
          </a:p>
          <a:p>
            <a:pPr lvl="1"/>
            <a:r>
              <a:rPr lang="en-ZA" smtClean="0"/>
              <a:t>Second level</a:t>
            </a:r>
          </a:p>
          <a:p>
            <a:pPr lvl="2"/>
            <a:r>
              <a:rPr lang="en-ZA" smtClean="0"/>
              <a:t>Third level</a:t>
            </a:r>
          </a:p>
          <a:p>
            <a:pPr lvl="3"/>
            <a:r>
              <a:rPr lang="en-ZA" smtClean="0"/>
              <a:t>Fourth level</a:t>
            </a:r>
          </a:p>
          <a:p>
            <a:pPr lvl="4"/>
            <a:r>
              <a:rPr lang="en-ZA" smtClean="0"/>
              <a:t>Fifth level</a:t>
            </a:r>
          </a:p>
        </p:txBody>
      </p:sp>
      <p:sp>
        <p:nvSpPr>
          <p:cNvPr id="1061" name="Rectangle 37"/>
          <p:cNvSpPr>
            <a:spLocks noGrp="1" noChangeArrowheads="1"/>
          </p:cNvSpPr>
          <p:nvPr>
            <p:ph type="dt" sz="half" idx="2"/>
          </p:nvPr>
        </p:nvSpPr>
        <p:spPr bwMode="auto">
          <a:xfrm>
            <a:off x="457200" y="6453188"/>
            <a:ext cx="1738313"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solidFill>
                  <a:srgbClr val="83725B"/>
                </a:solidFill>
              </a:defRPr>
            </a:lvl1pPr>
          </a:lstStyle>
          <a:p>
            <a:pPr>
              <a:defRPr/>
            </a:pPr>
            <a:endParaRPr lang="en-ZA"/>
          </a:p>
        </p:txBody>
      </p:sp>
      <p:sp>
        <p:nvSpPr>
          <p:cNvPr id="1063" name="Rectangle 39"/>
          <p:cNvSpPr>
            <a:spLocks noGrp="1" noChangeArrowheads="1"/>
          </p:cNvSpPr>
          <p:nvPr>
            <p:ph type="sldNum" sz="quarter" idx="4"/>
          </p:nvPr>
        </p:nvSpPr>
        <p:spPr bwMode="auto">
          <a:xfrm>
            <a:off x="3924300" y="6453188"/>
            <a:ext cx="935038"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solidFill>
                  <a:srgbClr val="83725B"/>
                </a:solidFill>
              </a:defRPr>
            </a:lvl1pPr>
          </a:lstStyle>
          <a:p>
            <a:pPr>
              <a:defRPr/>
            </a:pPr>
            <a:fld id="{4FA8E909-7D04-4FC7-9260-166004EA8037}" type="slidenum">
              <a:rPr lang="en-ZA"/>
              <a:pPr>
                <a:defRPr/>
              </a:pPr>
              <a:t>‹#›</a:t>
            </a:fld>
            <a:endParaRPr lang="en-ZA"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Lst>
  <p:transition spd="slow">
    <p:fade/>
  </p:transition>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400">
          <a:solidFill>
            <a:schemeClr val="bg1"/>
          </a:solidFill>
          <a:latin typeface="+mj-lt"/>
          <a:ea typeface="+mj-ea"/>
          <a:cs typeface="+mj-cs"/>
        </a:defRPr>
      </a:lvl1pPr>
      <a:lvl2pPr algn="l" rtl="0" eaLnBrk="0" fontAlgn="base" hangingPunct="0">
        <a:lnSpc>
          <a:spcPct val="85000"/>
        </a:lnSpc>
        <a:spcBef>
          <a:spcPct val="0"/>
        </a:spcBef>
        <a:spcAft>
          <a:spcPct val="0"/>
        </a:spcAft>
        <a:defRPr sz="2400">
          <a:solidFill>
            <a:schemeClr val="bg1"/>
          </a:solidFill>
          <a:latin typeface="Arial" charset="0"/>
          <a:cs typeface="Arial" charset="0"/>
        </a:defRPr>
      </a:lvl2pPr>
      <a:lvl3pPr algn="l" rtl="0" eaLnBrk="0" fontAlgn="base" hangingPunct="0">
        <a:lnSpc>
          <a:spcPct val="85000"/>
        </a:lnSpc>
        <a:spcBef>
          <a:spcPct val="0"/>
        </a:spcBef>
        <a:spcAft>
          <a:spcPct val="0"/>
        </a:spcAft>
        <a:defRPr sz="2400">
          <a:solidFill>
            <a:schemeClr val="bg1"/>
          </a:solidFill>
          <a:latin typeface="Arial" charset="0"/>
          <a:cs typeface="Arial" charset="0"/>
        </a:defRPr>
      </a:lvl3pPr>
      <a:lvl4pPr algn="l" rtl="0" eaLnBrk="0" fontAlgn="base" hangingPunct="0">
        <a:lnSpc>
          <a:spcPct val="85000"/>
        </a:lnSpc>
        <a:spcBef>
          <a:spcPct val="0"/>
        </a:spcBef>
        <a:spcAft>
          <a:spcPct val="0"/>
        </a:spcAft>
        <a:defRPr sz="2400">
          <a:solidFill>
            <a:schemeClr val="bg1"/>
          </a:solidFill>
          <a:latin typeface="Arial" charset="0"/>
          <a:cs typeface="Arial" charset="0"/>
        </a:defRPr>
      </a:lvl4pPr>
      <a:lvl5pPr algn="l" rtl="0" eaLnBrk="0" fontAlgn="base" hangingPunct="0">
        <a:lnSpc>
          <a:spcPct val="85000"/>
        </a:lnSpc>
        <a:spcBef>
          <a:spcPct val="0"/>
        </a:spcBef>
        <a:spcAft>
          <a:spcPct val="0"/>
        </a:spcAft>
        <a:defRPr sz="2400">
          <a:solidFill>
            <a:schemeClr val="bg1"/>
          </a:solidFill>
          <a:latin typeface="Arial" charset="0"/>
          <a:cs typeface="Arial" charset="0"/>
        </a:defRPr>
      </a:lvl5pPr>
      <a:lvl6pPr marL="457200" algn="l" rtl="0" fontAlgn="base">
        <a:lnSpc>
          <a:spcPct val="85000"/>
        </a:lnSpc>
        <a:spcBef>
          <a:spcPct val="0"/>
        </a:spcBef>
        <a:spcAft>
          <a:spcPct val="0"/>
        </a:spcAft>
        <a:defRPr sz="2400">
          <a:solidFill>
            <a:schemeClr val="bg1"/>
          </a:solidFill>
          <a:latin typeface="Arial" charset="0"/>
          <a:cs typeface="Arial" charset="0"/>
        </a:defRPr>
      </a:lvl6pPr>
      <a:lvl7pPr marL="914400" algn="l" rtl="0" fontAlgn="base">
        <a:lnSpc>
          <a:spcPct val="85000"/>
        </a:lnSpc>
        <a:spcBef>
          <a:spcPct val="0"/>
        </a:spcBef>
        <a:spcAft>
          <a:spcPct val="0"/>
        </a:spcAft>
        <a:defRPr sz="2400">
          <a:solidFill>
            <a:schemeClr val="bg1"/>
          </a:solidFill>
          <a:latin typeface="Arial" charset="0"/>
          <a:cs typeface="Arial" charset="0"/>
        </a:defRPr>
      </a:lvl7pPr>
      <a:lvl8pPr marL="1371600" algn="l" rtl="0" fontAlgn="base">
        <a:lnSpc>
          <a:spcPct val="85000"/>
        </a:lnSpc>
        <a:spcBef>
          <a:spcPct val="0"/>
        </a:spcBef>
        <a:spcAft>
          <a:spcPct val="0"/>
        </a:spcAft>
        <a:defRPr sz="2400">
          <a:solidFill>
            <a:schemeClr val="bg1"/>
          </a:solidFill>
          <a:latin typeface="Arial" charset="0"/>
          <a:cs typeface="Arial" charset="0"/>
        </a:defRPr>
      </a:lvl8pPr>
      <a:lvl9pPr marL="1828800" algn="l" rtl="0" fontAlgn="base">
        <a:lnSpc>
          <a:spcPct val="85000"/>
        </a:lnSpc>
        <a:spcBef>
          <a:spcPct val="0"/>
        </a:spcBef>
        <a:spcAft>
          <a:spcPct val="0"/>
        </a:spcAft>
        <a:defRPr sz="2400">
          <a:solidFill>
            <a:schemeClr val="bg1"/>
          </a:solidFill>
          <a:latin typeface="Arial" charset="0"/>
          <a:cs typeface="Arial" charset="0"/>
        </a:defRPr>
      </a:lvl9pPr>
    </p:titleStyle>
    <p:bodyStyle>
      <a:lvl1pPr marL="266700" indent="-266700" algn="l" rtl="0" eaLnBrk="0" fontAlgn="base" hangingPunct="0">
        <a:lnSpc>
          <a:spcPct val="90000"/>
        </a:lnSpc>
        <a:spcBef>
          <a:spcPct val="100000"/>
        </a:spcBef>
        <a:spcAft>
          <a:spcPct val="0"/>
        </a:spcAft>
        <a:buClr>
          <a:srgbClr val="8C7F6D"/>
        </a:buClr>
        <a:buChar char="•"/>
        <a:defRPr sz="2000">
          <a:solidFill>
            <a:srgbClr val="003896"/>
          </a:solidFill>
          <a:latin typeface="+mn-lt"/>
          <a:ea typeface="+mn-ea"/>
          <a:cs typeface="+mn-cs"/>
        </a:defRPr>
      </a:lvl1pPr>
      <a:lvl2pPr marL="717550" indent="-271463" algn="l" rtl="0" eaLnBrk="0" fontAlgn="base" hangingPunct="0">
        <a:lnSpc>
          <a:spcPct val="90000"/>
        </a:lnSpc>
        <a:spcBef>
          <a:spcPct val="100000"/>
        </a:spcBef>
        <a:spcAft>
          <a:spcPct val="0"/>
        </a:spcAft>
        <a:buClr>
          <a:srgbClr val="8C7F6D"/>
        </a:buClr>
        <a:buChar char="•"/>
        <a:defRPr>
          <a:solidFill>
            <a:srgbClr val="003896"/>
          </a:solidFill>
          <a:latin typeface="+mn-lt"/>
          <a:cs typeface="+mn-cs"/>
        </a:defRPr>
      </a:lvl2pPr>
      <a:lvl3pPr marL="1076325" indent="-179388" algn="l" rtl="0" eaLnBrk="0" fontAlgn="base" hangingPunct="0">
        <a:lnSpc>
          <a:spcPct val="90000"/>
        </a:lnSpc>
        <a:spcBef>
          <a:spcPct val="100000"/>
        </a:spcBef>
        <a:spcAft>
          <a:spcPct val="0"/>
        </a:spcAft>
        <a:buClr>
          <a:srgbClr val="8C7F6D"/>
        </a:buClr>
        <a:buChar char="•"/>
        <a:defRPr sz="1600">
          <a:solidFill>
            <a:srgbClr val="003896"/>
          </a:solidFill>
          <a:latin typeface="+mn-lt"/>
          <a:cs typeface="+mn-cs"/>
        </a:defRPr>
      </a:lvl3pPr>
      <a:lvl4pPr marL="1435100"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4pPr>
      <a:lvl5pPr marL="1793875"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5pPr>
      <a:lvl6pPr marL="22510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6pPr>
      <a:lvl7pPr marL="27082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7pPr>
      <a:lvl8pPr marL="31654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8pPr>
      <a:lvl9pPr marL="36226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0591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4339" name="Group 162"/>
          <p:cNvGrpSpPr>
            <a:grpSpLocks/>
          </p:cNvGrpSpPr>
          <p:nvPr/>
        </p:nvGrpSpPr>
        <p:grpSpPr bwMode="auto">
          <a:xfrm>
            <a:off x="-4763" y="0"/>
            <a:ext cx="9148763" cy="6858000"/>
            <a:chOff x="-3" y="0"/>
            <a:chExt cx="5763" cy="4320"/>
          </a:xfrm>
        </p:grpSpPr>
        <p:pic>
          <p:nvPicPr>
            <p:cNvPr id="14395" name="Picture 23" descr="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6" name="Rectangle 91"/>
            <p:cNvSpPr>
              <a:spLocks noChangeArrowheads="1"/>
            </p:cNvSpPr>
            <p:nvPr/>
          </p:nvSpPr>
          <p:spPr bwMode="auto">
            <a:xfrm>
              <a:off x="-3" y="0"/>
              <a:ext cx="5763"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4397" name="Picture 161" descr="logo 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0" name="Group 155"/>
          <p:cNvGrpSpPr>
            <a:grpSpLocks/>
          </p:cNvGrpSpPr>
          <p:nvPr/>
        </p:nvGrpSpPr>
        <p:grpSpPr bwMode="auto">
          <a:xfrm>
            <a:off x="257175" y="1201738"/>
            <a:ext cx="2482850" cy="2444750"/>
            <a:chOff x="162" y="757"/>
            <a:chExt cx="1564" cy="1540"/>
          </a:xfrm>
        </p:grpSpPr>
        <p:sp>
          <p:nvSpPr>
            <p:cNvPr id="14390" name="Oval 101"/>
            <p:cNvSpPr>
              <a:spLocks noChangeArrowheads="1"/>
            </p:cNvSpPr>
            <p:nvPr/>
          </p:nvSpPr>
          <p:spPr bwMode="auto">
            <a:xfrm>
              <a:off x="232" y="819"/>
              <a:ext cx="1448" cy="1447"/>
            </a:xfrm>
            <a:prstGeom prst="ellipse">
              <a:avLst/>
            </a:prstGeom>
            <a:solidFill>
              <a:srgbClr val="83725B"/>
            </a:solidFill>
            <a:ln w="9525">
              <a:solidFill>
                <a:srgbClr val="83725B"/>
              </a:solidFill>
              <a:round/>
              <a:headEnd/>
              <a:tailEnd/>
            </a:ln>
          </p:spPr>
          <p:txBody>
            <a:bodyPr/>
            <a:lstStyle/>
            <a:p>
              <a:endParaRPr lang="en-US"/>
            </a:p>
          </p:txBody>
        </p:sp>
        <p:sp>
          <p:nvSpPr>
            <p:cNvPr id="14391" name="Oval 103"/>
            <p:cNvSpPr>
              <a:spLocks noChangeArrowheads="1"/>
            </p:cNvSpPr>
            <p:nvPr/>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2" name="Oval 104"/>
            <p:cNvSpPr>
              <a:spLocks noChangeArrowheads="1"/>
            </p:cNvSpPr>
            <p:nvPr/>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3" name="Oval 105"/>
            <p:cNvSpPr>
              <a:spLocks noChangeArrowheads="1"/>
            </p:cNvSpPr>
            <p:nvPr/>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4" name="Oval 106"/>
            <p:cNvSpPr>
              <a:spLocks noChangeArrowheads="1"/>
            </p:cNvSpPr>
            <p:nvPr/>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462" name="Oval 102"/>
          <p:cNvSpPr>
            <a:spLocks noChangeArrowheads="1"/>
          </p:cNvSpPr>
          <p:nvPr/>
        </p:nvSpPr>
        <p:spPr bwMode="auto">
          <a:xfrm>
            <a:off x="436563" y="1362075"/>
            <a:ext cx="2162175" cy="2173288"/>
          </a:xfrm>
          <a:prstGeom prst="ellipse">
            <a:avLst/>
          </a:prstGeom>
          <a:blipFill dpi="0" rotWithShape="1">
            <a:blip r:embed="rId4">
              <a:extLst>
                <a:ext uri="{28A0092B-C50C-407E-A947-70E740481C1C}">
                  <a14:useLocalDpi xmlns:a14="http://schemas.microsoft.com/office/drawing/2010/main" val="0"/>
                </a:ext>
              </a:extLst>
            </a:blip>
            <a:srcRect/>
            <a:stretch>
              <a:fillRect t="-166" b="-166"/>
            </a:stretch>
          </a:blipFill>
          <a:ln>
            <a:noFill/>
          </a:ln>
        </p:spPr>
        <p:txBody>
          <a:bodyPr anchor="ctr"/>
          <a:lstStyle/>
          <a:p>
            <a:pPr algn="ctr">
              <a:defRPr/>
            </a:pPr>
            <a:endParaRPr lang="en-ZA" sz="1000" dirty="0"/>
          </a:p>
        </p:txBody>
      </p:sp>
      <p:grpSp>
        <p:nvGrpSpPr>
          <p:cNvPr id="14344" name="Group 156"/>
          <p:cNvGrpSpPr>
            <a:grpSpLocks/>
          </p:cNvGrpSpPr>
          <p:nvPr/>
        </p:nvGrpSpPr>
        <p:grpSpPr bwMode="auto">
          <a:xfrm>
            <a:off x="171450" y="1201738"/>
            <a:ext cx="2643188" cy="2493962"/>
            <a:chOff x="108" y="757"/>
            <a:chExt cx="1665" cy="1571"/>
          </a:xfrm>
        </p:grpSpPr>
        <p:sp>
          <p:nvSpPr>
            <p:cNvPr id="14387" name="Oval 107"/>
            <p:cNvSpPr>
              <a:spLocks noChangeArrowheads="1"/>
            </p:cNvSpPr>
            <p:nvPr/>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8" name="Oval 108"/>
            <p:cNvSpPr>
              <a:spLocks noChangeArrowheads="1"/>
            </p:cNvSpPr>
            <p:nvPr/>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9" name="Oval 109"/>
            <p:cNvSpPr>
              <a:spLocks noChangeArrowheads="1"/>
            </p:cNvSpPr>
            <p:nvPr/>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5" name="Group 146"/>
          <p:cNvGrpSpPr>
            <a:grpSpLocks/>
          </p:cNvGrpSpPr>
          <p:nvPr/>
        </p:nvGrpSpPr>
        <p:grpSpPr bwMode="auto">
          <a:xfrm>
            <a:off x="912813" y="620713"/>
            <a:ext cx="1284287" cy="1260475"/>
            <a:chOff x="575" y="391"/>
            <a:chExt cx="809" cy="794"/>
          </a:xfrm>
        </p:grpSpPr>
        <p:sp>
          <p:nvSpPr>
            <p:cNvPr id="14379" name="Oval 147"/>
            <p:cNvSpPr>
              <a:spLocks noChangeArrowheads="1"/>
            </p:cNvSpPr>
            <p:nvPr/>
          </p:nvSpPr>
          <p:spPr bwMode="auto">
            <a:xfrm>
              <a:off x="614" y="422"/>
              <a:ext cx="739" cy="747"/>
            </a:xfrm>
            <a:prstGeom prst="ellipse">
              <a:avLst/>
            </a:prstGeom>
            <a:solidFill>
              <a:srgbClr val="83725B"/>
            </a:solidFill>
            <a:ln w="9525">
              <a:solidFill>
                <a:srgbClr val="83725B"/>
              </a:solidFill>
              <a:miter lim="800000"/>
              <a:headEnd/>
              <a:tailEnd/>
            </a:ln>
          </p:spPr>
          <p:txBody>
            <a:bodyPr/>
            <a:lstStyle/>
            <a:p>
              <a:endParaRPr lang="en-US"/>
            </a:p>
          </p:txBody>
        </p:sp>
        <p:sp>
          <p:nvSpPr>
            <p:cNvPr id="14380" name="Oval 148"/>
            <p:cNvSpPr>
              <a:spLocks noChangeArrowheads="1"/>
            </p:cNvSpPr>
            <p:nvPr/>
          </p:nvSpPr>
          <p:spPr bwMode="auto">
            <a:xfrm>
              <a:off x="629" y="445"/>
              <a:ext cx="708" cy="708"/>
            </a:xfrm>
            <a:prstGeom prst="ellipse">
              <a:avLst/>
            </a:prstGeom>
            <a:solidFill>
              <a:srgbClr val="8C7F6D"/>
            </a:solidFill>
            <a:ln w="9525">
              <a:solidFill>
                <a:srgbClr val="83725B"/>
              </a:solidFill>
              <a:miter lim="800000"/>
              <a:headEnd/>
              <a:tailEnd/>
            </a:ln>
          </p:spPr>
          <p:txBody>
            <a:bodyPr/>
            <a:lstStyle/>
            <a:p>
              <a:endParaRPr lang="en-US"/>
            </a:p>
          </p:txBody>
        </p:sp>
        <p:sp>
          <p:nvSpPr>
            <p:cNvPr id="14381" name="Oval 149"/>
            <p:cNvSpPr>
              <a:spLocks noChangeArrowheads="1"/>
            </p:cNvSpPr>
            <p:nvPr/>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2" name="Oval 150"/>
            <p:cNvSpPr>
              <a:spLocks noChangeArrowheads="1"/>
            </p:cNvSpPr>
            <p:nvPr/>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3" name="Oval 151"/>
            <p:cNvSpPr>
              <a:spLocks noChangeArrowheads="1"/>
            </p:cNvSpPr>
            <p:nvPr/>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4" name="Oval 152"/>
            <p:cNvSpPr>
              <a:spLocks noChangeArrowheads="1"/>
            </p:cNvSpPr>
            <p:nvPr/>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5" name="Oval 153"/>
            <p:cNvSpPr>
              <a:spLocks noChangeArrowheads="1"/>
            </p:cNvSpPr>
            <p:nvPr/>
          </p:nvSpPr>
          <p:spPr bwMode="auto">
            <a:xfrm>
              <a:off x="629" y="445"/>
              <a:ext cx="708" cy="708"/>
            </a:xfrm>
            <a:prstGeom prst="ellipse">
              <a:avLst/>
            </a:prstGeom>
            <a:solidFill>
              <a:srgbClr val="83725B"/>
            </a:solidFill>
            <a:ln w="9525">
              <a:solidFill>
                <a:srgbClr val="83725B"/>
              </a:solidFill>
              <a:miter lim="800000"/>
              <a:headEnd/>
              <a:tailEnd/>
            </a:ln>
          </p:spPr>
          <p:txBody>
            <a:bodyPr/>
            <a:lstStyle/>
            <a:p>
              <a:endParaRPr lang="en-US"/>
            </a:p>
          </p:txBody>
        </p:sp>
        <p:sp>
          <p:nvSpPr>
            <p:cNvPr id="14386" name="Oval 154"/>
            <p:cNvSpPr>
              <a:spLocks noChangeArrowheads="1"/>
            </p:cNvSpPr>
            <p:nvPr/>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46" name="Oval 118"/>
          <p:cNvSpPr>
            <a:spLocks noChangeArrowheads="1"/>
          </p:cNvSpPr>
          <p:nvPr/>
        </p:nvSpPr>
        <p:spPr bwMode="auto">
          <a:xfrm>
            <a:off x="1004888" y="706438"/>
            <a:ext cx="1111250" cy="1112837"/>
          </a:xfrm>
          <a:prstGeom prst="ellipse">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en-US" sz="600"/>
          </a:p>
        </p:txBody>
      </p:sp>
      <p:grpSp>
        <p:nvGrpSpPr>
          <p:cNvPr id="14347" name="Group 145"/>
          <p:cNvGrpSpPr>
            <a:grpSpLocks/>
          </p:cNvGrpSpPr>
          <p:nvPr/>
        </p:nvGrpSpPr>
        <p:grpSpPr bwMode="auto">
          <a:xfrm>
            <a:off x="863600" y="620713"/>
            <a:ext cx="1370013" cy="1284287"/>
            <a:chOff x="544" y="391"/>
            <a:chExt cx="863" cy="809"/>
          </a:xfrm>
        </p:grpSpPr>
        <p:sp>
          <p:nvSpPr>
            <p:cNvPr id="14376" name="Oval 119"/>
            <p:cNvSpPr>
              <a:spLocks noChangeArrowheads="1"/>
            </p:cNvSpPr>
            <p:nvPr/>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7" name="Oval 120"/>
            <p:cNvSpPr>
              <a:spLocks noChangeArrowheads="1"/>
            </p:cNvSpPr>
            <p:nvPr/>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8" name="Oval 121"/>
            <p:cNvSpPr>
              <a:spLocks noChangeArrowheads="1"/>
            </p:cNvSpPr>
            <p:nvPr/>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8" name="Group 157"/>
          <p:cNvGrpSpPr>
            <a:grpSpLocks/>
          </p:cNvGrpSpPr>
          <p:nvPr/>
        </p:nvGrpSpPr>
        <p:grpSpPr bwMode="auto">
          <a:xfrm>
            <a:off x="331788" y="3090863"/>
            <a:ext cx="2074862" cy="2038350"/>
            <a:chOff x="209" y="1947"/>
            <a:chExt cx="1307" cy="1284"/>
          </a:xfrm>
        </p:grpSpPr>
        <p:sp>
          <p:nvSpPr>
            <p:cNvPr id="14370" name="Oval 122"/>
            <p:cNvSpPr>
              <a:spLocks noChangeArrowheads="1"/>
            </p:cNvSpPr>
            <p:nvPr/>
          </p:nvSpPr>
          <p:spPr bwMode="auto">
            <a:xfrm>
              <a:off x="264" y="2002"/>
              <a:ext cx="1213" cy="1205"/>
            </a:xfrm>
            <a:prstGeom prst="ellipse">
              <a:avLst/>
            </a:prstGeom>
            <a:solidFill>
              <a:srgbClr val="83725B"/>
            </a:solidFill>
            <a:ln w="9525">
              <a:solidFill>
                <a:srgbClr val="83725B"/>
              </a:solidFill>
              <a:miter lim="800000"/>
              <a:headEnd/>
              <a:tailEnd/>
            </a:ln>
          </p:spPr>
          <p:txBody>
            <a:bodyPr/>
            <a:lstStyle/>
            <a:p>
              <a:endParaRPr lang="en-US"/>
            </a:p>
          </p:txBody>
        </p:sp>
        <p:sp>
          <p:nvSpPr>
            <p:cNvPr id="14371" name="Oval 123"/>
            <p:cNvSpPr>
              <a:spLocks noChangeArrowheads="1"/>
            </p:cNvSpPr>
            <p:nvPr/>
          </p:nvSpPr>
          <p:spPr bwMode="auto">
            <a:xfrm>
              <a:off x="303" y="2033"/>
              <a:ext cx="1135" cy="1143"/>
            </a:xfrm>
            <a:prstGeom prst="ellipse">
              <a:avLst/>
            </a:prstGeom>
            <a:solidFill>
              <a:srgbClr val="83725B"/>
            </a:solidFill>
            <a:ln w="9525">
              <a:solidFill>
                <a:srgbClr val="83725B"/>
              </a:solidFill>
              <a:miter lim="800000"/>
              <a:headEnd/>
              <a:tailEnd/>
            </a:ln>
          </p:spPr>
          <p:txBody>
            <a:bodyPr/>
            <a:lstStyle/>
            <a:p>
              <a:endParaRPr lang="en-US"/>
            </a:p>
          </p:txBody>
        </p:sp>
        <p:sp>
          <p:nvSpPr>
            <p:cNvPr id="14372" name="Oval 124"/>
            <p:cNvSpPr>
              <a:spLocks noChangeArrowheads="1"/>
            </p:cNvSpPr>
            <p:nvPr/>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3" name="Oval 125"/>
            <p:cNvSpPr>
              <a:spLocks noChangeArrowheads="1"/>
            </p:cNvSpPr>
            <p:nvPr/>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4" name="Oval 126"/>
            <p:cNvSpPr>
              <a:spLocks noChangeArrowheads="1"/>
            </p:cNvSpPr>
            <p:nvPr/>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5" name="Oval 127"/>
            <p:cNvSpPr>
              <a:spLocks noChangeArrowheads="1"/>
            </p:cNvSpPr>
            <p:nvPr/>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49" name="Oval 128"/>
          <p:cNvSpPr>
            <a:spLocks noChangeArrowheads="1"/>
          </p:cNvSpPr>
          <p:nvPr/>
        </p:nvSpPr>
        <p:spPr bwMode="auto">
          <a:xfrm>
            <a:off x="482600" y="3227388"/>
            <a:ext cx="1801813" cy="1814512"/>
          </a:xfrm>
          <a:prstGeom prst="ellipse">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en-US" sz="1000">
              <a:solidFill>
                <a:srgbClr val="C0C0C0"/>
              </a:solidFill>
            </a:endParaRPr>
          </a:p>
        </p:txBody>
      </p:sp>
      <p:grpSp>
        <p:nvGrpSpPr>
          <p:cNvPr id="14350" name="Group 158"/>
          <p:cNvGrpSpPr>
            <a:grpSpLocks/>
          </p:cNvGrpSpPr>
          <p:nvPr/>
        </p:nvGrpSpPr>
        <p:grpSpPr bwMode="auto">
          <a:xfrm>
            <a:off x="257175" y="3090863"/>
            <a:ext cx="2211388" cy="2087562"/>
            <a:chOff x="162" y="1947"/>
            <a:chExt cx="1393" cy="1315"/>
          </a:xfrm>
        </p:grpSpPr>
        <p:sp>
          <p:nvSpPr>
            <p:cNvPr id="14367" name="Oval 129"/>
            <p:cNvSpPr>
              <a:spLocks noChangeArrowheads="1"/>
            </p:cNvSpPr>
            <p:nvPr/>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8" name="Oval 130"/>
            <p:cNvSpPr>
              <a:spLocks noChangeArrowheads="1"/>
            </p:cNvSpPr>
            <p:nvPr/>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9" name="Oval 131"/>
            <p:cNvSpPr>
              <a:spLocks noChangeArrowheads="1"/>
            </p:cNvSpPr>
            <p:nvPr/>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1" name="Group 159"/>
          <p:cNvGrpSpPr>
            <a:grpSpLocks/>
          </p:cNvGrpSpPr>
          <p:nvPr/>
        </p:nvGrpSpPr>
        <p:grpSpPr bwMode="auto">
          <a:xfrm>
            <a:off x="900113" y="4684713"/>
            <a:ext cx="1717675" cy="1692275"/>
            <a:chOff x="567" y="2951"/>
            <a:chExt cx="1082" cy="1066"/>
          </a:xfrm>
        </p:grpSpPr>
        <p:sp>
          <p:nvSpPr>
            <p:cNvPr id="14361" name="Oval 132"/>
            <p:cNvSpPr>
              <a:spLocks noChangeArrowheads="1"/>
            </p:cNvSpPr>
            <p:nvPr/>
          </p:nvSpPr>
          <p:spPr bwMode="auto">
            <a:xfrm>
              <a:off x="614" y="2990"/>
              <a:ext cx="1003" cy="1011"/>
            </a:xfrm>
            <a:prstGeom prst="ellipse">
              <a:avLst/>
            </a:prstGeom>
            <a:solidFill>
              <a:srgbClr val="83725B"/>
            </a:solidFill>
            <a:ln w="9525">
              <a:solidFill>
                <a:srgbClr val="83725B"/>
              </a:solidFill>
              <a:miter lim="800000"/>
              <a:headEnd/>
              <a:tailEnd/>
            </a:ln>
          </p:spPr>
          <p:txBody>
            <a:bodyPr/>
            <a:lstStyle/>
            <a:p>
              <a:endParaRPr lang="en-US"/>
            </a:p>
          </p:txBody>
        </p:sp>
        <p:sp>
          <p:nvSpPr>
            <p:cNvPr id="14362" name="Oval 133"/>
            <p:cNvSpPr>
              <a:spLocks noChangeArrowheads="1"/>
            </p:cNvSpPr>
            <p:nvPr/>
          </p:nvSpPr>
          <p:spPr bwMode="auto">
            <a:xfrm>
              <a:off x="645" y="3021"/>
              <a:ext cx="941" cy="949"/>
            </a:xfrm>
            <a:prstGeom prst="ellipse">
              <a:avLst/>
            </a:prstGeom>
            <a:solidFill>
              <a:srgbClr val="83725B"/>
            </a:solidFill>
            <a:ln w="9525">
              <a:solidFill>
                <a:srgbClr val="83725B"/>
              </a:solidFill>
              <a:miter lim="800000"/>
              <a:headEnd/>
              <a:tailEnd/>
            </a:ln>
          </p:spPr>
          <p:txBody>
            <a:bodyPr/>
            <a:lstStyle/>
            <a:p>
              <a:endParaRPr lang="en-US"/>
            </a:p>
          </p:txBody>
        </p:sp>
        <p:sp>
          <p:nvSpPr>
            <p:cNvPr id="14363" name="Oval 134"/>
            <p:cNvSpPr>
              <a:spLocks noChangeArrowheads="1"/>
            </p:cNvSpPr>
            <p:nvPr/>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4" name="Oval 135"/>
            <p:cNvSpPr>
              <a:spLocks noChangeArrowheads="1"/>
            </p:cNvSpPr>
            <p:nvPr/>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5" name="Oval 136"/>
            <p:cNvSpPr>
              <a:spLocks noChangeArrowheads="1"/>
            </p:cNvSpPr>
            <p:nvPr/>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6" name="Oval 137"/>
            <p:cNvSpPr>
              <a:spLocks noChangeArrowheads="1"/>
            </p:cNvSpPr>
            <p:nvPr/>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471" name="Oval 138"/>
          <p:cNvSpPr>
            <a:spLocks noChangeArrowheads="1"/>
          </p:cNvSpPr>
          <p:nvPr/>
        </p:nvSpPr>
        <p:spPr bwMode="auto">
          <a:xfrm>
            <a:off x="1014413" y="4791075"/>
            <a:ext cx="1506537" cy="1519238"/>
          </a:xfrm>
          <a:prstGeom prst="ellipse">
            <a:avLst/>
          </a:prstGeom>
          <a:blipFill dpi="0" rotWithShape="1">
            <a:blip r:embed="rId7">
              <a:extLst>
                <a:ext uri="{28A0092B-C50C-407E-A947-70E740481C1C}">
                  <a14:useLocalDpi xmlns:a14="http://schemas.microsoft.com/office/drawing/2010/main" val="0"/>
                </a:ext>
              </a:extLst>
            </a:blip>
            <a:srcRect/>
            <a:stretch>
              <a:fillRect l="-219" r="-219"/>
            </a:stretch>
          </a:blipFill>
          <a:ln>
            <a:noFill/>
          </a:ln>
        </p:spPr>
        <p:txBody>
          <a:bodyPr anchor="ctr"/>
          <a:lstStyle/>
          <a:p>
            <a:pPr algn="ctr">
              <a:defRPr/>
            </a:pPr>
            <a:endParaRPr lang="en-ZA" sz="900" dirty="0">
              <a:solidFill>
                <a:srgbClr val="C0C0C0"/>
              </a:solidFill>
            </a:endParaRPr>
          </a:p>
        </p:txBody>
      </p:sp>
      <p:grpSp>
        <p:nvGrpSpPr>
          <p:cNvPr id="14355" name="Group 160"/>
          <p:cNvGrpSpPr>
            <a:grpSpLocks/>
          </p:cNvGrpSpPr>
          <p:nvPr/>
        </p:nvGrpSpPr>
        <p:grpSpPr bwMode="auto">
          <a:xfrm>
            <a:off x="838200" y="4684713"/>
            <a:ext cx="1828800" cy="1728787"/>
            <a:chOff x="528" y="2951"/>
            <a:chExt cx="1152" cy="1089"/>
          </a:xfrm>
        </p:grpSpPr>
        <p:sp>
          <p:nvSpPr>
            <p:cNvPr id="14358" name="Oval 139"/>
            <p:cNvSpPr>
              <a:spLocks noChangeArrowheads="1"/>
            </p:cNvSpPr>
            <p:nvPr/>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59" name="Oval 140"/>
            <p:cNvSpPr>
              <a:spLocks noChangeArrowheads="1"/>
            </p:cNvSpPr>
            <p:nvPr/>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0" name="Oval 141"/>
            <p:cNvSpPr>
              <a:spLocks noChangeArrowheads="1"/>
            </p:cNvSpPr>
            <p:nvPr/>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56" name="Rectangle 2"/>
          <p:cNvSpPr>
            <a:spLocks noGrp="1" noChangeArrowheads="1"/>
          </p:cNvSpPr>
          <p:nvPr>
            <p:ph type="ctrTitle"/>
          </p:nvPr>
        </p:nvSpPr>
        <p:spPr>
          <a:xfrm>
            <a:off x="3059113" y="2360613"/>
            <a:ext cx="5545137" cy="1584325"/>
          </a:xfrm>
        </p:spPr>
        <p:txBody>
          <a:bodyPr/>
          <a:lstStyle/>
          <a:p>
            <a:pPr algn="ctr" eaLnBrk="1" hangingPunct="1"/>
            <a:r>
              <a:rPr lang="en-US" sz="4800" b="1" dirty="0" smtClean="0"/>
              <a:t>Tutorial A</a:t>
            </a:r>
            <a:r>
              <a:rPr lang="en-US" sz="3200" b="1" dirty="0" smtClean="0"/>
              <a:t/>
            </a:r>
            <a:br>
              <a:rPr lang="en-US" sz="3200" b="1" dirty="0" smtClean="0"/>
            </a:br>
            <a:r>
              <a:rPr lang="en-US" sz="3200" b="1" dirty="0" smtClean="0"/>
              <a:t>T-pipe junction CAD geometry</a:t>
            </a:r>
          </a:p>
        </p:txBody>
      </p:sp>
      <p:sp>
        <p:nvSpPr>
          <p:cNvPr id="14357" name="TextBox 3"/>
          <p:cNvSpPr txBox="1">
            <a:spLocks noChangeArrowheads="1"/>
          </p:cNvSpPr>
          <p:nvPr/>
        </p:nvSpPr>
        <p:spPr bwMode="auto">
          <a:xfrm>
            <a:off x="4477655" y="4770438"/>
            <a:ext cx="24064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ZA" dirty="0"/>
              <a:t>By </a:t>
            </a:r>
            <a:r>
              <a:rPr lang="en-ZA" dirty="0" err="1"/>
              <a:t>Ofentse</a:t>
            </a:r>
            <a:r>
              <a:rPr lang="en-ZA" dirty="0"/>
              <a:t> </a:t>
            </a:r>
            <a:r>
              <a:rPr lang="en-ZA" dirty="0" err="1" smtClean="0"/>
              <a:t>Kgoa</a:t>
            </a:r>
            <a:endParaRPr lang="en-ZA" dirty="0" smtClean="0"/>
          </a:p>
          <a:p>
            <a:pPr algn="ctr" eaLnBrk="1" hangingPunct="1"/>
            <a:r>
              <a:rPr lang="en-ZA" dirty="0" smtClean="0"/>
              <a:t>kgoaot@eskom.co.za</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2A74B0F-A73C-4ABD-8FF9-691B2CA4F921}" type="slidenum">
              <a:rPr lang="en-ZA" smtClean="0">
                <a:solidFill>
                  <a:srgbClr val="83725B"/>
                </a:solidFill>
              </a:rPr>
              <a:pPr eaLnBrk="1" hangingPunct="1"/>
              <a:t>10</a:t>
            </a:fld>
            <a:endParaRPr lang="en-ZA" smtClean="0">
              <a:solidFill>
                <a:srgbClr val="83725B"/>
              </a:solidFill>
            </a:endParaRPr>
          </a:p>
        </p:txBody>
      </p:sp>
      <p:sp>
        <p:nvSpPr>
          <p:cNvPr id="17411" name="Rectangle 4"/>
          <p:cNvSpPr>
            <a:spLocks noGrp="1" noChangeArrowheads="1"/>
          </p:cNvSpPr>
          <p:nvPr>
            <p:ph idx="4294967295"/>
          </p:nvPr>
        </p:nvSpPr>
        <p:spPr>
          <a:xfrm>
            <a:off x="477838" y="1844675"/>
            <a:ext cx="3733800" cy="4608513"/>
          </a:xfrm>
        </p:spPr>
        <p:txBody>
          <a:bodyPr/>
          <a:lstStyle/>
          <a:p>
            <a:pPr algn="just" eaLnBrk="1" hangingPunct="1"/>
            <a:r>
              <a:rPr lang="en-US" sz="1600" dirty="0" smtClean="0"/>
              <a:t>Go to the Part workbench. Create a cylinder. To do so select the icon indicated in the picture. The user can also create other primitive  shapes or combine this primitives shapes to create a new part.</a:t>
            </a:r>
          </a:p>
          <a:p>
            <a:pPr algn="just" eaLnBrk="1" hangingPunct="1"/>
            <a:r>
              <a:rPr lang="en-US" sz="1600" dirty="0" smtClean="0"/>
              <a:t>To change the cylinder dimensions, under “Combo view” select the Model tab. In this Model tab an object tree view is displayed with all the created objects. </a:t>
            </a:r>
            <a:r>
              <a:rPr lang="en-US" sz="1600" dirty="0"/>
              <a:t>C</a:t>
            </a:r>
            <a:r>
              <a:rPr lang="en-US" sz="1600" dirty="0" smtClean="0"/>
              <a:t>lick on &lt;Cylinder&gt; in the object tree view.</a:t>
            </a:r>
          </a:p>
          <a:p>
            <a:pPr algn="just" eaLnBrk="1" hangingPunct="1"/>
            <a:r>
              <a:rPr lang="en-US" sz="1600" dirty="0" smtClean="0"/>
              <a:t>In the property window, enter a cylinder radius of 100 mm and a cylinder height of 600 mm</a:t>
            </a:r>
          </a:p>
          <a:p>
            <a:pPr marL="0" indent="0" algn="just" eaLnBrk="1" hangingPunct="1">
              <a:buNone/>
            </a:pPr>
            <a:endParaRPr lang="en-US" sz="1600" dirty="0" smtClean="0"/>
          </a:p>
        </p:txBody>
      </p:sp>
      <p:sp>
        <p:nvSpPr>
          <p:cNvPr id="17412" name="Rectangle 2"/>
          <p:cNvSpPr>
            <a:spLocks noGrp="1" noChangeArrowheads="1"/>
          </p:cNvSpPr>
          <p:nvPr>
            <p:ph type="title" idx="4294967295"/>
          </p:nvPr>
        </p:nvSpPr>
        <p:spPr>
          <a:xfrm>
            <a:off x="438150" y="166688"/>
            <a:ext cx="6519863" cy="666750"/>
          </a:xfrm>
        </p:spPr>
        <p:txBody>
          <a:bodyPr/>
          <a:lstStyle/>
          <a:p>
            <a:pPr eaLnBrk="1" hangingPunct="1"/>
            <a:r>
              <a:rPr lang="en-US" smtClean="0"/>
              <a:t>Create T-pipe junction CAD model</a:t>
            </a:r>
          </a:p>
        </p:txBody>
      </p:sp>
      <p:sp>
        <p:nvSpPr>
          <p:cNvPr id="17413"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Create </a:t>
            </a:r>
            <a:r>
              <a:rPr lang="en-US" sz="1600" b="1" dirty="0" smtClean="0">
                <a:solidFill>
                  <a:srgbClr val="003896"/>
                </a:solidFill>
              </a:rPr>
              <a:t>the branch pipe:</a:t>
            </a:r>
            <a:endParaRPr lang="en-US" sz="1600" b="1" dirty="0">
              <a:solidFill>
                <a:srgbClr val="003896"/>
              </a:solidFill>
            </a:endParaRPr>
          </a:p>
        </p:txBody>
      </p:sp>
      <p:pic>
        <p:nvPicPr>
          <p:cNvPr id="17416" name="Picture 9" descr="C:\Users\ESKOM\Documents\FreeCADdevelopment\Documentation\5123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525" y="2852738"/>
            <a:ext cx="38448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6731" y="1196752"/>
            <a:ext cx="3845669" cy="3714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ESKOM\Documents\FreeCADdevelopment\Current Tasks\T-pipe\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7525" y="1702862"/>
            <a:ext cx="384487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3392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0DDE1D7-3889-415A-BB61-26D143BFCCE5}" type="slidenum">
              <a:rPr lang="en-ZA" smtClean="0">
                <a:solidFill>
                  <a:srgbClr val="83725B"/>
                </a:solidFill>
              </a:rPr>
              <a:pPr eaLnBrk="1" hangingPunct="1"/>
              <a:t>11</a:t>
            </a:fld>
            <a:endParaRPr lang="en-ZA" smtClean="0">
              <a:solidFill>
                <a:srgbClr val="83725B"/>
              </a:solidFill>
            </a:endParaRPr>
          </a:p>
        </p:txBody>
      </p:sp>
      <p:sp>
        <p:nvSpPr>
          <p:cNvPr id="18435" name="Rectangle 4"/>
          <p:cNvSpPr>
            <a:spLocks noGrp="1" noChangeArrowheads="1"/>
          </p:cNvSpPr>
          <p:nvPr>
            <p:ph idx="4294967295"/>
          </p:nvPr>
        </p:nvSpPr>
        <p:spPr>
          <a:xfrm>
            <a:off x="477838" y="1844675"/>
            <a:ext cx="3733800" cy="4608513"/>
          </a:xfrm>
        </p:spPr>
        <p:txBody>
          <a:bodyPr/>
          <a:lstStyle/>
          <a:p>
            <a:pPr algn="just" eaLnBrk="1" hangingPunct="1"/>
            <a:r>
              <a:rPr lang="en-US" sz="1600" dirty="0" smtClean="0"/>
              <a:t>Follow same steps used to create the first cylinder </a:t>
            </a:r>
          </a:p>
          <a:p>
            <a:pPr algn="just" eaLnBrk="1" hangingPunct="1"/>
            <a:r>
              <a:rPr lang="en-US" sz="1600" dirty="0" smtClean="0"/>
              <a:t>Enter a cylinder radius of 150 mm and a cylinder height of 1500 mm</a:t>
            </a:r>
          </a:p>
          <a:p>
            <a:pPr algn="just" eaLnBrk="1" hangingPunct="1"/>
            <a:r>
              <a:rPr lang="en-US" sz="1600" dirty="0" smtClean="0"/>
              <a:t>In the combo view under the Model tab, click on &lt;Cylinder001&gt; and then click on the ellipsis (more options) icon on  “Placement”.</a:t>
            </a:r>
          </a:p>
          <a:p>
            <a:pPr algn="just" eaLnBrk="1" hangingPunct="1"/>
            <a:r>
              <a:rPr lang="en-US" sz="1600" dirty="0" smtClean="0"/>
              <a:t>A “Placement” task dialogue will appear and under “Translation” enter 750 in the Y direction. Enter rotation of 90°about the X axis and then click &lt;Apply&gt;</a:t>
            </a:r>
          </a:p>
          <a:p>
            <a:pPr eaLnBrk="1" hangingPunct="1"/>
            <a:endParaRPr lang="en-US" dirty="0" smtClean="0"/>
          </a:p>
          <a:p>
            <a:pPr eaLnBrk="1" hangingPunct="1"/>
            <a:endParaRPr lang="en-US" dirty="0" smtClean="0"/>
          </a:p>
        </p:txBody>
      </p:sp>
      <p:sp>
        <p:nvSpPr>
          <p:cNvPr id="18436" name="Rectangle 2"/>
          <p:cNvSpPr>
            <a:spLocks noGrp="1" noChangeArrowheads="1"/>
          </p:cNvSpPr>
          <p:nvPr>
            <p:ph type="title" idx="4294967295"/>
          </p:nvPr>
        </p:nvSpPr>
        <p:spPr>
          <a:xfrm>
            <a:off x="438150" y="166688"/>
            <a:ext cx="6519863" cy="666750"/>
          </a:xfrm>
        </p:spPr>
        <p:txBody>
          <a:bodyPr/>
          <a:lstStyle/>
          <a:p>
            <a:pPr eaLnBrk="1" hangingPunct="1"/>
            <a:r>
              <a:rPr lang="en-US" smtClean="0"/>
              <a:t>Create T-pipe junction CAD model</a:t>
            </a:r>
          </a:p>
        </p:txBody>
      </p:sp>
      <p:sp>
        <p:nvSpPr>
          <p:cNvPr id="18437"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Create </a:t>
            </a:r>
            <a:r>
              <a:rPr lang="en-US" sz="1600" b="1" dirty="0" smtClean="0">
                <a:solidFill>
                  <a:srgbClr val="003896"/>
                </a:solidFill>
              </a:rPr>
              <a:t>the shell pipe:</a:t>
            </a:r>
            <a:endParaRPr lang="en-US" sz="1600" b="1" dirty="0">
              <a:solidFill>
                <a:srgbClr val="003896"/>
              </a:solidFill>
            </a:endParaRPr>
          </a:p>
        </p:txBody>
      </p:sp>
      <p:pic>
        <p:nvPicPr>
          <p:cNvPr id="18438" name="Picture 8" descr="C:\Users\ESKOM\Documents\FreeCADdevelopment\Documentation\jkjoo.JPG"/>
          <p:cNvPicPr>
            <a:picLocks noChangeAspect="1" noChangeArrowheads="1"/>
          </p:cNvPicPr>
          <p:nvPr/>
        </p:nvPicPr>
        <p:blipFill>
          <a:blip r:embed="rId2">
            <a:extLst>
              <a:ext uri="{28A0092B-C50C-407E-A947-70E740481C1C}">
                <a14:useLocalDpi xmlns:a14="http://schemas.microsoft.com/office/drawing/2010/main" val="0"/>
              </a:ext>
            </a:extLst>
          </a:blip>
          <a:srcRect b="63310"/>
          <a:stretch>
            <a:fillRect/>
          </a:stretch>
        </p:blipFill>
        <p:spPr bwMode="auto">
          <a:xfrm>
            <a:off x="4337050" y="1268413"/>
            <a:ext cx="43529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9" descr="C:\Users\ESKOM\Documents\FreeCADdevelopment\Documentation\yhuj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050" y="3141663"/>
            <a:ext cx="43529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8" descr="C:\Users\ESKOM\Documents\FreeCADdevelopment\Documentation\jkjoo.JPG"/>
          <p:cNvPicPr>
            <a:picLocks noChangeAspect="1" noChangeArrowheads="1"/>
          </p:cNvPicPr>
          <p:nvPr/>
        </p:nvPicPr>
        <p:blipFill>
          <a:blip r:embed="rId2">
            <a:extLst>
              <a:ext uri="{28A0092B-C50C-407E-A947-70E740481C1C}">
                <a14:useLocalDpi xmlns:a14="http://schemas.microsoft.com/office/drawing/2010/main" val="0"/>
              </a:ext>
            </a:extLst>
          </a:blip>
          <a:srcRect t="79674"/>
          <a:stretch>
            <a:fillRect/>
          </a:stretch>
        </p:blipFill>
        <p:spPr bwMode="auto">
          <a:xfrm>
            <a:off x="4313238" y="2276475"/>
            <a:ext cx="4352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DC7483-8B55-4F9D-916F-3DB1D054A8B5}" type="slidenum">
              <a:rPr lang="en-ZA" smtClean="0">
                <a:solidFill>
                  <a:srgbClr val="83725B"/>
                </a:solidFill>
              </a:rPr>
              <a:pPr eaLnBrk="1" hangingPunct="1"/>
              <a:t>12</a:t>
            </a:fld>
            <a:endParaRPr lang="en-ZA" smtClean="0">
              <a:solidFill>
                <a:srgbClr val="83725B"/>
              </a:solidFill>
            </a:endParaRPr>
          </a:p>
        </p:txBody>
      </p:sp>
      <p:sp>
        <p:nvSpPr>
          <p:cNvPr id="19459" name="Rectangle 4"/>
          <p:cNvSpPr>
            <a:spLocks noGrp="1" noChangeArrowheads="1"/>
          </p:cNvSpPr>
          <p:nvPr>
            <p:ph idx="4294967295"/>
          </p:nvPr>
        </p:nvSpPr>
        <p:spPr>
          <a:xfrm>
            <a:off x="477838" y="1844675"/>
            <a:ext cx="3733800" cy="4608513"/>
          </a:xfrm>
        </p:spPr>
        <p:txBody>
          <a:bodyPr/>
          <a:lstStyle/>
          <a:p>
            <a:pPr algn="just" eaLnBrk="1" hangingPunct="1"/>
            <a:r>
              <a:rPr lang="en-US" sz="1600" dirty="0" smtClean="0"/>
              <a:t>The thickness of the branch pipe will be increased with a length of 78 mm from the shell pipe outer diameter</a:t>
            </a:r>
          </a:p>
          <a:p>
            <a:pPr algn="just" eaLnBrk="1" hangingPunct="1"/>
            <a:r>
              <a:rPr lang="en-US" sz="1600" dirty="0" smtClean="0"/>
              <a:t>Create a cylinder with a length 228 mm and a radius 115 mm </a:t>
            </a:r>
          </a:p>
          <a:p>
            <a:pPr algn="just" eaLnBrk="1" hangingPunct="1"/>
            <a:r>
              <a:rPr lang="en-US" sz="1600" dirty="0" smtClean="0"/>
              <a:t>The geometry in the document window should be similar to that indicated in the picture.</a:t>
            </a:r>
          </a:p>
          <a:p>
            <a:pPr eaLnBrk="1" hangingPunct="1"/>
            <a:endParaRPr lang="en-US" dirty="0" smtClean="0"/>
          </a:p>
          <a:p>
            <a:pPr eaLnBrk="1" hangingPunct="1"/>
            <a:endParaRPr lang="en-US" dirty="0" smtClean="0"/>
          </a:p>
        </p:txBody>
      </p:sp>
      <p:sp>
        <p:nvSpPr>
          <p:cNvPr id="19460" name="Rectangle 2"/>
          <p:cNvSpPr>
            <a:spLocks noGrp="1" noChangeArrowheads="1"/>
          </p:cNvSpPr>
          <p:nvPr>
            <p:ph type="title" idx="4294967295"/>
          </p:nvPr>
        </p:nvSpPr>
        <p:spPr>
          <a:xfrm>
            <a:off x="438150" y="166688"/>
            <a:ext cx="6519863" cy="666750"/>
          </a:xfrm>
        </p:spPr>
        <p:txBody>
          <a:bodyPr/>
          <a:lstStyle/>
          <a:p>
            <a:pPr eaLnBrk="1" hangingPunct="1"/>
            <a:r>
              <a:rPr lang="en-US" smtClean="0"/>
              <a:t>Create T-pipe junction CAD model</a:t>
            </a:r>
          </a:p>
        </p:txBody>
      </p:sp>
      <p:sp>
        <p:nvSpPr>
          <p:cNvPr id="19461"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Increase the branch pipe thickness:</a:t>
            </a:r>
            <a:endParaRPr lang="en-US" sz="1600" b="1" dirty="0">
              <a:solidFill>
                <a:srgbClr val="003896"/>
              </a:solidFill>
            </a:endParaRPr>
          </a:p>
        </p:txBody>
      </p:sp>
      <p:pic>
        <p:nvPicPr>
          <p:cNvPr id="8" name="Picture 8"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l="7167" t="7591" r="4968"/>
          <a:stretch>
            <a:fillRect/>
          </a:stretch>
        </p:blipFill>
        <p:spPr bwMode="auto">
          <a:xfrm>
            <a:off x="4578350" y="1268413"/>
            <a:ext cx="42481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50" y="3212976"/>
            <a:ext cx="4248150" cy="3030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DC7483-8B55-4F9D-916F-3DB1D054A8B5}" type="slidenum">
              <a:rPr lang="en-ZA" smtClean="0">
                <a:solidFill>
                  <a:srgbClr val="83725B"/>
                </a:solidFill>
              </a:rPr>
              <a:pPr eaLnBrk="1" hangingPunct="1"/>
              <a:t>13</a:t>
            </a:fld>
            <a:endParaRPr lang="en-ZA" smtClean="0">
              <a:solidFill>
                <a:srgbClr val="83725B"/>
              </a:solidFill>
            </a:endParaRPr>
          </a:p>
        </p:txBody>
      </p:sp>
      <p:sp>
        <p:nvSpPr>
          <p:cNvPr id="19459" name="Rectangle 4"/>
          <p:cNvSpPr>
            <a:spLocks noGrp="1" noChangeArrowheads="1"/>
          </p:cNvSpPr>
          <p:nvPr>
            <p:ph idx="4294967295"/>
          </p:nvPr>
        </p:nvSpPr>
        <p:spPr>
          <a:xfrm>
            <a:off x="528891" y="1859345"/>
            <a:ext cx="3733800" cy="4608513"/>
          </a:xfrm>
        </p:spPr>
        <p:txBody>
          <a:bodyPr/>
          <a:lstStyle/>
          <a:p>
            <a:pPr algn="just" eaLnBrk="1" hangingPunct="1"/>
            <a:r>
              <a:rPr lang="en-US" sz="1600" dirty="0" smtClean="0"/>
              <a:t>The reinforcement plate is to have a thickness of 20 mm and an outer radius of 145 mm </a:t>
            </a:r>
          </a:p>
          <a:p>
            <a:pPr algn="just" eaLnBrk="1" hangingPunct="1"/>
            <a:r>
              <a:rPr lang="en-US" sz="1600" dirty="0" smtClean="0"/>
              <a:t>First create a cylinder with a length 400 mm and a radius 175 mm. Rotate this cylinder 90</a:t>
            </a:r>
            <a:r>
              <a:rPr lang="en-US" sz="1600" dirty="0" smtClean="0">
                <a:latin typeface="Arial"/>
                <a:cs typeface="Arial"/>
              </a:rPr>
              <a:t>° about the X-axis and then translate it 200 mm in the Y-direction.</a:t>
            </a:r>
          </a:p>
          <a:p>
            <a:pPr algn="just" eaLnBrk="1" hangingPunct="1"/>
            <a:r>
              <a:rPr lang="en-US" sz="1600" dirty="0" smtClean="0">
                <a:latin typeface="Arial"/>
                <a:cs typeface="Arial"/>
              </a:rPr>
              <a:t>Create two other cylinders with length 600 mm and radii 145 mm and 300 mm respectively. Translate both these cylinders 200 mm in the negative Z-direction.</a:t>
            </a:r>
          </a:p>
        </p:txBody>
      </p:sp>
      <p:sp>
        <p:nvSpPr>
          <p:cNvPr id="19460" name="Rectangle 2"/>
          <p:cNvSpPr>
            <a:spLocks noGrp="1" noChangeArrowheads="1"/>
          </p:cNvSpPr>
          <p:nvPr>
            <p:ph type="title" idx="4294967295"/>
          </p:nvPr>
        </p:nvSpPr>
        <p:spPr>
          <a:xfrm>
            <a:off x="438150" y="166688"/>
            <a:ext cx="6519863" cy="666750"/>
          </a:xfrm>
        </p:spPr>
        <p:txBody>
          <a:bodyPr/>
          <a:lstStyle/>
          <a:p>
            <a:pPr eaLnBrk="1" hangingPunct="1"/>
            <a:r>
              <a:rPr lang="en-US" smtClean="0"/>
              <a:t>Create T-pipe junction CAD model</a:t>
            </a:r>
          </a:p>
        </p:txBody>
      </p:sp>
      <p:sp>
        <p:nvSpPr>
          <p:cNvPr id="19461"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Add the reinforcement plate:</a:t>
            </a:r>
            <a:endParaRPr lang="en-US" sz="1600" b="1" dirty="0">
              <a:solidFill>
                <a:srgbClr val="003896"/>
              </a:solidFill>
            </a:endParaRPr>
          </a:p>
        </p:txBody>
      </p:sp>
      <p:pic>
        <p:nvPicPr>
          <p:cNvPr id="4102" name="Picture 6"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413"/>
            <a:ext cx="3643313" cy="2736651"/>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077072"/>
            <a:ext cx="3643313" cy="264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1140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DC7483-8B55-4F9D-916F-3DB1D054A8B5}" type="slidenum">
              <a:rPr lang="en-ZA" smtClean="0">
                <a:solidFill>
                  <a:srgbClr val="83725B"/>
                </a:solidFill>
              </a:rPr>
              <a:pPr eaLnBrk="1" hangingPunct="1"/>
              <a:t>14</a:t>
            </a:fld>
            <a:endParaRPr lang="en-ZA" smtClean="0">
              <a:solidFill>
                <a:srgbClr val="83725B"/>
              </a:solidFill>
            </a:endParaRPr>
          </a:p>
        </p:txBody>
      </p:sp>
      <p:sp>
        <p:nvSpPr>
          <p:cNvPr id="19459" name="Rectangle 4"/>
          <p:cNvSpPr>
            <a:spLocks noGrp="1" noChangeArrowheads="1"/>
          </p:cNvSpPr>
          <p:nvPr>
            <p:ph idx="4294967295"/>
          </p:nvPr>
        </p:nvSpPr>
        <p:spPr>
          <a:xfrm>
            <a:off x="528891" y="1859345"/>
            <a:ext cx="3733800" cy="4608513"/>
          </a:xfrm>
        </p:spPr>
        <p:txBody>
          <a:bodyPr/>
          <a:lstStyle/>
          <a:p>
            <a:pPr algn="just" eaLnBrk="1" hangingPunct="1"/>
            <a:r>
              <a:rPr lang="en-US" sz="1600" dirty="0" smtClean="0"/>
              <a:t>Use the 145 mm radius cylinder to cut the 300 mm radius cylinder. To cut, first select the 300 mm radius cylinder and then the 145 mm radius cylinder.</a:t>
            </a:r>
            <a:endParaRPr lang="en-US" sz="1600" dirty="0"/>
          </a:p>
          <a:p>
            <a:pPr algn="just" eaLnBrk="1" hangingPunct="1"/>
            <a:r>
              <a:rPr lang="en-US" sz="1600" dirty="0" smtClean="0"/>
              <a:t>Now use this pipe to cut the  175 mm radius and  400 mm length cylinder by first selecting the 400 mm length cylinder and then the created pipe.</a:t>
            </a:r>
          </a:p>
          <a:p>
            <a:pPr marL="0" indent="0" algn="just" eaLnBrk="1" hangingPunct="1">
              <a:buNone/>
            </a:pPr>
            <a:endParaRPr lang="en-US" sz="1600" dirty="0" smtClean="0"/>
          </a:p>
          <a:p>
            <a:pPr eaLnBrk="1" hangingPunct="1"/>
            <a:endParaRPr lang="en-US" dirty="0" smtClean="0"/>
          </a:p>
        </p:txBody>
      </p:sp>
      <p:sp>
        <p:nvSpPr>
          <p:cNvPr id="19460" name="Rectangle 2"/>
          <p:cNvSpPr>
            <a:spLocks noGrp="1" noChangeArrowheads="1"/>
          </p:cNvSpPr>
          <p:nvPr>
            <p:ph type="title" idx="4294967295"/>
          </p:nvPr>
        </p:nvSpPr>
        <p:spPr>
          <a:xfrm>
            <a:off x="438150" y="166688"/>
            <a:ext cx="6519863" cy="666750"/>
          </a:xfrm>
        </p:spPr>
        <p:txBody>
          <a:bodyPr/>
          <a:lstStyle/>
          <a:p>
            <a:pPr eaLnBrk="1" hangingPunct="1"/>
            <a:r>
              <a:rPr lang="en-US" smtClean="0"/>
              <a:t>Create T-pipe junction CAD model</a:t>
            </a:r>
          </a:p>
        </p:txBody>
      </p:sp>
      <p:sp>
        <p:nvSpPr>
          <p:cNvPr id="19461"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Add the reinforcement plate:</a:t>
            </a:r>
            <a:endParaRPr lang="en-US" sz="1600" b="1" dirty="0">
              <a:solidFill>
                <a:srgbClr val="003896"/>
              </a:solidFill>
            </a:endParaRPr>
          </a:p>
        </p:txBody>
      </p:sp>
      <p:pic>
        <p:nvPicPr>
          <p:cNvPr id="6149" name="Picture 5"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082675"/>
            <a:ext cx="32099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4919" t="3295" b="3150"/>
          <a:stretch/>
        </p:blipFill>
        <p:spPr bwMode="auto">
          <a:xfrm>
            <a:off x="5076055" y="1556792"/>
            <a:ext cx="3477662" cy="2456281"/>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ESKOM\Documents\FreeCADdevelopment\Current Tasks\T-pipe\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4177421"/>
            <a:ext cx="3477661" cy="2542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78060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DC7483-8B55-4F9D-916F-3DB1D054A8B5}" type="slidenum">
              <a:rPr lang="en-ZA" smtClean="0">
                <a:solidFill>
                  <a:srgbClr val="83725B"/>
                </a:solidFill>
              </a:rPr>
              <a:pPr eaLnBrk="1" hangingPunct="1"/>
              <a:t>15</a:t>
            </a:fld>
            <a:endParaRPr lang="en-ZA" smtClean="0">
              <a:solidFill>
                <a:srgbClr val="83725B"/>
              </a:solidFill>
            </a:endParaRPr>
          </a:p>
        </p:txBody>
      </p:sp>
      <p:sp>
        <p:nvSpPr>
          <p:cNvPr id="19459" name="Rectangle 4"/>
          <p:cNvSpPr>
            <a:spLocks noGrp="1" noChangeArrowheads="1"/>
          </p:cNvSpPr>
          <p:nvPr>
            <p:ph idx="4294967295"/>
          </p:nvPr>
        </p:nvSpPr>
        <p:spPr>
          <a:xfrm>
            <a:off x="528891" y="1859345"/>
            <a:ext cx="3733800" cy="4608513"/>
          </a:xfrm>
        </p:spPr>
        <p:txBody>
          <a:bodyPr/>
          <a:lstStyle/>
          <a:p>
            <a:pPr algn="just" eaLnBrk="1" hangingPunct="1"/>
            <a:r>
              <a:rPr lang="en-US" sz="1600" dirty="0" smtClean="0"/>
              <a:t>Now to cut off the remaining piece of the plate at the bottom of the pipe. </a:t>
            </a:r>
          </a:p>
          <a:p>
            <a:pPr algn="just" eaLnBrk="1" hangingPunct="1"/>
            <a:r>
              <a:rPr lang="en-US" sz="1600" dirty="0" smtClean="0"/>
              <a:t>Create a cube with sides of 500 mm. Translate the cube 250 mm, 250 mm and 500 mm in the negative X, negative Y and negative Z directions respectively.</a:t>
            </a:r>
            <a:endParaRPr lang="en-US" sz="1600" dirty="0"/>
          </a:p>
          <a:p>
            <a:pPr algn="just" eaLnBrk="1" hangingPunct="1"/>
            <a:r>
              <a:rPr lang="en-US" sz="1600" dirty="0" smtClean="0"/>
              <a:t>In order to cut, first select the plate and then the created cube.</a:t>
            </a:r>
          </a:p>
          <a:p>
            <a:pPr eaLnBrk="1" hangingPunct="1"/>
            <a:endParaRPr lang="en-US" dirty="0" smtClean="0"/>
          </a:p>
        </p:txBody>
      </p:sp>
      <p:sp>
        <p:nvSpPr>
          <p:cNvPr id="19460" name="Rectangle 2"/>
          <p:cNvSpPr>
            <a:spLocks noGrp="1" noChangeArrowheads="1"/>
          </p:cNvSpPr>
          <p:nvPr>
            <p:ph type="title" idx="4294967295"/>
          </p:nvPr>
        </p:nvSpPr>
        <p:spPr>
          <a:xfrm>
            <a:off x="438150" y="166688"/>
            <a:ext cx="6519863" cy="666750"/>
          </a:xfrm>
        </p:spPr>
        <p:txBody>
          <a:bodyPr/>
          <a:lstStyle/>
          <a:p>
            <a:pPr eaLnBrk="1" hangingPunct="1"/>
            <a:r>
              <a:rPr lang="en-US" smtClean="0"/>
              <a:t>Create T-pipe junction CAD model</a:t>
            </a:r>
          </a:p>
        </p:txBody>
      </p:sp>
      <p:sp>
        <p:nvSpPr>
          <p:cNvPr id="19461"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Add the reinforcement plate:</a:t>
            </a:r>
            <a:endParaRPr lang="en-US" sz="1600" b="1" dirty="0">
              <a:solidFill>
                <a:srgbClr val="003896"/>
              </a:solidFill>
            </a:endParaRPr>
          </a:p>
        </p:txBody>
      </p:sp>
      <p:pic>
        <p:nvPicPr>
          <p:cNvPr id="7171" name="Picture 3"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779" y="1124744"/>
            <a:ext cx="3477661" cy="293780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6779" y="4149080"/>
            <a:ext cx="3537000" cy="2599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9975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DC7483-8B55-4F9D-916F-3DB1D054A8B5}" type="slidenum">
              <a:rPr lang="en-ZA" smtClean="0">
                <a:solidFill>
                  <a:srgbClr val="83725B"/>
                </a:solidFill>
              </a:rPr>
              <a:pPr eaLnBrk="1" hangingPunct="1"/>
              <a:t>16</a:t>
            </a:fld>
            <a:endParaRPr lang="en-ZA" smtClean="0">
              <a:solidFill>
                <a:srgbClr val="83725B"/>
              </a:solidFill>
            </a:endParaRPr>
          </a:p>
        </p:txBody>
      </p:sp>
      <p:sp>
        <p:nvSpPr>
          <p:cNvPr id="19459" name="Rectangle 4"/>
          <p:cNvSpPr>
            <a:spLocks noGrp="1" noChangeArrowheads="1"/>
          </p:cNvSpPr>
          <p:nvPr>
            <p:ph idx="4294967295"/>
          </p:nvPr>
        </p:nvSpPr>
        <p:spPr>
          <a:xfrm>
            <a:off x="528891" y="1859345"/>
            <a:ext cx="3733800" cy="4608513"/>
          </a:xfrm>
        </p:spPr>
        <p:txBody>
          <a:bodyPr/>
          <a:lstStyle/>
          <a:p>
            <a:pPr algn="just" eaLnBrk="1" hangingPunct="1"/>
            <a:r>
              <a:rPr lang="en-US" sz="1600" dirty="0"/>
              <a:t>Select all the parts in the object tree view and then click on &lt;Make union of several shapes&gt;</a:t>
            </a:r>
          </a:p>
          <a:p>
            <a:pPr algn="just" eaLnBrk="1" hangingPunct="1"/>
            <a:r>
              <a:rPr lang="en-US" sz="1600" dirty="0" smtClean="0"/>
              <a:t>The geometry should now be similar to that depicted in the picture.</a:t>
            </a:r>
          </a:p>
          <a:p>
            <a:pPr eaLnBrk="1" hangingPunct="1"/>
            <a:endParaRPr lang="en-US" dirty="0" smtClean="0"/>
          </a:p>
        </p:txBody>
      </p:sp>
      <p:sp>
        <p:nvSpPr>
          <p:cNvPr id="19460" name="Rectangle 2"/>
          <p:cNvSpPr>
            <a:spLocks noGrp="1" noChangeArrowheads="1"/>
          </p:cNvSpPr>
          <p:nvPr>
            <p:ph type="title" idx="4294967295"/>
          </p:nvPr>
        </p:nvSpPr>
        <p:spPr>
          <a:xfrm>
            <a:off x="438150" y="166688"/>
            <a:ext cx="6519863" cy="666750"/>
          </a:xfrm>
        </p:spPr>
        <p:txBody>
          <a:bodyPr/>
          <a:lstStyle/>
          <a:p>
            <a:pPr eaLnBrk="1" hangingPunct="1"/>
            <a:r>
              <a:rPr lang="en-US" smtClean="0"/>
              <a:t>Create T-pipe junction CAD model</a:t>
            </a:r>
          </a:p>
        </p:txBody>
      </p:sp>
      <p:sp>
        <p:nvSpPr>
          <p:cNvPr id="19461"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Add the reinforcement plate:</a:t>
            </a:r>
            <a:endParaRPr lang="en-US" sz="1600" b="1" dirty="0">
              <a:solidFill>
                <a:srgbClr val="003896"/>
              </a:solidFill>
            </a:endParaRPr>
          </a:p>
        </p:txBody>
      </p:sp>
      <p:pic>
        <p:nvPicPr>
          <p:cNvPr id="8" name="Picture 4" descr="C:\Users\ESKOM\Documents\FreeCADdevelopment\Documentation\qawsert1.JPG"/>
          <p:cNvPicPr>
            <a:picLocks noChangeAspect="1" noChangeArrowheads="1"/>
          </p:cNvPicPr>
          <p:nvPr/>
        </p:nvPicPr>
        <p:blipFill rotWithShape="1">
          <a:blip r:embed="rId2">
            <a:extLst>
              <a:ext uri="{28A0092B-C50C-407E-A947-70E740481C1C}">
                <a14:useLocalDpi xmlns:a14="http://schemas.microsoft.com/office/drawing/2010/main" val="0"/>
              </a:ext>
            </a:extLst>
          </a:blip>
          <a:srcRect r="11283"/>
          <a:stretch/>
        </p:blipFill>
        <p:spPr bwMode="auto">
          <a:xfrm>
            <a:off x="4687395" y="2737757"/>
            <a:ext cx="351388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b="45400"/>
          <a:stretch/>
        </p:blipFill>
        <p:spPr bwMode="auto">
          <a:xfrm>
            <a:off x="4687396" y="1268413"/>
            <a:ext cx="3513883" cy="143017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ESKOM\Documents\FreeCADdevelopment\Current Tasks\T-pipe\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394" y="3212976"/>
            <a:ext cx="3513883"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86359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396D94-1DC5-4981-BD89-017F234AF635}" type="slidenum">
              <a:rPr lang="en-ZA" smtClean="0">
                <a:solidFill>
                  <a:srgbClr val="83725B"/>
                </a:solidFill>
              </a:rPr>
              <a:pPr eaLnBrk="1" hangingPunct="1"/>
              <a:t>17</a:t>
            </a:fld>
            <a:endParaRPr lang="en-ZA" smtClean="0">
              <a:solidFill>
                <a:srgbClr val="83725B"/>
              </a:solidFill>
            </a:endParaRPr>
          </a:p>
        </p:txBody>
      </p:sp>
      <p:sp>
        <p:nvSpPr>
          <p:cNvPr id="20483" name="Rectangle 4"/>
          <p:cNvSpPr>
            <a:spLocks noGrp="1" noChangeArrowheads="1"/>
          </p:cNvSpPr>
          <p:nvPr>
            <p:ph idx="4294967295"/>
          </p:nvPr>
        </p:nvSpPr>
        <p:spPr>
          <a:xfrm>
            <a:off x="477838" y="1844675"/>
            <a:ext cx="3733800" cy="4824413"/>
          </a:xfrm>
        </p:spPr>
        <p:txBody>
          <a:bodyPr/>
          <a:lstStyle/>
          <a:p>
            <a:pPr algn="just" eaLnBrk="1" hangingPunct="1"/>
            <a:r>
              <a:rPr lang="en-US" sz="1600" dirty="0" smtClean="0"/>
              <a:t>Holes need to be made into the branch pipe and shell pipe.</a:t>
            </a:r>
          </a:p>
          <a:p>
            <a:pPr algn="just" eaLnBrk="1" hangingPunct="1"/>
            <a:r>
              <a:rPr lang="en-US" sz="1600" dirty="0" smtClean="0"/>
              <a:t>Create a cylinder with length 600 mm and radius 85 mm.</a:t>
            </a:r>
          </a:p>
          <a:p>
            <a:pPr algn="just" eaLnBrk="1" hangingPunct="1"/>
            <a:r>
              <a:rPr lang="en-US" sz="1600" dirty="0" smtClean="0"/>
              <a:t>Cut through the T-pipe with this created 85 mm radius cylinder.</a:t>
            </a:r>
          </a:p>
          <a:p>
            <a:pPr algn="just" eaLnBrk="1" hangingPunct="1"/>
            <a:r>
              <a:rPr lang="en-US" sz="1600" dirty="0" smtClean="0"/>
              <a:t>Create another cylinder with length 1500 mm and radius 125 mm. </a:t>
            </a:r>
            <a:r>
              <a:rPr lang="en-US" sz="1600" dirty="0"/>
              <a:t>Rotate this cylinder 90° about the X-axis and then translate it </a:t>
            </a:r>
            <a:r>
              <a:rPr lang="en-US" sz="1600" dirty="0" smtClean="0"/>
              <a:t>750 </a:t>
            </a:r>
            <a:r>
              <a:rPr lang="en-US" sz="1600" dirty="0"/>
              <a:t>mm in the Y-direction</a:t>
            </a:r>
            <a:r>
              <a:rPr lang="en-US" sz="1600" dirty="0" smtClean="0"/>
              <a:t>.</a:t>
            </a:r>
          </a:p>
          <a:p>
            <a:pPr algn="just" eaLnBrk="1" hangingPunct="1"/>
            <a:r>
              <a:rPr lang="en-US" sz="1600" dirty="0" smtClean="0"/>
              <a:t>Cut through the T-pipe with this 125 mm radius cylinder</a:t>
            </a:r>
            <a:endParaRPr lang="en-US" sz="1600" dirty="0"/>
          </a:p>
        </p:txBody>
      </p:sp>
      <p:sp>
        <p:nvSpPr>
          <p:cNvPr id="20484" name="Rectangle 2"/>
          <p:cNvSpPr>
            <a:spLocks noGrp="1" noChangeArrowheads="1"/>
          </p:cNvSpPr>
          <p:nvPr>
            <p:ph type="title" idx="4294967295"/>
          </p:nvPr>
        </p:nvSpPr>
        <p:spPr>
          <a:xfrm>
            <a:off x="438150" y="166688"/>
            <a:ext cx="6519863" cy="666750"/>
          </a:xfrm>
        </p:spPr>
        <p:txBody>
          <a:bodyPr/>
          <a:lstStyle/>
          <a:p>
            <a:pPr eaLnBrk="1" hangingPunct="1"/>
            <a:r>
              <a:rPr lang="en-US" dirty="0" smtClean="0"/>
              <a:t>Create T-pipe junction CAD model</a:t>
            </a:r>
          </a:p>
        </p:txBody>
      </p:sp>
      <p:sp>
        <p:nvSpPr>
          <p:cNvPr id="20485"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a:solidFill>
                  <a:srgbClr val="003896"/>
                </a:solidFill>
              </a:rPr>
              <a:t>Finishing off the T-pipe junction:</a:t>
            </a:r>
          </a:p>
        </p:txBody>
      </p:sp>
      <p:pic>
        <p:nvPicPr>
          <p:cNvPr id="9218"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1281620"/>
            <a:ext cx="3943350" cy="3096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396D94-1DC5-4981-BD89-017F234AF635}" type="slidenum">
              <a:rPr lang="en-ZA" smtClean="0">
                <a:solidFill>
                  <a:srgbClr val="83725B"/>
                </a:solidFill>
              </a:rPr>
              <a:pPr eaLnBrk="1" hangingPunct="1"/>
              <a:t>18</a:t>
            </a:fld>
            <a:endParaRPr lang="en-ZA" smtClean="0">
              <a:solidFill>
                <a:srgbClr val="83725B"/>
              </a:solidFill>
            </a:endParaRPr>
          </a:p>
        </p:txBody>
      </p:sp>
      <p:sp>
        <p:nvSpPr>
          <p:cNvPr id="20483" name="Rectangle 4"/>
          <p:cNvSpPr>
            <a:spLocks noGrp="1" noChangeArrowheads="1"/>
          </p:cNvSpPr>
          <p:nvPr>
            <p:ph idx="4294967295"/>
          </p:nvPr>
        </p:nvSpPr>
        <p:spPr>
          <a:xfrm>
            <a:off x="477838" y="1844675"/>
            <a:ext cx="3733800" cy="4824413"/>
          </a:xfrm>
        </p:spPr>
        <p:txBody>
          <a:bodyPr/>
          <a:lstStyle/>
          <a:p>
            <a:pPr algn="just" eaLnBrk="1" hangingPunct="1"/>
            <a:r>
              <a:rPr lang="en-US" sz="1600" dirty="0" smtClean="0"/>
              <a:t>To save the project click on &lt;Save the active document&gt; as indicated in the picture.</a:t>
            </a:r>
          </a:p>
          <a:p>
            <a:pPr algn="just" eaLnBrk="1" hangingPunct="1"/>
            <a:r>
              <a:rPr lang="en-US" sz="1600" dirty="0" smtClean="0"/>
              <a:t>A task dialogue appears, choose the file directory, enter the file name and click &lt;Save&gt;.</a:t>
            </a:r>
          </a:p>
          <a:p>
            <a:pPr algn="just" eaLnBrk="1" hangingPunct="1"/>
            <a:r>
              <a:rPr lang="en-US" sz="1600" dirty="0" smtClean="0"/>
              <a:t>It is important to regularly save the project to avoid loss of work should any power interruptions occur.</a:t>
            </a:r>
          </a:p>
        </p:txBody>
      </p:sp>
      <p:sp>
        <p:nvSpPr>
          <p:cNvPr id="20484" name="Rectangle 2"/>
          <p:cNvSpPr>
            <a:spLocks noGrp="1" noChangeArrowheads="1"/>
          </p:cNvSpPr>
          <p:nvPr>
            <p:ph type="title" idx="4294967295"/>
          </p:nvPr>
        </p:nvSpPr>
        <p:spPr>
          <a:xfrm>
            <a:off x="438150" y="166688"/>
            <a:ext cx="6519863" cy="666750"/>
          </a:xfrm>
        </p:spPr>
        <p:txBody>
          <a:bodyPr/>
          <a:lstStyle/>
          <a:p>
            <a:pPr eaLnBrk="1" hangingPunct="1"/>
            <a:r>
              <a:rPr lang="en-US" dirty="0"/>
              <a:t>Create T-pipe junction CAD model</a:t>
            </a:r>
            <a:endParaRPr lang="en-US" dirty="0" smtClean="0"/>
          </a:p>
        </p:txBody>
      </p:sp>
      <p:sp>
        <p:nvSpPr>
          <p:cNvPr id="20485"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Saving the FreeCAD project:</a:t>
            </a:r>
            <a:endParaRPr lang="en-US" sz="1600" b="1" dirty="0">
              <a:solidFill>
                <a:srgbClr val="003896"/>
              </a:solidFill>
            </a:endParaRPr>
          </a:p>
        </p:txBody>
      </p:sp>
      <p:pic>
        <p:nvPicPr>
          <p:cNvPr id="1026"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380" y="1268413"/>
            <a:ext cx="3903052"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7380" y="2132013"/>
            <a:ext cx="3903052" cy="3313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94787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4260850" y="3271838"/>
            <a:ext cx="5545138" cy="676275"/>
          </a:xfrm>
        </p:spPr>
        <p:txBody>
          <a:bodyPr/>
          <a:lstStyle/>
          <a:p>
            <a:pPr eaLnBrk="1" hangingPunct="1"/>
            <a:r>
              <a:rPr lang="en-US" sz="4000" smtClean="0"/>
              <a:t>END</a:t>
            </a:r>
          </a:p>
        </p:txBody>
      </p:sp>
      <p:pic>
        <p:nvPicPr>
          <p:cNvPr id="41987" name="Picture 5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2ACE8A4-2982-4748-9589-A8BAE387B85E}" type="slidenum">
              <a:rPr lang="en-ZA" smtClean="0">
                <a:solidFill>
                  <a:srgbClr val="83725B"/>
                </a:solidFill>
              </a:rPr>
              <a:pPr eaLnBrk="1" hangingPunct="1"/>
              <a:t>2</a:t>
            </a:fld>
            <a:endParaRPr lang="en-ZA" smtClean="0">
              <a:solidFill>
                <a:srgbClr val="83725B"/>
              </a:solidFill>
            </a:endParaRPr>
          </a:p>
        </p:txBody>
      </p:sp>
      <p:sp>
        <p:nvSpPr>
          <p:cNvPr id="15363" name="Rectangle 2"/>
          <p:cNvSpPr>
            <a:spLocks noGrp="1" noChangeArrowheads="1"/>
          </p:cNvSpPr>
          <p:nvPr>
            <p:ph type="title"/>
          </p:nvPr>
        </p:nvSpPr>
        <p:spPr/>
        <p:txBody>
          <a:bodyPr/>
          <a:lstStyle/>
          <a:p>
            <a:pPr eaLnBrk="1" hangingPunct="1"/>
            <a:r>
              <a:rPr lang="en-US" smtClean="0"/>
              <a:t>Introduction</a:t>
            </a:r>
          </a:p>
        </p:txBody>
      </p:sp>
      <p:sp>
        <p:nvSpPr>
          <p:cNvPr id="19461" name="Rectangle 3"/>
          <p:cNvSpPr>
            <a:spLocks noGrp="1" noChangeArrowheads="1"/>
          </p:cNvSpPr>
          <p:nvPr>
            <p:ph type="body" idx="1"/>
          </p:nvPr>
        </p:nvSpPr>
        <p:spPr>
          <a:xfrm>
            <a:off x="436563" y="1268413"/>
            <a:ext cx="8378825" cy="5213350"/>
          </a:xfrm>
        </p:spPr>
        <p:txBody>
          <a:bodyPr/>
          <a:lstStyle/>
          <a:p>
            <a:pPr marL="0" indent="0" eaLnBrk="1" hangingPunct="1">
              <a:buFontTx/>
              <a:buNone/>
              <a:defRPr/>
            </a:pPr>
            <a:r>
              <a:rPr lang="en-US" sz="1600" b="1" dirty="0" smtClean="0"/>
              <a:t>Background</a:t>
            </a:r>
            <a:r>
              <a:rPr lang="en-US" sz="1600" dirty="0" smtClean="0"/>
              <a:t>:</a:t>
            </a:r>
          </a:p>
          <a:p>
            <a:pPr eaLnBrk="1" hangingPunct="1">
              <a:defRPr/>
            </a:pPr>
            <a:r>
              <a:rPr lang="en-US" sz="1600" dirty="0" smtClean="0"/>
              <a:t>This workshop assumes no prior experience of the FreeCAD modeling environment.</a:t>
            </a:r>
          </a:p>
          <a:p>
            <a:pPr marL="0" indent="0" eaLnBrk="1" hangingPunct="1">
              <a:buFontTx/>
              <a:buNone/>
              <a:defRPr/>
            </a:pPr>
            <a:r>
              <a:rPr lang="en-US" sz="1600" b="1" dirty="0" smtClean="0"/>
              <a:t>Objectives</a:t>
            </a:r>
            <a:r>
              <a:rPr lang="en-US" sz="1600" dirty="0" smtClean="0"/>
              <a:t>:</a:t>
            </a:r>
          </a:p>
          <a:p>
            <a:pPr eaLnBrk="1" hangingPunct="1">
              <a:defRPr/>
            </a:pPr>
            <a:r>
              <a:rPr lang="en-US" sz="1600" dirty="0" smtClean="0"/>
              <a:t>Create a FreeCAD project</a:t>
            </a:r>
          </a:p>
          <a:p>
            <a:pPr eaLnBrk="1" hangingPunct="1">
              <a:defRPr/>
            </a:pPr>
            <a:r>
              <a:rPr lang="en-US" sz="1600" dirty="0" smtClean="0"/>
              <a:t>Create T-pipe junction from sketches and basic 3D shapes in FreeCAD</a:t>
            </a:r>
          </a:p>
          <a:p>
            <a:pPr eaLnBrk="1" hangingPunct="1">
              <a:defRPr/>
            </a:pPr>
            <a:r>
              <a:rPr lang="en-US" sz="1600" dirty="0" smtClean="0"/>
              <a:t>Use a design code to determine amount of reinforcement</a:t>
            </a:r>
          </a:p>
          <a:p>
            <a:pPr eaLnBrk="1" hangingPunct="1">
              <a:defRPr/>
            </a:pPr>
            <a:r>
              <a:rPr lang="en-US" sz="1600" dirty="0" smtClean="0"/>
              <a:t>Add reinforcement to the T-pipe section</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07FA9B-1D36-4A56-AB0B-FE6C8B7E3F50}" type="slidenum">
              <a:rPr lang="en-ZA" sz="1600" smtClean="0">
                <a:solidFill>
                  <a:srgbClr val="83725B"/>
                </a:solidFill>
              </a:rPr>
              <a:pPr eaLnBrk="1" hangingPunct="1"/>
              <a:t>3</a:t>
            </a:fld>
            <a:endParaRPr lang="en-ZA" sz="1600" smtClean="0">
              <a:solidFill>
                <a:srgbClr val="83725B"/>
              </a:solidFill>
            </a:endParaRPr>
          </a:p>
        </p:txBody>
      </p:sp>
      <p:sp>
        <p:nvSpPr>
          <p:cNvPr id="16387" name="Rectangle 4"/>
          <p:cNvSpPr>
            <a:spLocks noGrp="1" noChangeArrowheads="1"/>
          </p:cNvSpPr>
          <p:nvPr>
            <p:ph idx="4294967295"/>
          </p:nvPr>
        </p:nvSpPr>
        <p:spPr>
          <a:xfrm>
            <a:off x="477838" y="1844675"/>
            <a:ext cx="3024187" cy="3648075"/>
          </a:xfrm>
        </p:spPr>
        <p:txBody>
          <a:bodyPr/>
          <a:lstStyle/>
          <a:p>
            <a:pPr eaLnBrk="1" hangingPunct="1"/>
            <a:r>
              <a:rPr lang="en-US" sz="1600" dirty="0" smtClean="0"/>
              <a:t>Start FreeCAD</a:t>
            </a:r>
          </a:p>
          <a:p>
            <a:pPr eaLnBrk="1" hangingPunct="1"/>
            <a:r>
              <a:rPr lang="en-US" sz="1600" dirty="0" smtClean="0"/>
              <a:t>Go to “Start a new project”</a:t>
            </a:r>
          </a:p>
          <a:p>
            <a:pPr eaLnBrk="1" hangingPunct="1"/>
            <a:r>
              <a:rPr lang="en-US" sz="1600" dirty="0" smtClean="0"/>
              <a:t>Click on &lt;Part Design&gt;  </a:t>
            </a:r>
          </a:p>
        </p:txBody>
      </p:sp>
      <p:sp>
        <p:nvSpPr>
          <p:cNvPr id="16388" name="Rectangle 2"/>
          <p:cNvSpPr>
            <a:spLocks noGrp="1" noChangeArrowheads="1"/>
          </p:cNvSpPr>
          <p:nvPr>
            <p:ph type="title" idx="4294967295"/>
          </p:nvPr>
        </p:nvSpPr>
        <p:spPr>
          <a:xfrm>
            <a:off x="438150" y="166688"/>
            <a:ext cx="6519863" cy="666750"/>
          </a:xfrm>
        </p:spPr>
        <p:txBody>
          <a:bodyPr/>
          <a:lstStyle/>
          <a:p>
            <a:pPr eaLnBrk="1" hangingPunct="1"/>
            <a:r>
              <a:rPr lang="en-US" smtClean="0"/>
              <a:t>Project start Up</a:t>
            </a:r>
          </a:p>
        </p:txBody>
      </p:sp>
      <p:sp>
        <p:nvSpPr>
          <p:cNvPr id="16389"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a:solidFill>
                  <a:srgbClr val="003896"/>
                </a:solidFill>
              </a:rPr>
              <a:t>Create the Project:</a:t>
            </a:r>
          </a:p>
        </p:txBody>
      </p:sp>
      <p:pic>
        <p:nvPicPr>
          <p:cNvPr id="16390" name="Picture 7" descr="C:\Users\ESKOM\Documents\FreeCADdevelopment\Documentation\pro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38" y="1268413"/>
            <a:ext cx="442436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07FA9B-1D36-4A56-AB0B-FE6C8B7E3F50}" type="slidenum">
              <a:rPr lang="en-ZA" sz="1600" smtClean="0">
                <a:solidFill>
                  <a:srgbClr val="83725B"/>
                </a:solidFill>
              </a:rPr>
              <a:pPr eaLnBrk="1" hangingPunct="1"/>
              <a:t>4</a:t>
            </a:fld>
            <a:endParaRPr lang="en-ZA" sz="1600" smtClean="0">
              <a:solidFill>
                <a:srgbClr val="83725B"/>
              </a:solidFill>
            </a:endParaRPr>
          </a:p>
        </p:txBody>
      </p:sp>
      <p:sp>
        <p:nvSpPr>
          <p:cNvPr id="16387" name="Rectangle 4"/>
          <p:cNvSpPr>
            <a:spLocks noGrp="1" noChangeArrowheads="1"/>
          </p:cNvSpPr>
          <p:nvPr>
            <p:ph idx="4294967295"/>
          </p:nvPr>
        </p:nvSpPr>
        <p:spPr>
          <a:xfrm>
            <a:off x="477838" y="1844675"/>
            <a:ext cx="3734122" cy="4464645"/>
          </a:xfrm>
        </p:spPr>
        <p:txBody>
          <a:bodyPr/>
          <a:lstStyle/>
          <a:p>
            <a:pPr algn="just" eaLnBrk="1" hangingPunct="1"/>
            <a:r>
              <a:rPr lang="en-US" sz="1600" dirty="0" smtClean="0"/>
              <a:t>This slide provides a basic introduction to the FreeCAD interface.</a:t>
            </a:r>
          </a:p>
          <a:p>
            <a:pPr algn="just" eaLnBrk="1" hangingPunct="1"/>
            <a:r>
              <a:rPr lang="en-US" sz="1600" dirty="0" smtClean="0"/>
              <a:t>The user can create, open and save projects. </a:t>
            </a:r>
          </a:p>
          <a:p>
            <a:pPr algn="just" eaLnBrk="1" hangingPunct="1"/>
            <a:r>
              <a:rPr lang="en-US" sz="1600" dirty="0" smtClean="0"/>
              <a:t>The user also has the ability to change and control the view displayed.</a:t>
            </a:r>
          </a:p>
          <a:p>
            <a:pPr algn="just" eaLnBrk="1" hangingPunct="1"/>
            <a:r>
              <a:rPr lang="en-US" sz="1600" dirty="0" smtClean="0"/>
              <a:t>The user has different navigation styles available, it is important to note that each navigation style has its own functionality and the user should familiarize themselves with the navigation style that best suits them. The tutorial is based on the navigation style “CAD”. </a:t>
            </a:r>
            <a:endParaRPr lang="en-US" sz="1600" dirty="0"/>
          </a:p>
        </p:txBody>
      </p:sp>
      <p:sp>
        <p:nvSpPr>
          <p:cNvPr id="16388" name="Rectangle 2"/>
          <p:cNvSpPr>
            <a:spLocks noGrp="1" noChangeArrowheads="1"/>
          </p:cNvSpPr>
          <p:nvPr>
            <p:ph type="title" idx="4294967295"/>
          </p:nvPr>
        </p:nvSpPr>
        <p:spPr>
          <a:xfrm>
            <a:off x="438150" y="166688"/>
            <a:ext cx="6519863" cy="666750"/>
          </a:xfrm>
        </p:spPr>
        <p:txBody>
          <a:bodyPr/>
          <a:lstStyle/>
          <a:p>
            <a:pPr eaLnBrk="1" hangingPunct="1"/>
            <a:r>
              <a:rPr lang="en-US" dirty="0" smtClean="0"/>
              <a:t>Project start Up</a:t>
            </a:r>
          </a:p>
        </p:txBody>
      </p:sp>
      <p:sp>
        <p:nvSpPr>
          <p:cNvPr id="16389"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FreeCAD basic operations:</a:t>
            </a:r>
            <a:endParaRPr lang="en-US" sz="1600" b="1" dirty="0">
              <a:solidFill>
                <a:srgbClr val="003896"/>
              </a:solidFill>
            </a:endParaRPr>
          </a:p>
        </p:txBody>
      </p:sp>
      <p:pic>
        <p:nvPicPr>
          <p:cNvPr id="1026"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268413"/>
            <a:ext cx="3552825" cy="15125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ESKOM\Documents\FreeCADdevelopment\Current Tasks\T-pipe\Untitled.png"/>
          <p:cNvPicPr>
            <a:picLocks noChangeAspect="1" noChangeArrowheads="1"/>
          </p:cNvPicPr>
          <p:nvPr/>
        </p:nvPicPr>
        <p:blipFill rotWithShape="1">
          <a:blip r:embed="rId3">
            <a:extLst>
              <a:ext uri="{28A0092B-C50C-407E-A947-70E740481C1C}">
                <a14:useLocalDpi xmlns:a14="http://schemas.microsoft.com/office/drawing/2010/main" val="0"/>
              </a:ext>
            </a:extLst>
          </a:blip>
          <a:srcRect r="17357" b="35540"/>
          <a:stretch/>
        </p:blipFill>
        <p:spPr bwMode="auto">
          <a:xfrm>
            <a:off x="4932040" y="2924944"/>
            <a:ext cx="3283273" cy="12095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ESKOM\Documents\FreeCADdevelopment\Current Tasks\T-pipe\Capture.JPG"/>
          <p:cNvPicPr>
            <a:picLocks noChangeAspect="1" noChangeArrowheads="1"/>
          </p:cNvPicPr>
          <p:nvPr/>
        </p:nvPicPr>
        <p:blipFill rotWithShape="1">
          <a:blip r:embed="rId4">
            <a:extLst>
              <a:ext uri="{28A0092B-C50C-407E-A947-70E740481C1C}">
                <a14:useLocalDpi xmlns:a14="http://schemas.microsoft.com/office/drawing/2010/main" val="0"/>
              </a:ext>
            </a:extLst>
          </a:blip>
          <a:srcRect t="22611"/>
          <a:stretch/>
        </p:blipFill>
        <p:spPr bwMode="auto">
          <a:xfrm>
            <a:off x="4932040" y="4240857"/>
            <a:ext cx="3283273" cy="250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21957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DC7483-8B55-4F9D-916F-3DB1D054A8B5}" type="slidenum">
              <a:rPr lang="en-ZA" smtClean="0">
                <a:solidFill>
                  <a:srgbClr val="83725B"/>
                </a:solidFill>
              </a:rPr>
              <a:pPr eaLnBrk="1" hangingPunct="1"/>
              <a:t>5</a:t>
            </a:fld>
            <a:endParaRPr lang="en-ZA" smtClean="0">
              <a:solidFill>
                <a:srgbClr val="83725B"/>
              </a:solidFill>
            </a:endParaRPr>
          </a:p>
        </p:txBody>
      </p:sp>
      <p:sp>
        <p:nvSpPr>
          <p:cNvPr id="19459" name="Rectangle 4"/>
          <p:cNvSpPr>
            <a:spLocks noGrp="1" noChangeArrowheads="1"/>
          </p:cNvSpPr>
          <p:nvPr>
            <p:ph idx="4294967295"/>
          </p:nvPr>
        </p:nvSpPr>
        <p:spPr>
          <a:xfrm>
            <a:off x="477838" y="1844675"/>
            <a:ext cx="3733800" cy="4608513"/>
          </a:xfrm>
        </p:spPr>
        <p:txBody>
          <a:bodyPr/>
          <a:lstStyle/>
          <a:p>
            <a:pPr algn="just" eaLnBrk="1" hangingPunct="1"/>
            <a:r>
              <a:rPr lang="en-US" sz="1600" dirty="0" smtClean="0"/>
              <a:t>In order to Zoom roll the Mouse Wheel</a:t>
            </a:r>
          </a:p>
          <a:p>
            <a:pPr algn="just" eaLnBrk="1" hangingPunct="1"/>
            <a:r>
              <a:rPr lang="en-US" sz="1600" dirty="0" smtClean="0"/>
              <a:t>In order to Pan hold the Mouse Wheel</a:t>
            </a:r>
          </a:p>
          <a:p>
            <a:pPr algn="just" eaLnBrk="1" hangingPunct="1"/>
            <a:r>
              <a:rPr lang="en-US" sz="1600" dirty="0" smtClean="0"/>
              <a:t>In order to Rotate hold the  Mouse Wheel and the Left Mouse Button at the same time</a:t>
            </a:r>
          </a:p>
          <a:p>
            <a:pPr eaLnBrk="1" hangingPunct="1"/>
            <a:endParaRPr lang="en-US" dirty="0" smtClean="0"/>
          </a:p>
          <a:p>
            <a:pPr eaLnBrk="1" hangingPunct="1"/>
            <a:endParaRPr lang="en-US" dirty="0" smtClean="0"/>
          </a:p>
        </p:txBody>
      </p:sp>
      <p:sp>
        <p:nvSpPr>
          <p:cNvPr id="19460" name="Rectangle 2"/>
          <p:cNvSpPr>
            <a:spLocks noGrp="1" noChangeArrowheads="1"/>
          </p:cNvSpPr>
          <p:nvPr>
            <p:ph type="title" idx="4294967295"/>
          </p:nvPr>
        </p:nvSpPr>
        <p:spPr>
          <a:xfrm>
            <a:off x="438150" y="166688"/>
            <a:ext cx="6519863" cy="666750"/>
          </a:xfrm>
        </p:spPr>
        <p:txBody>
          <a:bodyPr/>
          <a:lstStyle/>
          <a:p>
            <a:pPr eaLnBrk="1" hangingPunct="1"/>
            <a:r>
              <a:rPr lang="en-US" dirty="0"/>
              <a:t>Project start Up</a:t>
            </a:r>
            <a:endParaRPr lang="en-US" dirty="0" smtClean="0"/>
          </a:p>
        </p:txBody>
      </p:sp>
      <p:sp>
        <p:nvSpPr>
          <p:cNvPr id="19461"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The CAD navigation style:</a:t>
            </a:r>
            <a:endParaRPr lang="en-US" sz="1600" b="1" dirty="0">
              <a:solidFill>
                <a:srgbClr val="003896"/>
              </a:solidFill>
            </a:endParaRPr>
          </a:p>
        </p:txBody>
      </p:sp>
      <p:pic>
        <p:nvPicPr>
          <p:cNvPr id="8" name="Picture 6"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t="22611"/>
          <a:stretch/>
        </p:blipFill>
        <p:spPr bwMode="auto">
          <a:xfrm>
            <a:off x="5076056" y="1268413"/>
            <a:ext cx="3283273" cy="250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6949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07FA9B-1D36-4A56-AB0B-FE6C8B7E3F50}" type="slidenum">
              <a:rPr lang="en-ZA" sz="1600" smtClean="0">
                <a:solidFill>
                  <a:srgbClr val="83725B"/>
                </a:solidFill>
              </a:rPr>
              <a:pPr eaLnBrk="1" hangingPunct="1"/>
              <a:t>6</a:t>
            </a:fld>
            <a:endParaRPr lang="en-ZA" sz="1600" smtClean="0">
              <a:solidFill>
                <a:srgbClr val="83725B"/>
              </a:solidFill>
            </a:endParaRPr>
          </a:p>
        </p:txBody>
      </p:sp>
      <p:sp>
        <p:nvSpPr>
          <p:cNvPr id="16387" name="Rectangle 4"/>
          <p:cNvSpPr>
            <a:spLocks noGrp="1" noChangeArrowheads="1"/>
          </p:cNvSpPr>
          <p:nvPr>
            <p:ph idx="4294967295"/>
          </p:nvPr>
        </p:nvSpPr>
        <p:spPr>
          <a:xfrm>
            <a:off x="477838" y="1844675"/>
            <a:ext cx="3848893" cy="3648075"/>
          </a:xfrm>
        </p:spPr>
        <p:txBody>
          <a:bodyPr/>
          <a:lstStyle/>
          <a:p>
            <a:pPr algn="just" eaLnBrk="1" hangingPunct="1"/>
            <a:r>
              <a:rPr lang="en-US" sz="1600" dirty="0" smtClean="0"/>
              <a:t>The FreeCAD naming convention is introduced here as depicted in the pictures on the right.</a:t>
            </a:r>
          </a:p>
          <a:p>
            <a:pPr algn="just" eaLnBrk="1" hangingPunct="1"/>
            <a:r>
              <a:rPr lang="en-US" sz="1600" dirty="0" smtClean="0"/>
              <a:t>The document window is the entire area in the interface that displays the geometry.</a:t>
            </a:r>
          </a:p>
          <a:p>
            <a:pPr algn="just" eaLnBrk="1" hangingPunct="1"/>
            <a:endParaRPr lang="en-US" sz="1600" dirty="0"/>
          </a:p>
        </p:txBody>
      </p:sp>
      <p:sp>
        <p:nvSpPr>
          <p:cNvPr id="16388" name="Rectangle 2"/>
          <p:cNvSpPr>
            <a:spLocks noGrp="1" noChangeArrowheads="1"/>
          </p:cNvSpPr>
          <p:nvPr>
            <p:ph type="title" idx="4294967295"/>
          </p:nvPr>
        </p:nvSpPr>
        <p:spPr>
          <a:xfrm>
            <a:off x="438150" y="166688"/>
            <a:ext cx="6519863" cy="666750"/>
          </a:xfrm>
        </p:spPr>
        <p:txBody>
          <a:bodyPr/>
          <a:lstStyle/>
          <a:p>
            <a:pPr eaLnBrk="1" hangingPunct="1"/>
            <a:r>
              <a:rPr lang="en-US" smtClean="0"/>
              <a:t>Project start Up</a:t>
            </a:r>
          </a:p>
        </p:txBody>
      </p:sp>
      <p:sp>
        <p:nvSpPr>
          <p:cNvPr id="16389"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FreeCAD basic operations:</a:t>
            </a:r>
            <a:endParaRPr lang="en-US" sz="1600" b="1" dirty="0">
              <a:solidFill>
                <a:srgbClr val="003896"/>
              </a:solidFill>
            </a:endParaRPr>
          </a:p>
        </p:txBody>
      </p:sp>
      <p:pic>
        <p:nvPicPr>
          <p:cNvPr id="1027" name="Picture 3"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124744"/>
            <a:ext cx="3283273" cy="26642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933056"/>
            <a:ext cx="3243634" cy="235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5185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6E0872-5477-492E-B8D5-6A9ED4149462}" type="slidenum">
              <a:rPr lang="en-ZA" smtClean="0">
                <a:solidFill>
                  <a:srgbClr val="83725B"/>
                </a:solidFill>
              </a:rPr>
              <a:pPr eaLnBrk="1" hangingPunct="1"/>
              <a:t>7</a:t>
            </a:fld>
            <a:endParaRPr lang="en-ZA" smtClean="0">
              <a:solidFill>
                <a:srgbClr val="83725B"/>
              </a:solidFill>
            </a:endParaRPr>
          </a:p>
        </p:txBody>
      </p:sp>
      <p:sp>
        <p:nvSpPr>
          <p:cNvPr id="23556" name="Rectangle 2"/>
          <p:cNvSpPr>
            <a:spLocks noGrp="1" noChangeArrowheads="1"/>
          </p:cNvSpPr>
          <p:nvPr>
            <p:ph type="title" idx="4294967295"/>
          </p:nvPr>
        </p:nvSpPr>
        <p:spPr>
          <a:xfrm>
            <a:off x="438150" y="166688"/>
            <a:ext cx="6519863" cy="666750"/>
          </a:xfrm>
        </p:spPr>
        <p:txBody>
          <a:bodyPr/>
          <a:lstStyle/>
          <a:p>
            <a:pPr eaLnBrk="1" hangingPunct="1"/>
            <a:r>
              <a:rPr lang="en-US" dirty="0" smtClean="0"/>
              <a:t>Using a design code to determine reinforcement</a:t>
            </a:r>
          </a:p>
        </p:txBody>
      </p:sp>
      <p:sp>
        <p:nvSpPr>
          <p:cNvPr id="23557"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a:solidFill>
                  <a:srgbClr val="003896"/>
                </a:solidFill>
              </a:rPr>
              <a:t>Determining the amount reinforcement:</a:t>
            </a:r>
          </a:p>
        </p:txBody>
      </p:sp>
      <p:pic>
        <p:nvPicPr>
          <p:cNvPr id="23558" name="Picture 8"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l="7167" t="7591" r="4968"/>
          <a:stretch>
            <a:fillRect/>
          </a:stretch>
        </p:blipFill>
        <p:spPr bwMode="auto">
          <a:xfrm>
            <a:off x="2454275" y="1557338"/>
            <a:ext cx="42481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438150" y="3212976"/>
                <a:ext cx="8238306" cy="3169842"/>
              </a:xfrm>
              <a:prstGeom prst="rect">
                <a:avLst/>
              </a:prstGeom>
              <a:noFill/>
            </p:spPr>
            <p:txBody>
              <a:bodyPr wrap="square" rtlCol="0">
                <a:spAutoFit/>
              </a:bodyPr>
              <a:lstStyle/>
              <a:p>
                <a:pPr algn="just"/>
                <a:r>
                  <a:rPr lang="en-ZA" sz="1600" dirty="0" smtClean="0"/>
                  <a:t>Parameters given:</a:t>
                </a:r>
              </a:p>
              <a:p>
                <a:pPr algn="just"/>
                <a14:m>
                  <m:oMathPara xmlns:m="http://schemas.openxmlformats.org/officeDocument/2006/math">
                    <m:oMathParaPr>
                      <m:jc m:val="left"/>
                    </m:oMathParaPr>
                    <m:oMath xmlns:m="http://schemas.openxmlformats.org/officeDocument/2006/math">
                      <m:sSub>
                        <m:sSubPr>
                          <m:ctrlPr>
                            <a:rPr lang="en-ZA" sz="1600" i="1" smtClean="0">
                              <a:latin typeface="Cambria Math"/>
                            </a:rPr>
                          </m:ctrlPr>
                        </m:sSubPr>
                        <m:e>
                          <m:r>
                            <a:rPr lang="en-ZA" sz="1600" b="0" i="1" smtClean="0">
                              <a:latin typeface="Cambria Math"/>
                            </a:rPr>
                            <m:t>𝑃</m:t>
                          </m:r>
                        </m:e>
                        <m:sub>
                          <m:r>
                            <a:rPr lang="en-ZA" sz="1600" b="0" i="1" smtClean="0">
                              <a:latin typeface="Cambria Math"/>
                            </a:rPr>
                            <m:t>𝑜</m:t>
                          </m:r>
                        </m:sub>
                      </m:sSub>
                      <m:r>
                        <a:rPr lang="en-ZA" sz="1600" b="0" i="1" smtClean="0">
                          <a:latin typeface="Cambria Math"/>
                        </a:rPr>
                        <m:t>=9 </m:t>
                      </m:r>
                      <m:r>
                        <m:rPr>
                          <m:sty m:val="p"/>
                        </m:rPr>
                        <a:rPr lang="en-ZA" sz="1600" b="0" i="0" smtClean="0">
                          <a:latin typeface="Cambria Math"/>
                        </a:rPr>
                        <m:t>MPa</m:t>
                      </m:r>
                      <m:r>
                        <a:rPr lang="en-ZA" sz="1600" b="0" i="1" smtClean="0">
                          <a:latin typeface="Cambria Math"/>
                        </a:rPr>
                        <m:t>, </m:t>
                      </m:r>
                      <m:sSub>
                        <m:sSubPr>
                          <m:ctrlPr>
                            <a:rPr lang="en-ZA" sz="1600" b="0" i="1" smtClean="0">
                              <a:latin typeface="Cambria Math"/>
                            </a:rPr>
                          </m:ctrlPr>
                        </m:sSubPr>
                        <m:e>
                          <m:r>
                            <a:rPr lang="en-ZA" sz="1600" b="0" i="1" smtClean="0">
                              <a:latin typeface="Cambria Math"/>
                            </a:rPr>
                            <m:t>𝑇</m:t>
                          </m:r>
                        </m:e>
                        <m:sub>
                          <m:r>
                            <a:rPr lang="en-ZA" sz="1600" b="0" i="1" smtClean="0">
                              <a:latin typeface="Cambria Math"/>
                            </a:rPr>
                            <m:t>𝑜</m:t>
                          </m:r>
                        </m:sub>
                      </m:sSub>
                      <m:r>
                        <a:rPr lang="en-ZA" sz="1600" b="0" i="1" smtClean="0">
                          <a:latin typeface="Cambria Math"/>
                        </a:rPr>
                        <m:t>=450</m:t>
                      </m:r>
                      <m:r>
                        <a:rPr lang="en-ZA" sz="1600" b="0" i="1" smtClean="0">
                          <a:latin typeface="Cambria Math"/>
                          <a:ea typeface="Cambria Math"/>
                        </a:rPr>
                        <m:t>℃</m:t>
                      </m:r>
                    </m:oMath>
                  </m:oMathPara>
                </a14:m>
                <a:endParaRPr lang="en-ZA" sz="1600" dirty="0" smtClean="0"/>
              </a:p>
              <a:p>
                <a:pPr algn="just"/>
                <a14:m>
                  <m:oMathPara xmlns:m="http://schemas.openxmlformats.org/officeDocument/2006/math">
                    <m:oMathParaPr>
                      <m:jc m:val="left"/>
                    </m:oMathParaPr>
                    <m:oMath xmlns:m="http://schemas.openxmlformats.org/officeDocument/2006/math">
                      <m:r>
                        <a:rPr lang="en-ZA" sz="1600" b="0" i="1" smtClean="0">
                          <a:latin typeface="Cambria Math"/>
                        </a:rPr>
                        <m:t>𝑀𝑎𝑡𝑒𝑟𝑖𝑎𝑙</m:t>
                      </m:r>
                      <m:r>
                        <a:rPr lang="en-ZA" sz="1600" b="0" i="1" smtClean="0">
                          <a:latin typeface="Cambria Math"/>
                        </a:rPr>
                        <m:t>=10 </m:t>
                      </m:r>
                      <m:r>
                        <a:rPr lang="en-ZA" sz="1600" b="0" i="1" smtClean="0">
                          <a:latin typeface="Cambria Math"/>
                        </a:rPr>
                        <m:t>𝐶𝑟𝑀𝑜</m:t>
                      </m:r>
                      <m:r>
                        <a:rPr lang="en-ZA" sz="1600" b="0" i="1" smtClean="0">
                          <a:latin typeface="Cambria Math"/>
                        </a:rPr>
                        <m:t> 9−10</m:t>
                      </m:r>
                    </m:oMath>
                  </m:oMathPara>
                </a14:m>
                <a:endParaRPr lang="en-ZA" sz="1600" b="0" i="1" dirty="0" smtClean="0">
                  <a:latin typeface="Cambria Math"/>
                </a:endParaRPr>
              </a:p>
              <a:p>
                <a:pPr algn="just"/>
                <a14:m>
                  <m:oMath xmlns:m="http://schemas.openxmlformats.org/officeDocument/2006/math">
                    <m:sSub>
                      <m:sSubPr>
                        <m:ctrlPr>
                          <a:rPr lang="en-ZA" sz="1600" i="1" smtClean="0">
                            <a:latin typeface="Cambria Math"/>
                          </a:rPr>
                        </m:ctrlPr>
                      </m:sSubPr>
                      <m:e>
                        <m:r>
                          <a:rPr lang="en-ZA" sz="1600" b="0" i="1" smtClean="0">
                            <a:latin typeface="Cambria Math"/>
                          </a:rPr>
                          <m:t>𝐷</m:t>
                        </m:r>
                      </m:e>
                      <m:sub>
                        <m:r>
                          <a:rPr lang="en-ZA" sz="1600" b="0" i="1" smtClean="0">
                            <a:latin typeface="Cambria Math"/>
                          </a:rPr>
                          <m:t>𝑜𝑠</m:t>
                        </m:r>
                      </m:sub>
                    </m:sSub>
                    <m:r>
                      <a:rPr lang="en-ZA" sz="1600" b="0" i="1" smtClean="0">
                        <a:latin typeface="Cambria Math"/>
                      </a:rPr>
                      <m:t>=300 </m:t>
                    </m:r>
                    <m:r>
                      <m:rPr>
                        <m:sty m:val="p"/>
                      </m:rPr>
                      <a:rPr lang="en-ZA" sz="1600" b="0" i="0" smtClean="0">
                        <a:latin typeface="Cambria Math"/>
                      </a:rPr>
                      <m:t>mm</m:t>
                    </m:r>
                    <m:r>
                      <a:rPr lang="en-ZA" sz="1600" b="0" i="1" smtClean="0">
                        <a:latin typeface="Cambria Math"/>
                      </a:rPr>
                      <m:t>, </m:t>
                    </m:r>
                    <m:sSub>
                      <m:sSubPr>
                        <m:ctrlPr>
                          <a:rPr lang="en-ZA" sz="1600" b="0" i="1" smtClean="0">
                            <a:latin typeface="Cambria Math"/>
                          </a:rPr>
                        </m:ctrlPr>
                      </m:sSubPr>
                      <m:e>
                        <m:r>
                          <a:rPr lang="en-ZA" sz="1600" b="0" i="1" smtClean="0">
                            <a:latin typeface="Cambria Math"/>
                          </a:rPr>
                          <m:t>𝐷</m:t>
                        </m:r>
                      </m:e>
                      <m:sub>
                        <m:r>
                          <a:rPr lang="en-ZA" sz="1600" b="0" i="1" smtClean="0">
                            <a:latin typeface="Cambria Math"/>
                          </a:rPr>
                          <m:t>𝑖𝑠</m:t>
                        </m:r>
                      </m:sub>
                    </m:sSub>
                    <m:r>
                      <a:rPr lang="en-ZA" sz="1600" b="0" i="1" smtClean="0">
                        <a:latin typeface="Cambria Math"/>
                      </a:rPr>
                      <m:t>=250 </m:t>
                    </m:r>
                    <m:r>
                      <m:rPr>
                        <m:sty m:val="p"/>
                      </m:rPr>
                      <a:rPr lang="en-ZA" sz="1600" b="0" i="0" smtClean="0">
                        <a:latin typeface="Cambria Math"/>
                      </a:rPr>
                      <m:t>mm</m:t>
                    </m:r>
                    <m:r>
                      <a:rPr lang="en-ZA" sz="1600" b="0" i="1" smtClean="0">
                        <a:latin typeface="Cambria Math"/>
                      </a:rPr>
                      <m:t>,</m:t>
                    </m:r>
                    <m:sSub>
                      <m:sSubPr>
                        <m:ctrlPr>
                          <a:rPr lang="en-ZA" sz="1600" i="1" smtClean="0">
                            <a:latin typeface="Cambria Math"/>
                          </a:rPr>
                        </m:ctrlPr>
                      </m:sSubPr>
                      <m:e>
                        <m:r>
                          <a:rPr lang="en-ZA" sz="1600" b="0" i="1" smtClean="0">
                            <a:latin typeface="Cambria Math"/>
                          </a:rPr>
                          <m:t>𝑑</m:t>
                        </m:r>
                      </m:e>
                      <m:sub>
                        <m:r>
                          <a:rPr lang="en-ZA" sz="1600" b="0" i="1" smtClean="0">
                            <a:latin typeface="Cambria Math"/>
                          </a:rPr>
                          <m:t>𝑜𝑏</m:t>
                        </m:r>
                      </m:sub>
                    </m:sSub>
                    <m:r>
                      <a:rPr lang="en-ZA" sz="1600" b="0" i="1" smtClean="0">
                        <a:latin typeface="Cambria Math"/>
                      </a:rPr>
                      <m:t>=200 </m:t>
                    </m:r>
                    <m:r>
                      <m:rPr>
                        <m:sty m:val="p"/>
                      </m:rPr>
                      <a:rPr lang="en-ZA" sz="1600" b="0" i="0" smtClean="0">
                        <a:latin typeface="Cambria Math"/>
                      </a:rPr>
                      <m:t>mm</m:t>
                    </m:r>
                    <m:r>
                      <a:rPr lang="en-ZA" sz="1600" b="0" i="1" smtClean="0">
                        <a:latin typeface="Cambria Math"/>
                      </a:rPr>
                      <m:t>, </m:t>
                    </m:r>
                    <m:sSub>
                      <m:sSubPr>
                        <m:ctrlPr>
                          <a:rPr lang="en-ZA" sz="1600" b="0" i="1" smtClean="0">
                            <a:latin typeface="Cambria Math"/>
                          </a:rPr>
                        </m:ctrlPr>
                      </m:sSubPr>
                      <m:e>
                        <m:r>
                          <a:rPr lang="en-ZA" sz="1600" b="0" i="1" smtClean="0">
                            <a:latin typeface="Cambria Math"/>
                          </a:rPr>
                          <m:t>𝑑</m:t>
                        </m:r>
                      </m:e>
                      <m:sub>
                        <m:r>
                          <a:rPr lang="en-ZA" sz="1600" b="0" i="1" smtClean="0">
                            <a:latin typeface="Cambria Math"/>
                          </a:rPr>
                          <m:t>𝑖𝑏</m:t>
                        </m:r>
                      </m:sub>
                    </m:sSub>
                    <m:r>
                      <a:rPr lang="en-ZA" sz="1600" b="0" i="1" smtClean="0">
                        <a:latin typeface="Cambria Math"/>
                      </a:rPr>
                      <m:t>=170 </m:t>
                    </m:r>
                    <m:r>
                      <m:rPr>
                        <m:sty m:val="p"/>
                      </m:rPr>
                      <a:rPr lang="en-ZA" sz="1600" b="0" i="0" smtClean="0">
                        <a:latin typeface="Cambria Math"/>
                      </a:rPr>
                      <m:t>mm</m:t>
                    </m:r>
                  </m:oMath>
                </a14:m>
                <a:r>
                  <a:rPr lang="en-ZA" sz="1600" dirty="0" smtClean="0"/>
                  <a:t> </a:t>
                </a:r>
                <a14:m>
                  <m:oMath xmlns:m="http://schemas.openxmlformats.org/officeDocument/2006/math">
                    <m:sSub>
                      <m:sSubPr>
                        <m:ctrlPr>
                          <a:rPr lang="en-ZA" sz="1600" i="1" smtClean="0">
                            <a:latin typeface="Cambria Math"/>
                          </a:rPr>
                        </m:ctrlPr>
                      </m:sSubPr>
                      <m:e>
                        <m:r>
                          <a:rPr lang="en-ZA" sz="1600" b="0" i="1" smtClean="0">
                            <a:latin typeface="Cambria Math"/>
                          </a:rPr>
                          <m:t>𝑅</m:t>
                        </m:r>
                      </m:e>
                      <m:sub>
                        <m:r>
                          <a:rPr lang="en-ZA" sz="1600" b="0" i="1" smtClean="0">
                            <a:latin typeface="Cambria Math"/>
                          </a:rPr>
                          <m:t>𝑝</m:t>
                        </m:r>
                        <m:r>
                          <a:rPr lang="en-ZA" sz="1600" b="0" i="1" smtClean="0">
                            <a:latin typeface="Cambria Math"/>
                          </a:rPr>
                          <m:t>0.2</m:t>
                        </m:r>
                        <m:r>
                          <a:rPr lang="en-ZA" sz="1600" b="0" i="1" smtClean="0">
                            <a:latin typeface="Cambria Math"/>
                          </a:rPr>
                          <m:t>𝑡</m:t>
                        </m:r>
                      </m:sub>
                    </m:sSub>
                    <m:r>
                      <a:rPr lang="en-ZA" sz="1600" b="0" i="1" smtClean="0">
                        <a:latin typeface="Cambria Math"/>
                      </a:rPr>
                      <m:t>=175.5 </m:t>
                    </m:r>
                    <m:r>
                      <m:rPr>
                        <m:sty m:val="p"/>
                      </m:rPr>
                      <a:rPr lang="en-ZA" sz="1600" b="0" i="0" smtClean="0">
                        <a:latin typeface="Cambria Math"/>
                      </a:rPr>
                      <m:t>MPa</m:t>
                    </m:r>
                    <m:d>
                      <m:dPr>
                        <m:ctrlPr>
                          <a:rPr lang="en-ZA" sz="1600" b="0" i="1" smtClean="0">
                            <a:latin typeface="Cambria Math"/>
                          </a:rPr>
                        </m:ctrlPr>
                      </m:dPr>
                      <m:e>
                        <m:r>
                          <a:rPr lang="en-ZA" sz="1600" b="0" i="1" smtClean="0">
                            <a:latin typeface="Cambria Math"/>
                          </a:rPr>
                          <m:t>𝑝𝑟𝑜𝑜𝑓</m:t>
                        </m:r>
                        <m:r>
                          <a:rPr lang="en-ZA" sz="1600" b="0" i="1" smtClean="0">
                            <a:latin typeface="Cambria Math"/>
                          </a:rPr>
                          <m:t> </m:t>
                        </m:r>
                        <m:r>
                          <a:rPr lang="en-ZA" sz="1600" b="0" i="1" smtClean="0">
                            <a:latin typeface="Cambria Math"/>
                          </a:rPr>
                          <m:t>𝑠𝑡𝑟𝑒𝑛𝑔𝑡h</m:t>
                        </m:r>
                      </m:e>
                    </m:d>
                  </m:oMath>
                </a14:m>
                <a:endParaRPr lang="en-ZA" sz="1600" b="0" dirty="0" smtClean="0"/>
              </a:p>
              <a:p>
                <a:pPr algn="just"/>
                <a14:m>
                  <m:oMath xmlns:m="http://schemas.openxmlformats.org/officeDocument/2006/math">
                    <m:r>
                      <a:rPr lang="en-ZA" sz="1600" b="0" i="1" smtClean="0">
                        <a:latin typeface="Cambria Math"/>
                      </a:rPr>
                      <m:t>𝑓</m:t>
                    </m:r>
                    <m:r>
                      <a:rPr lang="en-ZA" sz="1600" i="1">
                        <a:latin typeface="Cambria Math"/>
                      </a:rPr>
                      <m:t>=</m:t>
                    </m:r>
                    <m:r>
                      <a:rPr lang="en-ZA" sz="1600" b="0" i="1" smtClean="0">
                        <a:latin typeface="Cambria Math"/>
                      </a:rPr>
                      <m:t>117</m:t>
                    </m:r>
                  </m:oMath>
                </a14:m>
                <a:r>
                  <a:rPr lang="en-ZA" sz="1600" dirty="0" smtClean="0"/>
                  <a:t>MPa</a:t>
                </a:r>
                <a:r>
                  <a:rPr lang="en-ZA" sz="1600" dirty="0"/>
                  <a:t> </a:t>
                </a:r>
                <a14:m>
                  <m:oMath xmlns:m="http://schemas.openxmlformats.org/officeDocument/2006/math">
                    <m:d>
                      <m:dPr>
                        <m:ctrlPr>
                          <a:rPr lang="en-ZA" sz="1600" i="1">
                            <a:latin typeface="Cambria Math"/>
                          </a:rPr>
                        </m:ctrlPr>
                      </m:dPr>
                      <m:e>
                        <m:r>
                          <a:rPr lang="en-ZA" sz="1600" b="0" i="1" smtClean="0">
                            <a:latin typeface="Cambria Math"/>
                          </a:rPr>
                          <m:t>𝑑𝑒𝑠𝑖𝑔𝑛</m:t>
                        </m:r>
                        <m:r>
                          <a:rPr lang="en-ZA" sz="1600" b="0" i="1" smtClean="0">
                            <a:latin typeface="Cambria Math"/>
                          </a:rPr>
                          <m:t> </m:t>
                        </m:r>
                        <m:r>
                          <a:rPr lang="en-ZA" sz="1600" b="0" i="1" smtClean="0">
                            <a:latin typeface="Cambria Math"/>
                          </a:rPr>
                          <m:t>𝑠𝑡𝑟𝑒𝑠𝑠</m:t>
                        </m:r>
                      </m:e>
                    </m:d>
                  </m:oMath>
                </a14:m>
                <a:endParaRPr lang="en-ZA" sz="1600" dirty="0" smtClean="0"/>
              </a:p>
              <a:p>
                <a:pPr algn="just"/>
                <a:r>
                  <a:rPr lang="en-ZA" sz="1600" dirty="0"/>
                  <a:t>b</a:t>
                </a:r>
                <a:r>
                  <a:rPr lang="en-ZA" sz="1600" dirty="0" smtClean="0"/>
                  <a:t>= branch, s =shell, </a:t>
                </a:r>
                <a:r>
                  <a:rPr lang="en-ZA" sz="1600" dirty="0" err="1" smtClean="0"/>
                  <a:t>pl</a:t>
                </a:r>
                <a:r>
                  <a:rPr lang="en-ZA" sz="1600" dirty="0" smtClean="0"/>
                  <a:t> = plate </a:t>
                </a:r>
              </a:p>
              <a:p>
                <a:pPr algn="just"/>
                <a:endParaRPr lang="en-ZA" sz="1600" dirty="0" smtClean="0"/>
              </a:p>
              <a:p>
                <a:pPr algn="just"/>
                <a:r>
                  <a:rPr lang="en-ZA" sz="1600" dirty="0" smtClean="0"/>
                  <a:t>From </a:t>
                </a:r>
                <a:r>
                  <a:rPr lang="en-GB" sz="1600" dirty="0" smtClean="0"/>
                  <a:t>EN 13480-3:2012:</a:t>
                </a:r>
              </a:p>
              <a:p>
                <a:pPr marL="342900" indent="-342900" algn="just">
                  <a:buFont typeface="+mj-lt"/>
                  <a:buAutoNum type="arabicPeriod"/>
                </a:pPr>
                <a:r>
                  <a:rPr lang="en-ZA" sz="1600" dirty="0" smtClean="0"/>
                  <a:t>If </a:t>
                </a:r>
                <a14:m>
                  <m:oMath xmlns:m="http://schemas.openxmlformats.org/officeDocument/2006/math">
                    <m:r>
                      <a:rPr lang="en-ZA" sz="1600" b="0" i="1" smtClean="0">
                        <a:latin typeface="Cambria Math"/>
                      </a:rPr>
                      <m:t>0.14</m:t>
                    </m:r>
                    <m:rad>
                      <m:radPr>
                        <m:degHide m:val="on"/>
                        <m:ctrlPr>
                          <a:rPr lang="en-ZA" sz="1600" b="0" i="1" smtClean="0">
                            <a:latin typeface="Cambria Math"/>
                          </a:rPr>
                        </m:ctrlPr>
                      </m:radPr>
                      <m:deg/>
                      <m:e>
                        <m:sSub>
                          <m:sSubPr>
                            <m:ctrlPr>
                              <a:rPr lang="en-ZA" sz="1600" b="0" i="1" smtClean="0">
                                <a:latin typeface="Cambria Math"/>
                              </a:rPr>
                            </m:ctrlPr>
                          </m:sSubPr>
                          <m:e>
                            <m:r>
                              <a:rPr lang="en-ZA" sz="1600" b="0" i="1" smtClean="0">
                                <a:latin typeface="Cambria Math"/>
                              </a:rPr>
                              <m:t>𝐷</m:t>
                            </m:r>
                          </m:e>
                          <m:sub>
                            <m:r>
                              <a:rPr lang="en-ZA" sz="1600" b="0" i="1" smtClean="0">
                                <a:latin typeface="Cambria Math"/>
                              </a:rPr>
                              <m:t>𝑒𝑞𝑠</m:t>
                            </m:r>
                          </m:sub>
                        </m:sSub>
                        <m:sSub>
                          <m:sSubPr>
                            <m:ctrlPr>
                              <a:rPr lang="en-ZA" sz="1600" b="0" i="1" smtClean="0">
                                <a:latin typeface="Cambria Math"/>
                              </a:rPr>
                            </m:ctrlPr>
                          </m:sSubPr>
                          <m:e>
                            <m:r>
                              <a:rPr lang="en-ZA" sz="1600" b="0" i="1" smtClean="0">
                                <a:latin typeface="Cambria Math"/>
                              </a:rPr>
                              <m:t>𝑒</m:t>
                            </m:r>
                          </m:e>
                          <m:sub>
                            <m:r>
                              <a:rPr lang="en-ZA" sz="1600" b="0" i="1" smtClean="0">
                                <a:latin typeface="Cambria Math"/>
                              </a:rPr>
                              <m:t>𝑎𝑠</m:t>
                            </m:r>
                          </m:sub>
                        </m:sSub>
                      </m:e>
                    </m:rad>
                    <m:r>
                      <a:rPr lang="en-ZA" sz="1600" b="0" i="1" smtClean="0">
                        <a:latin typeface="Cambria Math"/>
                        <a:ea typeface="Cambria Math"/>
                      </a:rPr>
                      <m:t>≥</m:t>
                    </m:r>
                    <m:sSub>
                      <m:sSubPr>
                        <m:ctrlPr>
                          <a:rPr lang="en-ZA" sz="1600" i="1">
                            <a:latin typeface="Cambria Math"/>
                          </a:rPr>
                        </m:ctrlPr>
                      </m:sSubPr>
                      <m:e>
                        <m:r>
                          <a:rPr lang="en-ZA" sz="1600" i="1">
                            <a:latin typeface="Cambria Math"/>
                          </a:rPr>
                          <m:t>𝑑</m:t>
                        </m:r>
                      </m:e>
                      <m:sub>
                        <m:r>
                          <a:rPr lang="en-ZA" sz="1600" i="1">
                            <a:latin typeface="Cambria Math"/>
                          </a:rPr>
                          <m:t>𝑖</m:t>
                        </m:r>
                        <m:r>
                          <a:rPr lang="en-ZA" sz="1600" b="0" i="1" smtClean="0">
                            <a:latin typeface="Cambria Math"/>
                          </a:rPr>
                          <m:t>𝑏</m:t>
                        </m:r>
                      </m:sub>
                    </m:sSub>
                  </m:oMath>
                </a14:m>
                <a:r>
                  <a:rPr lang="en-GB" sz="1600" dirty="0" smtClean="0"/>
                  <a:t> then no reinforcement is required,</a:t>
                </a:r>
              </a:p>
              <a:p>
                <a:pPr algn="just"/>
                <a:r>
                  <a:rPr lang="en-ZA" sz="1600" dirty="0"/>
                  <a:t> </a:t>
                </a:r>
                <a:r>
                  <a:rPr lang="en-ZA" sz="1600" dirty="0" smtClean="0"/>
                  <a:t>     with </a:t>
                </a:r>
                <a14:m>
                  <m:oMath xmlns:m="http://schemas.openxmlformats.org/officeDocument/2006/math">
                    <m:sSub>
                      <m:sSubPr>
                        <m:ctrlPr>
                          <a:rPr lang="en-ZA" sz="1600" i="1" smtClean="0">
                            <a:latin typeface="Cambria Math"/>
                          </a:rPr>
                        </m:ctrlPr>
                      </m:sSubPr>
                      <m:e>
                        <m:r>
                          <a:rPr lang="en-ZA" sz="1600" b="0" i="1" smtClean="0">
                            <a:latin typeface="Cambria Math"/>
                          </a:rPr>
                          <m:t>𝐷</m:t>
                        </m:r>
                      </m:e>
                      <m:sub>
                        <m:r>
                          <a:rPr lang="en-ZA" sz="1600" b="0" i="1" smtClean="0">
                            <a:latin typeface="Cambria Math"/>
                          </a:rPr>
                          <m:t>𝑒𝑞𝑠</m:t>
                        </m:r>
                      </m:sub>
                    </m:sSub>
                    <m:r>
                      <a:rPr lang="en-ZA" sz="1600" b="0" i="1" smtClean="0">
                        <a:latin typeface="Cambria Math"/>
                      </a:rPr>
                      <m:t>=</m:t>
                    </m:r>
                    <m:sSub>
                      <m:sSubPr>
                        <m:ctrlPr>
                          <a:rPr lang="en-ZA" sz="1600" i="1" smtClean="0">
                            <a:latin typeface="Cambria Math"/>
                          </a:rPr>
                        </m:ctrlPr>
                      </m:sSubPr>
                      <m:e>
                        <m:r>
                          <a:rPr lang="en-ZA" sz="1600" b="0" i="1" smtClean="0">
                            <a:latin typeface="Cambria Math"/>
                          </a:rPr>
                          <m:t>𝐷</m:t>
                        </m:r>
                      </m:e>
                      <m:sub>
                        <m:r>
                          <a:rPr lang="en-ZA" sz="1600" b="0" i="1" smtClean="0">
                            <a:latin typeface="Cambria Math"/>
                          </a:rPr>
                          <m:t>𝑖𝑠</m:t>
                        </m:r>
                      </m:sub>
                    </m:sSub>
                    <m:r>
                      <a:rPr lang="en-ZA" sz="1600" b="0" i="1" smtClean="0">
                        <a:latin typeface="Cambria Math"/>
                      </a:rPr>
                      <m:t>+</m:t>
                    </m:r>
                    <m:sSub>
                      <m:sSubPr>
                        <m:ctrlPr>
                          <a:rPr lang="en-ZA" sz="1600" b="0" i="1" smtClean="0">
                            <a:latin typeface="Cambria Math"/>
                          </a:rPr>
                        </m:ctrlPr>
                      </m:sSubPr>
                      <m:e>
                        <m:r>
                          <a:rPr lang="en-ZA" sz="1600" b="0" i="1" smtClean="0">
                            <a:latin typeface="Cambria Math"/>
                          </a:rPr>
                          <m:t>𝑒</m:t>
                        </m:r>
                      </m:e>
                      <m:sub>
                        <m:r>
                          <a:rPr lang="en-ZA" sz="1600" b="0" i="1" smtClean="0">
                            <a:latin typeface="Cambria Math"/>
                          </a:rPr>
                          <m:t>𝑎𝑠</m:t>
                        </m:r>
                      </m:sub>
                    </m:sSub>
                    <m:r>
                      <a:rPr lang="en-ZA" sz="1600" b="0" i="1" smtClean="0">
                        <a:latin typeface="Cambria Math"/>
                      </a:rPr>
                      <m:t> </m:t>
                    </m:r>
                    <m:r>
                      <a:rPr lang="en-ZA" sz="1600" b="0" i="1" smtClean="0">
                        <a:latin typeface="Cambria Math"/>
                        <a:ea typeface="Cambria Math"/>
                      </a:rPr>
                      <m:t>∴</m:t>
                    </m:r>
                    <m:sSub>
                      <m:sSubPr>
                        <m:ctrlPr>
                          <a:rPr lang="en-ZA" sz="1600" i="1">
                            <a:latin typeface="Cambria Math"/>
                          </a:rPr>
                        </m:ctrlPr>
                      </m:sSubPr>
                      <m:e>
                        <m:r>
                          <a:rPr lang="en-ZA" sz="1600" i="1">
                            <a:latin typeface="Cambria Math"/>
                          </a:rPr>
                          <m:t>𝐷</m:t>
                        </m:r>
                      </m:e>
                      <m:sub>
                        <m:r>
                          <a:rPr lang="en-ZA" sz="1600" i="1">
                            <a:latin typeface="Cambria Math"/>
                          </a:rPr>
                          <m:t>𝑒𝑞</m:t>
                        </m:r>
                      </m:sub>
                    </m:sSub>
                    <m:r>
                      <a:rPr lang="en-ZA" sz="1600" b="0" i="1" smtClean="0">
                        <a:latin typeface="Cambria Math"/>
                      </a:rPr>
                      <m:t>=275 </m:t>
                    </m:r>
                    <m:r>
                      <m:rPr>
                        <m:sty m:val="p"/>
                      </m:rPr>
                      <a:rPr lang="en-ZA" sz="1600" b="0" i="0" smtClean="0">
                        <a:latin typeface="Cambria Math"/>
                      </a:rPr>
                      <m:t>mm</m:t>
                    </m:r>
                    <m:r>
                      <a:rPr lang="en-ZA" sz="1600" b="0" i="1" smtClean="0">
                        <a:latin typeface="Cambria Math"/>
                      </a:rPr>
                      <m:t>  </m:t>
                    </m:r>
                  </m:oMath>
                </a14:m>
                <a:r>
                  <a:rPr lang="en-ZA" sz="1600" dirty="0" smtClean="0"/>
                  <a:t>and </a:t>
                </a:r>
                <a14:m>
                  <m:oMath xmlns:m="http://schemas.openxmlformats.org/officeDocument/2006/math">
                    <m:r>
                      <a:rPr lang="en-ZA" sz="1600" i="1">
                        <a:latin typeface="Cambria Math"/>
                      </a:rPr>
                      <m:t>0.14</m:t>
                    </m:r>
                    <m:rad>
                      <m:radPr>
                        <m:degHide m:val="on"/>
                        <m:ctrlPr>
                          <a:rPr lang="en-ZA" sz="1600" i="1">
                            <a:latin typeface="Cambria Math"/>
                          </a:rPr>
                        </m:ctrlPr>
                      </m:radPr>
                      <m:deg/>
                      <m:e>
                        <m:sSub>
                          <m:sSubPr>
                            <m:ctrlPr>
                              <a:rPr lang="en-ZA" sz="1600" i="1">
                                <a:latin typeface="Cambria Math"/>
                              </a:rPr>
                            </m:ctrlPr>
                          </m:sSubPr>
                          <m:e>
                            <m:r>
                              <a:rPr lang="en-ZA" sz="1600" i="1">
                                <a:latin typeface="Cambria Math"/>
                              </a:rPr>
                              <m:t>𝐷</m:t>
                            </m:r>
                          </m:e>
                          <m:sub>
                            <m:r>
                              <a:rPr lang="en-ZA" sz="1600" i="1">
                                <a:latin typeface="Cambria Math"/>
                              </a:rPr>
                              <m:t>𝑒𝑞</m:t>
                            </m:r>
                          </m:sub>
                        </m:sSub>
                        <m:sSub>
                          <m:sSubPr>
                            <m:ctrlPr>
                              <a:rPr lang="en-ZA" sz="1600" i="1">
                                <a:latin typeface="Cambria Math"/>
                              </a:rPr>
                            </m:ctrlPr>
                          </m:sSubPr>
                          <m:e>
                            <m:r>
                              <a:rPr lang="en-ZA" sz="1600" i="1">
                                <a:latin typeface="Cambria Math"/>
                              </a:rPr>
                              <m:t>𝑒</m:t>
                            </m:r>
                          </m:e>
                          <m:sub>
                            <m:r>
                              <a:rPr lang="en-ZA" sz="1600" i="1">
                                <a:latin typeface="Cambria Math"/>
                              </a:rPr>
                              <m:t>𝑎𝑠</m:t>
                            </m:r>
                          </m:sub>
                        </m:sSub>
                      </m:e>
                    </m:rad>
                    <m:r>
                      <a:rPr lang="en-ZA" sz="1600" b="0" i="1" smtClean="0">
                        <a:latin typeface="Cambria Math"/>
                      </a:rPr>
                      <m:t>=11.61</m:t>
                    </m:r>
                    <m:r>
                      <a:rPr lang="en-ZA" sz="1600" b="0" i="1" smtClean="0">
                        <a:latin typeface="Cambria Math"/>
                        <a:ea typeface="Cambria Math"/>
                      </a:rPr>
                      <m:t>       </m:t>
                    </m:r>
                  </m:oMath>
                </a14:m>
                <a:endParaRPr lang="en-ZA" sz="1600" b="0" i="1" dirty="0" smtClean="0">
                  <a:latin typeface="Cambria Math"/>
                  <a:ea typeface="Cambria Math"/>
                </a:endParaRPr>
              </a:p>
              <a:p>
                <a:pPr algn="just"/>
                <a14:m>
                  <m:oMath xmlns:m="http://schemas.openxmlformats.org/officeDocument/2006/math">
                    <m:r>
                      <a:rPr lang="en-ZA" sz="1600" i="1">
                        <a:latin typeface="Cambria Math"/>
                        <a:ea typeface="Cambria Math"/>
                      </a:rPr>
                      <m:t>∴</m:t>
                    </m:r>
                  </m:oMath>
                </a14:m>
                <a:r>
                  <a:rPr lang="en-ZA" sz="1600" dirty="0" smtClean="0"/>
                  <a:t> reinforcement is required</a:t>
                </a:r>
              </a:p>
            </p:txBody>
          </p:sp>
        </mc:Choice>
        <mc:Fallback xmlns="">
          <p:sp>
            <p:nvSpPr>
              <p:cNvPr id="2" name="TextBox 1"/>
              <p:cNvSpPr txBox="1">
                <a:spLocks noRot="1" noChangeAspect="1" noMove="1" noResize="1" noEditPoints="1" noAdjustHandles="1" noChangeArrowheads="1" noChangeShapeType="1" noTextEdit="1"/>
              </p:cNvSpPr>
              <p:nvPr/>
            </p:nvSpPr>
            <p:spPr>
              <a:xfrm>
                <a:off x="438150" y="3212976"/>
                <a:ext cx="8238306" cy="3169842"/>
              </a:xfrm>
              <a:prstGeom prst="rect">
                <a:avLst/>
              </a:prstGeom>
              <a:blipFill rotWithShape="1">
                <a:blip r:embed="rId3"/>
                <a:stretch>
                  <a:fillRect l="-444" t="-577" b="-1538"/>
                </a:stretch>
              </a:blipFill>
            </p:spPr>
            <p:txBody>
              <a:bodyPr/>
              <a:lstStyle/>
              <a:p>
                <a:r>
                  <a:rPr lang="en-GB">
                    <a:noFill/>
                  </a:rPr>
                  <a:t> </a:t>
                </a:r>
              </a:p>
            </p:txBody>
          </p:sp>
        </mc:Fallback>
      </mc:AlternateContent>
    </p:spTree>
    <p:extLst>
      <p:ext uri="{BB962C8B-B14F-4D97-AF65-F5344CB8AC3E}">
        <p14:creationId xmlns:p14="http://schemas.microsoft.com/office/powerpoint/2010/main" val="25901344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6E0872-5477-492E-B8D5-6A9ED4149462}" type="slidenum">
              <a:rPr lang="en-ZA" smtClean="0">
                <a:solidFill>
                  <a:srgbClr val="83725B"/>
                </a:solidFill>
              </a:rPr>
              <a:pPr eaLnBrk="1" hangingPunct="1"/>
              <a:t>8</a:t>
            </a:fld>
            <a:endParaRPr lang="en-ZA" smtClean="0">
              <a:solidFill>
                <a:srgbClr val="83725B"/>
              </a:solidFill>
            </a:endParaRPr>
          </a:p>
        </p:txBody>
      </p:sp>
      <p:sp>
        <p:nvSpPr>
          <p:cNvPr id="23556" name="Rectangle 2"/>
          <p:cNvSpPr>
            <a:spLocks noGrp="1" noChangeArrowheads="1"/>
          </p:cNvSpPr>
          <p:nvPr>
            <p:ph type="title" idx="4294967295"/>
          </p:nvPr>
        </p:nvSpPr>
        <p:spPr>
          <a:xfrm>
            <a:off x="438150" y="166688"/>
            <a:ext cx="6519863" cy="666750"/>
          </a:xfrm>
        </p:spPr>
        <p:txBody>
          <a:bodyPr/>
          <a:lstStyle/>
          <a:p>
            <a:pPr eaLnBrk="1" hangingPunct="1"/>
            <a:r>
              <a:rPr lang="en-US" dirty="0"/>
              <a:t>Using a design code to determine reinforcement</a:t>
            </a:r>
            <a:endParaRPr lang="en-US" dirty="0" smtClean="0"/>
          </a:p>
        </p:txBody>
      </p:sp>
      <p:sp>
        <p:nvSpPr>
          <p:cNvPr id="23557"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Determining the amount reinforcement:</a:t>
            </a:r>
          </a:p>
        </p:txBody>
      </p:sp>
      <p:pic>
        <p:nvPicPr>
          <p:cNvPr id="23558" name="Picture 8"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l="7167" t="7591" r="4968"/>
          <a:stretch>
            <a:fillRect/>
          </a:stretch>
        </p:blipFill>
        <p:spPr bwMode="auto">
          <a:xfrm>
            <a:off x="2454275" y="1557338"/>
            <a:ext cx="42481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438150" y="3212976"/>
                <a:ext cx="8238306" cy="2557431"/>
              </a:xfrm>
              <a:prstGeom prst="rect">
                <a:avLst/>
              </a:prstGeom>
              <a:noFill/>
            </p:spPr>
            <p:txBody>
              <a:bodyPr wrap="square" rtlCol="0">
                <a:spAutoFit/>
              </a:bodyPr>
              <a:lstStyle/>
              <a:p>
                <a:pPr marL="342900" indent="-342900">
                  <a:buAutoNum type="arabicPeriod" startAt="2"/>
                </a:pPr>
                <a:r>
                  <a:rPr lang="en-ZA" sz="1600" dirty="0" smtClean="0"/>
                  <a:t>Let </a:t>
                </a:r>
                <a14:m>
                  <m:oMath xmlns:m="http://schemas.openxmlformats.org/officeDocument/2006/math">
                    <m:r>
                      <a:rPr lang="en-ZA" sz="1600" i="1">
                        <a:latin typeface="Cambria Math"/>
                      </a:rPr>
                      <m:t>𝑥</m:t>
                    </m:r>
                    <m:r>
                      <a:rPr lang="en-ZA" sz="1600" i="1">
                        <a:latin typeface="Cambria Math"/>
                      </a:rPr>
                      <m:t>=</m:t>
                    </m:r>
                    <m:d>
                      <m:dPr>
                        <m:ctrlPr>
                          <a:rPr lang="en-ZA" sz="1600" i="1">
                            <a:latin typeface="Cambria Math"/>
                          </a:rPr>
                        </m:ctrlPr>
                      </m:dPr>
                      <m:e>
                        <m:sSub>
                          <m:sSubPr>
                            <m:ctrlPr>
                              <a:rPr lang="en-ZA" sz="1600" i="1">
                                <a:latin typeface="Cambria Math"/>
                              </a:rPr>
                            </m:ctrlPr>
                          </m:sSubPr>
                          <m:e>
                            <m:r>
                              <a:rPr lang="en-ZA" sz="1600" i="1">
                                <a:latin typeface="Cambria Math"/>
                              </a:rPr>
                              <m:t>𝑓</m:t>
                            </m:r>
                          </m:e>
                          <m:sub>
                            <m:r>
                              <a:rPr lang="en-ZA" sz="1600" i="1">
                                <a:latin typeface="Cambria Math"/>
                              </a:rPr>
                              <m:t>𝑠</m:t>
                            </m:r>
                          </m:sub>
                        </m:sSub>
                        <m:r>
                          <a:rPr lang="en-ZA" sz="1600" i="1">
                            <a:latin typeface="Cambria Math"/>
                          </a:rPr>
                          <m:t>+</m:t>
                        </m:r>
                        <m:f>
                          <m:fPr>
                            <m:ctrlPr>
                              <a:rPr lang="en-ZA" sz="1600" i="1">
                                <a:latin typeface="Cambria Math"/>
                              </a:rPr>
                            </m:ctrlPr>
                          </m:fPr>
                          <m:num>
                            <m:sSub>
                              <m:sSubPr>
                                <m:ctrlPr>
                                  <a:rPr lang="en-ZA" sz="1600" i="1">
                                    <a:latin typeface="Cambria Math"/>
                                  </a:rPr>
                                </m:ctrlPr>
                              </m:sSubPr>
                              <m:e>
                                <m:r>
                                  <a:rPr lang="en-ZA" sz="1600" i="1">
                                    <a:latin typeface="Cambria Math"/>
                                  </a:rPr>
                                  <m:t>𝑝</m:t>
                                </m:r>
                              </m:e>
                              <m:sub>
                                <m:r>
                                  <a:rPr lang="en-ZA" sz="1600" i="1">
                                    <a:latin typeface="Cambria Math"/>
                                  </a:rPr>
                                  <m:t>𝑐</m:t>
                                </m:r>
                              </m:sub>
                            </m:sSub>
                          </m:num>
                          <m:den>
                            <m:r>
                              <a:rPr lang="en-ZA" sz="1600" i="1">
                                <a:latin typeface="Cambria Math"/>
                              </a:rPr>
                              <m:t>2</m:t>
                            </m:r>
                          </m:den>
                        </m:f>
                      </m:e>
                    </m:d>
                    <m:sSub>
                      <m:sSubPr>
                        <m:ctrlPr>
                          <a:rPr lang="en-ZA" sz="1600" i="1">
                            <a:latin typeface="Cambria Math"/>
                          </a:rPr>
                        </m:ctrlPr>
                      </m:sSubPr>
                      <m:e>
                        <m:r>
                          <a:rPr lang="en-ZA" sz="1600" i="1">
                            <a:latin typeface="Cambria Math"/>
                          </a:rPr>
                          <m:t>𝐴</m:t>
                        </m:r>
                      </m:e>
                      <m:sub>
                        <m:r>
                          <a:rPr lang="en-ZA" sz="1600" i="1">
                            <a:latin typeface="Cambria Math"/>
                          </a:rPr>
                          <m:t>𝑓𝑠</m:t>
                        </m:r>
                      </m:sub>
                    </m:sSub>
                    <m:r>
                      <a:rPr lang="en-ZA" sz="1600" b="0" i="1" smtClean="0">
                        <a:latin typeface="Cambria Math"/>
                      </a:rPr>
                      <m:t> +</m:t>
                    </m:r>
                    <m:d>
                      <m:dPr>
                        <m:ctrlPr>
                          <a:rPr lang="en-ZA" sz="1600" i="1">
                            <a:latin typeface="Cambria Math"/>
                          </a:rPr>
                        </m:ctrlPr>
                      </m:dPr>
                      <m:e>
                        <m:sSub>
                          <m:sSubPr>
                            <m:ctrlPr>
                              <a:rPr lang="en-ZA" sz="1600" i="1">
                                <a:latin typeface="Cambria Math"/>
                              </a:rPr>
                            </m:ctrlPr>
                          </m:sSubPr>
                          <m:e>
                            <m:r>
                              <a:rPr lang="en-ZA" sz="1600" i="1">
                                <a:latin typeface="Cambria Math"/>
                              </a:rPr>
                              <m:t>𝑓</m:t>
                            </m:r>
                          </m:e>
                          <m:sub>
                            <m:r>
                              <a:rPr lang="en-ZA" sz="1600" b="0" i="1" smtClean="0">
                                <a:latin typeface="Cambria Math"/>
                              </a:rPr>
                              <m:t>𝑏</m:t>
                            </m:r>
                          </m:sub>
                        </m:sSub>
                        <m:r>
                          <a:rPr lang="en-ZA" sz="1600" i="1">
                            <a:latin typeface="Cambria Math"/>
                          </a:rPr>
                          <m:t>+</m:t>
                        </m:r>
                        <m:f>
                          <m:fPr>
                            <m:ctrlPr>
                              <a:rPr lang="en-ZA" sz="1600" i="1">
                                <a:latin typeface="Cambria Math"/>
                              </a:rPr>
                            </m:ctrlPr>
                          </m:fPr>
                          <m:num>
                            <m:sSub>
                              <m:sSubPr>
                                <m:ctrlPr>
                                  <a:rPr lang="en-ZA" sz="1600" i="1">
                                    <a:latin typeface="Cambria Math"/>
                                  </a:rPr>
                                </m:ctrlPr>
                              </m:sSubPr>
                              <m:e>
                                <m:r>
                                  <a:rPr lang="en-ZA" sz="1600" i="1">
                                    <a:latin typeface="Cambria Math"/>
                                  </a:rPr>
                                  <m:t>𝑝</m:t>
                                </m:r>
                              </m:e>
                              <m:sub>
                                <m:r>
                                  <a:rPr lang="en-ZA" sz="1600" i="1">
                                    <a:latin typeface="Cambria Math"/>
                                  </a:rPr>
                                  <m:t>𝑐</m:t>
                                </m:r>
                              </m:sub>
                            </m:sSub>
                          </m:num>
                          <m:den>
                            <m:r>
                              <a:rPr lang="en-ZA" sz="1600" i="1">
                                <a:latin typeface="Cambria Math"/>
                              </a:rPr>
                              <m:t>2</m:t>
                            </m:r>
                          </m:den>
                        </m:f>
                      </m:e>
                    </m:d>
                    <m:sSub>
                      <m:sSubPr>
                        <m:ctrlPr>
                          <a:rPr lang="en-ZA" sz="1600" i="1">
                            <a:latin typeface="Cambria Math"/>
                          </a:rPr>
                        </m:ctrlPr>
                      </m:sSubPr>
                      <m:e>
                        <m:r>
                          <a:rPr lang="en-ZA" sz="1600" i="1">
                            <a:latin typeface="Cambria Math"/>
                          </a:rPr>
                          <m:t>𝐴</m:t>
                        </m:r>
                      </m:e>
                      <m:sub>
                        <m:r>
                          <a:rPr lang="en-ZA" sz="1600" i="1">
                            <a:latin typeface="Cambria Math"/>
                          </a:rPr>
                          <m:t>𝑓</m:t>
                        </m:r>
                        <m:r>
                          <a:rPr lang="en-ZA" sz="1600" b="0" i="1" smtClean="0">
                            <a:latin typeface="Cambria Math"/>
                          </a:rPr>
                          <m:t>𝑏</m:t>
                        </m:r>
                      </m:sub>
                    </m:sSub>
                    <m:r>
                      <a:rPr lang="en-ZA" sz="1600" b="0" i="1" smtClean="0">
                        <a:latin typeface="Cambria Math"/>
                      </a:rPr>
                      <m:t>+</m:t>
                    </m:r>
                    <m:d>
                      <m:dPr>
                        <m:ctrlPr>
                          <a:rPr lang="en-ZA" sz="1600" i="1">
                            <a:latin typeface="Cambria Math"/>
                          </a:rPr>
                        </m:ctrlPr>
                      </m:dPr>
                      <m:e>
                        <m:sSub>
                          <m:sSubPr>
                            <m:ctrlPr>
                              <a:rPr lang="en-ZA" sz="1600" i="1">
                                <a:latin typeface="Cambria Math"/>
                              </a:rPr>
                            </m:ctrlPr>
                          </m:sSubPr>
                          <m:e>
                            <m:r>
                              <a:rPr lang="en-ZA" sz="1600" i="1">
                                <a:latin typeface="Cambria Math"/>
                              </a:rPr>
                              <m:t>𝑓</m:t>
                            </m:r>
                          </m:e>
                          <m:sub>
                            <m:r>
                              <a:rPr lang="en-ZA" sz="1600" b="0" i="1" smtClean="0">
                                <a:latin typeface="Cambria Math"/>
                              </a:rPr>
                              <m:t>𝑝𝑙</m:t>
                            </m:r>
                          </m:sub>
                        </m:sSub>
                        <m:r>
                          <a:rPr lang="en-ZA" sz="1600" i="1">
                            <a:latin typeface="Cambria Math"/>
                          </a:rPr>
                          <m:t>+</m:t>
                        </m:r>
                        <m:f>
                          <m:fPr>
                            <m:ctrlPr>
                              <a:rPr lang="en-ZA" sz="1600" i="1">
                                <a:latin typeface="Cambria Math"/>
                              </a:rPr>
                            </m:ctrlPr>
                          </m:fPr>
                          <m:num>
                            <m:sSub>
                              <m:sSubPr>
                                <m:ctrlPr>
                                  <a:rPr lang="en-ZA" sz="1600" i="1">
                                    <a:latin typeface="Cambria Math"/>
                                  </a:rPr>
                                </m:ctrlPr>
                              </m:sSubPr>
                              <m:e>
                                <m:r>
                                  <a:rPr lang="en-ZA" sz="1600" i="1">
                                    <a:latin typeface="Cambria Math"/>
                                  </a:rPr>
                                  <m:t>𝑝</m:t>
                                </m:r>
                              </m:e>
                              <m:sub>
                                <m:r>
                                  <a:rPr lang="en-ZA" sz="1600" i="1">
                                    <a:latin typeface="Cambria Math"/>
                                  </a:rPr>
                                  <m:t>𝑐</m:t>
                                </m:r>
                              </m:sub>
                            </m:sSub>
                          </m:num>
                          <m:den>
                            <m:r>
                              <a:rPr lang="en-ZA" sz="1600" i="1">
                                <a:latin typeface="Cambria Math"/>
                              </a:rPr>
                              <m:t>2</m:t>
                            </m:r>
                          </m:den>
                        </m:f>
                      </m:e>
                    </m:d>
                    <m:sSub>
                      <m:sSubPr>
                        <m:ctrlPr>
                          <a:rPr lang="en-ZA" sz="1600" i="1">
                            <a:latin typeface="Cambria Math"/>
                          </a:rPr>
                        </m:ctrlPr>
                      </m:sSubPr>
                      <m:e>
                        <m:r>
                          <a:rPr lang="en-ZA" sz="1600" i="1">
                            <a:latin typeface="Cambria Math"/>
                          </a:rPr>
                          <m:t>𝐴</m:t>
                        </m:r>
                      </m:e>
                      <m:sub>
                        <m:r>
                          <a:rPr lang="en-ZA" sz="1600" i="1">
                            <a:latin typeface="Cambria Math"/>
                          </a:rPr>
                          <m:t>𝑓</m:t>
                        </m:r>
                        <m:r>
                          <a:rPr lang="en-ZA" sz="1600" b="0" i="1" smtClean="0">
                            <a:latin typeface="Cambria Math"/>
                          </a:rPr>
                          <m:t>𝑝𝑙</m:t>
                        </m:r>
                        <m:r>
                          <a:rPr lang="en-ZA" sz="1600" b="0" i="1" smtClean="0">
                            <a:latin typeface="Cambria Math"/>
                          </a:rPr>
                          <m:t> </m:t>
                        </m:r>
                      </m:sub>
                    </m:sSub>
                  </m:oMath>
                </a14:m>
                <a:endParaRPr lang="en-ZA" sz="1600" b="0" i="1" dirty="0" smtClean="0">
                  <a:latin typeface="Cambria Math"/>
                </a:endParaRPr>
              </a:p>
              <a:p>
                <a:pPr marL="342900" indent="-342900">
                  <a:buAutoNum type="arabicPeriod" startAt="2"/>
                </a:pPr>
                <a14:m>
                  <m:oMath xmlns:m="http://schemas.openxmlformats.org/officeDocument/2006/math">
                    <m:sSub>
                      <m:sSubPr>
                        <m:ctrlPr>
                          <a:rPr lang="en-ZA" sz="1600" i="1">
                            <a:latin typeface="Cambria Math"/>
                          </a:rPr>
                        </m:ctrlPr>
                      </m:sSubPr>
                      <m:e>
                        <m:r>
                          <a:rPr lang="en-ZA" sz="1600" b="0" i="1" smtClean="0">
                            <a:latin typeface="Cambria Math"/>
                          </a:rPr>
                          <m:t> </m:t>
                        </m:r>
                        <m:r>
                          <a:rPr lang="en-ZA" sz="1600" i="1">
                            <a:latin typeface="Cambria Math"/>
                          </a:rPr>
                          <m:t>𝐴</m:t>
                        </m:r>
                      </m:e>
                      <m:sub>
                        <m:r>
                          <a:rPr lang="en-ZA" sz="1600" i="1">
                            <a:latin typeface="Cambria Math"/>
                          </a:rPr>
                          <m:t>𝑓</m:t>
                        </m:r>
                      </m:sub>
                    </m:sSub>
                    <m:r>
                      <a:rPr lang="en-ZA" sz="1600" i="1">
                        <a:latin typeface="Cambria Math"/>
                      </a:rPr>
                      <m:t>=</m:t>
                    </m:r>
                    <m:r>
                      <a:rPr lang="en-ZA" sz="1600" i="1">
                        <a:latin typeface="Cambria Math"/>
                      </a:rPr>
                      <m:t>𝑙</m:t>
                    </m:r>
                    <m:sSub>
                      <m:sSubPr>
                        <m:ctrlPr>
                          <a:rPr lang="en-ZA" sz="1600" i="1">
                            <a:latin typeface="Cambria Math"/>
                          </a:rPr>
                        </m:ctrlPr>
                      </m:sSubPr>
                      <m:e>
                        <m:r>
                          <a:rPr lang="en-ZA" sz="1600" i="1">
                            <a:latin typeface="Cambria Math"/>
                            <a:ea typeface="Cambria Math"/>
                          </a:rPr>
                          <m:t>∙</m:t>
                        </m:r>
                        <m:r>
                          <a:rPr lang="en-ZA" sz="1600" i="1">
                            <a:latin typeface="Cambria Math"/>
                          </a:rPr>
                          <m:t>𝑒</m:t>
                        </m:r>
                      </m:e>
                      <m:sub>
                        <m:r>
                          <a:rPr lang="en-ZA" sz="1600" i="1">
                            <a:latin typeface="Cambria Math"/>
                          </a:rPr>
                          <m:t>𝑎</m:t>
                        </m:r>
                      </m:sub>
                    </m:sSub>
                  </m:oMath>
                </a14:m>
                <a:endParaRPr lang="en-ZA" sz="1600" dirty="0"/>
              </a:p>
              <a:p>
                <a14:m>
                  <m:oMath xmlns:m="http://schemas.openxmlformats.org/officeDocument/2006/math">
                    <m:sSub>
                      <m:sSubPr>
                        <m:ctrlPr>
                          <a:rPr lang="en-ZA" sz="1600" i="1">
                            <a:latin typeface="Cambria Math"/>
                          </a:rPr>
                        </m:ctrlPr>
                      </m:sSubPr>
                      <m:e>
                        <m:r>
                          <a:rPr lang="en-ZA" sz="1600" i="1">
                            <a:latin typeface="Cambria Math"/>
                          </a:rPr>
                          <m:t>𝑝</m:t>
                        </m:r>
                      </m:e>
                      <m:sub>
                        <m:r>
                          <a:rPr lang="en-ZA" sz="1600" i="1">
                            <a:latin typeface="Cambria Math"/>
                          </a:rPr>
                          <m:t>𝑐</m:t>
                        </m:r>
                      </m:sub>
                    </m:sSub>
                    <m:r>
                      <a:rPr lang="en-ZA" sz="1600">
                        <a:latin typeface="Cambria Math"/>
                      </a:rPr>
                      <m:t> </m:t>
                    </m:r>
                  </m:oMath>
                </a14:m>
                <a:r>
                  <a:rPr lang="en-ZA" sz="1600" dirty="0"/>
                  <a:t>= calculation pressure,</a:t>
                </a:r>
                <a14:m>
                  <m:oMath xmlns:m="http://schemas.openxmlformats.org/officeDocument/2006/math">
                    <m:r>
                      <a:rPr lang="en-ZA" sz="1600" i="1" smtClean="0">
                        <a:latin typeface="Cambria Math"/>
                      </a:rPr>
                      <m:t> </m:t>
                    </m:r>
                    <m:r>
                      <a:rPr lang="en-ZA" sz="1600" i="1">
                        <a:latin typeface="Cambria Math"/>
                      </a:rPr>
                      <m:t>𝑓</m:t>
                    </m:r>
                    <m:r>
                      <a:rPr lang="en-ZA" sz="1600" i="1">
                        <a:latin typeface="Cambria Math"/>
                      </a:rPr>
                      <m:t> </m:t>
                    </m:r>
                  </m:oMath>
                </a14:m>
                <a:r>
                  <a:rPr lang="en-ZA" sz="1600" dirty="0"/>
                  <a:t>= </a:t>
                </a:r>
                <a:r>
                  <a:rPr lang="en-ZA" sz="1600" dirty="0" smtClean="0"/>
                  <a:t>design stress, </a:t>
                </a:r>
                <a14:m>
                  <m:oMath xmlns:m="http://schemas.openxmlformats.org/officeDocument/2006/math">
                    <m:sSub>
                      <m:sSubPr>
                        <m:ctrlPr>
                          <a:rPr lang="en-ZA" sz="1600" i="1">
                            <a:latin typeface="Cambria Math"/>
                          </a:rPr>
                        </m:ctrlPr>
                      </m:sSubPr>
                      <m:e>
                        <m:r>
                          <a:rPr lang="en-ZA" sz="1600" i="1">
                            <a:latin typeface="Cambria Math"/>
                          </a:rPr>
                          <m:t> </m:t>
                        </m:r>
                        <m:r>
                          <a:rPr lang="en-ZA" sz="1600" i="1">
                            <a:latin typeface="Cambria Math"/>
                          </a:rPr>
                          <m:t>𝐴</m:t>
                        </m:r>
                      </m:e>
                      <m:sub>
                        <m:r>
                          <a:rPr lang="en-ZA" sz="1600" i="1">
                            <a:latin typeface="Cambria Math"/>
                          </a:rPr>
                          <m:t>𝑓</m:t>
                        </m:r>
                      </m:sub>
                    </m:sSub>
                    <m:r>
                      <a:rPr lang="en-ZA" sz="1600" b="0" i="1" smtClean="0">
                        <a:latin typeface="Cambria Math"/>
                      </a:rPr>
                      <m:t>=</m:t>
                    </m:r>
                    <m:r>
                      <a:rPr lang="en-ZA" sz="1600" b="0" i="1" smtClean="0">
                        <a:latin typeface="Cambria Math"/>
                      </a:rPr>
                      <m:t>𝑒𝑓𝑓𝑒𝑐𝑡𝑖𝑣𝑒</m:t>
                    </m:r>
                    <m:r>
                      <a:rPr lang="en-ZA" sz="1600" b="0" i="1" smtClean="0">
                        <a:latin typeface="Cambria Math"/>
                      </a:rPr>
                      <m:t> </m:t>
                    </m:r>
                    <m:r>
                      <a:rPr lang="en-ZA" sz="1600" b="0" i="1" smtClean="0">
                        <a:latin typeface="Cambria Math"/>
                      </a:rPr>
                      <m:t>𝐴𝑟𝑒𝑎</m:t>
                    </m:r>
                  </m:oMath>
                </a14:m>
                <a:r>
                  <a:rPr lang="en-ZA" sz="1600" dirty="0" smtClean="0"/>
                  <a:t> </a:t>
                </a:r>
              </a:p>
              <a:p>
                <a:pPr marL="342900" indent="-342900">
                  <a:buAutoNum type="arabicPeriod" startAt="3"/>
                </a:pPr>
                <a:r>
                  <a:rPr lang="en-ZA" sz="1600" dirty="0" smtClean="0"/>
                  <a:t>With </a:t>
                </a:r>
                <a14:m>
                  <m:oMath xmlns:m="http://schemas.openxmlformats.org/officeDocument/2006/math">
                    <m:sSub>
                      <m:sSubPr>
                        <m:ctrlPr>
                          <a:rPr lang="en-ZA" sz="1600" i="1">
                            <a:latin typeface="Cambria Math"/>
                          </a:rPr>
                        </m:ctrlPr>
                      </m:sSubPr>
                      <m:e>
                        <m:r>
                          <a:rPr lang="en-ZA" sz="1600" i="1">
                            <a:latin typeface="Cambria Math"/>
                          </a:rPr>
                          <m:t>𝑝</m:t>
                        </m:r>
                      </m:e>
                      <m:sub>
                        <m:r>
                          <a:rPr lang="en-ZA" sz="1600" i="1">
                            <a:latin typeface="Cambria Math"/>
                          </a:rPr>
                          <m:t>𝑐</m:t>
                        </m:r>
                      </m:sub>
                    </m:sSub>
                    <m:r>
                      <a:rPr lang="en-ZA" sz="1600" b="0" i="0" smtClean="0">
                        <a:latin typeface="Cambria Math"/>
                      </a:rPr>
                      <m:t>=</m:t>
                    </m:r>
                    <m:sSub>
                      <m:sSubPr>
                        <m:ctrlPr>
                          <a:rPr lang="en-ZA" sz="1600" i="1">
                            <a:latin typeface="Cambria Math"/>
                          </a:rPr>
                        </m:ctrlPr>
                      </m:sSubPr>
                      <m:e>
                        <m:r>
                          <a:rPr lang="en-ZA" sz="1600" i="1">
                            <a:latin typeface="Cambria Math"/>
                          </a:rPr>
                          <m:t>𝑃</m:t>
                        </m:r>
                      </m:e>
                      <m:sub>
                        <m:r>
                          <a:rPr lang="en-ZA" sz="1600" i="1">
                            <a:latin typeface="Cambria Math"/>
                          </a:rPr>
                          <m:t>𝑜</m:t>
                        </m:r>
                      </m:sub>
                    </m:sSub>
                    <m:r>
                      <a:rPr lang="en-ZA" sz="1600" i="1">
                        <a:latin typeface="Cambria Math"/>
                      </a:rPr>
                      <m:t>=</m:t>
                    </m:r>
                    <m:r>
                      <a:rPr lang="en-ZA" sz="1600" b="0" i="1" smtClean="0">
                        <a:latin typeface="Cambria Math"/>
                      </a:rPr>
                      <m:t>9</m:t>
                    </m:r>
                    <m:r>
                      <a:rPr lang="en-ZA" sz="1600" i="1">
                        <a:latin typeface="Cambria Math"/>
                      </a:rPr>
                      <m:t> </m:t>
                    </m:r>
                    <m:r>
                      <m:rPr>
                        <m:sty m:val="p"/>
                      </m:rPr>
                      <a:rPr lang="en-ZA" sz="1600" i="0">
                        <a:latin typeface="Cambria Math"/>
                      </a:rPr>
                      <m:t>MPa</m:t>
                    </m:r>
                  </m:oMath>
                </a14:m>
                <a:r>
                  <a:rPr lang="en-ZA" sz="1600" dirty="0" smtClean="0"/>
                  <a:t> and </a:t>
                </a:r>
                <a14:m>
                  <m:oMath xmlns:m="http://schemas.openxmlformats.org/officeDocument/2006/math">
                    <m:sSub>
                      <m:sSubPr>
                        <m:ctrlPr>
                          <a:rPr lang="en-ZA" sz="1600" i="1">
                            <a:latin typeface="Cambria Math"/>
                          </a:rPr>
                        </m:ctrlPr>
                      </m:sSubPr>
                      <m:e>
                        <m:r>
                          <a:rPr lang="en-ZA" sz="1600" i="1">
                            <a:latin typeface="Cambria Math"/>
                          </a:rPr>
                          <m:t>𝑓</m:t>
                        </m:r>
                      </m:e>
                      <m:sub>
                        <m:r>
                          <a:rPr lang="en-ZA" sz="1600" i="1">
                            <a:latin typeface="Cambria Math"/>
                          </a:rPr>
                          <m:t>𝑠</m:t>
                        </m:r>
                      </m:sub>
                    </m:sSub>
                    <m:r>
                      <a:rPr lang="en-ZA" sz="1600" b="0" i="1" smtClean="0">
                        <a:latin typeface="Cambria Math"/>
                      </a:rPr>
                      <m:t>=</m:t>
                    </m:r>
                    <m:sSub>
                      <m:sSubPr>
                        <m:ctrlPr>
                          <a:rPr lang="en-ZA" sz="1600" i="1">
                            <a:latin typeface="Cambria Math"/>
                          </a:rPr>
                        </m:ctrlPr>
                      </m:sSubPr>
                      <m:e>
                        <m:r>
                          <a:rPr lang="en-ZA" sz="1600" i="1">
                            <a:latin typeface="Cambria Math"/>
                          </a:rPr>
                          <m:t>𝑓</m:t>
                        </m:r>
                      </m:e>
                      <m:sub>
                        <m:r>
                          <a:rPr lang="en-ZA" sz="1600" b="0" i="1" smtClean="0">
                            <a:latin typeface="Cambria Math"/>
                          </a:rPr>
                          <m:t>𝑏</m:t>
                        </m:r>
                      </m:sub>
                    </m:sSub>
                    <m:r>
                      <a:rPr lang="en-ZA" sz="1600" b="0" i="1" smtClean="0">
                        <a:latin typeface="Cambria Math"/>
                      </a:rPr>
                      <m:t>=</m:t>
                    </m:r>
                    <m:sSub>
                      <m:sSubPr>
                        <m:ctrlPr>
                          <a:rPr lang="en-ZA" sz="1600" i="1">
                            <a:latin typeface="Cambria Math"/>
                          </a:rPr>
                        </m:ctrlPr>
                      </m:sSubPr>
                      <m:e>
                        <m:r>
                          <a:rPr lang="en-ZA" sz="1600" i="1">
                            <a:latin typeface="Cambria Math"/>
                          </a:rPr>
                          <m:t>𝑓</m:t>
                        </m:r>
                      </m:e>
                      <m:sub>
                        <m:r>
                          <a:rPr lang="en-ZA" sz="1600" b="0" i="1" smtClean="0">
                            <a:latin typeface="Cambria Math"/>
                          </a:rPr>
                          <m:t>𝑝𝑙</m:t>
                        </m:r>
                      </m:sub>
                    </m:sSub>
                    <m:r>
                      <a:rPr lang="en-ZA" sz="1600" b="0" i="1" smtClean="0">
                        <a:latin typeface="Cambria Math"/>
                      </a:rPr>
                      <m:t>=</m:t>
                    </m:r>
                    <m:f>
                      <m:fPr>
                        <m:ctrlPr>
                          <a:rPr lang="en-ZA" sz="1600" b="0" i="1" smtClean="0">
                            <a:latin typeface="Cambria Math"/>
                          </a:rPr>
                        </m:ctrlPr>
                      </m:fPr>
                      <m:num>
                        <m:sSub>
                          <m:sSubPr>
                            <m:ctrlPr>
                              <a:rPr lang="en-ZA" sz="1600" b="0" i="1" smtClean="0">
                                <a:latin typeface="Cambria Math"/>
                              </a:rPr>
                            </m:ctrlPr>
                          </m:sSubPr>
                          <m:e>
                            <m:r>
                              <a:rPr lang="en-ZA" sz="1600" b="0" i="1" smtClean="0">
                                <a:latin typeface="Cambria Math"/>
                              </a:rPr>
                              <m:t>𝑅</m:t>
                            </m:r>
                          </m:e>
                          <m:sub>
                            <m:r>
                              <a:rPr lang="en-ZA" sz="1600" b="0" i="1" smtClean="0">
                                <a:latin typeface="Cambria Math"/>
                              </a:rPr>
                              <m:t>𝑝</m:t>
                            </m:r>
                            <m:r>
                              <a:rPr lang="en-ZA" sz="1600" b="0" i="1" smtClean="0">
                                <a:latin typeface="Cambria Math"/>
                              </a:rPr>
                              <m:t>0.2</m:t>
                            </m:r>
                            <m:r>
                              <a:rPr lang="en-ZA" sz="1600" b="0" i="1" smtClean="0">
                                <a:latin typeface="Cambria Math"/>
                              </a:rPr>
                              <m:t>𝑡</m:t>
                            </m:r>
                          </m:sub>
                        </m:sSub>
                      </m:num>
                      <m:den>
                        <m:r>
                          <a:rPr lang="en-ZA" sz="1600" b="0" i="1" smtClean="0">
                            <a:latin typeface="Cambria Math"/>
                          </a:rPr>
                          <m:t>1.5</m:t>
                        </m:r>
                      </m:den>
                    </m:f>
                    <m:r>
                      <a:rPr lang="en-ZA" sz="1600" b="0" i="1" smtClean="0">
                        <a:latin typeface="Cambria Math"/>
                      </a:rPr>
                      <m:t>=117 </m:t>
                    </m:r>
                    <m:r>
                      <m:rPr>
                        <m:sty m:val="p"/>
                      </m:rPr>
                      <a:rPr lang="en-ZA" sz="1600" b="0" i="0" smtClean="0">
                        <a:latin typeface="Cambria Math"/>
                      </a:rPr>
                      <m:t>MPa</m:t>
                    </m:r>
                  </m:oMath>
                </a14:m>
                <a:r>
                  <a:rPr lang="en-ZA" sz="1600" dirty="0" smtClean="0"/>
                  <a:t> </a:t>
                </a:r>
              </a:p>
              <a:p>
                <a:r>
                  <a:rPr lang="en-ZA" sz="1600" dirty="0"/>
                  <a:t>4.  If </a:t>
                </a:r>
                <a14:m>
                  <m:oMath xmlns:m="http://schemas.openxmlformats.org/officeDocument/2006/math">
                    <m:r>
                      <a:rPr lang="en-ZA" sz="1600" i="1">
                        <a:latin typeface="Cambria Math"/>
                      </a:rPr>
                      <m:t>𝑥</m:t>
                    </m:r>
                    <m:r>
                      <a:rPr lang="en-ZA" sz="1600" i="1">
                        <a:latin typeface="Cambria Math"/>
                        <a:ea typeface="Cambria Math"/>
                      </a:rPr>
                      <m:t>≥</m:t>
                    </m:r>
                    <m:sSub>
                      <m:sSubPr>
                        <m:ctrlPr>
                          <a:rPr lang="en-ZA" sz="1600" i="1">
                            <a:latin typeface="Cambria Math"/>
                            <a:ea typeface="Cambria Math"/>
                          </a:rPr>
                        </m:ctrlPr>
                      </m:sSubPr>
                      <m:e>
                        <m:r>
                          <a:rPr lang="en-ZA" sz="1600" i="1">
                            <a:latin typeface="Cambria Math"/>
                            <a:ea typeface="Cambria Math"/>
                          </a:rPr>
                          <m:t>𝑝</m:t>
                        </m:r>
                      </m:e>
                      <m:sub>
                        <m:r>
                          <a:rPr lang="en-ZA" sz="1600" i="1">
                            <a:latin typeface="Cambria Math"/>
                            <a:ea typeface="Cambria Math"/>
                          </a:rPr>
                          <m:t>𝑐</m:t>
                        </m:r>
                      </m:sub>
                    </m:sSub>
                    <m:sSub>
                      <m:sSubPr>
                        <m:ctrlPr>
                          <a:rPr lang="en-ZA" sz="1600" i="1">
                            <a:latin typeface="Cambria Math"/>
                            <a:ea typeface="Cambria Math"/>
                          </a:rPr>
                        </m:ctrlPr>
                      </m:sSubPr>
                      <m:e>
                        <m:r>
                          <a:rPr lang="en-ZA" sz="1600" i="1">
                            <a:latin typeface="Cambria Math"/>
                            <a:ea typeface="Cambria Math"/>
                          </a:rPr>
                          <m:t>𝐴</m:t>
                        </m:r>
                      </m:e>
                      <m:sub>
                        <m:r>
                          <a:rPr lang="en-ZA" sz="1600" i="1">
                            <a:latin typeface="Cambria Math"/>
                            <a:ea typeface="Cambria Math"/>
                          </a:rPr>
                          <m:t>𝑝</m:t>
                        </m:r>
                      </m:sub>
                    </m:sSub>
                  </m:oMath>
                </a14:m>
                <a:r>
                  <a:rPr lang="en-ZA" sz="1600" dirty="0"/>
                  <a:t> reinforcement is satisfactory</a:t>
                </a:r>
              </a:p>
              <a:p>
                <a:r>
                  <a:rPr lang="en-ZA" sz="1600" dirty="0"/>
                  <a:t>     with </a:t>
                </a:r>
                <a14:m>
                  <m:oMath xmlns:m="http://schemas.openxmlformats.org/officeDocument/2006/math">
                    <m:sSub>
                      <m:sSubPr>
                        <m:ctrlPr>
                          <a:rPr lang="en-ZA" sz="1600" i="1">
                            <a:latin typeface="Cambria Math"/>
                            <a:ea typeface="Cambria Math"/>
                          </a:rPr>
                        </m:ctrlPr>
                      </m:sSubPr>
                      <m:e>
                        <m:r>
                          <a:rPr lang="en-ZA" sz="1600" i="1">
                            <a:latin typeface="Cambria Math"/>
                            <a:ea typeface="Cambria Math"/>
                          </a:rPr>
                          <m:t>𝐴</m:t>
                        </m:r>
                      </m:e>
                      <m:sub>
                        <m:r>
                          <a:rPr lang="en-ZA" sz="1600" i="1">
                            <a:latin typeface="Cambria Math"/>
                            <a:ea typeface="Cambria Math"/>
                          </a:rPr>
                          <m:t>𝑝</m:t>
                        </m:r>
                      </m:sub>
                    </m:sSub>
                    <m:r>
                      <a:rPr lang="en-ZA" sz="1600" i="1">
                        <a:latin typeface="Cambria Math"/>
                        <a:ea typeface="Cambria Math"/>
                      </a:rPr>
                      <m:t>=</m:t>
                    </m:r>
                    <m:d>
                      <m:dPr>
                        <m:ctrlPr>
                          <a:rPr lang="en-ZA" sz="1600" i="1">
                            <a:latin typeface="Cambria Math"/>
                            <a:ea typeface="Cambria Math"/>
                          </a:rPr>
                        </m:ctrlPr>
                      </m:dPr>
                      <m:e>
                        <m:sSub>
                          <m:sSubPr>
                            <m:ctrlPr>
                              <a:rPr lang="en-ZA" sz="1600" i="1">
                                <a:latin typeface="Cambria Math"/>
                                <a:ea typeface="Cambria Math"/>
                              </a:rPr>
                            </m:ctrlPr>
                          </m:sSubPr>
                          <m:e>
                            <m:r>
                              <a:rPr lang="en-ZA" sz="1600" i="1">
                                <a:latin typeface="Cambria Math"/>
                                <a:ea typeface="Cambria Math"/>
                              </a:rPr>
                              <m:t>𝑙</m:t>
                            </m:r>
                          </m:e>
                          <m:sub>
                            <m:r>
                              <a:rPr lang="en-ZA" sz="1600" i="1">
                                <a:latin typeface="Cambria Math"/>
                                <a:ea typeface="Cambria Math"/>
                              </a:rPr>
                              <m:t>𝑠</m:t>
                            </m:r>
                          </m:sub>
                        </m:sSub>
                        <m:r>
                          <a:rPr lang="en-ZA" sz="1600" i="1">
                            <a:latin typeface="Cambria Math"/>
                            <a:ea typeface="Cambria Math"/>
                          </a:rPr>
                          <m:t>+</m:t>
                        </m:r>
                        <m:f>
                          <m:fPr>
                            <m:ctrlPr>
                              <a:rPr lang="en-ZA" sz="1600" i="1">
                                <a:latin typeface="Cambria Math"/>
                                <a:ea typeface="Cambria Math"/>
                              </a:rPr>
                            </m:ctrlPr>
                          </m:fPr>
                          <m:num>
                            <m:sSub>
                              <m:sSubPr>
                                <m:ctrlPr>
                                  <a:rPr lang="en-ZA" sz="1600" i="1">
                                    <a:latin typeface="Cambria Math"/>
                                    <a:ea typeface="Cambria Math"/>
                                  </a:rPr>
                                </m:ctrlPr>
                              </m:sSubPr>
                              <m:e>
                                <m:r>
                                  <a:rPr lang="en-ZA" sz="1600" i="1">
                                    <a:latin typeface="Cambria Math"/>
                                    <a:ea typeface="Cambria Math"/>
                                  </a:rPr>
                                  <m:t>𝑑</m:t>
                                </m:r>
                              </m:e>
                              <m:sub>
                                <m:r>
                                  <a:rPr lang="en-ZA" sz="1600" i="1">
                                    <a:latin typeface="Cambria Math"/>
                                    <a:ea typeface="Cambria Math"/>
                                  </a:rPr>
                                  <m:t>𝑜</m:t>
                                </m:r>
                              </m:sub>
                            </m:sSub>
                          </m:num>
                          <m:den>
                            <m:r>
                              <a:rPr lang="en-ZA" sz="1600" i="1">
                                <a:latin typeface="Cambria Math"/>
                                <a:ea typeface="Cambria Math"/>
                              </a:rPr>
                              <m:t>2</m:t>
                            </m:r>
                          </m:den>
                        </m:f>
                      </m:e>
                    </m:d>
                    <m:sSub>
                      <m:sSubPr>
                        <m:ctrlPr>
                          <a:rPr lang="en-ZA" sz="1600" i="1">
                            <a:latin typeface="Cambria Math"/>
                            <a:ea typeface="Cambria Math"/>
                          </a:rPr>
                        </m:ctrlPr>
                      </m:sSubPr>
                      <m:e>
                        <m:r>
                          <a:rPr lang="en-ZA" sz="1600" i="1">
                            <a:latin typeface="Cambria Math"/>
                            <a:ea typeface="Cambria Math"/>
                          </a:rPr>
                          <m:t>𝐷</m:t>
                        </m:r>
                      </m:e>
                      <m:sub>
                        <m:r>
                          <a:rPr lang="en-ZA" sz="1600" i="1">
                            <a:latin typeface="Cambria Math"/>
                            <a:ea typeface="Cambria Math"/>
                          </a:rPr>
                          <m:t>𝑖</m:t>
                        </m:r>
                      </m:sub>
                    </m:sSub>
                    <m:r>
                      <a:rPr lang="en-ZA" sz="1600" i="1">
                        <a:latin typeface="Cambria Math"/>
                        <a:ea typeface="Cambria Math"/>
                      </a:rPr>
                      <m:t>+</m:t>
                    </m:r>
                    <m:d>
                      <m:dPr>
                        <m:ctrlPr>
                          <a:rPr lang="en-ZA" sz="1600" i="1">
                            <a:latin typeface="Cambria Math"/>
                            <a:ea typeface="Cambria Math"/>
                          </a:rPr>
                        </m:ctrlPr>
                      </m:dPr>
                      <m:e>
                        <m:sSub>
                          <m:sSubPr>
                            <m:ctrlPr>
                              <a:rPr lang="en-ZA" sz="1600" i="1">
                                <a:latin typeface="Cambria Math"/>
                                <a:ea typeface="Cambria Math"/>
                              </a:rPr>
                            </m:ctrlPr>
                          </m:sSubPr>
                          <m:e>
                            <m:r>
                              <a:rPr lang="en-ZA" sz="1600" i="1">
                                <a:latin typeface="Cambria Math"/>
                                <a:ea typeface="Cambria Math"/>
                              </a:rPr>
                              <m:t>𝑙</m:t>
                            </m:r>
                          </m:e>
                          <m:sub>
                            <m:r>
                              <a:rPr lang="en-ZA" sz="1600" i="1">
                                <a:latin typeface="Cambria Math"/>
                                <a:ea typeface="Cambria Math"/>
                              </a:rPr>
                              <m:t>𝑏</m:t>
                            </m:r>
                          </m:sub>
                        </m:sSub>
                        <m:r>
                          <a:rPr lang="en-ZA" sz="1600" i="1">
                            <a:latin typeface="Cambria Math"/>
                            <a:ea typeface="Cambria Math"/>
                          </a:rPr>
                          <m:t>+</m:t>
                        </m:r>
                        <m:sSub>
                          <m:sSubPr>
                            <m:ctrlPr>
                              <a:rPr lang="en-ZA" sz="1600" i="1">
                                <a:latin typeface="Cambria Math"/>
                                <a:ea typeface="Cambria Math"/>
                              </a:rPr>
                            </m:ctrlPr>
                          </m:sSubPr>
                          <m:e>
                            <m:r>
                              <a:rPr lang="en-ZA" sz="1600" i="1">
                                <a:latin typeface="Cambria Math"/>
                                <a:ea typeface="Cambria Math"/>
                              </a:rPr>
                              <m:t>𝑒</m:t>
                            </m:r>
                          </m:e>
                          <m:sub>
                            <m:r>
                              <a:rPr lang="en-ZA" sz="1600" i="1">
                                <a:latin typeface="Cambria Math"/>
                                <a:ea typeface="Cambria Math"/>
                              </a:rPr>
                              <m:t>𝑎𝑠</m:t>
                            </m:r>
                          </m:sub>
                        </m:sSub>
                      </m:e>
                    </m:d>
                    <m:sSub>
                      <m:sSubPr>
                        <m:ctrlPr>
                          <a:rPr lang="en-ZA" sz="1600" i="1">
                            <a:latin typeface="Cambria Math"/>
                            <a:ea typeface="Cambria Math"/>
                          </a:rPr>
                        </m:ctrlPr>
                      </m:sSubPr>
                      <m:e>
                        <m:r>
                          <a:rPr lang="en-ZA" sz="1600" i="1">
                            <a:latin typeface="Cambria Math"/>
                            <a:ea typeface="Cambria Math"/>
                          </a:rPr>
                          <m:t>𝑑</m:t>
                        </m:r>
                      </m:e>
                      <m:sub>
                        <m:r>
                          <a:rPr lang="en-ZA" sz="1600" i="1">
                            <a:latin typeface="Cambria Math"/>
                            <a:ea typeface="Cambria Math"/>
                          </a:rPr>
                          <m:t>𝑖</m:t>
                        </m:r>
                      </m:sub>
                    </m:sSub>
                    <m:r>
                      <a:rPr lang="en-ZA" sz="1600" i="1">
                        <a:latin typeface="Cambria Math"/>
                        <a:ea typeface="Cambria Math"/>
                      </a:rPr>
                      <m:t>,</m:t>
                    </m:r>
                  </m:oMath>
                </a14:m>
                <a:endParaRPr lang="en-ZA" sz="1600" dirty="0"/>
              </a:p>
              <a:p>
                <a:r>
                  <a:rPr lang="en-ZA" sz="1600" dirty="0"/>
                  <a:t>     </a:t>
                </a:r>
                <a14:m>
                  <m:oMath xmlns:m="http://schemas.openxmlformats.org/officeDocument/2006/math">
                    <m:sSub>
                      <m:sSubPr>
                        <m:ctrlPr>
                          <a:rPr lang="en-ZA" sz="1600" i="1">
                            <a:latin typeface="Cambria Math"/>
                            <a:ea typeface="Cambria Math"/>
                          </a:rPr>
                        </m:ctrlPr>
                      </m:sSubPr>
                      <m:e>
                        <m:r>
                          <a:rPr lang="en-ZA" sz="1600" i="1">
                            <a:latin typeface="Cambria Math"/>
                            <a:ea typeface="Cambria Math"/>
                          </a:rPr>
                          <m:t>𝑙</m:t>
                        </m:r>
                      </m:e>
                      <m:sub>
                        <m:r>
                          <a:rPr lang="en-ZA" sz="1600" i="1">
                            <a:latin typeface="Cambria Math"/>
                            <a:ea typeface="Cambria Math"/>
                          </a:rPr>
                          <m:t>𝑠</m:t>
                        </m:r>
                      </m:sub>
                    </m:sSub>
                    <m:r>
                      <a:rPr lang="en-ZA" sz="1600">
                        <a:latin typeface="Cambria Math"/>
                        <a:ea typeface="Cambria Math"/>
                      </a:rPr>
                      <m:t>=</m:t>
                    </m:r>
                    <m:rad>
                      <m:radPr>
                        <m:degHide m:val="on"/>
                        <m:ctrlPr>
                          <a:rPr lang="en-ZA" sz="1600" i="1">
                            <a:latin typeface="Cambria Math"/>
                          </a:rPr>
                        </m:ctrlPr>
                      </m:radPr>
                      <m:deg/>
                      <m:e>
                        <m:sSub>
                          <m:sSubPr>
                            <m:ctrlPr>
                              <a:rPr lang="en-ZA" sz="1600" i="1">
                                <a:latin typeface="Cambria Math"/>
                              </a:rPr>
                            </m:ctrlPr>
                          </m:sSubPr>
                          <m:e>
                            <m:r>
                              <a:rPr lang="en-ZA" sz="1600" i="1">
                                <a:latin typeface="Cambria Math"/>
                              </a:rPr>
                              <m:t>𝐷</m:t>
                            </m:r>
                          </m:e>
                          <m:sub>
                            <m:r>
                              <a:rPr lang="en-ZA" sz="1600" i="1">
                                <a:latin typeface="Cambria Math"/>
                              </a:rPr>
                              <m:t>𝑒𝑞</m:t>
                            </m:r>
                            <m:r>
                              <a:rPr lang="en-ZA" sz="1600" b="0" i="1" smtClean="0">
                                <a:latin typeface="Cambria Math"/>
                              </a:rPr>
                              <m:t>𝑠</m:t>
                            </m:r>
                          </m:sub>
                        </m:sSub>
                        <m:sSub>
                          <m:sSubPr>
                            <m:ctrlPr>
                              <a:rPr lang="en-ZA" sz="1600" i="1">
                                <a:latin typeface="Cambria Math"/>
                              </a:rPr>
                            </m:ctrlPr>
                          </m:sSubPr>
                          <m:e>
                            <m:r>
                              <a:rPr lang="en-ZA" sz="1600" i="1">
                                <a:latin typeface="Cambria Math"/>
                              </a:rPr>
                              <m:t>𝑒</m:t>
                            </m:r>
                          </m:e>
                          <m:sub>
                            <m:r>
                              <a:rPr lang="en-ZA" sz="1600" i="1">
                                <a:latin typeface="Cambria Math"/>
                              </a:rPr>
                              <m:t>𝑎𝑠</m:t>
                            </m:r>
                          </m:sub>
                        </m:sSub>
                      </m:e>
                    </m:rad>
                    <m:r>
                      <a:rPr lang="en-ZA" sz="1600" i="1">
                        <a:latin typeface="Cambria Math"/>
                      </a:rPr>
                      <m:t>,</m:t>
                    </m:r>
                    <m:sSub>
                      <m:sSubPr>
                        <m:ctrlPr>
                          <a:rPr lang="en-ZA" sz="1600" i="1">
                            <a:latin typeface="Cambria Math"/>
                            <a:ea typeface="Cambria Math"/>
                          </a:rPr>
                        </m:ctrlPr>
                      </m:sSubPr>
                      <m:e>
                        <m:r>
                          <a:rPr lang="en-ZA" sz="1600" i="1">
                            <a:latin typeface="Cambria Math"/>
                            <a:ea typeface="Cambria Math"/>
                          </a:rPr>
                          <m:t>𝑙</m:t>
                        </m:r>
                      </m:e>
                      <m:sub>
                        <m:r>
                          <a:rPr lang="en-ZA" sz="1600" i="1">
                            <a:latin typeface="Cambria Math"/>
                            <a:ea typeface="Cambria Math"/>
                          </a:rPr>
                          <m:t>𝑏</m:t>
                        </m:r>
                      </m:sub>
                    </m:sSub>
                    <m:r>
                      <a:rPr lang="en-ZA" sz="1600">
                        <a:latin typeface="Cambria Math"/>
                        <a:ea typeface="Cambria Math"/>
                      </a:rPr>
                      <m:t>=</m:t>
                    </m:r>
                    <m:rad>
                      <m:radPr>
                        <m:degHide m:val="on"/>
                        <m:ctrlPr>
                          <a:rPr lang="en-ZA" sz="1600" i="1">
                            <a:latin typeface="Cambria Math"/>
                          </a:rPr>
                        </m:ctrlPr>
                      </m:radPr>
                      <m:deg/>
                      <m:e>
                        <m:sSub>
                          <m:sSubPr>
                            <m:ctrlPr>
                              <a:rPr lang="en-ZA" sz="1600" i="1">
                                <a:latin typeface="Cambria Math"/>
                              </a:rPr>
                            </m:ctrlPr>
                          </m:sSubPr>
                          <m:e>
                            <m:r>
                              <a:rPr lang="en-ZA" sz="1600" i="1">
                                <a:latin typeface="Cambria Math"/>
                              </a:rPr>
                              <m:t>𝑑</m:t>
                            </m:r>
                          </m:e>
                          <m:sub>
                            <m:r>
                              <a:rPr lang="en-ZA" sz="1600" i="1">
                                <a:latin typeface="Cambria Math"/>
                              </a:rPr>
                              <m:t>𝑒𝑞</m:t>
                            </m:r>
                            <m:r>
                              <a:rPr lang="en-ZA" sz="1600" b="0" i="1" smtClean="0">
                                <a:latin typeface="Cambria Math"/>
                              </a:rPr>
                              <m:t>𝑏</m:t>
                            </m:r>
                          </m:sub>
                        </m:sSub>
                        <m:sSub>
                          <m:sSubPr>
                            <m:ctrlPr>
                              <a:rPr lang="en-ZA" sz="1600" i="1">
                                <a:latin typeface="Cambria Math"/>
                              </a:rPr>
                            </m:ctrlPr>
                          </m:sSubPr>
                          <m:e>
                            <m:r>
                              <a:rPr lang="en-ZA" sz="1600" i="1">
                                <a:latin typeface="Cambria Math"/>
                              </a:rPr>
                              <m:t>𝑒</m:t>
                            </m:r>
                          </m:e>
                          <m:sub>
                            <m:r>
                              <a:rPr lang="en-ZA" sz="1600" i="1">
                                <a:latin typeface="Cambria Math"/>
                              </a:rPr>
                              <m:t>𝑎𝑏</m:t>
                            </m:r>
                          </m:sub>
                        </m:sSub>
                      </m:e>
                    </m:rad>
                  </m:oMath>
                </a14:m>
                <a:endParaRPr lang="en-ZA" sz="1600" dirty="0"/>
              </a:p>
              <a:p>
                <a:r>
                  <a:rPr lang="en-ZA" sz="1600" dirty="0"/>
                  <a:t>     and </a:t>
                </a:r>
                <a14:m>
                  <m:oMath xmlns:m="http://schemas.openxmlformats.org/officeDocument/2006/math">
                    <m:sSub>
                      <m:sSubPr>
                        <m:ctrlPr>
                          <a:rPr lang="en-ZA" sz="1600" i="1">
                            <a:latin typeface="Cambria Math"/>
                            <a:ea typeface="Cambria Math"/>
                          </a:rPr>
                        </m:ctrlPr>
                      </m:sSubPr>
                      <m:e>
                        <m:r>
                          <a:rPr lang="en-ZA" sz="1600" i="1">
                            <a:latin typeface="Cambria Math"/>
                            <a:ea typeface="Cambria Math"/>
                          </a:rPr>
                          <m:t>𝑙</m:t>
                        </m:r>
                      </m:e>
                      <m:sub>
                        <m:r>
                          <a:rPr lang="en-ZA" sz="1600" i="1">
                            <a:latin typeface="Cambria Math"/>
                            <a:ea typeface="Cambria Math"/>
                          </a:rPr>
                          <m:t>𝑝𝑙</m:t>
                        </m:r>
                      </m:sub>
                    </m:sSub>
                    <m:r>
                      <a:rPr lang="en-ZA" sz="1600" i="1" smtClean="0">
                        <a:latin typeface="Cambria Math"/>
                        <a:ea typeface="Cambria Math"/>
                      </a:rPr>
                      <m:t>≤</m:t>
                    </m:r>
                    <m:sSub>
                      <m:sSubPr>
                        <m:ctrlPr>
                          <a:rPr lang="en-ZA" sz="1600" i="1">
                            <a:latin typeface="Cambria Math"/>
                            <a:ea typeface="Cambria Math"/>
                          </a:rPr>
                        </m:ctrlPr>
                      </m:sSubPr>
                      <m:e>
                        <m:r>
                          <a:rPr lang="en-ZA" sz="1600" i="1">
                            <a:latin typeface="Cambria Math"/>
                            <a:ea typeface="Cambria Math"/>
                          </a:rPr>
                          <m:t>𝑙</m:t>
                        </m:r>
                      </m:e>
                      <m:sub>
                        <m:r>
                          <a:rPr lang="en-ZA" sz="1600" i="1">
                            <a:latin typeface="Cambria Math"/>
                            <a:ea typeface="Cambria Math"/>
                          </a:rPr>
                          <m:t>𝑠</m:t>
                        </m:r>
                      </m:sub>
                    </m:sSub>
                    <m:r>
                      <a:rPr lang="en-ZA" sz="1600" i="1">
                        <a:latin typeface="Cambria Math"/>
                        <a:ea typeface="Cambria Math"/>
                      </a:rPr>
                      <m:t>,</m:t>
                    </m:r>
                    <m:sSub>
                      <m:sSubPr>
                        <m:ctrlPr>
                          <a:rPr lang="en-ZA" sz="1600" i="1">
                            <a:latin typeface="Cambria Math"/>
                          </a:rPr>
                        </m:ctrlPr>
                      </m:sSubPr>
                      <m:e>
                        <m:r>
                          <a:rPr lang="en-ZA" sz="1600" i="1">
                            <a:latin typeface="Cambria Math"/>
                          </a:rPr>
                          <m:t>𝑒</m:t>
                        </m:r>
                      </m:e>
                      <m:sub>
                        <m:r>
                          <a:rPr lang="en-ZA" sz="1600" i="1">
                            <a:latin typeface="Cambria Math"/>
                          </a:rPr>
                          <m:t>𝑎𝑝𝑙</m:t>
                        </m:r>
                      </m:sub>
                    </m:sSub>
                    <m:r>
                      <a:rPr lang="en-ZA" sz="1600" i="1">
                        <a:latin typeface="Cambria Math"/>
                        <a:ea typeface="Cambria Math"/>
                      </a:rPr>
                      <m:t>≤</m:t>
                    </m:r>
                    <m:sSub>
                      <m:sSubPr>
                        <m:ctrlPr>
                          <a:rPr lang="en-ZA" sz="1600" i="1">
                            <a:latin typeface="Cambria Math"/>
                          </a:rPr>
                        </m:ctrlPr>
                      </m:sSubPr>
                      <m:e>
                        <m:r>
                          <a:rPr lang="en-ZA" sz="1600" i="1">
                            <a:latin typeface="Cambria Math"/>
                          </a:rPr>
                          <m:t>𝑒</m:t>
                        </m:r>
                      </m:e>
                      <m:sub>
                        <m:r>
                          <a:rPr lang="en-ZA" sz="1600" i="1">
                            <a:latin typeface="Cambria Math"/>
                          </a:rPr>
                          <m:t>𝑎𝑠</m:t>
                        </m:r>
                      </m:sub>
                    </m:sSub>
                  </m:oMath>
                </a14:m>
                <a:endParaRPr lang="en-ZA" sz="16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438150" y="3212976"/>
                <a:ext cx="8238306" cy="2557431"/>
              </a:xfrm>
              <a:prstGeom prst="rect">
                <a:avLst/>
              </a:prstGeom>
              <a:blipFill rotWithShape="1">
                <a:blip r:embed="rId3"/>
                <a:stretch>
                  <a:fillRect l="-444" b="-1190"/>
                </a:stretch>
              </a:blipFill>
            </p:spPr>
            <p:txBody>
              <a:bodyPr/>
              <a:lstStyle/>
              <a:p>
                <a:r>
                  <a:rPr lang="en-GB">
                    <a:noFill/>
                  </a:rPr>
                  <a:t> </a:t>
                </a:r>
              </a:p>
            </p:txBody>
          </p:sp>
        </mc:Fallback>
      </mc:AlternateContent>
    </p:spTree>
    <p:extLst>
      <p:ext uri="{BB962C8B-B14F-4D97-AF65-F5344CB8AC3E}">
        <p14:creationId xmlns:p14="http://schemas.microsoft.com/office/powerpoint/2010/main" val="7190830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6E0872-5477-492E-B8D5-6A9ED4149462}" type="slidenum">
              <a:rPr lang="en-ZA" smtClean="0">
                <a:solidFill>
                  <a:srgbClr val="83725B"/>
                </a:solidFill>
              </a:rPr>
              <a:pPr eaLnBrk="1" hangingPunct="1"/>
              <a:t>9</a:t>
            </a:fld>
            <a:endParaRPr lang="en-ZA" smtClean="0">
              <a:solidFill>
                <a:srgbClr val="83725B"/>
              </a:solidFill>
            </a:endParaRPr>
          </a:p>
        </p:txBody>
      </p:sp>
      <p:sp>
        <p:nvSpPr>
          <p:cNvPr id="23556" name="Rectangle 2"/>
          <p:cNvSpPr>
            <a:spLocks noGrp="1" noChangeArrowheads="1"/>
          </p:cNvSpPr>
          <p:nvPr>
            <p:ph type="title" idx="4294967295"/>
          </p:nvPr>
        </p:nvSpPr>
        <p:spPr>
          <a:xfrm>
            <a:off x="438150" y="166688"/>
            <a:ext cx="6519863" cy="666750"/>
          </a:xfrm>
        </p:spPr>
        <p:txBody>
          <a:bodyPr/>
          <a:lstStyle/>
          <a:p>
            <a:pPr eaLnBrk="1" hangingPunct="1"/>
            <a:r>
              <a:rPr lang="en-US" dirty="0"/>
              <a:t>Using a design code to determine reinforcement</a:t>
            </a:r>
            <a:endParaRPr lang="en-US" dirty="0" smtClean="0"/>
          </a:p>
        </p:txBody>
      </p:sp>
      <p:sp>
        <p:nvSpPr>
          <p:cNvPr id="23557"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a:solidFill>
                  <a:srgbClr val="003896"/>
                </a:solidFill>
              </a:rPr>
              <a:t>Determining the amount reinforcement:</a:t>
            </a:r>
          </a:p>
        </p:txBody>
      </p:sp>
      <p:pic>
        <p:nvPicPr>
          <p:cNvPr id="23558" name="Picture 8"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l="7167" t="7591" r="4968"/>
          <a:stretch>
            <a:fillRect/>
          </a:stretch>
        </p:blipFill>
        <p:spPr bwMode="auto">
          <a:xfrm>
            <a:off x="2454275" y="1557338"/>
            <a:ext cx="42481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438150" y="3212976"/>
                <a:ext cx="8238306" cy="2630464"/>
              </a:xfrm>
              <a:prstGeom prst="rect">
                <a:avLst/>
              </a:prstGeom>
              <a:noFill/>
            </p:spPr>
            <p:txBody>
              <a:bodyPr wrap="square" rtlCol="0">
                <a:spAutoFit/>
              </a:bodyPr>
              <a:lstStyle/>
              <a:p>
                <a:pPr marL="342900" indent="-342900">
                  <a:buAutoNum type="arabicPeriod" startAt="5"/>
                </a:pPr>
                <a:r>
                  <a:rPr lang="en-ZA" sz="1600" dirty="0" smtClean="0"/>
                  <a:t>For </a:t>
                </a:r>
                <a14:m>
                  <m:oMath xmlns:m="http://schemas.openxmlformats.org/officeDocument/2006/math">
                    <m:sSub>
                      <m:sSubPr>
                        <m:ctrlPr>
                          <a:rPr lang="en-ZA" sz="1600" i="1">
                            <a:latin typeface="Cambria Math"/>
                            <a:ea typeface="Cambria Math"/>
                          </a:rPr>
                        </m:ctrlPr>
                      </m:sSubPr>
                      <m:e>
                        <m:r>
                          <a:rPr lang="en-ZA" sz="1600" i="1">
                            <a:latin typeface="Cambria Math"/>
                            <a:ea typeface="Cambria Math"/>
                          </a:rPr>
                          <m:t>𝑙</m:t>
                        </m:r>
                      </m:e>
                      <m:sub>
                        <m:r>
                          <a:rPr lang="en-ZA" sz="1600" i="1">
                            <a:latin typeface="Cambria Math"/>
                            <a:ea typeface="Cambria Math"/>
                          </a:rPr>
                          <m:t>𝑝𝑙</m:t>
                        </m:r>
                      </m:sub>
                    </m:sSub>
                    <m:r>
                      <a:rPr lang="en-ZA" sz="1600" i="1" smtClean="0">
                        <a:latin typeface="Cambria Math"/>
                        <a:ea typeface="Cambria Math"/>
                      </a:rPr>
                      <m:t>=</m:t>
                    </m:r>
                    <m:r>
                      <a:rPr lang="en-ZA" sz="1600" b="0" i="1" smtClean="0">
                        <a:latin typeface="Cambria Math"/>
                        <a:ea typeface="Cambria Math"/>
                      </a:rPr>
                      <m:t>30 </m:t>
                    </m:r>
                    <m:r>
                      <m:rPr>
                        <m:sty m:val="p"/>
                      </m:rPr>
                      <a:rPr lang="en-ZA" sz="1600" b="0" i="0" smtClean="0">
                        <a:latin typeface="Cambria Math"/>
                        <a:ea typeface="Cambria Math"/>
                      </a:rPr>
                      <m:t>mm</m:t>
                    </m:r>
                    <m:r>
                      <a:rPr lang="en-ZA" sz="1600" b="0" i="1" smtClean="0">
                        <a:latin typeface="Cambria Math"/>
                        <a:ea typeface="Cambria Math"/>
                      </a:rPr>
                      <m:t>,</m:t>
                    </m:r>
                  </m:oMath>
                </a14:m>
                <a:r>
                  <a:rPr lang="en-ZA" sz="1600" dirty="0" smtClean="0"/>
                  <a:t> </a:t>
                </a:r>
                <a14:m>
                  <m:oMath xmlns:m="http://schemas.openxmlformats.org/officeDocument/2006/math">
                    <m:sSub>
                      <m:sSubPr>
                        <m:ctrlPr>
                          <a:rPr lang="en-ZA" sz="1600" i="1">
                            <a:latin typeface="Cambria Math"/>
                            <a:ea typeface="Cambria Math"/>
                          </a:rPr>
                        </m:ctrlPr>
                      </m:sSubPr>
                      <m:e>
                        <m:r>
                          <a:rPr lang="en-ZA" sz="1600" i="1">
                            <a:latin typeface="Cambria Math"/>
                            <a:ea typeface="Cambria Math"/>
                          </a:rPr>
                          <m:t>𝑙</m:t>
                        </m:r>
                      </m:e>
                      <m:sub>
                        <m:r>
                          <a:rPr lang="en-ZA" sz="1600" b="0" i="1" smtClean="0">
                            <a:latin typeface="Cambria Math"/>
                            <a:ea typeface="Cambria Math"/>
                          </a:rPr>
                          <m:t>𝑠</m:t>
                        </m:r>
                      </m:sub>
                    </m:sSub>
                    <m:r>
                      <a:rPr lang="en-ZA" sz="1600" b="0" i="1" smtClean="0">
                        <a:latin typeface="Cambria Math"/>
                        <a:ea typeface="Cambria Math"/>
                      </a:rPr>
                      <m:t>=83 </m:t>
                    </m:r>
                    <m:r>
                      <m:rPr>
                        <m:sty m:val="p"/>
                      </m:rPr>
                      <a:rPr lang="en-ZA" sz="1600" b="0" i="0" smtClean="0">
                        <a:latin typeface="Cambria Math"/>
                        <a:ea typeface="Cambria Math"/>
                      </a:rPr>
                      <m:t>mm</m:t>
                    </m:r>
                    <m:r>
                      <a:rPr lang="en-ZA" sz="1600" b="0" i="1" smtClean="0">
                        <a:latin typeface="Cambria Math"/>
                        <a:ea typeface="Cambria Math"/>
                      </a:rPr>
                      <m:t> ,</m:t>
                    </m:r>
                  </m:oMath>
                </a14:m>
                <a:r>
                  <a:rPr lang="en-ZA" sz="1600" b="0" i="1" dirty="0" smtClean="0">
                    <a:latin typeface="Cambria Math"/>
                    <a:ea typeface="Cambria Math"/>
                  </a:rPr>
                  <a:t> </a:t>
                </a:r>
                <a14:m>
                  <m:oMath xmlns:m="http://schemas.openxmlformats.org/officeDocument/2006/math">
                    <m:sSub>
                      <m:sSubPr>
                        <m:ctrlPr>
                          <a:rPr lang="en-ZA" sz="1600" i="1">
                            <a:latin typeface="Cambria Math"/>
                            <a:ea typeface="Cambria Math"/>
                          </a:rPr>
                        </m:ctrlPr>
                      </m:sSubPr>
                      <m:e>
                        <m:r>
                          <a:rPr lang="en-ZA" sz="1600" i="1">
                            <a:latin typeface="Cambria Math"/>
                            <a:ea typeface="Cambria Math"/>
                          </a:rPr>
                          <m:t>𝑙</m:t>
                        </m:r>
                      </m:e>
                      <m:sub>
                        <m:r>
                          <a:rPr lang="en-ZA" sz="1600" b="0" i="1" smtClean="0">
                            <a:latin typeface="Cambria Math"/>
                            <a:ea typeface="Cambria Math"/>
                          </a:rPr>
                          <m:t>𝑏</m:t>
                        </m:r>
                      </m:sub>
                    </m:sSub>
                    <m:r>
                      <a:rPr lang="en-ZA" sz="1600" i="1">
                        <a:latin typeface="Cambria Math"/>
                        <a:ea typeface="Cambria Math"/>
                      </a:rPr>
                      <m:t>=</m:t>
                    </m:r>
                    <m:r>
                      <a:rPr lang="en-ZA" sz="1600" b="0" i="1" smtClean="0">
                        <a:latin typeface="Cambria Math"/>
                        <a:ea typeface="Cambria Math"/>
                      </a:rPr>
                      <m:t>78</m:t>
                    </m:r>
                    <m:r>
                      <a:rPr lang="en-ZA" sz="1600" i="1">
                        <a:latin typeface="Cambria Math"/>
                        <a:ea typeface="Cambria Math"/>
                      </a:rPr>
                      <m:t> </m:t>
                    </m:r>
                    <m:r>
                      <m:rPr>
                        <m:sty m:val="p"/>
                      </m:rPr>
                      <a:rPr lang="en-ZA" sz="1600">
                        <a:latin typeface="Cambria Math"/>
                        <a:ea typeface="Cambria Math"/>
                      </a:rPr>
                      <m:t>mm</m:t>
                    </m:r>
                    <m:r>
                      <a:rPr lang="en-ZA" sz="1600" i="1">
                        <a:latin typeface="Cambria Math"/>
                        <a:ea typeface="Cambria Math"/>
                      </a:rPr>
                      <m:t> </m:t>
                    </m:r>
                  </m:oMath>
                </a14:m>
                <a:endParaRPr lang="en-ZA" sz="1600" b="0" i="1" dirty="0" smtClean="0">
                  <a:latin typeface="Cambria Math"/>
                  <a:ea typeface="Cambria Math"/>
                </a:endParaRPr>
              </a:p>
              <a:p>
                <a:r>
                  <a:rPr lang="en-ZA" sz="1600" dirty="0" smtClean="0"/>
                  <a:t>6. </a:t>
                </a:r>
                <a14:m>
                  <m:oMath xmlns:m="http://schemas.openxmlformats.org/officeDocument/2006/math">
                    <m:sSub>
                      <m:sSubPr>
                        <m:ctrlPr>
                          <a:rPr lang="en-ZA" sz="1600" i="1">
                            <a:latin typeface="Cambria Math"/>
                          </a:rPr>
                        </m:ctrlPr>
                      </m:sSubPr>
                      <m:e>
                        <m:r>
                          <a:rPr lang="en-ZA" sz="1600" i="1">
                            <a:latin typeface="Cambria Math"/>
                          </a:rPr>
                          <m:t>𝑒</m:t>
                        </m:r>
                      </m:e>
                      <m:sub>
                        <m:r>
                          <a:rPr lang="en-ZA" sz="1600" i="1">
                            <a:latin typeface="Cambria Math"/>
                          </a:rPr>
                          <m:t>𝑎𝑝𝑙</m:t>
                        </m:r>
                      </m:sub>
                    </m:sSub>
                    <m:r>
                      <a:rPr lang="en-ZA" sz="1600" b="0" i="1" smtClean="0">
                        <a:latin typeface="Cambria Math"/>
                      </a:rPr>
                      <m:t>=25 </m:t>
                    </m:r>
                    <m:r>
                      <m:rPr>
                        <m:sty m:val="p"/>
                      </m:rPr>
                      <a:rPr lang="en-ZA" sz="1600" b="0" i="0" smtClean="0">
                        <a:latin typeface="Cambria Math"/>
                      </a:rPr>
                      <m:t>mm</m:t>
                    </m:r>
                    <m:r>
                      <a:rPr lang="en-ZA" sz="1600" b="0" i="1" smtClean="0">
                        <a:latin typeface="Cambria Math"/>
                      </a:rPr>
                      <m:t>,</m:t>
                    </m:r>
                    <m:sSub>
                      <m:sSubPr>
                        <m:ctrlPr>
                          <a:rPr lang="en-ZA" sz="1600" i="1">
                            <a:latin typeface="Cambria Math"/>
                            <a:ea typeface="Cambria Math"/>
                          </a:rPr>
                        </m:ctrlPr>
                      </m:sSubPr>
                      <m:e>
                        <m:r>
                          <a:rPr lang="en-ZA" sz="1600" b="0" i="1" smtClean="0">
                            <a:latin typeface="Cambria Math"/>
                            <a:ea typeface="Cambria Math"/>
                          </a:rPr>
                          <m:t> </m:t>
                        </m:r>
                        <m:r>
                          <a:rPr lang="en-ZA" sz="1600" i="1">
                            <a:latin typeface="Cambria Math"/>
                            <a:ea typeface="Cambria Math"/>
                          </a:rPr>
                          <m:t>𝑒</m:t>
                        </m:r>
                      </m:e>
                      <m:sub>
                        <m:r>
                          <a:rPr lang="en-ZA" sz="1600" i="1">
                            <a:latin typeface="Cambria Math"/>
                            <a:ea typeface="Cambria Math"/>
                          </a:rPr>
                          <m:t>𝑎</m:t>
                        </m:r>
                        <m:r>
                          <a:rPr lang="en-ZA" sz="1600" b="0" i="1" smtClean="0">
                            <a:latin typeface="Cambria Math"/>
                            <a:ea typeface="Cambria Math"/>
                          </a:rPr>
                          <m:t>𝑠</m:t>
                        </m:r>
                      </m:sub>
                    </m:sSub>
                    <m:r>
                      <a:rPr lang="en-ZA" sz="1600" b="0" i="1" smtClean="0">
                        <a:latin typeface="Cambria Math"/>
                        <a:ea typeface="Cambria Math"/>
                      </a:rPr>
                      <m:t>=25 </m:t>
                    </m:r>
                    <m:r>
                      <m:rPr>
                        <m:sty m:val="p"/>
                      </m:rPr>
                      <a:rPr lang="en-ZA" sz="1600" b="0" i="0" smtClean="0">
                        <a:latin typeface="Cambria Math"/>
                        <a:ea typeface="Cambria Math"/>
                      </a:rPr>
                      <m:t>mm</m:t>
                    </m:r>
                    <m:r>
                      <a:rPr lang="en-ZA" sz="1600" b="0" i="1" smtClean="0">
                        <a:latin typeface="Cambria Math"/>
                        <a:ea typeface="Cambria Math"/>
                      </a:rPr>
                      <m:t>,</m:t>
                    </m:r>
                    <m:sSub>
                      <m:sSubPr>
                        <m:ctrlPr>
                          <a:rPr lang="en-ZA" sz="1600" i="1">
                            <a:latin typeface="Cambria Math"/>
                            <a:ea typeface="Cambria Math"/>
                          </a:rPr>
                        </m:ctrlPr>
                      </m:sSubPr>
                      <m:e>
                        <m:r>
                          <a:rPr lang="en-ZA" sz="1600" i="1">
                            <a:latin typeface="Cambria Math"/>
                            <a:ea typeface="Cambria Math"/>
                          </a:rPr>
                          <m:t> </m:t>
                        </m:r>
                        <m:r>
                          <a:rPr lang="en-ZA" sz="1600" i="1">
                            <a:latin typeface="Cambria Math"/>
                            <a:ea typeface="Cambria Math"/>
                          </a:rPr>
                          <m:t>𝑒</m:t>
                        </m:r>
                      </m:e>
                      <m:sub>
                        <m:r>
                          <a:rPr lang="en-ZA" sz="1600" i="1">
                            <a:latin typeface="Cambria Math"/>
                            <a:ea typeface="Cambria Math"/>
                          </a:rPr>
                          <m:t>𝑎</m:t>
                        </m:r>
                        <m:r>
                          <a:rPr lang="en-ZA" sz="1600" b="0" i="1" smtClean="0">
                            <a:latin typeface="Cambria Math"/>
                            <a:ea typeface="Cambria Math"/>
                          </a:rPr>
                          <m:t>𝑏</m:t>
                        </m:r>
                      </m:sub>
                    </m:sSub>
                    <m:r>
                      <a:rPr lang="en-ZA" sz="1600" i="1">
                        <a:latin typeface="Cambria Math"/>
                        <a:ea typeface="Cambria Math"/>
                      </a:rPr>
                      <m:t>=</m:t>
                    </m:r>
                    <m:r>
                      <a:rPr lang="en-ZA" sz="1600" b="0" i="1" smtClean="0">
                        <a:latin typeface="Cambria Math"/>
                        <a:ea typeface="Cambria Math"/>
                      </a:rPr>
                      <m:t>30</m:t>
                    </m:r>
                    <m:r>
                      <a:rPr lang="en-ZA" sz="1600" i="1">
                        <a:latin typeface="Cambria Math"/>
                        <a:ea typeface="Cambria Math"/>
                      </a:rPr>
                      <m:t> </m:t>
                    </m:r>
                    <m:r>
                      <m:rPr>
                        <m:sty m:val="p"/>
                      </m:rPr>
                      <a:rPr lang="en-ZA" sz="1600" i="0">
                        <a:latin typeface="Cambria Math"/>
                        <a:ea typeface="Cambria Math"/>
                      </a:rPr>
                      <m:t>mm</m:t>
                    </m:r>
                  </m:oMath>
                </a14:m>
                <a:endParaRPr lang="en-ZA" sz="1600" b="0" dirty="0" smtClean="0">
                  <a:ea typeface="Cambria Math"/>
                </a:endParaRPr>
              </a:p>
              <a:p>
                <a:r>
                  <a:rPr lang="en-ZA" sz="1600" b="0" dirty="0" smtClean="0">
                    <a:latin typeface="Cambria Math"/>
                  </a:rPr>
                  <a:t>       (</a:t>
                </a:r>
                <a:r>
                  <a:rPr lang="en-ZA" sz="1600" dirty="0" smtClean="0">
                    <a:latin typeface="Cambria Math"/>
                  </a:rPr>
                  <a:t>In</a:t>
                </a:r>
                <a:r>
                  <a:rPr lang="en-ZA" sz="1600" b="0" dirty="0" smtClean="0">
                    <a:latin typeface="Cambria Math"/>
                  </a:rPr>
                  <a:t>creased branch thickness)</a:t>
                </a:r>
                <a:endParaRPr lang="en-ZA" sz="1600" dirty="0">
                  <a:latin typeface="Cambria Math"/>
                </a:endParaRPr>
              </a:p>
              <a:p>
                <a:r>
                  <a:rPr lang="en-ZA" sz="1600" dirty="0">
                    <a:ea typeface="Cambria Math"/>
                  </a:rPr>
                  <a:t>7</a:t>
                </a:r>
                <a:r>
                  <a:rPr lang="en-ZA" sz="1600" dirty="0" smtClean="0">
                    <a:ea typeface="Cambria Math"/>
                  </a:rPr>
                  <a:t>. </a:t>
                </a:r>
                <a14:m>
                  <m:oMath xmlns:m="http://schemas.openxmlformats.org/officeDocument/2006/math">
                    <m:sSub>
                      <m:sSubPr>
                        <m:ctrlPr>
                          <a:rPr lang="en-ZA" sz="1600" i="1">
                            <a:latin typeface="Cambria Math"/>
                            <a:ea typeface="Cambria Math"/>
                          </a:rPr>
                        </m:ctrlPr>
                      </m:sSubPr>
                      <m:e>
                        <m:r>
                          <a:rPr lang="en-ZA" sz="1600" i="1">
                            <a:latin typeface="Cambria Math"/>
                            <a:ea typeface="Cambria Math"/>
                          </a:rPr>
                          <m:t>𝑝</m:t>
                        </m:r>
                      </m:e>
                      <m:sub>
                        <m:r>
                          <a:rPr lang="en-ZA" sz="1600" i="1">
                            <a:latin typeface="Cambria Math"/>
                            <a:ea typeface="Cambria Math"/>
                          </a:rPr>
                          <m:t>𝑐</m:t>
                        </m:r>
                      </m:sub>
                    </m:sSub>
                    <m:sSub>
                      <m:sSubPr>
                        <m:ctrlPr>
                          <a:rPr lang="en-ZA" sz="1600" i="1">
                            <a:latin typeface="Cambria Math"/>
                            <a:ea typeface="Cambria Math"/>
                          </a:rPr>
                        </m:ctrlPr>
                      </m:sSubPr>
                      <m:e>
                        <m:r>
                          <a:rPr lang="en-ZA" sz="1600" i="1">
                            <a:latin typeface="Cambria Math"/>
                            <a:ea typeface="Cambria Math"/>
                          </a:rPr>
                          <m:t>𝐴</m:t>
                        </m:r>
                      </m:e>
                      <m:sub>
                        <m:r>
                          <a:rPr lang="en-ZA" sz="1600" i="1">
                            <a:latin typeface="Cambria Math"/>
                            <a:ea typeface="Cambria Math"/>
                          </a:rPr>
                          <m:t>𝑝</m:t>
                        </m:r>
                      </m:sub>
                    </m:sSub>
                    <m:r>
                      <a:rPr lang="en-ZA" sz="1600" b="0" i="1" smtClean="0">
                        <a:latin typeface="Cambria Math"/>
                        <a:ea typeface="Cambria Math"/>
                      </a:rPr>
                      <m:t>=569.34</m:t>
                    </m:r>
                    <m:r>
                      <a:rPr lang="en-ZA" sz="1600" b="0" i="0" smtClean="0">
                        <a:latin typeface="Cambria Math"/>
                        <a:ea typeface="Cambria Math"/>
                      </a:rPr>
                      <m:t> </m:t>
                    </m:r>
                    <m:r>
                      <m:rPr>
                        <m:sty m:val="p"/>
                      </m:rPr>
                      <a:rPr lang="en-ZA" sz="1600" b="0" i="0" smtClean="0">
                        <a:latin typeface="Cambria Math"/>
                        <a:ea typeface="Cambria Math"/>
                      </a:rPr>
                      <m:t>kN</m:t>
                    </m:r>
                  </m:oMath>
                </a14:m>
                <a:r>
                  <a:rPr lang="en-ZA" sz="1600" b="0" i="1" dirty="0" smtClean="0">
                    <a:latin typeface="Cambria Math"/>
                  </a:rPr>
                  <a:t> </a:t>
                </a:r>
              </a:p>
              <a:p>
                <a:r>
                  <a:rPr lang="en-ZA" sz="1600" dirty="0"/>
                  <a:t>8</a:t>
                </a:r>
                <a:r>
                  <a:rPr lang="en-ZA" sz="1600" dirty="0" smtClean="0"/>
                  <a:t>. </a:t>
                </a:r>
                <a14:m>
                  <m:oMath xmlns:m="http://schemas.openxmlformats.org/officeDocument/2006/math">
                    <m:r>
                      <a:rPr lang="en-ZA" sz="1600" i="1">
                        <a:latin typeface="Cambria Math"/>
                      </a:rPr>
                      <m:t>𝑥</m:t>
                    </m:r>
                    <m:r>
                      <a:rPr lang="en-ZA" sz="1600" b="0" i="1" smtClean="0">
                        <a:latin typeface="Cambria Math"/>
                      </a:rPr>
                      <m:t>=586,69</m:t>
                    </m:r>
                    <m:r>
                      <m:rPr>
                        <m:sty m:val="p"/>
                      </m:rPr>
                      <a:rPr lang="en-ZA" sz="1600" b="0" i="0" smtClean="0">
                        <a:latin typeface="Cambria Math"/>
                      </a:rPr>
                      <m:t>kN</m:t>
                    </m:r>
                    <m:r>
                      <a:rPr lang="en-ZA" sz="1600" b="0" i="1" smtClean="0">
                        <a:latin typeface="Cambria Math"/>
                      </a:rPr>
                      <m:t> </m:t>
                    </m:r>
                  </m:oMath>
                </a14:m>
                <a:r>
                  <a:rPr lang="en-ZA" sz="1600" b="0" dirty="0" smtClean="0"/>
                  <a:t>&gt; </a:t>
                </a:r>
                <a14:m>
                  <m:oMath xmlns:m="http://schemas.openxmlformats.org/officeDocument/2006/math">
                    <m:sSub>
                      <m:sSubPr>
                        <m:ctrlPr>
                          <a:rPr lang="en-ZA" sz="1600" i="1">
                            <a:latin typeface="Cambria Math"/>
                            <a:ea typeface="Cambria Math"/>
                          </a:rPr>
                        </m:ctrlPr>
                      </m:sSubPr>
                      <m:e>
                        <m:r>
                          <a:rPr lang="en-ZA" sz="1600" i="1">
                            <a:latin typeface="Cambria Math"/>
                            <a:ea typeface="Cambria Math"/>
                          </a:rPr>
                          <m:t>𝑝</m:t>
                        </m:r>
                      </m:e>
                      <m:sub>
                        <m:r>
                          <a:rPr lang="en-ZA" sz="1600" i="1">
                            <a:latin typeface="Cambria Math"/>
                            <a:ea typeface="Cambria Math"/>
                          </a:rPr>
                          <m:t>𝑐</m:t>
                        </m:r>
                      </m:sub>
                    </m:sSub>
                    <m:sSub>
                      <m:sSubPr>
                        <m:ctrlPr>
                          <a:rPr lang="en-ZA" sz="1600" i="1">
                            <a:latin typeface="Cambria Math"/>
                            <a:ea typeface="Cambria Math"/>
                          </a:rPr>
                        </m:ctrlPr>
                      </m:sSubPr>
                      <m:e>
                        <m:r>
                          <a:rPr lang="en-ZA" sz="1600" i="1">
                            <a:latin typeface="Cambria Math"/>
                            <a:ea typeface="Cambria Math"/>
                          </a:rPr>
                          <m:t>𝐴</m:t>
                        </m:r>
                      </m:e>
                      <m:sub>
                        <m:r>
                          <a:rPr lang="en-ZA" sz="1600" i="1">
                            <a:latin typeface="Cambria Math"/>
                            <a:ea typeface="Cambria Math"/>
                          </a:rPr>
                          <m:t>𝑝</m:t>
                        </m:r>
                      </m:sub>
                    </m:sSub>
                  </m:oMath>
                </a14:m>
                <a:endParaRPr lang="en-ZA" sz="1600" b="0" dirty="0" smtClean="0"/>
              </a:p>
              <a:p>
                <a14:m>
                  <m:oMath xmlns:m="http://schemas.openxmlformats.org/officeDocument/2006/math">
                    <m:r>
                      <a:rPr lang="en-ZA" sz="1600" i="1">
                        <a:latin typeface="Cambria Math"/>
                        <a:ea typeface="Cambria Math"/>
                      </a:rPr>
                      <m:t>∴</m:t>
                    </m:r>
                  </m:oMath>
                </a14:m>
                <a:r>
                  <a:rPr lang="en-ZA" sz="1600" dirty="0"/>
                  <a:t> </a:t>
                </a:r>
                <a:r>
                  <a:rPr lang="en-ZA" sz="1600" dirty="0" smtClean="0"/>
                  <a:t>reinforcement </a:t>
                </a:r>
                <a:r>
                  <a:rPr lang="en-ZA" sz="1600" dirty="0"/>
                  <a:t>is </a:t>
                </a:r>
                <a:r>
                  <a:rPr lang="en-ZA" sz="1600" dirty="0" smtClean="0"/>
                  <a:t>satisfactory</a:t>
                </a:r>
              </a:p>
              <a:p>
                <a14:m>
                  <m:oMath xmlns:m="http://schemas.openxmlformats.org/officeDocument/2006/math">
                    <m:r>
                      <a:rPr lang="en-ZA" sz="1600" i="1">
                        <a:latin typeface="Cambria Math"/>
                        <a:ea typeface="Cambria Math"/>
                      </a:rPr>
                      <m:t>∴</m:t>
                    </m:r>
                  </m:oMath>
                </a14:m>
                <a:r>
                  <a:rPr lang="en-ZA" sz="1600" dirty="0" smtClean="0"/>
                  <a:t> adding reinforcement and increasing the branch pipe thickness is sufficient reinforcement for the T-pipe.</a:t>
                </a:r>
                <a:endParaRPr lang="en-ZA" sz="1600" dirty="0"/>
              </a:p>
              <a:p>
                <a:endParaRPr lang="en-ZA" sz="1600" dirty="0"/>
              </a:p>
              <a:p>
                <a:r>
                  <a:rPr lang="en-ZA" sz="1600" dirty="0" smtClean="0"/>
                  <a:t>       </a:t>
                </a:r>
                <a:endParaRPr lang="en-ZA" sz="1600" dirty="0"/>
              </a:p>
            </p:txBody>
          </p:sp>
        </mc:Choice>
        <mc:Fallback xmlns="">
          <p:sp>
            <p:nvSpPr>
              <p:cNvPr id="2" name="TextBox 1"/>
              <p:cNvSpPr txBox="1">
                <a:spLocks noRot="1" noChangeAspect="1" noMove="1" noResize="1" noEditPoints="1" noAdjustHandles="1" noChangeArrowheads="1" noChangeShapeType="1" noTextEdit="1"/>
              </p:cNvSpPr>
              <p:nvPr/>
            </p:nvSpPr>
            <p:spPr>
              <a:xfrm>
                <a:off x="438150" y="3212976"/>
                <a:ext cx="8238306" cy="2630464"/>
              </a:xfrm>
              <a:prstGeom prst="rect">
                <a:avLst/>
              </a:prstGeom>
              <a:blipFill rotWithShape="1">
                <a:blip r:embed="rId3"/>
                <a:stretch>
                  <a:fillRect l="-444" t="-694"/>
                </a:stretch>
              </a:blipFill>
            </p:spPr>
            <p:txBody>
              <a:bodyPr/>
              <a:lstStyle/>
              <a:p>
                <a:r>
                  <a:rPr lang="en-GB">
                    <a:noFill/>
                  </a:rPr>
                  <a:t> </a:t>
                </a:r>
              </a:p>
            </p:txBody>
          </p:sp>
        </mc:Fallback>
      </mc:AlternateContent>
    </p:spTree>
    <p:extLst>
      <p:ext uri="{BB962C8B-B14F-4D97-AF65-F5344CB8AC3E}">
        <p14:creationId xmlns:p14="http://schemas.microsoft.com/office/powerpoint/2010/main" val="94967698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3896"/>
      </a:dk1>
      <a:lt1>
        <a:srgbClr val="FFFFFF"/>
      </a:lt1>
      <a:dk2>
        <a:srgbClr val="FFFFFF"/>
      </a:dk2>
      <a:lt2>
        <a:srgbClr val="DDDDDD"/>
      </a:lt2>
      <a:accent1>
        <a:srgbClr val="003896"/>
      </a:accent1>
      <a:accent2>
        <a:srgbClr val="83725B"/>
      </a:accent2>
      <a:accent3>
        <a:srgbClr val="FFFFFF"/>
      </a:accent3>
      <a:accent4>
        <a:srgbClr val="002E7F"/>
      </a:accent4>
      <a:accent5>
        <a:srgbClr val="AAAEC9"/>
      </a:accent5>
      <a:accent6>
        <a:srgbClr val="766752"/>
      </a:accent6>
      <a:hlink>
        <a:srgbClr val="83725B"/>
      </a:hlink>
      <a:folHlink>
        <a:srgbClr val="858705"/>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8587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Khoro Minimum metadata" ma:contentTypeID="0x0101000D8B3899A4805C44A2FA507CBAF83E58007A63E5F34A1C904ABF73B4A044044531" ma:contentTypeVersion="3" ma:contentTypeDescription="" ma:contentTypeScope="" ma:versionID="17327965f7291ab7bae5024c4d883bde">
  <xsd:schema xmlns:xsd="http://www.w3.org/2001/XMLSchema" xmlns:xs="http://www.w3.org/2001/XMLSchema" xmlns:p="http://schemas.microsoft.com/office/2006/metadata/properties" xmlns:ns2="2c7ddca0-f18f-4514-89ec-cfc256175ba5" targetNamespace="http://schemas.microsoft.com/office/2006/metadata/properties" ma:root="true" ma:fieldsID="7a3511da6a4f6d92aec1b7a4f9927643" ns2:_="">
    <xsd:import namespace="2c7ddca0-f18f-4514-89ec-cfc256175ba5"/>
    <xsd:element name="properties">
      <xsd:complexType>
        <xsd:sequence>
          <xsd:element name="documentManagement">
            <xsd:complexType>
              <xsd:all>
                <xsd:element ref="ns2:Own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7ddca0-f18f-4514-89ec-cfc256175ba5" elementFormDefault="qualified">
    <xsd:import namespace="http://schemas.microsoft.com/office/2006/documentManagement/types"/>
    <xsd:import namespace="http://schemas.microsoft.com/office/infopath/2007/PartnerControls"/>
    <xsd:element name="Owner" ma:index="8"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mso-contentType ?>
<SharedContentType xmlns="Microsoft.SharePoint.Taxonomy.ContentTypeSync" SourceId="69b1b3ef-f17b-48c7-a7c8-8ad8b283852f" ContentTypeId="0x0101000D8B3899A4805C44A2FA507CBAF83E58" PreviousValue="false"/>
</file>

<file path=customXml/item5.xml><?xml version="1.0" encoding="utf-8"?>
<p:properties xmlns:p="http://schemas.microsoft.com/office/2006/metadata/properties" xmlns:xsi="http://www.w3.org/2001/XMLSchema-instance" xmlns:pc="http://schemas.microsoft.com/office/infopath/2007/PartnerControls">
  <documentManagement>
    <Owner xmlns="2c7ddca0-f18f-4514-89ec-cfc256175ba5">
      <UserInfo>
        <DisplayName/>
        <AccountId>47</AccountId>
        <AccountType/>
      </UserInfo>
    </Owner>
  </documentManagement>
</p:properties>
</file>

<file path=customXml/itemProps1.xml><?xml version="1.0" encoding="utf-8"?>
<ds:datastoreItem xmlns:ds="http://schemas.openxmlformats.org/officeDocument/2006/customXml" ds:itemID="{8C7CC505-8052-4330-9605-51138516ED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7ddca0-f18f-4514-89ec-cfc256175b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DA1CDD-753C-45D9-BE0A-0E8770047BEC}">
  <ds:schemaRefs>
    <ds:schemaRef ds:uri="http://schemas.microsoft.com/sharepoint/v3/contenttype/forms"/>
  </ds:schemaRefs>
</ds:datastoreItem>
</file>

<file path=customXml/itemProps3.xml><?xml version="1.0" encoding="utf-8"?>
<ds:datastoreItem xmlns:ds="http://schemas.openxmlformats.org/officeDocument/2006/customXml" ds:itemID="{4E37FE94-B034-4043-B3F5-0069304D36F9}">
  <ds:schemaRefs>
    <ds:schemaRef ds:uri="http://schemas.microsoft.com/office/2006/metadata/longProperties"/>
  </ds:schemaRefs>
</ds:datastoreItem>
</file>

<file path=customXml/itemProps4.xml><?xml version="1.0" encoding="utf-8"?>
<ds:datastoreItem xmlns:ds="http://schemas.openxmlformats.org/officeDocument/2006/customXml" ds:itemID="{FDC2FDC9-2B1E-4C54-9154-7D414D67F378}">
  <ds:schemaRefs>
    <ds:schemaRef ds:uri="Microsoft.SharePoint.Taxonomy.ContentTypeSync"/>
  </ds:schemaRefs>
</ds:datastoreItem>
</file>

<file path=customXml/itemProps5.xml><?xml version="1.0" encoding="utf-8"?>
<ds:datastoreItem xmlns:ds="http://schemas.openxmlformats.org/officeDocument/2006/customXml" ds:itemID="{4F6F6766-3194-48DC-A650-EAE354B46618}">
  <ds:schemaRefs>
    <ds:schemaRef ds:uri="http://purl.org/dc/elements/1.1/"/>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dcmitype/"/>
    <ds:schemaRef ds:uri="http://www.w3.org/XML/1998/namespace"/>
    <ds:schemaRef ds:uri="http://schemas.openxmlformats.org/package/2006/metadata/core-properties"/>
    <ds:schemaRef ds:uri="2c7ddca0-f18f-4514-89ec-cfc256175ba5"/>
  </ds:schemaRefs>
</ds:datastoreItem>
</file>

<file path=docProps/app.xml><?xml version="1.0" encoding="utf-8"?>
<Properties xmlns="http://schemas.openxmlformats.org/officeDocument/2006/extended-properties" xmlns:vt="http://schemas.openxmlformats.org/officeDocument/2006/docPropsVTypes">
  <Template/>
  <TotalTime>11495</TotalTime>
  <Words>1467</Words>
  <Application>Microsoft Office PowerPoint</Application>
  <PresentationFormat>On-screen Show (4:3)</PresentationFormat>
  <Paragraphs>129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Tutorial A T-pipe junction CAD geometry</vt:lpstr>
      <vt:lpstr>Introduction</vt:lpstr>
      <vt:lpstr>Project start Up</vt:lpstr>
      <vt:lpstr>Project start Up</vt:lpstr>
      <vt:lpstr>Project start Up</vt:lpstr>
      <vt:lpstr>Project start Up</vt:lpstr>
      <vt:lpstr>Using a design code to determine reinforcement</vt:lpstr>
      <vt:lpstr>Using a design code to determine reinforcement</vt:lpstr>
      <vt:lpstr>Using a design code to determine reinforcement</vt:lpstr>
      <vt:lpstr>Create T-pipe junction CAD model</vt:lpstr>
      <vt:lpstr>Create T-pipe junction CAD model</vt:lpstr>
      <vt:lpstr>Create T-pipe junction CAD model</vt:lpstr>
      <vt:lpstr>Create T-pipe junction CAD model</vt:lpstr>
      <vt:lpstr>Create T-pipe junction CAD model</vt:lpstr>
      <vt:lpstr>Create T-pipe junction CAD model</vt:lpstr>
      <vt:lpstr>Create T-pipe junction CAD model</vt:lpstr>
      <vt:lpstr>Create T-pipe junction CAD model</vt:lpstr>
      <vt:lpstr>Create T-pipe junction CAD model</vt:lpstr>
      <vt:lpstr>END</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TCH bonisa</dc:creator>
  <cp:lastModifiedBy>Ofentse Kgoa</cp:lastModifiedBy>
  <cp:revision>1259</cp:revision>
  <dcterms:created xsi:type="dcterms:W3CDTF">2009-06-02T18:15:51Z</dcterms:created>
  <dcterms:modified xsi:type="dcterms:W3CDTF">2016-08-22T07:02:26Z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Owner">
    <vt:lpwstr>Vic Pretorius</vt:lpwstr>
  </property>
</Properties>
</file>