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0"/>
  </p:notesMasterIdLst>
  <p:handoutMasterIdLst>
    <p:handoutMasterId r:id="rId31"/>
  </p:handoutMasterIdLst>
  <p:sldIdLst>
    <p:sldId id="290" r:id="rId7"/>
    <p:sldId id="281" r:id="rId8"/>
    <p:sldId id="351" r:id="rId9"/>
    <p:sldId id="384" r:id="rId10"/>
    <p:sldId id="358" r:id="rId11"/>
    <p:sldId id="391" r:id="rId12"/>
    <p:sldId id="385" r:id="rId13"/>
    <p:sldId id="386" r:id="rId14"/>
    <p:sldId id="387" r:id="rId15"/>
    <p:sldId id="390" r:id="rId16"/>
    <p:sldId id="388" r:id="rId17"/>
    <p:sldId id="392" r:id="rId18"/>
    <p:sldId id="393" r:id="rId19"/>
    <p:sldId id="353" r:id="rId20"/>
    <p:sldId id="354" r:id="rId21"/>
    <p:sldId id="355" r:id="rId22"/>
    <p:sldId id="357" r:id="rId23"/>
    <p:sldId id="383" r:id="rId24"/>
    <p:sldId id="363" r:id="rId25"/>
    <p:sldId id="365" r:id="rId26"/>
    <p:sldId id="381" r:id="rId27"/>
    <p:sldId id="389" r:id="rId28"/>
    <p:sldId id="288" r:id="rId29"/>
  </p:sldIdLst>
  <p:sldSz cx="9144000" cy="6858000" type="screen4x3"/>
  <p:notesSz cx="10020300" cy="6888163"/>
  <p:defaultTextStyle>
    <a:defPPr>
      <a:defRPr lang="en-Z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30F"/>
    <a:srgbClr val="83725B"/>
    <a:srgbClr val="003896"/>
    <a:srgbClr val="B2B2B2"/>
    <a:srgbClr val="C0C0C0"/>
    <a:srgbClr val="EAEAEA"/>
    <a:srgbClr val="C97A00"/>
    <a:srgbClr val="858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5" autoAdjust="0"/>
    <p:restoredTop sz="94514" autoAdjust="0"/>
  </p:normalViewPr>
  <p:slideViewPr>
    <p:cSldViewPr snapToObjects="1">
      <p:cViewPr varScale="1">
        <p:scale>
          <a:sx n="110" d="100"/>
          <a:sy n="110" d="100"/>
        </p:scale>
        <p:origin x="-1644" y="-96"/>
      </p:cViewPr>
      <p:guideLst>
        <p:guide orient="horz" pos="1253"/>
        <p:guide orient="horz" pos="890"/>
        <p:guide orient="horz" pos="3657"/>
        <p:guide orient="horz" pos="1752"/>
        <p:guide orient="horz" pos="4156"/>
        <p:guide orient="horz" pos="3475"/>
        <p:guide pos="5556"/>
        <p:guide pos="5420"/>
        <p:guide pos="340"/>
        <p:guide pos="576"/>
        <p:guide pos="41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7602"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GB"/>
          </a:p>
        </p:txBody>
      </p:sp>
      <p:sp>
        <p:nvSpPr>
          <p:cNvPr id="537603" name="Rectangle 3"/>
          <p:cNvSpPr>
            <a:spLocks noGrp="1" noChangeArrowheads="1"/>
          </p:cNvSpPr>
          <p:nvPr>
            <p:ph type="dt" sz="quarter"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GB"/>
          </a:p>
        </p:txBody>
      </p:sp>
      <p:sp>
        <p:nvSpPr>
          <p:cNvPr id="537604" name="Rectangle 4"/>
          <p:cNvSpPr>
            <a:spLocks noGrp="1" noChangeArrowheads="1"/>
          </p:cNvSpPr>
          <p:nvPr>
            <p:ph type="ftr" sz="quarter" idx="2"/>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GB"/>
          </a:p>
        </p:txBody>
      </p:sp>
      <p:sp>
        <p:nvSpPr>
          <p:cNvPr id="537605" name="Rectangle 5"/>
          <p:cNvSpPr>
            <a:spLocks noGrp="1" noChangeArrowheads="1"/>
          </p:cNvSpPr>
          <p:nvPr>
            <p:ph type="sldNum" sz="quarter" idx="3"/>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E228758D-82F0-4143-A4F5-C3D6A4C129DF}" type="slidenum">
              <a:rPr lang="en-GB"/>
              <a:pPr>
                <a:defRPr/>
              </a:pPr>
              <a:t>‹#›</a:t>
            </a:fld>
            <a:endParaRPr lang="en-GB" dirty="0"/>
          </a:p>
        </p:txBody>
      </p:sp>
    </p:spTree>
    <p:extLst>
      <p:ext uri="{BB962C8B-B14F-4D97-AF65-F5344CB8AC3E}">
        <p14:creationId xmlns:p14="http://schemas.microsoft.com/office/powerpoint/2010/main" val="4255968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8386"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ZA"/>
          </a:p>
        </p:txBody>
      </p:sp>
      <p:sp>
        <p:nvSpPr>
          <p:cNvPr id="528387" name="Rectangle 3"/>
          <p:cNvSpPr>
            <a:spLocks noGrp="1" noChangeArrowheads="1"/>
          </p:cNvSpPr>
          <p:nvPr>
            <p:ph type="dt"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ZA"/>
          </a:p>
        </p:txBody>
      </p:sp>
      <p:sp>
        <p:nvSpPr>
          <p:cNvPr id="43012" name="Rectangle 4"/>
          <p:cNvSpPr>
            <a:spLocks noGrp="1" noRot="1" noChangeAspect="1" noChangeArrowheads="1" noTextEdit="1"/>
          </p:cNvSpPr>
          <p:nvPr>
            <p:ph type="sldImg" idx="2"/>
          </p:nvPr>
        </p:nvSpPr>
        <p:spPr bwMode="auto">
          <a:xfrm>
            <a:off x="3287713" y="515938"/>
            <a:ext cx="3446462" cy="2584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8389" name="Rectangle 5"/>
          <p:cNvSpPr>
            <a:spLocks noGrp="1" noChangeArrowheads="1"/>
          </p:cNvSpPr>
          <p:nvPr>
            <p:ph type="body" sz="quarter" idx="3"/>
          </p:nvPr>
        </p:nvSpPr>
        <p:spPr bwMode="auto">
          <a:xfrm>
            <a:off x="1001713" y="3271838"/>
            <a:ext cx="8016875"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p>
            <a:pPr lvl="0"/>
            <a:r>
              <a:rPr lang="en-ZA" noProof="0" smtClean="0"/>
              <a:t>Click to edit Master text styles</a:t>
            </a:r>
          </a:p>
          <a:p>
            <a:pPr lvl="1"/>
            <a:r>
              <a:rPr lang="en-ZA" noProof="0" smtClean="0"/>
              <a:t>Second level</a:t>
            </a:r>
          </a:p>
          <a:p>
            <a:pPr lvl="2"/>
            <a:r>
              <a:rPr lang="en-ZA" noProof="0" smtClean="0"/>
              <a:t>Third level</a:t>
            </a:r>
          </a:p>
          <a:p>
            <a:pPr lvl="3"/>
            <a:r>
              <a:rPr lang="en-ZA" noProof="0" smtClean="0"/>
              <a:t>Fourth level</a:t>
            </a:r>
          </a:p>
          <a:p>
            <a:pPr lvl="4"/>
            <a:r>
              <a:rPr lang="en-ZA" noProof="0" smtClean="0"/>
              <a:t>Fifth level</a:t>
            </a:r>
          </a:p>
        </p:txBody>
      </p:sp>
      <p:sp>
        <p:nvSpPr>
          <p:cNvPr id="528390" name="Rectangle 6"/>
          <p:cNvSpPr>
            <a:spLocks noGrp="1" noChangeArrowheads="1"/>
          </p:cNvSpPr>
          <p:nvPr>
            <p:ph type="ftr" sz="quarter" idx="4"/>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ZA"/>
          </a:p>
        </p:txBody>
      </p:sp>
      <p:sp>
        <p:nvSpPr>
          <p:cNvPr id="528391" name="Rectangle 7"/>
          <p:cNvSpPr>
            <a:spLocks noGrp="1" noChangeArrowheads="1"/>
          </p:cNvSpPr>
          <p:nvPr>
            <p:ph type="sldNum" sz="quarter" idx="5"/>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702BB726-8329-4D07-929C-85FF470B19C2}" type="slidenum">
              <a:rPr lang="en-ZA"/>
              <a:pPr>
                <a:defRPr/>
              </a:pPr>
              <a:t>‹#›</a:t>
            </a:fld>
            <a:endParaRPr lang="en-ZA" dirty="0"/>
          </a:p>
        </p:txBody>
      </p:sp>
    </p:spTree>
    <p:extLst>
      <p:ext uri="{BB962C8B-B14F-4D97-AF65-F5344CB8AC3E}">
        <p14:creationId xmlns:p14="http://schemas.microsoft.com/office/powerpoint/2010/main" val="2798465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0"/>
          <p:cNvGrpSpPr>
            <a:grpSpLocks/>
          </p:cNvGrpSpPr>
          <p:nvPr userDrawn="1"/>
        </p:nvGrpSpPr>
        <p:grpSpPr bwMode="auto">
          <a:xfrm>
            <a:off x="-4763" y="0"/>
            <a:ext cx="9148763" cy="6858000"/>
            <a:chOff x="-3" y="0"/>
            <a:chExt cx="5763" cy="4320"/>
          </a:xfrm>
        </p:grpSpPr>
        <p:pic>
          <p:nvPicPr>
            <p:cNvPr id="5" name="Picture 148" descr="logo sma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1"/>
            <p:cNvSpPr>
              <a:spLocks noChangeArrowheads="1"/>
            </p:cNvSpPr>
            <p:nvPr userDrawn="1"/>
          </p:nvSpPr>
          <p:spPr bwMode="auto">
            <a:xfrm>
              <a:off x="-3" y="0"/>
              <a:ext cx="5763"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23" descr="d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101"/>
            <p:cNvSpPr>
              <a:spLocks noChangeArrowheads="1"/>
            </p:cNvSpPr>
            <p:nvPr userDrawn="1"/>
          </p:nvSpPr>
          <p:spPr bwMode="auto">
            <a:xfrm>
              <a:off x="232" y="819"/>
              <a:ext cx="1448" cy="1447"/>
            </a:xfrm>
            <a:prstGeom prst="ellipse">
              <a:avLst/>
            </a:prstGeom>
            <a:solidFill>
              <a:srgbClr val="83725B"/>
            </a:solidFill>
            <a:ln w="9525">
              <a:solidFill>
                <a:srgbClr val="83725B"/>
              </a:solidFill>
              <a:round/>
              <a:headEnd/>
              <a:tailEnd/>
            </a:ln>
          </p:spPr>
          <p:txBody>
            <a:bodyPr/>
            <a:lstStyle/>
            <a:p>
              <a:endParaRPr lang="en-US"/>
            </a:p>
          </p:txBody>
        </p:sp>
        <p:sp>
          <p:nvSpPr>
            <p:cNvPr id="9" name="Oval 102" descr="coolers"/>
            <p:cNvSpPr>
              <a:spLocks noChangeArrowheads="1"/>
            </p:cNvSpPr>
            <p:nvPr userDrawn="1"/>
          </p:nvSpPr>
          <p:spPr bwMode="auto">
            <a:xfrm>
              <a:off x="275" y="858"/>
              <a:ext cx="1362" cy="1369"/>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p>
              <a:endParaRPr lang="en-US"/>
            </a:p>
          </p:txBody>
        </p:sp>
        <p:sp>
          <p:nvSpPr>
            <p:cNvPr id="10" name="Oval 103"/>
            <p:cNvSpPr>
              <a:spLocks noChangeArrowheads="1"/>
            </p:cNvSpPr>
            <p:nvPr userDrawn="1"/>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Oval 104"/>
            <p:cNvSpPr>
              <a:spLocks noChangeArrowheads="1"/>
            </p:cNvSpPr>
            <p:nvPr userDrawn="1"/>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Oval 105"/>
            <p:cNvSpPr>
              <a:spLocks noChangeArrowheads="1"/>
            </p:cNvSpPr>
            <p:nvPr userDrawn="1"/>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Oval 106"/>
            <p:cNvSpPr>
              <a:spLocks noChangeArrowheads="1"/>
            </p:cNvSpPr>
            <p:nvPr userDrawn="1"/>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Oval 107"/>
            <p:cNvSpPr>
              <a:spLocks noChangeArrowheads="1"/>
            </p:cNvSpPr>
            <p:nvPr userDrawn="1"/>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Oval 108"/>
            <p:cNvSpPr>
              <a:spLocks noChangeArrowheads="1"/>
            </p:cNvSpPr>
            <p:nvPr userDrawn="1"/>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Oval 109"/>
            <p:cNvSpPr>
              <a:spLocks noChangeArrowheads="1"/>
            </p:cNvSpPr>
            <p:nvPr userDrawn="1"/>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Oval 110"/>
            <p:cNvSpPr>
              <a:spLocks noChangeArrowheads="1"/>
            </p:cNvSpPr>
            <p:nvPr userDrawn="1"/>
          </p:nvSpPr>
          <p:spPr bwMode="auto">
            <a:xfrm>
              <a:off x="614" y="422"/>
              <a:ext cx="739" cy="747"/>
            </a:xfrm>
            <a:prstGeom prst="ellipse">
              <a:avLst/>
            </a:prstGeom>
            <a:solidFill>
              <a:srgbClr val="83725B"/>
            </a:solidFill>
            <a:ln w="9525">
              <a:solidFill>
                <a:srgbClr val="83725B"/>
              </a:solidFill>
              <a:miter lim="800000"/>
              <a:headEnd/>
              <a:tailEnd/>
            </a:ln>
          </p:spPr>
          <p:txBody>
            <a:bodyPr/>
            <a:lstStyle/>
            <a:p>
              <a:endParaRPr lang="en-US"/>
            </a:p>
          </p:txBody>
        </p:sp>
        <p:sp>
          <p:nvSpPr>
            <p:cNvPr id="18" name="Oval 111"/>
            <p:cNvSpPr>
              <a:spLocks noChangeArrowheads="1"/>
            </p:cNvSpPr>
            <p:nvPr userDrawn="1"/>
          </p:nvSpPr>
          <p:spPr bwMode="auto">
            <a:xfrm>
              <a:off x="629" y="445"/>
              <a:ext cx="708" cy="708"/>
            </a:xfrm>
            <a:prstGeom prst="ellipse">
              <a:avLst/>
            </a:prstGeom>
            <a:solidFill>
              <a:srgbClr val="8C7F6D"/>
            </a:solidFill>
            <a:ln w="9525">
              <a:solidFill>
                <a:srgbClr val="83725B"/>
              </a:solidFill>
              <a:miter lim="800000"/>
              <a:headEnd/>
              <a:tailEnd/>
            </a:ln>
          </p:spPr>
          <p:txBody>
            <a:bodyPr/>
            <a:lstStyle/>
            <a:p>
              <a:endParaRPr lang="en-US"/>
            </a:p>
          </p:txBody>
        </p:sp>
        <p:sp>
          <p:nvSpPr>
            <p:cNvPr id="19" name="Oval 112"/>
            <p:cNvSpPr>
              <a:spLocks noChangeArrowheads="1"/>
            </p:cNvSpPr>
            <p:nvPr userDrawn="1"/>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Oval 113"/>
            <p:cNvSpPr>
              <a:spLocks noChangeArrowheads="1"/>
            </p:cNvSpPr>
            <p:nvPr userDrawn="1"/>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Oval 114"/>
            <p:cNvSpPr>
              <a:spLocks noChangeArrowheads="1"/>
            </p:cNvSpPr>
            <p:nvPr userDrawn="1"/>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Oval 115"/>
            <p:cNvSpPr>
              <a:spLocks noChangeArrowheads="1"/>
            </p:cNvSpPr>
            <p:nvPr userDrawn="1"/>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Oval 116"/>
            <p:cNvSpPr>
              <a:spLocks noChangeArrowheads="1"/>
            </p:cNvSpPr>
            <p:nvPr userDrawn="1"/>
          </p:nvSpPr>
          <p:spPr bwMode="auto">
            <a:xfrm>
              <a:off x="629" y="445"/>
              <a:ext cx="708" cy="708"/>
            </a:xfrm>
            <a:prstGeom prst="ellipse">
              <a:avLst/>
            </a:prstGeom>
            <a:solidFill>
              <a:srgbClr val="83725B"/>
            </a:solidFill>
            <a:ln w="9525">
              <a:solidFill>
                <a:srgbClr val="83725B"/>
              </a:solidFill>
              <a:miter lim="800000"/>
              <a:headEnd/>
              <a:tailEnd/>
            </a:ln>
          </p:spPr>
          <p:txBody>
            <a:bodyPr/>
            <a:lstStyle/>
            <a:p>
              <a:endParaRPr lang="en-US"/>
            </a:p>
          </p:txBody>
        </p:sp>
        <p:sp>
          <p:nvSpPr>
            <p:cNvPr id="24" name="Oval 117"/>
            <p:cNvSpPr>
              <a:spLocks noChangeArrowheads="1"/>
            </p:cNvSpPr>
            <p:nvPr userDrawn="1"/>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Oval 118" descr="face"/>
            <p:cNvSpPr>
              <a:spLocks noChangeArrowheads="1"/>
            </p:cNvSpPr>
            <p:nvPr userDrawn="1"/>
          </p:nvSpPr>
          <p:spPr bwMode="auto">
            <a:xfrm>
              <a:off x="633" y="445"/>
              <a:ext cx="700" cy="701"/>
            </a:xfrm>
            <a:prstGeom prst="ellipse">
              <a:avLst/>
            </a:prstGeom>
            <a:blipFill dpi="0" rotWithShape="1">
              <a:blip r:embed="rId5">
                <a:lum contrast="6000"/>
              </a:blip>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p>
              <a:endParaRPr lang="en-US"/>
            </a:p>
          </p:txBody>
        </p:sp>
        <p:sp>
          <p:nvSpPr>
            <p:cNvPr id="26" name="Oval 119"/>
            <p:cNvSpPr>
              <a:spLocks noChangeArrowheads="1"/>
            </p:cNvSpPr>
            <p:nvPr userDrawn="1"/>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Oval 120"/>
            <p:cNvSpPr>
              <a:spLocks noChangeArrowheads="1"/>
            </p:cNvSpPr>
            <p:nvPr userDrawn="1"/>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Oval 121"/>
            <p:cNvSpPr>
              <a:spLocks noChangeArrowheads="1"/>
            </p:cNvSpPr>
            <p:nvPr userDrawn="1"/>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Oval 122"/>
            <p:cNvSpPr>
              <a:spLocks noChangeArrowheads="1"/>
            </p:cNvSpPr>
            <p:nvPr userDrawn="1"/>
          </p:nvSpPr>
          <p:spPr bwMode="auto">
            <a:xfrm>
              <a:off x="264" y="2002"/>
              <a:ext cx="1213" cy="1205"/>
            </a:xfrm>
            <a:prstGeom prst="ellipse">
              <a:avLst/>
            </a:prstGeom>
            <a:solidFill>
              <a:srgbClr val="83725B"/>
            </a:solidFill>
            <a:ln w="9525">
              <a:solidFill>
                <a:srgbClr val="83725B"/>
              </a:solidFill>
              <a:miter lim="800000"/>
              <a:headEnd/>
              <a:tailEnd/>
            </a:ln>
          </p:spPr>
          <p:txBody>
            <a:bodyPr/>
            <a:lstStyle/>
            <a:p>
              <a:endParaRPr lang="en-US"/>
            </a:p>
          </p:txBody>
        </p:sp>
        <p:sp>
          <p:nvSpPr>
            <p:cNvPr id="30" name="Oval 123"/>
            <p:cNvSpPr>
              <a:spLocks noChangeArrowheads="1"/>
            </p:cNvSpPr>
            <p:nvPr userDrawn="1"/>
          </p:nvSpPr>
          <p:spPr bwMode="auto">
            <a:xfrm>
              <a:off x="303" y="2033"/>
              <a:ext cx="1135" cy="1143"/>
            </a:xfrm>
            <a:prstGeom prst="ellipse">
              <a:avLst/>
            </a:prstGeom>
            <a:solidFill>
              <a:srgbClr val="83725B"/>
            </a:solidFill>
            <a:ln w="9525">
              <a:solidFill>
                <a:srgbClr val="83725B"/>
              </a:solidFill>
              <a:miter lim="800000"/>
              <a:headEnd/>
              <a:tailEnd/>
            </a:ln>
          </p:spPr>
          <p:txBody>
            <a:bodyPr/>
            <a:lstStyle/>
            <a:p>
              <a:endParaRPr lang="en-US"/>
            </a:p>
          </p:txBody>
        </p:sp>
        <p:sp>
          <p:nvSpPr>
            <p:cNvPr id="31" name="Oval 124"/>
            <p:cNvSpPr>
              <a:spLocks noChangeArrowheads="1"/>
            </p:cNvSpPr>
            <p:nvPr userDrawn="1"/>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Oval 125"/>
            <p:cNvSpPr>
              <a:spLocks noChangeArrowheads="1"/>
            </p:cNvSpPr>
            <p:nvPr userDrawn="1"/>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Oval 126"/>
            <p:cNvSpPr>
              <a:spLocks noChangeArrowheads="1"/>
            </p:cNvSpPr>
            <p:nvPr userDrawn="1"/>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Oval 127"/>
            <p:cNvSpPr>
              <a:spLocks noChangeArrowheads="1"/>
            </p:cNvSpPr>
            <p:nvPr userDrawn="1"/>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Oval 128" descr="new smal workers"/>
            <p:cNvSpPr>
              <a:spLocks noChangeArrowheads="1"/>
            </p:cNvSpPr>
            <p:nvPr userDrawn="1"/>
          </p:nvSpPr>
          <p:spPr bwMode="auto">
            <a:xfrm>
              <a:off x="304" y="2033"/>
              <a:ext cx="1135" cy="1143"/>
            </a:xfrm>
            <a:prstGeom prst="ellipse">
              <a:avLst/>
            </a:prstGeom>
            <a:blipFill dpi="0" rotWithShape="1">
              <a:blip r:embed="rId6">
                <a:lum contrast="12000"/>
              </a:blip>
              <a:srcRect/>
              <a:stretch>
                <a:fillRect/>
              </a:stretch>
            </a:blipFill>
            <a:ln>
              <a:noFill/>
            </a:ln>
            <a:extLst>
              <a:ext uri="{91240B29-F687-4F45-9708-019B960494DF}">
                <a14:hiddenLine xmlns:a14="http://schemas.microsoft.com/office/drawing/2010/main" w="0">
                  <a:solidFill>
                    <a:srgbClr val="83725B"/>
                  </a:solidFill>
                  <a:round/>
                  <a:headEnd/>
                  <a:tailEnd/>
                </a14:hiddenLine>
              </a:ext>
            </a:extLst>
          </p:spPr>
          <p:txBody>
            <a:bodyPr/>
            <a:lstStyle/>
            <a:p>
              <a:endParaRPr lang="en-US"/>
            </a:p>
          </p:txBody>
        </p:sp>
        <p:sp>
          <p:nvSpPr>
            <p:cNvPr id="36" name="Oval 129"/>
            <p:cNvSpPr>
              <a:spLocks noChangeArrowheads="1"/>
            </p:cNvSpPr>
            <p:nvPr userDrawn="1"/>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130"/>
            <p:cNvSpPr>
              <a:spLocks noChangeArrowheads="1"/>
            </p:cNvSpPr>
            <p:nvPr userDrawn="1"/>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Oval 131"/>
            <p:cNvSpPr>
              <a:spLocks noChangeArrowheads="1"/>
            </p:cNvSpPr>
            <p:nvPr userDrawn="1"/>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132"/>
            <p:cNvSpPr>
              <a:spLocks noChangeArrowheads="1"/>
            </p:cNvSpPr>
            <p:nvPr userDrawn="1"/>
          </p:nvSpPr>
          <p:spPr bwMode="auto">
            <a:xfrm>
              <a:off x="614" y="2990"/>
              <a:ext cx="1003" cy="1011"/>
            </a:xfrm>
            <a:prstGeom prst="ellipse">
              <a:avLst/>
            </a:prstGeom>
            <a:solidFill>
              <a:srgbClr val="83725B"/>
            </a:solidFill>
            <a:ln w="9525">
              <a:solidFill>
                <a:srgbClr val="83725B"/>
              </a:solidFill>
              <a:miter lim="800000"/>
              <a:headEnd/>
              <a:tailEnd/>
            </a:ln>
          </p:spPr>
          <p:txBody>
            <a:bodyPr/>
            <a:lstStyle/>
            <a:p>
              <a:endParaRPr lang="en-US"/>
            </a:p>
          </p:txBody>
        </p:sp>
        <p:sp>
          <p:nvSpPr>
            <p:cNvPr id="40" name="Oval 133"/>
            <p:cNvSpPr>
              <a:spLocks noChangeArrowheads="1"/>
            </p:cNvSpPr>
            <p:nvPr userDrawn="1"/>
          </p:nvSpPr>
          <p:spPr bwMode="auto">
            <a:xfrm>
              <a:off x="645" y="3021"/>
              <a:ext cx="941" cy="949"/>
            </a:xfrm>
            <a:prstGeom prst="ellipse">
              <a:avLst/>
            </a:prstGeom>
            <a:solidFill>
              <a:srgbClr val="83725B"/>
            </a:solidFill>
            <a:ln w="9525">
              <a:solidFill>
                <a:srgbClr val="83725B"/>
              </a:solidFill>
              <a:miter lim="800000"/>
              <a:headEnd/>
              <a:tailEnd/>
            </a:ln>
          </p:spPr>
          <p:txBody>
            <a:bodyPr/>
            <a:lstStyle/>
            <a:p>
              <a:endParaRPr lang="en-US"/>
            </a:p>
          </p:txBody>
        </p:sp>
        <p:sp>
          <p:nvSpPr>
            <p:cNvPr id="41" name="Oval 134"/>
            <p:cNvSpPr>
              <a:spLocks noChangeArrowheads="1"/>
            </p:cNvSpPr>
            <p:nvPr userDrawn="1"/>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135"/>
            <p:cNvSpPr>
              <a:spLocks noChangeArrowheads="1"/>
            </p:cNvSpPr>
            <p:nvPr userDrawn="1"/>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Oval 136"/>
            <p:cNvSpPr>
              <a:spLocks noChangeArrowheads="1"/>
            </p:cNvSpPr>
            <p:nvPr userDrawn="1"/>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Oval 137"/>
            <p:cNvSpPr>
              <a:spLocks noChangeArrowheads="1"/>
            </p:cNvSpPr>
            <p:nvPr userDrawn="1"/>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138" descr="boom"/>
            <p:cNvSpPr>
              <a:spLocks noChangeArrowheads="1"/>
            </p:cNvSpPr>
            <p:nvPr userDrawn="1"/>
          </p:nvSpPr>
          <p:spPr bwMode="auto">
            <a:xfrm>
              <a:off x="638" y="3018"/>
              <a:ext cx="949" cy="957"/>
            </a:xfrm>
            <a:prstGeom prst="ellipse">
              <a:avLst/>
            </a:prstGeom>
            <a:blipFill dpi="0" rotWithShape="1">
              <a:blip r:embed="rId7">
                <a:lum contrast="6000"/>
              </a:blip>
              <a:srcRect/>
              <a:stretch>
                <a:fillRect/>
              </a:stretch>
            </a:blipFill>
            <a:ln>
              <a:noFill/>
            </a:ln>
            <a:extLst>
              <a:ext uri="{91240B29-F687-4F45-9708-019B960494DF}">
                <a14:hiddenLine xmlns:a14="http://schemas.microsoft.com/office/drawing/2010/main" w="9525">
                  <a:solidFill>
                    <a:srgbClr val="83725B"/>
                  </a:solidFill>
                  <a:miter lim="800000"/>
                  <a:headEnd/>
                  <a:tailEnd/>
                </a14:hiddenLine>
              </a:ext>
            </a:extLst>
          </p:spPr>
          <p:txBody>
            <a:bodyPr/>
            <a:lstStyle/>
            <a:p>
              <a:endParaRPr lang="en-US"/>
            </a:p>
          </p:txBody>
        </p:sp>
        <p:sp>
          <p:nvSpPr>
            <p:cNvPr id="46" name="Oval 139"/>
            <p:cNvSpPr>
              <a:spLocks noChangeArrowheads="1"/>
            </p:cNvSpPr>
            <p:nvPr userDrawn="1"/>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Oval 140"/>
            <p:cNvSpPr>
              <a:spLocks noChangeArrowheads="1"/>
            </p:cNvSpPr>
            <p:nvPr userDrawn="1"/>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141"/>
            <p:cNvSpPr>
              <a:spLocks noChangeArrowheads="1"/>
            </p:cNvSpPr>
            <p:nvPr userDrawn="1"/>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5" name="Rectangle 3"/>
          <p:cNvSpPr>
            <a:spLocks noGrp="1" noChangeArrowheads="1"/>
          </p:cNvSpPr>
          <p:nvPr>
            <p:ph type="ctrTitle"/>
          </p:nvPr>
        </p:nvSpPr>
        <p:spPr>
          <a:xfrm>
            <a:off x="3059113" y="3271838"/>
            <a:ext cx="5545137" cy="676275"/>
          </a:xfrm>
        </p:spPr>
        <p:txBody>
          <a:bodyPr anchor="b"/>
          <a:lstStyle>
            <a:lvl1pPr>
              <a:defRPr>
                <a:solidFill>
                  <a:srgbClr val="003896"/>
                </a:solidFill>
              </a:defRPr>
            </a:lvl1pPr>
          </a:lstStyle>
          <a:p>
            <a:pPr lvl="0"/>
            <a:r>
              <a:rPr lang="en-ZA" noProof="0" smtClean="0"/>
              <a:t>Click to edit Master title style</a:t>
            </a:r>
          </a:p>
        </p:txBody>
      </p:sp>
      <p:sp>
        <p:nvSpPr>
          <p:cNvPr id="3076" name="Rectangle 4"/>
          <p:cNvSpPr>
            <a:spLocks noGrp="1" noChangeArrowheads="1"/>
          </p:cNvSpPr>
          <p:nvPr>
            <p:ph type="subTitle" idx="1"/>
          </p:nvPr>
        </p:nvSpPr>
        <p:spPr>
          <a:xfrm>
            <a:off x="3059113" y="4092575"/>
            <a:ext cx="5545137" cy="2220913"/>
          </a:xfrm>
        </p:spPr>
        <p:txBody>
          <a:bodyPr/>
          <a:lstStyle>
            <a:lvl1pPr marL="0" indent="0">
              <a:buFontTx/>
              <a:buNone/>
              <a:defRPr sz="1800">
                <a:solidFill>
                  <a:srgbClr val="83725B"/>
                </a:solidFill>
              </a:defRPr>
            </a:lvl1pPr>
          </a:lstStyle>
          <a:p>
            <a:pPr lvl="0"/>
            <a:r>
              <a:rPr lang="en-ZA" noProof="0" smtClean="0"/>
              <a:t>Click to edit Master subtitle style</a:t>
            </a:r>
          </a:p>
        </p:txBody>
      </p:sp>
    </p:spTree>
    <p:extLst>
      <p:ext uri="{BB962C8B-B14F-4D97-AF65-F5344CB8AC3E}">
        <p14:creationId xmlns:p14="http://schemas.microsoft.com/office/powerpoint/2010/main" val="177021514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BBCF65E3-9158-41B7-9BD5-8B457928EBCF}" type="slidenum">
              <a:rPr lang="en-ZA"/>
              <a:pPr>
                <a:defRPr/>
              </a:pPr>
              <a:t>‹#›</a:t>
            </a:fld>
            <a:endParaRPr lang="en-ZA" dirty="0"/>
          </a:p>
        </p:txBody>
      </p:sp>
    </p:spTree>
    <p:extLst>
      <p:ext uri="{BB962C8B-B14F-4D97-AF65-F5344CB8AC3E}">
        <p14:creationId xmlns:p14="http://schemas.microsoft.com/office/powerpoint/2010/main" val="344016460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166688"/>
            <a:ext cx="2093913" cy="631507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36563" y="166688"/>
            <a:ext cx="6132512" cy="6315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7C540CE6-2595-4994-9505-DDB90A96025A}" type="slidenum">
              <a:rPr lang="en-ZA"/>
              <a:pPr>
                <a:defRPr/>
              </a:pPr>
              <a:t>‹#›</a:t>
            </a:fld>
            <a:endParaRPr lang="en-ZA" dirty="0"/>
          </a:p>
        </p:txBody>
      </p:sp>
    </p:spTree>
    <p:extLst>
      <p:ext uri="{BB962C8B-B14F-4D97-AF65-F5344CB8AC3E}">
        <p14:creationId xmlns:p14="http://schemas.microsoft.com/office/powerpoint/2010/main" val="42528893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36563" y="166688"/>
            <a:ext cx="8378825" cy="6315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Slide Number Placeholder 4"/>
          <p:cNvSpPr>
            <a:spLocks noGrp="1"/>
          </p:cNvSpPr>
          <p:nvPr>
            <p:ph type="sldNum" sz="quarter" idx="11"/>
          </p:nvPr>
        </p:nvSpPr>
        <p:spPr>
          <a:xfrm>
            <a:off x="3851275" y="6453188"/>
            <a:ext cx="1008063" cy="268287"/>
          </a:xfrm>
        </p:spPr>
        <p:txBody>
          <a:bodyPr/>
          <a:lstStyle>
            <a:lvl1pPr>
              <a:defRPr/>
            </a:lvl1pPr>
          </a:lstStyle>
          <a:p>
            <a:pPr>
              <a:defRPr/>
            </a:pPr>
            <a:fld id="{06F599C1-ECE8-48C7-B73A-5C6E90D21121}" type="slidenum">
              <a:rPr lang="en-ZA"/>
              <a:pPr>
                <a:defRPr/>
              </a:pPr>
              <a:t>‹#›</a:t>
            </a:fld>
            <a:endParaRPr lang="en-ZA" dirty="0"/>
          </a:p>
        </p:txBody>
      </p:sp>
    </p:spTree>
    <p:extLst>
      <p:ext uri="{BB962C8B-B14F-4D97-AF65-F5344CB8AC3E}">
        <p14:creationId xmlns:p14="http://schemas.microsoft.com/office/powerpoint/2010/main" val="187703946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B3C88B16-253E-48BB-A796-AACE705B047E}" type="slidenum">
              <a:rPr lang="en-ZA"/>
              <a:pPr>
                <a:defRPr/>
              </a:pPr>
              <a:t>‹#›</a:t>
            </a:fld>
            <a:endParaRPr lang="en-ZA" dirty="0"/>
          </a:p>
        </p:txBody>
      </p:sp>
    </p:spTree>
    <p:extLst>
      <p:ext uri="{BB962C8B-B14F-4D97-AF65-F5344CB8AC3E}">
        <p14:creationId xmlns:p14="http://schemas.microsoft.com/office/powerpoint/2010/main" val="328174119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33B31676-D2A0-4EC9-B38C-689E19E6A71A}" type="slidenum">
              <a:rPr lang="en-ZA"/>
              <a:pPr>
                <a:defRPr/>
              </a:pPr>
              <a:t>‹#›</a:t>
            </a:fld>
            <a:endParaRPr lang="en-ZA" dirty="0"/>
          </a:p>
        </p:txBody>
      </p:sp>
    </p:spTree>
    <p:extLst>
      <p:ext uri="{BB962C8B-B14F-4D97-AF65-F5344CB8AC3E}">
        <p14:creationId xmlns:p14="http://schemas.microsoft.com/office/powerpoint/2010/main" val="27084319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36563" y="1436688"/>
            <a:ext cx="4113212"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702175" y="1436688"/>
            <a:ext cx="41132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F9B5E14E-B1A0-4F4D-915F-4DE5D6CEDA43}" type="slidenum">
              <a:rPr lang="en-ZA"/>
              <a:pPr>
                <a:defRPr/>
              </a:pPr>
              <a:t>‹#›</a:t>
            </a:fld>
            <a:endParaRPr lang="en-ZA" dirty="0"/>
          </a:p>
        </p:txBody>
      </p:sp>
    </p:spTree>
    <p:extLst>
      <p:ext uri="{BB962C8B-B14F-4D97-AF65-F5344CB8AC3E}">
        <p14:creationId xmlns:p14="http://schemas.microsoft.com/office/powerpoint/2010/main" val="261166586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lvl1pPr>
              <a:defRPr/>
            </a:lvl1pPr>
          </a:lstStyle>
          <a:p>
            <a:pPr>
              <a:defRPr/>
            </a:pPr>
            <a:endParaRPr lang="en-ZA"/>
          </a:p>
        </p:txBody>
      </p:sp>
      <p:sp>
        <p:nvSpPr>
          <p:cNvPr id="8" name="Footer Placeholder 7"/>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9" name="Slide Number Placeholder 8"/>
          <p:cNvSpPr>
            <a:spLocks noGrp="1"/>
          </p:cNvSpPr>
          <p:nvPr>
            <p:ph type="sldNum" sz="quarter" idx="12"/>
          </p:nvPr>
        </p:nvSpPr>
        <p:spPr/>
        <p:txBody>
          <a:bodyPr/>
          <a:lstStyle>
            <a:lvl1pPr>
              <a:defRPr/>
            </a:lvl1pPr>
          </a:lstStyle>
          <a:p>
            <a:pPr>
              <a:defRPr/>
            </a:pPr>
            <a:fld id="{651DCF3A-8812-4B3F-9856-D4181B890D96}" type="slidenum">
              <a:rPr lang="en-ZA"/>
              <a:pPr>
                <a:defRPr/>
              </a:pPr>
              <a:t>‹#›</a:t>
            </a:fld>
            <a:endParaRPr lang="en-ZA" dirty="0"/>
          </a:p>
        </p:txBody>
      </p:sp>
    </p:spTree>
    <p:extLst>
      <p:ext uri="{BB962C8B-B14F-4D97-AF65-F5344CB8AC3E}">
        <p14:creationId xmlns:p14="http://schemas.microsoft.com/office/powerpoint/2010/main" val="195415734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Footer Placeholder 3"/>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5" name="Slide Number Placeholder 4"/>
          <p:cNvSpPr>
            <a:spLocks noGrp="1"/>
          </p:cNvSpPr>
          <p:nvPr>
            <p:ph type="sldNum" sz="quarter" idx="12"/>
          </p:nvPr>
        </p:nvSpPr>
        <p:spPr/>
        <p:txBody>
          <a:bodyPr/>
          <a:lstStyle>
            <a:lvl1pPr>
              <a:defRPr/>
            </a:lvl1pPr>
          </a:lstStyle>
          <a:p>
            <a:pPr>
              <a:defRPr/>
            </a:pPr>
            <a:fld id="{9BE0B0BB-F465-4E7B-B0F8-95D4048D945D}" type="slidenum">
              <a:rPr lang="en-ZA"/>
              <a:pPr>
                <a:defRPr/>
              </a:pPr>
              <a:t>‹#›</a:t>
            </a:fld>
            <a:endParaRPr lang="en-ZA" dirty="0"/>
          </a:p>
        </p:txBody>
      </p:sp>
    </p:spTree>
    <p:extLst>
      <p:ext uri="{BB962C8B-B14F-4D97-AF65-F5344CB8AC3E}">
        <p14:creationId xmlns:p14="http://schemas.microsoft.com/office/powerpoint/2010/main" val="77700415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ZA"/>
          </a:p>
        </p:txBody>
      </p:sp>
      <p:sp>
        <p:nvSpPr>
          <p:cNvPr id="3" name="Footer Placeholder 2"/>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4" name="Slide Number Placeholder 3"/>
          <p:cNvSpPr>
            <a:spLocks noGrp="1"/>
          </p:cNvSpPr>
          <p:nvPr>
            <p:ph type="sldNum" sz="quarter" idx="12"/>
          </p:nvPr>
        </p:nvSpPr>
        <p:spPr/>
        <p:txBody>
          <a:bodyPr/>
          <a:lstStyle>
            <a:lvl1pPr>
              <a:defRPr/>
            </a:lvl1pPr>
          </a:lstStyle>
          <a:p>
            <a:pPr>
              <a:defRPr/>
            </a:pPr>
            <a:fld id="{DE84DE26-0826-4FA9-8B73-50F54D116ECF}" type="slidenum">
              <a:rPr lang="en-ZA"/>
              <a:pPr>
                <a:defRPr/>
              </a:pPr>
              <a:t>‹#›</a:t>
            </a:fld>
            <a:endParaRPr lang="en-ZA" dirty="0"/>
          </a:p>
        </p:txBody>
      </p:sp>
    </p:spTree>
    <p:extLst>
      <p:ext uri="{BB962C8B-B14F-4D97-AF65-F5344CB8AC3E}">
        <p14:creationId xmlns:p14="http://schemas.microsoft.com/office/powerpoint/2010/main" val="306087983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33B99F38-83B3-4AA4-B46F-280356F7F790}" type="slidenum">
              <a:rPr lang="en-ZA"/>
              <a:pPr>
                <a:defRPr/>
              </a:pPr>
              <a:t>‹#›</a:t>
            </a:fld>
            <a:endParaRPr lang="en-ZA" dirty="0"/>
          </a:p>
        </p:txBody>
      </p:sp>
    </p:spTree>
    <p:extLst>
      <p:ext uri="{BB962C8B-B14F-4D97-AF65-F5344CB8AC3E}">
        <p14:creationId xmlns:p14="http://schemas.microsoft.com/office/powerpoint/2010/main" val="252601678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7787FA3A-66B3-4A27-BCAC-E99941FDF041}" type="slidenum">
              <a:rPr lang="en-ZA"/>
              <a:pPr>
                <a:defRPr/>
              </a:pPr>
              <a:t>‹#›</a:t>
            </a:fld>
            <a:endParaRPr lang="en-ZA" dirty="0"/>
          </a:p>
        </p:txBody>
      </p:sp>
    </p:spTree>
    <p:extLst>
      <p:ext uri="{BB962C8B-B14F-4D97-AF65-F5344CB8AC3E}">
        <p14:creationId xmlns:p14="http://schemas.microsoft.com/office/powerpoint/2010/main" val="6964986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3" descr="logo small"/>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62863" y="341313"/>
            <a:ext cx="11731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7" descr="topsolid"/>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75914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36563" y="166688"/>
            <a:ext cx="651986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ZA" smtClean="0"/>
              <a:t>Click to edit Master title style</a:t>
            </a:r>
          </a:p>
        </p:txBody>
      </p:sp>
      <p:sp>
        <p:nvSpPr>
          <p:cNvPr id="1029" name="Rectangle 3"/>
          <p:cNvSpPr>
            <a:spLocks noGrp="1" noChangeArrowheads="1"/>
          </p:cNvSpPr>
          <p:nvPr>
            <p:ph type="body" idx="1"/>
          </p:nvPr>
        </p:nvSpPr>
        <p:spPr bwMode="auto">
          <a:xfrm>
            <a:off x="436563" y="1436688"/>
            <a:ext cx="8378825"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ZA" smtClean="0"/>
              <a:t>Click to edit Master text styles</a:t>
            </a:r>
          </a:p>
          <a:p>
            <a:pPr lvl="1"/>
            <a:r>
              <a:rPr lang="en-ZA" smtClean="0"/>
              <a:t>Second level</a:t>
            </a:r>
          </a:p>
          <a:p>
            <a:pPr lvl="2"/>
            <a:r>
              <a:rPr lang="en-ZA" smtClean="0"/>
              <a:t>Third level</a:t>
            </a:r>
          </a:p>
          <a:p>
            <a:pPr lvl="3"/>
            <a:r>
              <a:rPr lang="en-ZA" smtClean="0"/>
              <a:t>Fourth level</a:t>
            </a:r>
          </a:p>
          <a:p>
            <a:pPr lvl="4"/>
            <a:r>
              <a:rPr lang="en-ZA" smtClean="0"/>
              <a:t>Fifth level</a:t>
            </a:r>
          </a:p>
        </p:txBody>
      </p:sp>
      <p:sp>
        <p:nvSpPr>
          <p:cNvPr id="1061" name="Rectangle 37"/>
          <p:cNvSpPr>
            <a:spLocks noGrp="1" noChangeArrowheads="1"/>
          </p:cNvSpPr>
          <p:nvPr>
            <p:ph type="dt" sz="half" idx="2"/>
          </p:nvPr>
        </p:nvSpPr>
        <p:spPr bwMode="auto">
          <a:xfrm>
            <a:off x="457200" y="6453188"/>
            <a:ext cx="1738313"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solidFill>
                  <a:srgbClr val="83725B"/>
                </a:solidFill>
              </a:defRPr>
            </a:lvl1pPr>
          </a:lstStyle>
          <a:p>
            <a:pPr>
              <a:defRPr/>
            </a:pPr>
            <a:endParaRPr lang="en-ZA"/>
          </a:p>
        </p:txBody>
      </p:sp>
      <p:sp>
        <p:nvSpPr>
          <p:cNvPr id="1063" name="Rectangle 39"/>
          <p:cNvSpPr>
            <a:spLocks noGrp="1" noChangeArrowheads="1"/>
          </p:cNvSpPr>
          <p:nvPr>
            <p:ph type="sldNum" sz="quarter" idx="4"/>
          </p:nvPr>
        </p:nvSpPr>
        <p:spPr bwMode="auto">
          <a:xfrm>
            <a:off x="3924300" y="6453188"/>
            <a:ext cx="935038"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solidFill>
                  <a:srgbClr val="83725B"/>
                </a:solidFill>
              </a:defRPr>
            </a:lvl1pPr>
          </a:lstStyle>
          <a:p>
            <a:pPr>
              <a:defRPr/>
            </a:pPr>
            <a:fld id="{4FA8E909-7D04-4FC7-9260-166004EA8037}" type="slidenum">
              <a:rPr lang="en-ZA"/>
              <a:pPr>
                <a:defRPr/>
              </a:pPr>
              <a:t>‹#›</a:t>
            </a:fld>
            <a:endParaRPr lang="en-ZA"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Lst>
  <p:transition spd="slow">
    <p:fade/>
  </p:transition>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400">
          <a:solidFill>
            <a:schemeClr val="bg1"/>
          </a:solidFill>
          <a:latin typeface="+mj-lt"/>
          <a:ea typeface="+mj-ea"/>
          <a:cs typeface="+mj-cs"/>
        </a:defRPr>
      </a:lvl1pPr>
      <a:lvl2pPr algn="l" rtl="0" eaLnBrk="0" fontAlgn="base" hangingPunct="0">
        <a:lnSpc>
          <a:spcPct val="85000"/>
        </a:lnSpc>
        <a:spcBef>
          <a:spcPct val="0"/>
        </a:spcBef>
        <a:spcAft>
          <a:spcPct val="0"/>
        </a:spcAft>
        <a:defRPr sz="2400">
          <a:solidFill>
            <a:schemeClr val="bg1"/>
          </a:solidFill>
          <a:latin typeface="Arial" charset="0"/>
          <a:cs typeface="Arial" charset="0"/>
        </a:defRPr>
      </a:lvl2pPr>
      <a:lvl3pPr algn="l" rtl="0" eaLnBrk="0" fontAlgn="base" hangingPunct="0">
        <a:lnSpc>
          <a:spcPct val="85000"/>
        </a:lnSpc>
        <a:spcBef>
          <a:spcPct val="0"/>
        </a:spcBef>
        <a:spcAft>
          <a:spcPct val="0"/>
        </a:spcAft>
        <a:defRPr sz="2400">
          <a:solidFill>
            <a:schemeClr val="bg1"/>
          </a:solidFill>
          <a:latin typeface="Arial" charset="0"/>
          <a:cs typeface="Arial" charset="0"/>
        </a:defRPr>
      </a:lvl3pPr>
      <a:lvl4pPr algn="l" rtl="0" eaLnBrk="0" fontAlgn="base" hangingPunct="0">
        <a:lnSpc>
          <a:spcPct val="85000"/>
        </a:lnSpc>
        <a:spcBef>
          <a:spcPct val="0"/>
        </a:spcBef>
        <a:spcAft>
          <a:spcPct val="0"/>
        </a:spcAft>
        <a:defRPr sz="2400">
          <a:solidFill>
            <a:schemeClr val="bg1"/>
          </a:solidFill>
          <a:latin typeface="Arial" charset="0"/>
          <a:cs typeface="Arial" charset="0"/>
        </a:defRPr>
      </a:lvl4pPr>
      <a:lvl5pPr algn="l" rtl="0" eaLnBrk="0" fontAlgn="base" hangingPunct="0">
        <a:lnSpc>
          <a:spcPct val="85000"/>
        </a:lnSpc>
        <a:spcBef>
          <a:spcPct val="0"/>
        </a:spcBef>
        <a:spcAft>
          <a:spcPct val="0"/>
        </a:spcAft>
        <a:defRPr sz="2400">
          <a:solidFill>
            <a:schemeClr val="bg1"/>
          </a:solidFill>
          <a:latin typeface="Arial" charset="0"/>
          <a:cs typeface="Arial" charset="0"/>
        </a:defRPr>
      </a:lvl5pPr>
      <a:lvl6pPr marL="457200" algn="l" rtl="0" fontAlgn="base">
        <a:lnSpc>
          <a:spcPct val="85000"/>
        </a:lnSpc>
        <a:spcBef>
          <a:spcPct val="0"/>
        </a:spcBef>
        <a:spcAft>
          <a:spcPct val="0"/>
        </a:spcAft>
        <a:defRPr sz="2400">
          <a:solidFill>
            <a:schemeClr val="bg1"/>
          </a:solidFill>
          <a:latin typeface="Arial" charset="0"/>
          <a:cs typeface="Arial" charset="0"/>
        </a:defRPr>
      </a:lvl6pPr>
      <a:lvl7pPr marL="914400" algn="l" rtl="0" fontAlgn="base">
        <a:lnSpc>
          <a:spcPct val="85000"/>
        </a:lnSpc>
        <a:spcBef>
          <a:spcPct val="0"/>
        </a:spcBef>
        <a:spcAft>
          <a:spcPct val="0"/>
        </a:spcAft>
        <a:defRPr sz="2400">
          <a:solidFill>
            <a:schemeClr val="bg1"/>
          </a:solidFill>
          <a:latin typeface="Arial" charset="0"/>
          <a:cs typeface="Arial" charset="0"/>
        </a:defRPr>
      </a:lvl7pPr>
      <a:lvl8pPr marL="1371600" algn="l" rtl="0" fontAlgn="base">
        <a:lnSpc>
          <a:spcPct val="85000"/>
        </a:lnSpc>
        <a:spcBef>
          <a:spcPct val="0"/>
        </a:spcBef>
        <a:spcAft>
          <a:spcPct val="0"/>
        </a:spcAft>
        <a:defRPr sz="2400">
          <a:solidFill>
            <a:schemeClr val="bg1"/>
          </a:solidFill>
          <a:latin typeface="Arial" charset="0"/>
          <a:cs typeface="Arial" charset="0"/>
        </a:defRPr>
      </a:lvl8pPr>
      <a:lvl9pPr marL="1828800" algn="l" rtl="0" fontAlgn="base">
        <a:lnSpc>
          <a:spcPct val="85000"/>
        </a:lnSpc>
        <a:spcBef>
          <a:spcPct val="0"/>
        </a:spcBef>
        <a:spcAft>
          <a:spcPct val="0"/>
        </a:spcAft>
        <a:defRPr sz="2400">
          <a:solidFill>
            <a:schemeClr val="bg1"/>
          </a:solidFill>
          <a:latin typeface="Arial" charset="0"/>
          <a:cs typeface="Arial" charset="0"/>
        </a:defRPr>
      </a:lvl9pPr>
    </p:titleStyle>
    <p:bodyStyle>
      <a:lvl1pPr marL="266700" indent="-266700" algn="l" rtl="0" eaLnBrk="0" fontAlgn="base" hangingPunct="0">
        <a:lnSpc>
          <a:spcPct val="90000"/>
        </a:lnSpc>
        <a:spcBef>
          <a:spcPct val="100000"/>
        </a:spcBef>
        <a:spcAft>
          <a:spcPct val="0"/>
        </a:spcAft>
        <a:buClr>
          <a:srgbClr val="8C7F6D"/>
        </a:buClr>
        <a:buChar char="•"/>
        <a:defRPr sz="2000">
          <a:solidFill>
            <a:srgbClr val="003896"/>
          </a:solidFill>
          <a:latin typeface="+mn-lt"/>
          <a:ea typeface="+mn-ea"/>
          <a:cs typeface="+mn-cs"/>
        </a:defRPr>
      </a:lvl1pPr>
      <a:lvl2pPr marL="717550" indent="-271463" algn="l" rtl="0" eaLnBrk="0" fontAlgn="base" hangingPunct="0">
        <a:lnSpc>
          <a:spcPct val="90000"/>
        </a:lnSpc>
        <a:spcBef>
          <a:spcPct val="100000"/>
        </a:spcBef>
        <a:spcAft>
          <a:spcPct val="0"/>
        </a:spcAft>
        <a:buClr>
          <a:srgbClr val="8C7F6D"/>
        </a:buClr>
        <a:buChar char="•"/>
        <a:defRPr>
          <a:solidFill>
            <a:srgbClr val="003896"/>
          </a:solidFill>
          <a:latin typeface="+mn-lt"/>
          <a:cs typeface="+mn-cs"/>
        </a:defRPr>
      </a:lvl2pPr>
      <a:lvl3pPr marL="1076325" indent="-179388" algn="l" rtl="0" eaLnBrk="0" fontAlgn="base" hangingPunct="0">
        <a:lnSpc>
          <a:spcPct val="90000"/>
        </a:lnSpc>
        <a:spcBef>
          <a:spcPct val="100000"/>
        </a:spcBef>
        <a:spcAft>
          <a:spcPct val="0"/>
        </a:spcAft>
        <a:buClr>
          <a:srgbClr val="8C7F6D"/>
        </a:buClr>
        <a:buChar char="•"/>
        <a:defRPr sz="1600">
          <a:solidFill>
            <a:srgbClr val="003896"/>
          </a:solidFill>
          <a:latin typeface="+mn-lt"/>
          <a:cs typeface="+mn-cs"/>
        </a:defRPr>
      </a:lvl3pPr>
      <a:lvl4pPr marL="1435100"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4pPr>
      <a:lvl5pPr marL="1793875"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5pPr>
      <a:lvl6pPr marL="22510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6pPr>
      <a:lvl7pPr marL="27082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7pPr>
      <a:lvl8pPr marL="31654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8pPr>
      <a:lvl9pPr marL="36226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0.jpeg"/><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1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0591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4339" name="Group 162"/>
          <p:cNvGrpSpPr>
            <a:grpSpLocks/>
          </p:cNvGrpSpPr>
          <p:nvPr/>
        </p:nvGrpSpPr>
        <p:grpSpPr bwMode="auto">
          <a:xfrm>
            <a:off x="-4763" y="0"/>
            <a:ext cx="9148763" cy="6858000"/>
            <a:chOff x="-3" y="0"/>
            <a:chExt cx="5763" cy="4320"/>
          </a:xfrm>
        </p:grpSpPr>
        <p:pic>
          <p:nvPicPr>
            <p:cNvPr id="14395" name="Picture 23" descr="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6" name="Rectangle 91"/>
            <p:cNvSpPr>
              <a:spLocks noChangeArrowheads="1"/>
            </p:cNvSpPr>
            <p:nvPr/>
          </p:nvSpPr>
          <p:spPr bwMode="auto">
            <a:xfrm>
              <a:off x="-3" y="0"/>
              <a:ext cx="5763"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pic>
          <p:nvPicPr>
            <p:cNvPr id="14397" name="Picture 161" descr="logo 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0" name="Group 155"/>
          <p:cNvGrpSpPr>
            <a:grpSpLocks/>
          </p:cNvGrpSpPr>
          <p:nvPr/>
        </p:nvGrpSpPr>
        <p:grpSpPr bwMode="auto">
          <a:xfrm>
            <a:off x="257175" y="1201738"/>
            <a:ext cx="2482850" cy="2444750"/>
            <a:chOff x="162" y="757"/>
            <a:chExt cx="1564" cy="1540"/>
          </a:xfrm>
        </p:grpSpPr>
        <p:sp>
          <p:nvSpPr>
            <p:cNvPr id="14390" name="Oval 101"/>
            <p:cNvSpPr>
              <a:spLocks noChangeArrowheads="1"/>
            </p:cNvSpPr>
            <p:nvPr/>
          </p:nvSpPr>
          <p:spPr bwMode="auto">
            <a:xfrm>
              <a:off x="232" y="819"/>
              <a:ext cx="1448" cy="1447"/>
            </a:xfrm>
            <a:prstGeom prst="ellipse">
              <a:avLst/>
            </a:prstGeom>
            <a:solidFill>
              <a:srgbClr val="83725B"/>
            </a:solidFill>
            <a:ln w="9525">
              <a:solidFill>
                <a:srgbClr val="83725B"/>
              </a:solidFill>
              <a:round/>
              <a:headEnd/>
              <a:tailEnd/>
            </a:ln>
          </p:spPr>
          <p:txBody>
            <a:bodyPr/>
            <a:lstStyle/>
            <a:p>
              <a:endParaRPr lang="en-US" dirty="0"/>
            </a:p>
          </p:txBody>
        </p:sp>
        <p:sp>
          <p:nvSpPr>
            <p:cNvPr id="14391" name="Oval 103"/>
            <p:cNvSpPr>
              <a:spLocks noChangeArrowheads="1"/>
            </p:cNvSpPr>
            <p:nvPr/>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92" name="Oval 104"/>
            <p:cNvSpPr>
              <a:spLocks noChangeArrowheads="1"/>
            </p:cNvSpPr>
            <p:nvPr/>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93" name="Oval 105"/>
            <p:cNvSpPr>
              <a:spLocks noChangeArrowheads="1"/>
            </p:cNvSpPr>
            <p:nvPr/>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94" name="Oval 106"/>
            <p:cNvSpPr>
              <a:spLocks noChangeArrowheads="1"/>
            </p:cNvSpPr>
            <p:nvPr/>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19462" name="Oval 102"/>
          <p:cNvSpPr>
            <a:spLocks noChangeArrowheads="1"/>
          </p:cNvSpPr>
          <p:nvPr/>
        </p:nvSpPr>
        <p:spPr bwMode="auto">
          <a:xfrm>
            <a:off x="436563" y="1362075"/>
            <a:ext cx="2162175" cy="2173288"/>
          </a:xfrm>
          <a:prstGeom prst="ellipse">
            <a:avLst/>
          </a:prstGeom>
          <a:blipFill dpi="0" rotWithShape="1">
            <a:blip r:embed="rId4">
              <a:extLst>
                <a:ext uri="{28A0092B-C50C-407E-A947-70E740481C1C}">
                  <a14:useLocalDpi xmlns:a14="http://schemas.microsoft.com/office/drawing/2010/main" val="0"/>
                </a:ext>
              </a:extLst>
            </a:blip>
            <a:srcRect/>
            <a:stretch>
              <a:fillRect t="-166" b="-166"/>
            </a:stretch>
          </a:blipFill>
          <a:ln>
            <a:noFill/>
          </a:ln>
        </p:spPr>
        <p:txBody>
          <a:bodyPr anchor="ctr"/>
          <a:lstStyle/>
          <a:p>
            <a:pPr algn="ctr">
              <a:defRPr/>
            </a:pPr>
            <a:endParaRPr lang="en-ZA" sz="1000" dirty="0"/>
          </a:p>
        </p:txBody>
      </p:sp>
      <p:grpSp>
        <p:nvGrpSpPr>
          <p:cNvPr id="14344" name="Group 156"/>
          <p:cNvGrpSpPr>
            <a:grpSpLocks/>
          </p:cNvGrpSpPr>
          <p:nvPr/>
        </p:nvGrpSpPr>
        <p:grpSpPr bwMode="auto">
          <a:xfrm>
            <a:off x="171450" y="1201738"/>
            <a:ext cx="2643188" cy="2493962"/>
            <a:chOff x="108" y="757"/>
            <a:chExt cx="1665" cy="1571"/>
          </a:xfrm>
        </p:grpSpPr>
        <p:sp>
          <p:nvSpPr>
            <p:cNvPr id="14387" name="Oval 107"/>
            <p:cNvSpPr>
              <a:spLocks noChangeArrowheads="1"/>
            </p:cNvSpPr>
            <p:nvPr/>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88" name="Oval 108"/>
            <p:cNvSpPr>
              <a:spLocks noChangeArrowheads="1"/>
            </p:cNvSpPr>
            <p:nvPr/>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89" name="Oval 109"/>
            <p:cNvSpPr>
              <a:spLocks noChangeArrowheads="1"/>
            </p:cNvSpPr>
            <p:nvPr/>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grpSp>
        <p:nvGrpSpPr>
          <p:cNvPr id="14345" name="Group 146"/>
          <p:cNvGrpSpPr>
            <a:grpSpLocks/>
          </p:cNvGrpSpPr>
          <p:nvPr/>
        </p:nvGrpSpPr>
        <p:grpSpPr bwMode="auto">
          <a:xfrm>
            <a:off x="912813" y="620713"/>
            <a:ext cx="1284287" cy="1260475"/>
            <a:chOff x="575" y="391"/>
            <a:chExt cx="809" cy="794"/>
          </a:xfrm>
        </p:grpSpPr>
        <p:sp>
          <p:nvSpPr>
            <p:cNvPr id="14379" name="Oval 147"/>
            <p:cNvSpPr>
              <a:spLocks noChangeArrowheads="1"/>
            </p:cNvSpPr>
            <p:nvPr/>
          </p:nvSpPr>
          <p:spPr bwMode="auto">
            <a:xfrm>
              <a:off x="614" y="422"/>
              <a:ext cx="739" cy="747"/>
            </a:xfrm>
            <a:prstGeom prst="ellipse">
              <a:avLst/>
            </a:prstGeom>
            <a:solidFill>
              <a:srgbClr val="83725B"/>
            </a:solidFill>
            <a:ln w="9525">
              <a:solidFill>
                <a:srgbClr val="83725B"/>
              </a:solidFill>
              <a:miter lim="800000"/>
              <a:headEnd/>
              <a:tailEnd/>
            </a:ln>
          </p:spPr>
          <p:txBody>
            <a:bodyPr/>
            <a:lstStyle/>
            <a:p>
              <a:endParaRPr lang="en-US" dirty="0"/>
            </a:p>
          </p:txBody>
        </p:sp>
        <p:sp>
          <p:nvSpPr>
            <p:cNvPr id="14380" name="Oval 148"/>
            <p:cNvSpPr>
              <a:spLocks noChangeArrowheads="1"/>
            </p:cNvSpPr>
            <p:nvPr/>
          </p:nvSpPr>
          <p:spPr bwMode="auto">
            <a:xfrm>
              <a:off x="629" y="445"/>
              <a:ext cx="708" cy="708"/>
            </a:xfrm>
            <a:prstGeom prst="ellipse">
              <a:avLst/>
            </a:prstGeom>
            <a:solidFill>
              <a:srgbClr val="8C7F6D"/>
            </a:solidFill>
            <a:ln w="9525">
              <a:solidFill>
                <a:srgbClr val="83725B"/>
              </a:solidFill>
              <a:miter lim="800000"/>
              <a:headEnd/>
              <a:tailEnd/>
            </a:ln>
          </p:spPr>
          <p:txBody>
            <a:bodyPr/>
            <a:lstStyle/>
            <a:p>
              <a:endParaRPr lang="en-US" dirty="0"/>
            </a:p>
          </p:txBody>
        </p:sp>
        <p:sp>
          <p:nvSpPr>
            <p:cNvPr id="14381" name="Oval 149"/>
            <p:cNvSpPr>
              <a:spLocks noChangeArrowheads="1"/>
            </p:cNvSpPr>
            <p:nvPr/>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82" name="Oval 150"/>
            <p:cNvSpPr>
              <a:spLocks noChangeArrowheads="1"/>
            </p:cNvSpPr>
            <p:nvPr/>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83" name="Oval 151"/>
            <p:cNvSpPr>
              <a:spLocks noChangeArrowheads="1"/>
            </p:cNvSpPr>
            <p:nvPr/>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84" name="Oval 152"/>
            <p:cNvSpPr>
              <a:spLocks noChangeArrowheads="1"/>
            </p:cNvSpPr>
            <p:nvPr/>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85" name="Oval 153"/>
            <p:cNvSpPr>
              <a:spLocks noChangeArrowheads="1"/>
            </p:cNvSpPr>
            <p:nvPr/>
          </p:nvSpPr>
          <p:spPr bwMode="auto">
            <a:xfrm>
              <a:off x="629" y="445"/>
              <a:ext cx="708" cy="708"/>
            </a:xfrm>
            <a:prstGeom prst="ellipse">
              <a:avLst/>
            </a:prstGeom>
            <a:solidFill>
              <a:srgbClr val="83725B"/>
            </a:solidFill>
            <a:ln w="9525">
              <a:solidFill>
                <a:srgbClr val="83725B"/>
              </a:solidFill>
              <a:miter lim="800000"/>
              <a:headEnd/>
              <a:tailEnd/>
            </a:ln>
          </p:spPr>
          <p:txBody>
            <a:bodyPr/>
            <a:lstStyle/>
            <a:p>
              <a:endParaRPr lang="en-US" dirty="0"/>
            </a:p>
          </p:txBody>
        </p:sp>
        <p:sp>
          <p:nvSpPr>
            <p:cNvPr id="14386" name="Oval 154"/>
            <p:cNvSpPr>
              <a:spLocks noChangeArrowheads="1"/>
            </p:cNvSpPr>
            <p:nvPr/>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14346" name="Oval 118"/>
          <p:cNvSpPr>
            <a:spLocks noChangeArrowheads="1"/>
          </p:cNvSpPr>
          <p:nvPr/>
        </p:nvSpPr>
        <p:spPr bwMode="auto">
          <a:xfrm>
            <a:off x="1004888" y="706438"/>
            <a:ext cx="1111250" cy="1112837"/>
          </a:xfrm>
          <a:prstGeom prst="ellipse">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en-US" sz="600" dirty="0"/>
          </a:p>
        </p:txBody>
      </p:sp>
      <p:grpSp>
        <p:nvGrpSpPr>
          <p:cNvPr id="14347" name="Group 145"/>
          <p:cNvGrpSpPr>
            <a:grpSpLocks/>
          </p:cNvGrpSpPr>
          <p:nvPr/>
        </p:nvGrpSpPr>
        <p:grpSpPr bwMode="auto">
          <a:xfrm>
            <a:off x="863600" y="620713"/>
            <a:ext cx="1370013" cy="1284287"/>
            <a:chOff x="544" y="391"/>
            <a:chExt cx="863" cy="809"/>
          </a:xfrm>
        </p:grpSpPr>
        <p:sp>
          <p:nvSpPr>
            <p:cNvPr id="14376" name="Oval 119"/>
            <p:cNvSpPr>
              <a:spLocks noChangeArrowheads="1"/>
            </p:cNvSpPr>
            <p:nvPr/>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77" name="Oval 120"/>
            <p:cNvSpPr>
              <a:spLocks noChangeArrowheads="1"/>
            </p:cNvSpPr>
            <p:nvPr/>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78" name="Oval 121"/>
            <p:cNvSpPr>
              <a:spLocks noChangeArrowheads="1"/>
            </p:cNvSpPr>
            <p:nvPr/>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grpSp>
        <p:nvGrpSpPr>
          <p:cNvPr id="14348" name="Group 157"/>
          <p:cNvGrpSpPr>
            <a:grpSpLocks/>
          </p:cNvGrpSpPr>
          <p:nvPr/>
        </p:nvGrpSpPr>
        <p:grpSpPr bwMode="auto">
          <a:xfrm>
            <a:off x="331788" y="3090863"/>
            <a:ext cx="2074862" cy="2038350"/>
            <a:chOff x="209" y="1947"/>
            <a:chExt cx="1307" cy="1284"/>
          </a:xfrm>
        </p:grpSpPr>
        <p:sp>
          <p:nvSpPr>
            <p:cNvPr id="14370" name="Oval 122"/>
            <p:cNvSpPr>
              <a:spLocks noChangeArrowheads="1"/>
            </p:cNvSpPr>
            <p:nvPr/>
          </p:nvSpPr>
          <p:spPr bwMode="auto">
            <a:xfrm>
              <a:off x="264" y="2002"/>
              <a:ext cx="1213" cy="1205"/>
            </a:xfrm>
            <a:prstGeom prst="ellipse">
              <a:avLst/>
            </a:prstGeom>
            <a:solidFill>
              <a:srgbClr val="83725B"/>
            </a:solidFill>
            <a:ln w="9525">
              <a:solidFill>
                <a:srgbClr val="83725B"/>
              </a:solidFill>
              <a:miter lim="800000"/>
              <a:headEnd/>
              <a:tailEnd/>
            </a:ln>
          </p:spPr>
          <p:txBody>
            <a:bodyPr/>
            <a:lstStyle/>
            <a:p>
              <a:endParaRPr lang="en-US" dirty="0"/>
            </a:p>
          </p:txBody>
        </p:sp>
        <p:sp>
          <p:nvSpPr>
            <p:cNvPr id="14371" name="Oval 123"/>
            <p:cNvSpPr>
              <a:spLocks noChangeArrowheads="1"/>
            </p:cNvSpPr>
            <p:nvPr/>
          </p:nvSpPr>
          <p:spPr bwMode="auto">
            <a:xfrm>
              <a:off x="303" y="2033"/>
              <a:ext cx="1135" cy="1143"/>
            </a:xfrm>
            <a:prstGeom prst="ellipse">
              <a:avLst/>
            </a:prstGeom>
            <a:solidFill>
              <a:srgbClr val="83725B"/>
            </a:solidFill>
            <a:ln w="9525">
              <a:solidFill>
                <a:srgbClr val="83725B"/>
              </a:solidFill>
              <a:miter lim="800000"/>
              <a:headEnd/>
              <a:tailEnd/>
            </a:ln>
          </p:spPr>
          <p:txBody>
            <a:bodyPr/>
            <a:lstStyle/>
            <a:p>
              <a:endParaRPr lang="en-US" dirty="0"/>
            </a:p>
          </p:txBody>
        </p:sp>
        <p:sp>
          <p:nvSpPr>
            <p:cNvPr id="14372" name="Oval 124"/>
            <p:cNvSpPr>
              <a:spLocks noChangeArrowheads="1"/>
            </p:cNvSpPr>
            <p:nvPr/>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73" name="Oval 125"/>
            <p:cNvSpPr>
              <a:spLocks noChangeArrowheads="1"/>
            </p:cNvSpPr>
            <p:nvPr/>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74" name="Oval 126"/>
            <p:cNvSpPr>
              <a:spLocks noChangeArrowheads="1"/>
            </p:cNvSpPr>
            <p:nvPr/>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75" name="Oval 127"/>
            <p:cNvSpPr>
              <a:spLocks noChangeArrowheads="1"/>
            </p:cNvSpPr>
            <p:nvPr/>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14349" name="Oval 128"/>
          <p:cNvSpPr>
            <a:spLocks noChangeArrowheads="1"/>
          </p:cNvSpPr>
          <p:nvPr/>
        </p:nvSpPr>
        <p:spPr bwMode="auto">
          <a:xfrm>
            <a:off x="482600" y="3227388"/>
            <a:ext cx="1801813" cy="1814512"/>
          </a:xfrm>
          <a:prstGeom prst="ellipse">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en-US" sz="1000" dirty="0">
              <a:solidFill>
                <a:srgbClr val="C0C0C0"/>
              </a:solidFill>
            </a:endParaRPr>
          </a:p>
        </p:txBody>
      </p:sp>
      <p:grpSp>
        <p:nvGrpSpPr>
          <p:cNvPr id="14350" name="Group 158"/>
          <p:cNvGrpSpPr>
            <a:grpSpLocks/>
          </p:cNvGrpSpPr>
          <p:nvPr/>
        </p:nvGrpSpPr>
        <p:grpSpPr bwMode="auto">
          <a:xfrm>
            <a:off x="257175" y="3090863"/>
            <a:ext cx="2211388" cy="2087562"/>
            <a:chOff x="162" y="1947"/>
            <a:chExt cx="1393" cy="1315"/>
          </a:xfrm>
        </p:grpSpPr>
        <p:sp>
          <p:nvSpPr>
            <p:cNvPr id="14367" name="Oval 129"/>
            <p:cNvSpPr>
              <a:spLocks noChangeArrowheads="1"/>
            </p:cNvSpPr>
            <p:nvPr/>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68" name="Oval 130"/>
            <p:cNvSpPr>
              <a:spLocks noChangeArrowheads="1"/>
            </p:cNvSpPr>
            <p:nvPr/>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69" name="Oval 131"/>
            <p:cNvSpPr>
              <a:spLocks noChangeArrowheads="1"/>
            </p:cNvSpPr>
            <p:nvPr/>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grpSp>
        <p:nvGrpSpPr>
          <p:cNvPr id="14351" name="Group 159"/>
          <p:cNvGrpSpPr>
            <a:grpSpLocks/>
          </p:cNvGrpSpPr>
          <p:nvPr/>
        </p:nvGrpSpPr>
        <p:grpSpPr bwMode="auto">
          <a:xfrm>
            <a:off x="900113" y="4684713"/>
            <a:ext cx="1717675" cy="1692275"/>
            <a:chOff x="567" y="2951"/>
            <a:chExt cx="1082" cy="1066"/>
          </a:xfrm>
        </p:grpSpPr>
        <p:sp>
          <p:nvSpPr>
            <p:cNvPr id="14361" name="Oval 132"/>
            <p:cNvSpPr>
              <a:spLocks noChangeArrowheads="1"/>
            </p:cNvSpPr>
            <p:nvPr/>
          </p:nvSpPr>
          <p:spPr bwMode="auto">
            <a:xfrm>
              <a:off x="614" y="2990"/>
              <a:ext cx="1003" cy="1011"/>
            </a:xfrm>
            <a:prstGeom prst="ellipse">
              <a:avLst/>
            </a:prstGeom>
            <a:solidFill>
              <a:srgbClr val="83725B"/>
            </a:solidFill>
            <a:ln w="9525">
              <a:solidFill>
                <a:srgbClr val="83725B"/>
              </a:solidFill>
              <a:miter lim="800000"/>
              <a:headEnd/>
              <a:tailEnd/>
            </a:ln>
          </p:spPr>
          <p:txBody>
            <a:bodyPr/>
            <a:lstStyle/>
            <a:p>
              <a:endParaRPr lang="en-US" dirty="0"/>
            </a:p>
          </p:txBody>
        </p:sp>
        <p:sp>
          <p:nvSpPr>
            <p:cNvPr id="14362" name="Oval 133"/>
            <p:cNvSpPr>
              <a:spLocks noChangeArrowheads="1"/>
            </p:cNvSpPr>
            <p:nvPr/>
          </p:nvSpPr>
          <p:spPr bwMode="auto">
            <a:xfrm>
              <a:off x="645" y="3021"/>
              <a:ext cx="941" cy="949"/>
            </a:xfrm>
            <a:prstGeom prst="ellipse">
              <a:avLst/>
            </a:prstGeom>
            <a:solidFill>
              <a:srgbClr val="83725B"/>
            </a:solidFill>
            <a:ln w="9525">
              <a:solidFill>
                <a:srgbClr val="83725B"/>
              </a:solidFill>
              <a:miter lim="800000"/>
              <a:headEnd/>
              <a:tailEnd/>
            </a:ln>
          </p:spPr>
          <p:txBody>
            <a:bodyPr/>
            <a:lstStyle/>
            <a:p>
              <a:endParaRPr lang="en-US" dirty="0"/>
            </a:p>
          </p:txBody>
        </p:sp>
        <p:sp>
          <p:nvSpPr>
            <p:cNvPr id="14363" name="Oval 134"/>
            <p:cNvSpPr>
              <a:spLocks noChangeArrowheads="1"/>
            </p:cNvSpPr>
            <p:nvPr/>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64" name="Oval 135"/>
            <p:cNvSpPr>
              <a:spLocks noChangeArrowheads="1"/>
            </p:cNvSpPr>
            <p:nvPr/>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65" name="Oval 136"/>
            <p:cNvSpPr>
              <a:spLocks noChangeArrowheads="1"/>
            </p:cNvSpPr>
            <p:nvPr/>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66" name="Oval 137"/>
            <p:cNvSpPr>
              <a:spLocks noChangeArrowheads="1"/>
            </p:cNvSpPr>
            <p:nvPr/>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19471" name="Oval 138"/>
          <p:cNvSpPr>
            <a:spLocks noChangeArrowheads="1"/>
          </p:cNvSpPr>
          <p:nvPr/>
        </p:nvSpPr>
        <p:spPr bwMode="auto">
          <a:xfrm>
            <a:off x="1014413" y="4791075"/>
            <a:ext cx="1506537" cy="1519238"/>
          </a:xfrm>
          <a:prstGeom prst="ellipse">
            <a:avLst/>
          </a:prstGeom>
          <a:blipFill dpi="0" rotWithShape="1">
            <a:blip r:embed="rId7">
              <a:extLst>
                <a:ext uri="{28A0092B-C50C-407E-A947-70E740481C1C}">
                  <a14:useLocalDpi xmlns:a14="http://schemas.microsoft.com/office/drawing/2010/main" val="0"/>
                </a:ext>
              </a:extLst>
            </a:blip>
            <a:srcRect/>
            <a:stretch>
              <a:fillRect l="-219" r="-219"/>
            </a:stretch>
          </a:blipFill>
          <a:ln>
            <a:noFill/>
          </a:ln>
        </p:spPr>
        <p:txBody>
          <a:bodyPr anchor="ctr"/>
          <a:lstStyle/>
          <a:p>
            <a:pPr algn="ctr">
              <a:defRPr/>
            </a:pPr>
            <a:endParaRPr lang="en-ZA" sz="900" dirty="0">
              <a:solidFill>
                <a:srgbClr val="C0C0C0"/>
              </a:solidFill>
            </a:endParaRPr>
          </a:p>
        </p:txBody>
      </p:sp>
      <p:grpSp>
        <p:nvGrpSpPr>
          <p:cNvPr id="14355" name="Group 160"/>
          <p:cNvGrpSpPr>
            <a:grpSpLocks/>
          </p:cNvGrpSpPr>
          <p:nvPr/>
        </p:nvGrpSpPr>
        <p:grpSpPr bwMode="auto">
          <a:xfrm>
            <a:off x="838200" y="4684713"/>
            <a:ext cx="1828800" cy="1728787"/>
            <a:chOff x="528" y="2951"/>
            <a:chExt cx="1152" cy="1089"/>
          </a:xfrm>
        </p:grpSpPr>
        <p:sp>
          <p:nvSpPr>
            <p:cNvPr id="14358" name="Oval 139"/>
            <p:cNvSpPr>
              <a:spLocks noChangeArrowheads="1"/>
            </p:cNvSpPr>
            <p:nvPr/>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59" name="Oval 140"/>
            <p:cNvSpPr>
              <a:spLocks noChangeArrowheads="1"/>
            </p:cNvSpPr>
            <p:nvPr/>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60" name="Oval 141"/>
            <p:cNvSpPr>
              <a:spLocks noChangeArrowheads="1"/>
            </p:cNvSpPr>
            <p:nvPr/>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14356" name="Rectangle 2"/>
          <p:cNvSpPr>
            <a:spLocks noGrp="1" noChangeArrowheads="1"/>
          </p:cNvSpPr>
          <p:nvPr>
            <p:ph type="ctrTitle"/>
          </p:nvPr>
        </p:nvSpPr>
        <p:spPr>
          <a:xfrm>
            <a:off x="3059113" y="2360613"/>
            <a:ext cx="5545137" cy="1584325"/>
          </a:xfrm>
        </p:spPr>
        <p:txBody>
          <a:bodyPr/>
          <a:lstStyle/>
          <a:p>
            <a:pPr algn="ctr" eaLnBrk="1" hangingPunct="1"/>
            <a:r>
              <a:rPr lang="en-US" sz="4800" b="1" dirty="0"/>
              <a:t>Tutorial </a:t>
            </a:r>
            <a:r>
              <a:rPr lang="en-US" sz="4800" b="1" dirty="0" smtClean="0"/>
              <a:t>C</a:t>
            </a:r>
            <a:r>
              <a:rPr lang="en-US" sz="3200" b="1" dirty="0"/>
              <a:t/>
            </a:r>
            <a:br>
              <a:rPr lang="en-US" sz="3200" b="1" dirty="0"/>
            </a:br>
            <a:r>
              <a:rPr lang="en-US" sz="3200" b="1" dirty="0"/>
              <a:t>T-pipe junction Steady State Thermomechanical FEM model</a:t>
            </a:r>
            <a:endParaRPr lang="en-US" sz="3200" b="1" dirty="0" smtClean="0"/>
          </a:p>
        </p:txBody>
      </p:sp>
      <p:sp>
        <p:nvSpPr>
          <p:cNvPr id="14357" name="TextBox 3"/>
          <p:cNvSpPr txBox="1">
            <a:spLocks noChangeArrowheads="1"/>
          </p:cNvSpPr>
          <p:nvPr/>
        </p:nvSpPr>
        <p:spPr bwMode="auto">
          <a:xfrm>
            <a:off x="4477655" y="4770438"/>
            <a:ext cx="24064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ZA" dirty="0"/>
              <a:t>By </a:t>
            </a:r>
            <a:r>
              <a:rPr lang="en-ZA" dirty="0" err="1"/>
              <a:t>Ofentse</a:t>
            </a:r>
            <a:r>
              <a:rPr lang="en-ZA" dirty="0"/>
              <a:t> </a:t>
            </a:r>
            <a:r>
              <a:rPr lang="en-ZA" dirty="0" err="1"/>
              <a:t>Kgoa</a:t>
            </a:r>
            <a:endParaRPr lang="en-ZA" dirty="0"/>
          </a:p>
          <a:p>
            <a:pPr algn="ctr" eaLnBrk="1" hangingPunct="1"/>
            <a:r>
              <a:rPr lang="en-ZA"/>
              <a:t>kgoaot@eskom.co.za</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10</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Determining the longitudinal load:</a:t>
            </a:r>
            <a:endParaRPr lang="en-US" sz="1600" b="1" dirty="0">
              <a:solidFill>
                <a:srgbClr val="003896"/>
              </a:solidFill>
            </a:endParaRPr>
          </a:p>
        </p:txBody>
      </p:sp>
      <p:sp>
        <p:nvSpPr>
          <p:cNvPr id="13" name="Rectangle 4"/>
          <p:cNvSpPr txBox="1">
            <a:spLocks noChangeArrowheads="1"/>
          </p:cNvSpPr>
          <p:nvPr/>
        </p:nvSpPr>
        <p:spPr bwMode="auto">
          <a:xfrm>
            <a:off x="477838" y="1844675"/>
            <a:ext cx="37338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lnSpc>
                <a:spcPct val="90000"/>
              </a:lnSpc>
              <a:spcBef>
                <a:spcPct val="100000"/>
              </a:spcBef>
              <a:spcAft>
                <a:spcPct val="0"/>
              </a:spcAft>
              <a:buClr>
                <a:srgbClr val="8C7F6D"/>
              </a:buClr>
              <a:buChar char="•"/>
              <a:defRPr sz="2000">
                <a:solidFill>
                  <a:srgbClr val="003896"/>
                </a:solidFill>
                <a:latin typeface="+mn-lt"/>
                <a:ea typeface="+mn-ea"/>
                <a:cs typeface="+mn-cs"/>
              </a:defRPr>
            </a:lvl1pPr>
            <a:lvl2pPr marL="717550" indent="-271463" algn="l" rtl="0" eaLnBrk="0" fontAlgn="base" hangingPunct="0">
              <a:lnSpc>
                <a:spcPct val="90000"/>
              </a:lnSpc>
              <a:spcBef>
                <a:spcPct val="100000"/>
              </a:spcBef>
              <a:spcAft>
                <a:spcPct val="0"/>
              </a:spcAft>
              <a:buClr>
                <a:srgbClr val="8C7F6D"/>
              </a:buClr>
              <a:buChar char="•"/>
              <a:defRPr>
                <a:solidFill>
                  <a:srgbClr val="003896"/>
                </a:solidFill>
                <a:latin typeface="+mn-lt"/>
                <a:cs typeface="+mn-cs"/>
              </a:defRPr>
            </a:lvl2pPr>
            <a:lvl3pPr marL="1076325" indent="-179388" algn="l" rtl="0" eaLnBrk="0" fontAlgn="base" hangingPunct="0">
              <a:lnSpc>
                <a:spcPct val="90000"/>
              </a:lnSpc>
              <a:spcBef>
                <a:spcPct val="100000"/>
              </a:spcBef>
              <a:spcAft>
                <a:spcPct val="0"/>
              </a:spcAft>
              <a:buClr>
                <a:srgbClr val="8C7F6D"/>
              </a:buClr>
              <a:buChar char="•"/>
              <a:defRPr sz="1600">
                <a:solidFill>
                  <a:srgbClr val="003896"/>
                </a:solidFill>
                <a:latin typeface="+mn-lt"/>
                <a:cs typeface="+mn-cs"/>
              </a:defRPr>
            </a:lvl3pPr>
            <a:lvl4pPr marL="1435100"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4pPr>
            <a:lvl5pPr marL="1793875"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5pPr>
            <a:lvl6pPr marL="22510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6pPr>
            <a:lvl7pPr marL="27082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7pPr>
            <a:lvl8pPr marL="31654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8pPr>
            <a:lvl9pPr marL="36226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9pPr>
          </a:lstStyle>
          <a:p>
            <a:pPr algn="just" eaLnBrk="1" hangingPunct="1"/>
            <a:r>
              <a:rPr lang="en-US" sz="1600" dirty="0" smtClean="0"/>
              <a:t>The longitudinal stress on the shell pipe has already been calculated in Tutorial B under “Verification”. This stress will used as a pressure applied to the end face of the shell pipe.</a:t>
            </a:r>
          </a:p>
          <a:p>
            <a:pPr algn="just" eaLnBrk="1" hangingPunct="1"/>
            <a:r>
              <a:rPr lang="en-US" sz="1600" dirty="0" smtClean="0"/>
              <a:t>As depicted, the downside of the calculation is loss of accuracy as it assumes that the stress distribution along the thickness of the pipe is uniform.</a:t>
            </a:r>
          </a:p>
          <a:p>
            <a:pPr algn="just" eaLnBrk="1" hangingPunct="1"/>
            <a:r>
              <a:rPr lang="en-US" sz="1600" dirty="0" smtClean="0"/>
              <a:t>The longitudinal pressure to be applied to the shell pipe end face is 24.75 MPa (from Tutorial B). </a:t>
            </a:r>
          </a:p>
          <a:p>
            <a:pPr algn="just" eaLnBrk="1" hangingPunct="1"/>
            <a:endParaRPr lang="en-US" sz="1600" dirty="0" smtClean="0"/>
          </a:p>
        </p:txBody>
      </p:sp>
      <p:pic>
        <p:nvPicPr>
          <p:cNvPr id="14" name="Picture 2" descr="C:\Users\ESKOM\Documents\FreeCADdevelopment\Current Tasks\T-pipe\Longitudinal stress.JPG"/>
          <p:cNvPicPr>
            <a:picLocks noChangeAspect="1" noChangeArrowheads="1"/>
          </p:cNvPicPr>
          <p:nvPr/>
        </p:nvPicPr>
        <p:blipFill rotWithShape="1">
          <a:blip r:embed="rId2">
            <a:extLst>
              <a:ext uri="{28A0092B-C50C-407E-A947-70E740481C1C}">
                <a14:useLocalDpi xmlns:a14="http://schemas.microsoft.com/office/drawing/2010/main" val="0"/>
              </a:ext>
            </a:extLst>
          </a:blip>
          <a:srcRect l="2495" t="8398" r="3258" b="11750"/>
          <a:stretch/>
        </p:blipFill>
        <p:spPr bwMode="auto">
          <a:xfrm>
            <a:off x="4644008" y="1268413"/>
            <a:ext cx="4035068" cy="14781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1738" t="7707" r="2207" b="3900"/>
          <a:stretch/>
        </p:blipFill>
        <p:spPr bwMode="auto">
          <a:xfrm>
            <a:off x="4644008" y="3140968"/>
            <a:ext cx="4035068" cy="144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0145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11</a:t>
            </a:fld>
            <a:endParaRPr lang="en-ZA" dirty="0" smtClean="0">
              <a:solidFill>
                <a:srgbClr val="83725B"/>
              </a:solidFill>
            </a:endParaRP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pic>
        <p:nvPicPr>
          <p:cNvPr id="12" name="Picture 2" descr="C:\Users\ESKOM\Documents\FreeCADdevelopment\Current Tasks\T-pipe\Tutorial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666" y="1165225"/>
            <a:ext cx="3796730" cy="312787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
          <p:cNvSpPr txBox="1">
            <a:spLocks noChangeArrowheads="1"/>
          </p:cNvSpPr>
          <p:nvPr/>
        </p:nvSpPr>
        <p:spPr bwMode="auto">
          <a:xfrm>
            <a:off x="477838" y="1844675"/>
            <a:ext cx="3733800" cy="126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lnSpc>
                <a:spcPct val="90000"/>
              </a:lnSpc>
              <a:spcBef>
                <a:spcPct val="100000"/>
              </a:spcBef>
              <a:spcAft>
                <a:spcPct val="0"/>
              </a:spcAft>
              <a:buClr>
                <a:srgbClr val="8C7F6D"/>
              </a:buClr>
              <a:buChar char="•"/>
              <a:defRPr sz="2000">
                <a:solidFill>
                  <a:srgbClr val="003896"/>
                </a:solidFill>
                <a:latin typeface="+mn-lt"/>
                <a:ea typeface="+mn-ea"/>
                <a:cs typeface="+mn-cs"/>
              </a:defRPr>
            </a:lvl1pPr>
            <a:lvl2pPr marL="717550" indent="-271463" algn="l" rtl="0" eaLnBrk="0" fontAlgn="base" hangingPunct="0">
              <a:lnSpc>
                <a:spcPct val="90000"/>
              </a:lnSpc>
              <a:spcBef>
                <a:spcPct val="100000"/>
              </a:spcBef>
              <a:spcAft>
                <a:spcPct val="0"/>
              </a:spcAft>
              <a:buClr>
                <a:srgbClr val="8C7F6D"/>
              </a:buClr>
              <a:buChar char="•"/>
              <a:defRPr>
                <a:solidFill>
                  <a:srgbClr val="003896"/>
                </a:solidFill>
                <a:latin typeface="+mn-lt"/>
                <a:cs typeface="+mn-cs"/>
              </a:defRPr>
            </a:lvl2pPr>
            <a:lvl3pPr marL="1076325" indent="-179388" algn="l" rtl="0" eaLnBrk="0" fontAlgn="base" hangingPunct="0">
              <a:lnSpc>
                <a:spcPct val="90000"/>
              </a:lnSpc>
              <a:spcBef>
                <a:spcPct val="100000"/>
              </a:spcBef>
              <a:spcAft>
                <a:spcPct val="0"/>
              </a:spcAft>
              <a:buClr>
                <a:srgbClr val="8C7F6D"/>
              </a:buClr>
              <a:buChar char="•"/>
              <a:defRPr sz="1600">
                <a:solidFill>
                  <a:srgbClr val="003896"/>
                </a:solidFill>
                <a:latin typeface="+mn-lt"/>
                <a:cs typeface="+mn-cs"/>
              </a:defRPr>
            </a:lvl3pPr>
            <a:lvl4pPr marL="1435100"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4pPr>
            <a:lvl5pPr marL="1793875"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5pPr>
            <a:lvl6pPr marL="22510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6pPr>
            <a:lvl7pPr marL="27082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7pPr>
            <a:lvl8pPr marL="31654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8pPr>
            <a:lvl9pPr marL="36226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9pPr>
          </a:lstStyle>
          <a:p>
            <a:pPr algn="just" eaLnBrk="1" hangingPunct="1"/>
            <a:r>
              <a:rPr lang="en-US" sz="1600" smtClean="0"/>
              <a:t>For all FEM models, a mesh needs to be created. </a:t>
            </a:r>
          </a:p>
          <a:p>
            <a:pPr algn="just" eaLnBrk="1" hangingPunct="1"/>
            <a:r>
              <a:rPr lang="en-US" sz="1600" smtClean="0"/>
              <a:t>Refer to Tutorial B which shows how to create a mesh.</a:t>
            </a:r>
          </a:p>
          <a:p>
            <a:pPr algn="just" eaLnBrk="1" hangingPunct="1"/>
            <a:endParaRPr lang="en-US" sz="1600" smtClean="0"/>
          </a:p>
          <a:p>
            <a:pPr algn="just" eaLnBrk="1" hangingPunct="1"/>
            <a:r>
              <a:rPr lang="en-US" sz="1600" smtClean="0"/>
              <a:t>The material to be used in the analysis is “Steel-Generic”.</a:t>
            </a:r>
          </a:p>
          <a:p>
            <a:pPr algn="just" eaLnBrk="1" hangingPunct="1"/>
            <a:r>
              <a:rPr lang="en-US" sz="1600" smtClean="0"/>
              <a:t>Refer to Tutorial B on how to specify a material.</a:t>
            </a:r>
          </a:p>
          <a:p>
            <a:pPr algn="just" eaLnBrk="1" hangingPunct="1"/>
            <a:endParaRPr lang="en-US" sz="1600" smtClean="0"/>
          </a:p>
          <a:p>
            <a:pPr algn="just" eaLnBrk="1" hangingPunct="1"/>
            <a:endParaRPr lang="en-US" sz="1600" smtClean="0"/>
          </a:p>
          <a:p>
            <a:pPr marL="0" indent="0" algn="just" eaLnBrk="1" hangingPunct="1">
              <a:buFontTx/>
              <a:buNone/>
            </a:pPr>
            <a:endParaRPr lang="en-US" sz="1600" smtClean="0"/>
          </a:p>
          <a:p>
            <a:pPr algn="just" eaLnBrk="1" hangingPunct="1"/>
            <a:endParaRPr lang="en-US" sz="1600" dirty="0" smtClean="0"/>
          </a:p>
        </p:txBody>
      </p:sp>
      <p:sp>
        <p:nvSpPr>
          <p:cNvPr id="14"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the Mesh:</a:t>
            </a:r>
            <a:endParaRPr lang="en-US" sz="1600" b="1" dirty="0">
              <a:solidFill>
                <a:srgbClr val="003896"/>
              </a:solidFill>
            </a:endParaRPr>
          </a:p>
        </p:txBody>
      </p:sp>
      <p:sp>
        <p:nvSpPr>
          <p:cNvPr id="15" name="Rectangle 14"/>
          <p:cNvSpPr/>
          <p:nvPr/>
        </p:nvSpPr>
        <p:spPr>
          <a:xfrm>
            <a:off x="438149" y="3106709"/>
            <a:ext cx="2343911" cy="313932"/>
          </a:xfrm>
          <a:prstGeom prst="rect">
            <a:avLst/>
          </a:prstGeom>
        </p:spPr>
        <p:txBody>
          <a:bodyPr wrap="none">
            <a:spAutoFit/>
          </a:bodyPr>
          <a:lstStyle/>
          <a:p>
            <a:pPr marL="266700" indent="-266700">
              <a:lnSpc>
                <a:spcPct val="90000"/>
              </a:lnSpc>
              <a:spcBef>
                <a:spcPct val="100000"/>
              </a:spcBef>
              <a:buClr>
                <a:srgbClr val="8C7F6D"/>
              </a:buClr>
            </a:pPr>
            <a:r>
              <a:rPr lang="en-US" sz="1600" b="1" dirty="0">
                <a:solidFill>
                  <a:srgbClr val="003896"/>
                </a:solidFill>
              </a:rPr>
              <a:t>Material specification:</a:t>
            </a:r>
          </a:p>
        </p:txBody>
      </p:sp>
    </p:spTree>
    <p:extLst>
      <p:ext uri="{BB962C8B-B14F-4D97-AF65-F5344CB8AC3E}">
        <p14:creationId xmlns:p14="http://schemas.microsoft.com/office/powerpoint/2010/main" val="158693236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12</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The T-pipe needs to fixed in the X, Y and Z directions. To do this use the displacement constraint. Refer to Tutorial B for more information</a:t>
            </a:r>
            <a:r>
              <a:rPr lang="en-US" sz="1600" dirty="0" smtClean="0"/>
              <a:t>.</a:t>
            </a:r>
          </a:p>
          <a:p>
            <a:pPr algn="just" eaLnBrk="1" hangingPunct="1"/>
            <a:r>
              <a:rPr lang="en-US" sz="1600" dirty="0" smtClean="0"/>
              <a:t>Add a pressure of 9 MPa to the internal surface of the T-pipe as indicated in the picture. </a:t>
            </a:r>
          </a:p>
          <a:p>
            <a:pPr algn="just" eaLnBrk="1" hangingPunct="1"/>
            <a:r>
              <a:rPr lang="en-US" sz="1600" dirty="0" smtClean="0"/>
              <a:t>Add a pressure of 24.75 MPa to the end face of the T-pipe. The direction should be the same as that indicated in the picture.</a:t>
            </a:r>
          </a:p>
          <a:p>
            <a:pPr marL="0" indent="0" algn="just" eaLnBrk="1" hangingPunct="1">
              <a:buNone/>
            </a:pPr>
            <a:r>
              <a:rPr lang="en-US" sz="1600" dirty="0" smtClean="0"/>
              <a:t> </a:t>
            </a:r>
            <a:endParaRPr lang="en-US" sz="1600" dirty="0"/>
          </a:p>
          <a:p>
            <a:pPr algn="just" eaLnBrk="1" hangingPunct="1"/>
            <a:endParaRPr lang="en-US" sz="1600" dirty="0" smtClean="0"/>
          </a:p>
          <a:p>
            <a:pPr marL="0" indent="0" algn="just" eaLnBrk="1" hangingPunct="1">
              <a:buNone/>
            </a:pPr>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Boundary Conditions:</a:t>
            </a:r>
            <a:endParaRPr lang="en-US" sz="1600" b="1" dirty="0">
              <a:solidFill>
                <a:srgbClr val="003896"/>
              </a:solidFill>
            </a:endParaRPr>
          </a:p>
        </p:txBody>
      </p:sp>
      <p:pic>
        <p:nvPicPr>
          <p:cNvPr id="12" name="Picture 4" descr="C:\Users\ESKOM\Documents\FreeCADdevelopment\Documentation\escaaaa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363" y="1268413"/>
            <a:ext cx="38369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5516" t="5368"/>
          <a:stretch/>
        </p:blipFill>
        <p:spPr bwMode="auto">
          <a:xfrm>
            <a:off x="4667742" y="1700808"/>
            <a:ext cx="3836987" cy="241190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SKOM\Documents\FreeCADdevelopment\Current Tasks\T-pipe\Capture.JPG"/>
          <p:cNvPicPr>
            <a:picLocks noChangeAspect="1" noChangeArrowheads="1"/>
          </p:cNvPicPr>
          <p:nvPr/>
        </p:nvPicPr>
        <p:blipFill rotWithShape="1">
          <a:blip r:embed="rId4">
            <a:extLst>
              <a:ext uri="{28A0092B-C50C-407E-A947-70E740481C1C}">
                <a14:useLocalDpi xmlns:a14="http://schemas.microsoft.com/office/drawing/2010/main" val="0"/>
              </a:ext>
            </a:extLst>
          </a:blip>
          <a:srcRect l="11101" t="2599" r="6481" b="5102"/>
          <a:stretch/>
        </p:blipFill>
        <p:spPr bwMode="auto">
          <a:xfrm>
            <a:off x="4678362" y="4221088"/>
            <a:ext cx="3836987" cy="250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202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13</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initial temperature of the body needs to be specified for all thermomechanical analysis. Click on &lt;Create FEM constraint for initial temperature acting on the body&gt; and enter an initial temperature of 300 K. Note that temperature is always specified in Kelvin [K]. </a:t>
            </a:r>
          </a:p>
          <a:p>
            <a:pPr algn="just" eaLnBrk="1" hangingPunct="1"/>
            <a:r>
              <a:rPr lang="en-US" sz="1600" dirty="0"/>
              <a:t>Add a heat flux constraint on the </a:t>
            </a:r>
            <a:r>
              <a:rPr lang="en-US" sz="1600" dirty="0" smtClean="0"/>
              <a:t>internal </a:t>
            </a:r>
            <a:r>
              <a:rPr lang="en-US" sz="1600" dirty="0"/>
              <a:t>surface of the T-pipe with &lt;Create FEM constraint for  Heat flux acting on a face</a:t>
            </a:r>
            <a:r>
              <a:rPr lang="en-US" sz="1600" dirty="0" smtClean="0"/>
              <a:t>&gt;. </a:t>
            </a:r>
            <a:r>
              <a:rPr lang="en-US" sz="1600" dirty="0"/>
              <a:t>The ambient temperature should be </a:t>
            </a:r>
            <a:r>
              <a:rPr lang="en-US" sz="1600" dirty="0" smtClean="0"/>
              <a:t>725 </a:t>
            </a:r>
            <a:r>
              <a:rPr lang="en-US" sz="1600" dirty="0"/>
              <a:t>K and the Film coefficient should be </a:t>
            </a:r>
            <a:r>
              <a:rPr lang="en-US" sz="1600" dirty="0" smtClean="0"/>
              <a:t>1000 </a:t>
            </a:r>
            <a:r>
              <a:rPr lang="en-US" sz="1600" dirty="0"/>
              <a:t>W/m²K.</a:t>
            </a:r>
          </a:p>
          <a:p>
            <a:pPr marL="0" indent="0" algn="just" eaLnBrk="1" hangingPunct="1">
              <a:buNone/>
            </a:pPr>
            <a:r>
              <a:rPr lang="en-US" sz="1600" dirty="0" smtClean="0"/>
              <a:t> </a:t>
            </a:r>
            <a:endParaRPr lang="en-US" sz="1600" dirty="0"/>
          </a:p>
          <a:p>
            <a:pPr algn="just" eaLnBrk="1" hangingPunct="1"/>
            <a:endParaRPr lang="en-US" sz="1600" dirty="0" smtClean="0"/>
          </a:p>
          <a:p>
            <a:pPr marL="0" indent="0" algn="just" eaLnBrk="1" hangingPunct="1">
              <a:buNone/>
            </a:pPr>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Boundary Conditions:</a:t>
            </a:r>
            <a:endParaRPr lang="en-US" sz="1600" b="1" dirty="0">
              <a:solidFill>
                <a:srgbClr val="003896"/>
              </a:solidFill>
            </a:endParaRPr>
          </a:p>
        </p:txBody>
      </p:sp>
      <p:pic>
        <p:nvPicPr>
          <p:cNvPr id="3075" name="Picture 3" descr="C:\Users\ESKOM\Documents\FreeCADdevelopment\Current Tasks\T-pipe\Capture - Copy (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666" y="1165225"/>
            <a:ext cx="3796730" cy="409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b="11464"/>
          <a:stretch/>
        </p:blipFill>
        <p:spPr bwMode="auto">
          <a:xfrm>
            <a:off x="4638666" y="1700808"/>
            <a:ext cx="3796730" cy="68346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ESKOM\Documents\FreeCADdevelopment\Current Tasks\T-pipe\Capture - Cop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4536" y="2492896"/>
            <a:ext cx="3796731" cy="4095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ESKOM\Documents\FreeCADdevelopment\Current Tasks\T-pipe\Capt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4536" y="3068960"/>
            <a:ext cx="3796731" cy="60597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ESKOM\Documents\FreeCADdevelopment\Current Tasks\T-pipe\Captur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4536" y="3933056"/>
            <a:ext cx="3800859" cy="266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08502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14</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Add a heat flux constraint on the reinforcement of the T-pipe as indicated in the picture </a:t>
            </a:r>
            <a:r>
              <a:rPr lang="en-US" sz="1600" dirty="0"/>
              <a:t>with </a:t>
            </a:r>
            <a:r>
              <a:rPr lang="en-US" sz="1600" dirty="0" smtClean="0"/>
              <a:t>&lt;Create </a:t>
            </a:r>
            <a:r>
              <a:rPr lang="en-US" sz="1600" dirty="0"/>
              <a:t>FEM constraint for </a:t>
            </a:r>
            <a:r>
              <a:rPr lang="en-US" sz="1600" dirty="0" smtClean="0"/>
              <a:t> Heat flux </a:t>
            </a:r>
            <a:r>
              <a:rPr lang="en-US" sz="1600" dirty="0"/>
              <a:t>acting on </a:t>
            </a:r>
            <a:r>
              <a:rPr lang="en-US" sz="1600" dirty="0" smtClean="0"/>
              <a:t>a face&gt;. </a:t>
            </a:r>
          </a:p>
          <a:p>
            <a:pPr algn="just" eaLnBrk="1" hangingPunct="1"/>
            <a:r>
              <a:rPr lang="en-US" sz="1600" dirty="0" smtClean="0"/>
              <a:t>The ambient temperature should be 300 K and the Film coefficient should be 10 W/m</a:t>
            </a:r>
            <a:r>
              <a:rPr lang="en-US" sz="1600" dirty="0" smtClean="0">
                <a:latin typeface="Arial"/>
                <a:cs typeface="Arial"/>
              </a:rPr>
              <a:t>²K.</a:t>
            </a:r>
          </a:p>
          <a:p>
            <a:pPr algn="just" eaLnBrk="1" hangingPunct="1"/>
            <a:r>
              <a:rPr lang="en-US" sz="1600" dirty="0" smtClean="0">
                <a:latin typeface="Arial"/>
                <a:cs typeface="Arial"/>
              </a:rPr>
              <a:t>A face with no thermal boundary condition implies that the face is insulated.</a:t>
            </a:r>
          </a:p>
          <a:p>
            <a:pPr algn="just" eaLnBrk="1" hangingPunct="1"/>
            <a:r>
              <a:rPr lang="en-US" sz="1600" dirty="0" smtClean="0"/>
              <a:t>A picture showing all the boundary conditions for the model is displayed for reference</a:t>
            </a: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Boundary </a:t>
            </a:r>
            <a:r>
              <a:rPr lang="en-US" sz="1600" b="1" dirty="0">
                <a:solidFill>
                  <a:srgbClr val="003896"/>
                </a:solidFill>
              </a:rPr>
              <a:t>Conditions :</a:t>
            </a:r>
          </a:p>
        </p:txBody>
      </p:sp>
      <p:pic>
        <p:nvPicPr>
          <p:cNvPr id="4098" name="Picture 2" descr="C:\Users\ESKOM\Documents\FreeCADdevelopment\Current Tasks\T-pipe\Capture -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664" y="1158816"/>
            <a:ext cx="3796731" cy="40957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t="74106"/>
          <a:stretch/>
        </p:blipFill>
        <p:spPr bwMode="auto">
          <a:xfrm>
            <a:off x="4653620" y="1610295"/>
            <a:ext cx="3781775" cy="75800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ESKOM\Documents\FreeCADdevelopment\Current Tasks\T-pipe\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663" y="5414963"/>
            <a:ext cx="3796731" cy="125439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ESKOM\Documents\FreeCADdevelopment\Current Tasks\T-pipe\Captur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38662" y="2564904"/>
            <a:ext cx="3796732"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9375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15</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Double click on &lt;CalculiX&gt; in the object tree view.</a:t>
            </a:r>
          </a:p>
          <a:p>
            <a:pPr algn="just" eaLnBrk="1" hangingPunct="1"/>
            <a:r>
              <a:rPr lang="en-US" sz="1600" dirty="0" smtClean="0"/>
              <a:t>Select a Thermomechanical analysis</a:t>
            </a:r>
          </a:p>
          <a:p>
            <a:pPr algn="just" eaLnBrk="1" hangingPunct="1"/>
            <a:r>
              <a:rPr lang="en-US" sz="1600" dirty="0" smtClean="0">
                <a:latin typeface="Arial"/>
                <a:cs typeface="Arial"/>
              </a:rPr>
              <a:t>Write the input file </a:t>
            </a:r>
          </a:p>
          <a:p>
            <a:pPr algn="just" eaLnBrk="1" hangingPunct="1"/>
            <a:r>
              <a:rPr lang="en-US" sz="1600" dirty="0" smtClean="0">
                <a:latin typeface="Arial"/>
                <a:cs typeface="Arial"/>
              </a:rPr>
              <a:t>Run CalculiX </a:t>
            </a: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Running </a:t>
            </a:r>
            <a:r>
              <a:rPr lang="en-US" dirty="0"/>
              <a:t>the solver</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Running the analysis:</a:t>
            </a:r>
            <a:endParaRPr lang="en-US" sz="1600" b="1" dirty="0">
              <a:solidFill>
                <a:srgbClr val="003896"/>
              </a:solidFill>
            </a:endParaRPr>
          </a:p>
        </p:txBody>
      </p:sp>
      <p:pic>
        <p:nvPicPr>
          <p:cNvPr id="6149" name="Picture 5"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9" y="3108576"/>
            <a:ext cx="4072954" cy="348907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b="23831"/>
          <a:stretch/>
        </p:blipFill>
        <p:spPr bwMode="auto">
          <a:xfrm>
            <a:off x="4644008" y="1196753"/>
            <a:ext cx="4072955" cy="170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9282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16</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Create a new pipeline that displays the temperature distribution across the T-pipe section. Remember to hide all other objects that are displayed in the document window.</a:t>
            </a:r>
          </a:p>
          <a:p>
            <a:pPr algn="just" eaLnBrk="1" hangingPunct="1"/>
            <a:r>
              <a:rPr lang="en-US" sz="1600" dirty="0" smtClean="0"/>
              <a:t>The </a:t>
            </a:r>
            <a:r>
              <a:rPr lang="en-US" sz="1600" dirty="0"/>
              <a:t>temperature distribution (in </a:t>
            </a:r>
            <a:r>
              <a:rPr lang="en-US" sz="1600" dirty="0" smtClean="0"/>
              <a:t>Kelvin) across the T-pipe is displayed in the pictures. </a:t>
            </a:r>
          </a:p>
          <a:p>
            <a:pPr algn="just" eaLnBrk="1" hangingPunct="1"/>
            <a:r>
              <a:rPr lang="en-US" sz="1600" dirty="0" smtClean="0">
                <a:latin typeface="Arial"/>
                <a:cs typeface="Arial"/>
              </a:rPr>
              <a:t>Other result sets(stress or displacement) can also be viewed with the pipeline. </a:t>
            </a: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(Steady state) Post- 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Viewing the results:</a:t>
            </a:r>
            <a:endParaRPr lang="en-US" sz="1600" b="1" dirty="0">
              <a:solidFill>
                <a:srgbClr val="003896"/>
              </a:solidFill>
            </a:endParaRPr>
          </a:p>
        </p:txBody>
      </p:sp>
      <p:pic>
        <p:nvPicPr>
          <p:cNvPr id="2050" name="Picture 2" descr="C:\Users\ESKOM\Documents\FreeCADdevelopment\Current Tasks\T-pipe\Captur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1" t="906" r="3469"/>
          <a:stretch/>
        </p:blipFill>
        <p:spPr bwMode="auto">
          <a:xfrm>
            <a:off x="4836609" y="1268413"/>
            <a:ext cx="3876995" cy="26646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2625" t="3327" r="1653"/>
          <a:stretch/>
        </p:blipFill>
        <p:spPr bwMode="auto">
          <a:xfrm>
            <a:off x="4836609" y="4005064"/>
            <a:ext cx="3876995" cy="25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034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17</a:t>
            </a:fld>
            <a:endParaRPr lang="en-ZA" dirty="0" smtClean="0">
              <a:solidFill>
                <a:srgbClr val="83725B"/>
              </a:solidFill>
            </a:endParaRP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Post- 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Verification:</a:t>
            </a:r>
            <a:endParaRPr lang="en-US" sz="1600" b="1" dirty="0">
              <a:solidFill>
                <a:srgbClr val="003896"/>
              </a:solidFill>
            </a:endParaRPr>
          </a:p>
        </p:txBody>
      </p:sp>
      <mc:AlternateContent xmlns:mc="http://schemas.openxmlformats.org/markup-compatibility/2006" xmlns:a14="http://schemas.microsoft.com/office/drawing/2010/main">
        <mc:Choice Requires="a14">
          <p:sp>
            <p:nvSpPr>
              <p:cNvPr id="8" name="Rectangle 4"/>
              <p:cNvSpPr>
                <a:spLocks noGrp="1" noChangeArrowheads="1"/>
              </p:cNvSpPr>
              <p:nvPr>
                <p:ph idx="4294967295"/>
              </p:nvPr>
            </p:nvSpPr>
            <p:spPr>
              <a:xfrm>
                <a:off x="399655" y="2996952"/>
                <a:ext cx="8126610" cy="3563656"/>
              </a:xfrm>
            </p:spPr>
            <p:txBody>
              <a:bodyPr/>
              <a:lstStyle/>
              <a:p>
                <a:pPr marL="0" indent="0" algn="just" eaLnBrk="1" hangingPunct="1">
                  <a:lnSpc>
                    <a:spcPct val="100000"/>
                  </a:lnSpc>
                  <a:spcBef>
                    <a:spcPts val="600"/>
                  </a:spcBef>
                  <a:buNone/>
                </a:pPr>
                <a:r>
                  <a:rPr lang="en-US" sz="1600" dirty="0" smtClean="0"/>
                  <a:t>In this instance, verification is used to check whether or not the FEM solver has correctly solved for the thickened branch pipe region outer wall temperature. The region to be verified is indicated and only half the diameter of the region is modeled.</a:t>
                </a:r>
              </a:p>
              <a:p>
                <a:pPr marL="0" indent="0" algn="just" eaLnBrk="1" hangingPunct="1">
                  <a:lnSpc>
                    <a:spcPct val="100000"/>
                  </a:lnSpc>
                  <a:spcBef>
                    <a:spcPts val="600"/>
                  </a:spcBef>
                  <a:buNone/>
                </a:pPr>
                <a:r>
                  <a:rPr lang="en-US" sz="1600" dirty="0" smtClean="0"/>
                  <a:t>Thermal resistance analysis(for pipes):</a:t>
                </a:r>
              </a:p>
              <a:p>
                <a:pPr marL="342900" indent="-342900" algn="just" eaLnBrk="1" hangingPunct="1">
                  <a:lnSpc>
                    <a:spcPct val="100000"/>
                  </a:lnSpc>
                  <a:spcBef>
                    <a:spcPts val="600"/>
                  </a:spcBef>
                  <a:buFont typeface="+mj-lt"/>
                  <a:buAutoNum type="arabicPeriod"/>
                </a:pPr>
                <a14:m>
                  <m:oMath xmlns:m="http://schemas.openxmlformats.org/officeDocument/2006/math">
                    <m:r>
                      <a:rPr lang="en-ZA" sz="1600" b="0" i="1" smtClean="0">
                        <a:latin typeface="Cambria Math"/>
                      </a:rPr>
                      <m:t>𝑄</m:t>
                    </m:r>
                    <m:r>
                      <a:rPr lang="en-ZA" sz="1600" b="0" i="1" smtClean="0">
                        <a:latin typeface="Cambria Math"/>
                      </a:rPr>
                      <m:t>=</m:t>
                    </m:r>
                  </m:oMath>
                </a14:m>
                <a:r>
                  <a:rPr lang="en-US" sz="1600" dirty="0" smtClean="0"/>
                  <a:t> Heat flux, </a:t>
                </a:r>
                <a14:m>
                  <m:oMath xmlns:m="http://schemas.openxmlformats.org/officeDocument/2006/math">
                    <m:r>
                      <a:rPr lang="en-ZA" sz="1600" b="0" i="1" smtClean="0">
                        <a:latin typeface="Cambria Math"/>
                      </a:rPr>
                      <m:t>𝑇</m:t>
                    </m:r>
                    <m:r>
                      <a:rPr lang="en-ZA" sz="1600" b="0" i="1" smtClean="0">
                        <a:latin typeface="Cambria Math"/>
                      </a:rPr>
                      <m:t>= </m:t>
                    </m:r>
                  </m:oMath>
                </a14:m>
                <a:r>
                  <a:rPr lang="en-US" sz="1600" dirty="0" smtClean="0"/>
                  <a:t>Temperature, </a:t>
                </a:r>
                <a14:m>
                  <m:oMath xmlns:m="http://schemas.openxmlformats.org/officeDocument/2006/math">
                    <m:r>
                      <a:rPr lang="en-ZA" sz="1600" b="0" i="1" smtClean="0">
                        <a:latin typeface="Cambria Math"/>
                      </a:rPr>
                      <m:t>𝑅</m:t>
                    </m:r>
                  </m:oMath>
                </a14:m>
                <a:r>
                  <a:rPr lang="en-US" sz="1600" dirty="0" smtClean="0"/>
                  <a:t>= Thermal resistance,</a:t>
                </a:r>
              </a:p>
              <a:p>
                <a:pPr marL="0" indent="0" algn="just" eaLnBrk="1" hangingPunct="1">
                  <a:lnSpc>
                    <a:spcPct val="100000"/>
                  </a:lnSpc>
                  <a:spcBef>
                    <a:spcPts val="600"/>
                  </a:spcBef>
                  <a:buNone/>
                </a:pPr>
                <a:r>
                  <a:rPr lang="en-US" sz="1600" dirty="0"/>
                  <a:t> </a:t>
                </a:r>
                <a:r>
                  <a:rPr lang="en-US" sz="1600" dirty="0" smtClean="0"/>
                  <a:t>     </a:t>
                </a:r>
                <a:r>
                  <a:rPr lang="en-US" sz="1600" dirty="0" err="1" smtClean="0"/>
                  <a:t>i</a:t>
                </a:r>
                <a:r>
                  <a:rPr lang="en-US" sz="1600" dirty="0"/>
                  <a:t> </a:t>
                </a:r>
                <a:r>
                  <a:rPr lang="en-US" sz="1600" dirty="0" smtClean="0"/>
                  <a:t>= inner wall, o = outer wall , a = ambient (air), w = water</a:t>
                </a:r>
              </a:p>
              <a:p>
                <a:pPr marL="0" indent="0" algn="just" eaLnBrk="1" hangingPunct="1">
                  <a:lnSpc>
                    <a:spcPct val="100000"/>
                  </a:lnSpc>
                  <a:spcBef>
                    <a:spcPts val="600"/>
                  </a:spcBef>
                  <a:buNone/>
                </a:pPr>
                <a:r>
                  <a:rPr lang="en-US" sz="1600" dirty="0" smtClean="0"/>
                  <a:t>      </a:t>
                </a:r>
                <a:r>
                  <a:rPr lang="en-US" sz="1600" dirty="0" err="1" smtClean="0"/>
                  <a:t>cond</a:t>
                </a:r>
                <a:r>
                  <a:rPr lang="en-US" sz="1600" dirty="0" smtClean="0"/>
                  <a:t> = heat conduction through the wall, </a:t>
                </a:r>
              </a:p>
              <a:p>
                <a:pPr marL="0" indent="0" algn="just" eaLnBrk="1" hangingPunct="1">
                  <a:lnSpc>
                    <a:spcPct val="100000"/>
                  </a:lnSpc>
                  <a:spcBef>
                    <a:spcPts val="600"/>
                  </a:spcBef>
                  <a:buNone/>
                </a:pPr>
                <a:r>
                  <a:rPr lang="en-US" sz="1600" dirty="0"/>
                  <a:t> </a:t>
                </a:r>
                <a:r>
                  <a:rPr lang="en-US" sz="1600" dirty="0" smtClean="0"/>
                  <a:t>     </a:t>
                </a:r>
                <a:r>
                  <a:rPr lang="en-US" sz="1600" dirty="0" err="1" smtClean="0"/>
                  <a:t>conv</a:t>
                </a:r>
                <a:r>
                  <a:rPr lang="en-US" sz="1600" dirty="0" smtClean="0"/>
                  <a:t> = heat convection</a:t>
                </a:r>
                <a:r>
                  <a:rPr lang="en-US" sz="1600" dirty="0"/>
                  <a:t> </a:t>
                </a:r>
                <a:r>
                  <a:rPr lang="en-US" sz="1600" dirty="0" smtClean="0"/>
                  <a:t>by fluid</a:t>
                </a:r>
              </a:p>
              <a:p>
                <a:pPr marL="342900" indent="-342900" algn="just" eaLnBrk="1" hangingPunct="1">
                  <a:lnSpc>
                    <a:spcPct val="100000"/>
                  </a:lnSpc>
                  <a:spcBef>
                    <a:spcPts val="600"/>
                  </a:spcBef>
                  <a:buFont typeface="+mj-lt"/>
                  <a:buAutoNum type="arabicPeriod" startAt="2"/>
                </a:pPr>
                <a14:m>
                  <m:oMath xmlns:m="http://schemas.openxmlformats.org/officeDocument/2006/math">
                    <m:sSub>
                      <m:sSubPr>
                        <m:ctrlPr>
                          <a:rPr lang="en-ZA" sz="1600" i="1">
                            <a:latin typeface="Cambria Math"/>
                          </a:rPr>
                        </m:ctrlPr>
                      </m:sSubPr>
                      <m:e>
                        <m:r>
                          <a:rPr lang="en-ZA" sz="1600" i="1">
                            <a:latin typeface="Cambria Math"/>
                            <a:ea typeface="Cambria Math"/>
                          </a:rPr>
                          <m:t>∆</m:t>
                        </m:r>
                        <m:r>
                          <a:rPr lang="en-ZA" sz="1600" i="1">
                            <a:latin typeface="Cambria Math"/>
                            <a:ea typeface="Cambria Math"/>
                          </a:rPr>
                          <m:t>𝑇</m:t>
                        </m:r>
                      </m:e>
                      <m:sub>
                        <m:r>
                          <a:rPr lang="en-ZA" sz="1600" b="0" i="1" smtClean="0">
                            <a:latin typeface="Cambria Math"/>
                          </a:rPr>
                          <m:t>𝑡𝑜𝑡𝑎𝑙</m:t>
                        </m:r>
                      </m:sub>
                    </m:sSub>
                    <m:r>
                      <a:rPr lang="en-ZA" sz="1600">
                        <a:latin typeface="Cambria Math"/>
                      </a:rPr>
                      <m:t>=</m:t>
                    </m:r>
                    <m:sSub>
                      <m:sSubPr>
                        <m:ctrlPr>
                          <a:rPr lang="en-ZA" sz="1600" i="1">
                            <a:latin typeface="Cambria Math"/>
                          </a:rPr>
                        </m:ctrlPr>
                      </m:sSubPr>
                      <m:e>
                        <m:r>
                          <a:rPr lang="en-ZA" sz="1600" i="1">
                            <a:latin typeface="Cambria Math"/>
                          </a:rPr>
                          <m:t>𝑇</m:t>
                        </m:r>
                      </m:e>
                      <m:sub>
                        <m:r>
                          <a:rPr lang="en-ZA" sz="1600" b="0" i="1" smtClean="0">
                            <a:latin typeface="Cambria Math"/>
                          </a:rPr>
                          <m:t>𝑎</m:t>
                        </m:r>
                      </m:sub>
                    </m:sSub>
                    <m:r>
                      <a:rPr lang="en-ZA" sz="1600" i="1">
                        <a:latin typeface="Cambria Math"/>
                      </a:rPr>
                      <m:t>−</m:t>
                    </m:r>
                    <m:sSub>
                      <m:sSubPr>
                        <m:ctrlPr>
                          <a:rPr lang="en-ZA" sz="1600" i="1">
                            <a:latin typeface="Cambria Math"/>
                          </a:rPr>
                        </m:ctrlPr>
                      </m:sSubPr>
                      <m:e>
                        <m:r>
                          <a:rPr lang="en-ZA" sz="1600" i="1">
                            <a:latin typeface="Cambria Math"/>
                          </a:rPr>
                          <m:t>𝑇</m:t>
                        </m:r>
                      </m:e>
                      <m:sub>
                        <m:r>
                          <a:rPr lang="en-ZA" sz="1600" i="1">
                            <a:latin typeface="Cambria Math"/>
                          </a:rPr>
                          <m:t>𝑤</m:t>
                        </m:r>
                      </m:sub>
                    </m:sSub>
                    <m:r>
                      <a:rPr lang="en-ZA" sz="1600" i="1">
                        <a:latin typeface="Cambria Math"/>
                      </a:rPr>
                      <m:t>  ,</m:t>
                    </m:r>
                    <m:sSub>
                      <m:sSubPr>
                        <m:ctrlPr>
                          <a:rPr lang="en-ZA" sz="1600" i="1">
                            <a:latin typeface="Cambria Math"/>
                          </a:rPr>
                        </m:ctrlPr>
                      </m:sSubPr>
                      <m:e>
                        <m:r>
                          <a:rPr lang="en-ZA" sz="1600" i="1">
                            <a:latin typeface="Cambria Math"/>
                          </a:rPr>
                          <m:t>𝑅</m:t>
                        </m:r>
                      </m:e>
                      <m:sub>
                        <m:r>
                          <a:rPr lang="en-ZA" sz="1600" i="1">
                            <a:latin typeface="Cambria Math"/>
                          </a:rPr>
                          <m:t>𝑡𝑜𝑡𝑎𝑙</m:t>
                        </m:r>
                      </m:sub>
                    </m:sSub>
                    <m:r>
                      <a:rPr lang="en-ZA" sz="1600" b="0" i="1" smtClean="0">
                        <a:latin typeface="Cambria Math"/>
                      </a:rPr>
                      <m:t>=</m:t>
                    </m:r>
                    <m:sSub>
                      <m:sSubPr>
                        <m:ctrlPr>
                          <a:rPr lang="en-ZA" sz="1600" i="1">
                            <a:latin typeface="Cambria Math"/>
                          </a:rPr>
                        </m:ctrlPr>
                      </m:sSubPr>
                      <m:e>
                        <m:r>
                          <a:rPr lang="en-ZA" sz="1600" i="1">
                            <a:latin typeface="Cambria Math"/>
                          </a:rPr>
                          <m:t>𝑅</m:t>
                        </m:r>
                      </m:e>
                      <m:sub>
                        <m:r>
                          <a:rPr lang="en-ZA" sz="1600" b="0" i="1" smtClean="0">
                            <a:latin typeface="Cambria Math"/>
                          </a:rPr>
                          <m:t>𝑐𝑜𝑛𝑣</m:t>
                        </m:r>
                        <m:r>
                          <a:rPr lang="en-ZA" sz="1600" b="0" i="1" smtClean="0">
                            <a:latin typeface="Cambria Math"/>
                          </a:rPr>
                          <m:t>,</m:t>
                        </m:r>
                        <m:r>
                          <a:rPr lang="en-ZA" sz="1600" b="0" i="1" smtClean="0">
                            <a:latin typeface="Cambria Math"/>
                          </a:rPr>
                          <m:t>𝑤</m:t>
                        </m:r>
                      </m:sub>
                    </m:sSub>
                    <m:sSub>
                      <m:sSubPr>
                        <m:ctrlPr>
                          <a:rPr lang="en-ZA" sz="1600" i="1">
                            <a:latin typeface="Cambria Math"/>
                          </a:rPr>
                        </m:ctrlPr>
                      </m:sSubPr>
                      <m:e>
                        <m:r>
                          <a:rPr lang="en-ZA" sz="1600" b="0" i="1" smtClean="0">
                            <a:latin typeface="Cambria Math"/>
                          </a:rPr>
                          <m:t>+</m:t>
                        </m:r>
                        <m:r>
                          <a:rPr lang="en-ZA" sz="1600" i="1">
                            <a:latin typeface="Cambria Math"/>
                          </a:rPr>
                          <m:t>𝑅</m:t>
                        </m:r>
                      </m:e>
                      <m:sub>
                        <m:r>
                          <a:rPr lang="en-ZA" sz="1600" b="0" i="1" smtClean="0">
                            <a:latin typeface="Cambria Math"/>
                          </a:rPr>
                          <m:t>𝑐𝑜𝑛𝑑</m:t>
                        </m:r>
                      </m:sub>
                    </m:sSub>
                    <m:sSub>
                      <m:sSubPr>
                        <m:ctrlPr>
                          <a:rPr lang="en-ZA" sz="1600" i="1">
                            <a:latin typeface="Cambria Math"/>
                          </a:rPr>
                        </m:ctrlPr>
                      </m:sSubPr>
                      <m:e>
                        <m:r>
                          <a:rPr lang="en-ZA" sz="1600" b="0" i="1" smtClean="0">
                            <a:latin typeface="Cambria Math"/>
                          </a:rPr>
                          <m:t>+</m:t>
                        </m:r>
                        <m:r>
                          <a:rPr lang="en-ZA" sz="1600" i="1">
                            <a:latin typeface="Cambria Math"/>
                          </a:rPr>
                          <m:t>𝑅</m:t>
                        </m:r>
                      </m:e>
                      <m:sub>
                        <m:r>
                          <a:rPr lang="en-ZA" sz="1600" b="0" i="1" smtClean="0">
                            <a:latin typeface="Cambria Math"/>
                          </a:rPr>
                          <m:t>𝑐𝑜𝑛𝑣</m:t>
                        </m:r>
                        <m:r>
                          <a:rPr lang="en-ZA" sz="1600" b="0" i="1" smtClean="0">
                            <a:latin typeface="Cambria Math"/>
                          </a:rPr>
                          <m:t>,</m:t>
                        </m:r>
                        <m:r>
                          <a:rPr lang="en-ZA" sz="1600" b="0" i="1" smtClean="0">
                            <a:latin typeface="Cambria Math"/>
                          </a:rPr>
                          <m:t>𝑎</m:t>
                        </m:r>
                      </m:sub>
                    </m:sSub>
                  </m:oMath>
                </a14:m>
                <a:endParaRPr lang="en-US" sz="1600" dirty="0" smtClean="0"/>
              </a:p>
              <a:p>
                <a:pPr marL="342900" indent="-342900" algn="just" eaLnBrk="1" hangingPunct="1">
                  <a:lnSpc>
                    <a:spcPct val="100000"/>
                  </a:lnSpc>
                  <a:spcBef>
                    <a:spcPts val="600"/>
                  </a:spcBef>
                  <a:buFont typeface="+mj-lt"/>
                  <a:buAutoNum type="arabicPeriod" startAt="2"/>
                </a:pPr>
                <a14:m>
                  <m:oMath xmlns:m="http://schemas.openxmlformats.org/officeDocument/2006/math">
                    <m:sSub>
                      <m:sSubPr>
                        <m:ctrlPr>
                          <a:rPr lang="en-US" sz="1600" i="1" smtClean="0">
                            <a:latin typeface="Cambria Math"/>
                          </a:rPr>
                        </m:ctrlPr>
                      </m:sSubPr>
                      <m:e>
                        <m:r>
                          <a:rPr lang="en-ZA" sz="1600" b="0" i="1" smtClean="0">
                            <a:latin typeface="Cambria Math"/>
                          </a:rPr>
                          <m:t>𝑄</m:t>
                        </m:r>
                      </m:e>
                      <m:sub>
                        <m:r>
                          <a:rPr lang="en-ZA" sz="1600" b="0" i="1" smtClean="0">
                            <a:latin typeface="Cambria Math"/>
                          </a:rPr>
                          <m:t>𝑙𝑜𝑠𝑠</m:t>
                        </m:r>
                      </m:sub>
                    </m:sSub>
                    <m:r>
                      <a:rPr lang="en-ZA" sz="1600" b="0" i="1" smtClean="0">
                        <a:latin typeface="Cambria Math"/>
                      </a:rPr>
                      <m:t>=</m:t>
                    </m:r>
                    <m:sSub>
                      <m:sSubPr>
                        <m:ctrlPr>
                          <a:rPr lang="en-ZA" sz="1600" b="0" i="1" smtClean="0">
                            <a:latin typeface="Cambria Math"/>
                          </a:rPr>
                        </m:ctrlPr>
                      </m:sSubPr>
                      <m:e>
                        <m:r>
                          <a:rPr lang="en-ZA" sz="1600" b="0" i="1" smtClean="0">
                            <a:latin typeface="Cambria Math"/>
                          </a:rPr>
                          <m:t>𝑄</m:t>
                        </m:r>
                      </m:e>
                      <m:sub>
                        <m:r>
                          <a:rPr lang="en-ZA" sz="1600" b="0" i="1" smtClean="0">
                            <a:latin typeface="Cambria Math"/>
                          </a:rPr>
                          <m:t>𝑐𝑜𝑛𝑑</m:t>
                        </m:r>
                      </m:sub>
                    </m:sSub>
                    <m:r>
                      <a:rPr lang="en-ZA" sz="1600" b="0" i="1" smtClean="0">
                        <a:latin typeface="Cambria Math"/>
                      </a:rPr>
                      <m:t>=</m:t>
                    </m:r>
                    <m:sSub>
                      <m:sSubPr>
                        <m:ctrlPr>
                          <a:rPr lang="en-ZA" sz="1600" i="1">
                            <a:latin typeface="Cambria Math"/>
                          </a:rPr>
                        </m:ctrlPr>
                      </m:sSubPr>
                      <m:e>
                        <m:r>
                          <a:rPr lang="en-ZA" sz="1600" i="1">
                            <a:latin typeface="Cambria Math"/>
                          </a:rPr>
                          <m:t>𝑄</m:t>
                        </m:r>
                      </m:e>
                      <m:sub>
                        <m:r>
                          <a:rPr lang="en-ZA" sz="1600" i="1">
                            <a:latin typeface="Cambria Math"/>
                          </a:rPr>
                          <m:t>𝑐𝑜𝑛𝑣</m:t>
                        </m:r>
                        <m:r>
                          <a:rPr lang="en-ZA" sz="1600" i="1">
                            <a:latin typeface="Cambria Math"/>
                          </a:rPr>
                          <m:t>,</m:t>
                        </m:r>
                        <m:r>
                          <a:rPr lang="en-ZA" sz="1600" b="0" i="1" smtClean="0">
                            <a:latin typeface="Cambria Math"/>
                          </a:rPr>
                          <m:t>𝑤</m:t>
                        </m:r>
                      </m:sub>
                    </m:sSub>
                    <m:r>
                      <a:rPr lang="en-ZA" sz="1600" b="0" i="1" smtClean="0">
                        <a:latin typeface="Cambria Math"/>
                      </a:rPr>
                      <m:t>=</m:t>
                    </m:r>
                    <m:sSub>
                      <m:sSubPr>
                        <m:ctrlPr>
                          <a:rPr lang="en-ZA" sz="1600" i="1">
                            <a:latin typeface="Cambria Math"/>
                          </a:rPr>
                        </m:ctrlPr>
                      </m:sSubPr>
                      <m:e>
                        <m:r>
                          <a:rPr lang="en-ZA" sz="1600" i="1">
                            <a:latin typeface="Cambria Math"/>
                          </a:rPr>
                          <m:t>𝑄</m:t>
                        </m:r>
                      </m:e>
                      <m:sub>
                        <m:r>
                          <a:rPr lang="en-ZA" sz="1600" i="1">
                            <a:latin typeface="Cambria Math"/>
                          </a:rPr>
                          <m:t>𝑐𝑜𝑛𝑣</m:t>
                        </m:r>
                        <m:r>
                          <a:rPr lang="en-ZA" sz="1600" i="1">
                            <a:latin typeface="Cambria Math"/>
                          </a:rPr>
                          <m:t>,</m:t>
                        </m:r>
                        <m:r>
                          <a:rPr lang="en-ZA" sz="1600" b="0" i="1" smtClean="0">
                            <a:latin typeface="Cambria Math"/>
                          </a:rPr>
                          <m:t>𝑎</m:t>
                        </m:r>
                      </m:sub>
                    </m:sSub>
                  </m:oMath>
                </a14:m>
                <a:r>
                  <a:rPr lang="en-US" sz="1600" dirty="0" smtClean="0"/>
                  <a:t>[energy balance, with Q as heat flux]</a:t>
                </a:r>
              </a:p>
              <a:p>
                <a:pPr marL="342900" indent="-342900" algn="just" eaLnBrk="1" hangingPunct="1">
                  <a:lnSpc>
                    <a:spcPct val="100000"/>
                  </a:lnSpc>
                  <a:spcBef>
                    <a:spcPts val="600"/>
                  </a:spcBef>
                  <a:buFont typeface="+mj-lt"/>
                  <a:buAutoNum type="arabicPeriod" startAt="2"/>
                </a:pPr>
                <a14:m>
                  <m:oMath xmlns:m="http://schemas.openxmlformats.org/officeDocument/2006/math">
                    <m:sSub>
                      <m:sSubPr>
                        <m:ctrlPr>
                          <a:rPr lang="en-US" sz="1600" i="1">
                            <a:latin typeface="Cambria Math"/>
                          </a:rPr>
                        </m:ctrlPr>
                      </m:sSubPr>
                      <m:e>
                        <m:r>
                          <a:rPr lang="en-ZA" sz="1600" i="1">
                            <a:latin typeface="Cambria Math"/>
                          </a:rPr>
                          <m:t>𝑄</m:t>
                        </m:r>
                      </m:e>
                      <m:sub>
                        <m:r>
                          <a:rPr lang="en-ZA" sz="1600" i="1">
                            <a:latin typeface="Cambria Math"/>
                          </a:rPr>
                          <m:t>𝑙𝑜𝑠𝑠</m:t>
                        </m:r>
                      </m:sub>
                    </m:sSub>
                    <m:r>
                      <a:rPr lang="en-ZA" sz="1600" b="0" i="1" smtClean="0">
                        <a:latin typeface="Cambria Math"/>
                      </a:rPr>
                      <m:t>=</m:t>
                    </m:r>
                    <m:f>
                      <m:fPr>
                        <m:ctrlPr>
                          <a:rPr lang="en-ZA" sz="1600" b="0" i="1" smtClean="0">
                            <a:latin typeface="Cambria Math"/>
                          </a:rPr>
                        </m:ctrlPr>
                      </m:fPr>
                      <m:num>
                        <m:r>
                          <a:rPr lang="en-ZA" sz="1600" i="1">
                            <a:latin typeface="Cambria Math"/>
                            <a:ea typeface="Cambria Math"/>
                          </a:rPr>
                          <m:t>∆</m:t>
                        </m:r>
                        <m:sSub>
                          <m:sSubPr>
                            <m:ctrlPr>
                              <a:rPr lang="en-ZA" sz="1600" i="1" smtClean="0">
                                <a:latin typeface="Cambria Math"/>
                                <a:ea typeface="Cambria Math"/>
                              </a:rPr>
                            </m:ctrlPr>
                          </m:sSubPr>
                          <m:e>
                            <m:r>
                              <a:rPr lang="en-ZA" sz="1600" b="0" i="1" smtClean="0">
                                <a:latin typeface="Cambria Math"/>
                                <a:ea typeface="Cambria Math"/>
                              </a:rPr>
                              <m:t>𝑇</m:t>
                            </m:r>
                          </m:e>
                          <m:sub>
                            <m:r>
                              <a:rPr lang="en-ZA" sz="1600" b="0" i="1" smtClean="0">
                                <a:latin typeface="Cambria Math"/>
                                <a:ea typeface="Cambria Math"/>
                              </a:rPr>
                              <m:t>𝑡𝑜𝑡𝑎𝑙</m:t>
                            </m:r>
                          </m:sub>
                        </m:sSub>
                      </m:num>
                      <m:den>
                        <m:sSub>
                          <m:sSubPr>
                            <m:ctrlPr>
                              <a:rPr lang="en-ZA" sz="1600" i="1" smtClean="0">
                                <a:latin typeface="Cambria Math"/>
                              </a:rPr>
                            </m:ctrlPr>
                          </m:sSubPr>
                          <m:e>
                            <m:r>
                              <a:rPr lang="en-ZA" sz="1600" i="1">
                                <a:latin typeface="Cambria Math"/>
                              </a:rPr>
                              <m:t>𝑅</m:t>
                            </m:r>
                          </m:e>
                          <m:sub>
                            <m:r>
                              <a:rPr lang="en-ZA" sz="1600" b="0" i="1" smtClean="0">
                                <a:latin typeface="Cambria Math"/>
                              </a:rPr>
                              <m:t>𝑡𝑜𝑡𝑎𝑙</m:t>
                            </m:r>
                          </m:sub>
                        </m:sSub>
                      </m:den>
                    </m:f>
                  </m:oMath>
                </a14:m>
                <a:endParaRPr lang="en-ZA" sz="1600" i="1" dirty="0" smtClean="0">
                  <a:latin typeface="Cambria Math"/>
                </a:endParaRPr>
              </a:p>
              <a:p>
                <a:pPr marL="342900" indent="-342900" algn="just" eaLnBrk="1" hangingPunct="1">
                  <a:lnSpc>
                    <a:spcPct val="100000"/>
                  </a:lnSpc>
                  <a:spcBef>
                    <a:spcPts val="600"/>
                  </a:spcBef>
                  <a:buFont typeface="+mj-lt"/>
                  <a:buAutoNum type="arabicPeriod" startAt="2"/>
                </a:pPr>
                <a:endParaRPr lang="en-US" sz="1600" dirty="0" smtClean="0"/>
              </a:p>
              <a:p>
                <a:pPr marL="0" indent="0" algn="just" eaLnBrk="1" hangingPunct="1">
                  <a:lnSpc>
                    <a:spcPct val="100000"/>
                  </a:lnSpc>
                  <a:spcBef>
                    <a:spcPts val="600"/>
                  </a:spcBef>
                  <a:buNone/>
                </a:pPr>
                <a:endParaRPr lang="en-US" sz="1600" dirty="0" smtClean="0"/>
              </a:p>
              <a:p>
                <a:pPr marL="0" indent="0" algn="just" eaLnBrk="1" hangingPunct="1">
                  <a:lnSpc>
                    <a:spcPct val="100000"/>
                  </a:lnSpc>
                  <a:spcBef>
                    <a:spcPts val="600"/>
                  </a:spcBef>
                  <a:buNone/>
                </a:pPr>
                <a:endParaRPr lang="en-US" sz="1600" dirty="0" smtClean="0"/>
              </a:p>
            </p:txBody>
          </p:sp>
        </mc:Choice>
        <mc:Fallback xmlns="">
          <p:sp>
            <p:nvSpPr>
              <p:cNvPr id="8" name="Rectangle 4"/>
              <p:cNvSpPr>
                <a:spLocks noGrp="1" noRot="1" noChangeAspect="1" noMove="1" noResize="1" noEditPoints="1" noAdjustHandles="1" noChangeArrowheads="1" noChangeShapeType="1" noTextEdit="1"/>
              </p:cNvSpPr>
              <p:nvPr>
                <p:ph idx="4294967295"/>
              </p:nvPr>
            </p:nvSpPr>
            <p:spPr>
              <a:xfrm>
                <a:off x="399655" y="2996952"/>
                <a:ext cx="8126610" cy="3563656"/>
              </a:xfrm>
              <a:blipFill rotWithShape="1">
                <a:blip r:embed="rId2"/>
                <a:stretch>
                  <a:fillRect l="-450" t="-514" r="-375"/>
                </a:stretch>
              </a:blipFill>
            </p:spPr>
            <p:txBody>
              <a:bodyPr/>
              <a:lstStyle/>
              <a:p>
                <a:r>
                  <a:rPr lang="en-GB">
                    <a:noFill/>
                  </a:rPr>
                  <a:t> </a:t>
                </a:r>
              </a:p>
            </p:txBody>
          </p:sp>
        </mc:Fallback>
      </mc:AlternateContent>
      <p:pic>
        <p:nvPicPr>
          <p:cNvPr id="2050" name="Picture 2" descr="C:\Users\ESKOM\Documents\FreeCADdevelopment\Current Tasks\T-pipe\Thermal.jpg"/>
          <p:cNvPicPr>
            <a:picLocks noChangeAspect="1" noChangeArrowheads="1"/>
          </p:cNvPicPr>
          <p:nvPr/>
        </p:nvPicPr>
        <p:blipFill rotWithShape="1">
          <a:blip r:embed="rId3">
            <a:extLst>
              <a:ext uri="{28A0092B-C50C-407E-A947-70E740481C1C}">
                <a14:useLocalDpi xmlns:a14="http://schemas.microsoft.com/office/drawing/2010/main" val="0"/>
              </a:ext>
            </a:extLst>
          </a:blip>
          <a:srcRect l="47231" t="7771" r="13519" b="22707"/>
          <a:stretch/>
        </p:blipFill>
        <p:spPr bwMode="auto">
          <a:xfrm>
            <a:off x="6084169" y="1268412"/>
            <a:ext cx="1368152" cy="15845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ESKOM\Documents\FreeCADdevelopment\Current Tasks\T-pipe\Capture.JPG"/>
          <p:cNvPicPr>
            <a:picLocks noChangeAspect="1" noChangeArrowheads="1"/>
          </p:cNvPicPr>
          <p:nvPr/>
        </p:nvPicPr>
        <p:blipFill rotWithShape="1">
          <a:blip r:embed="rId4">
            <a:extLst>
              <a:ext uri="{28A0092B-C50C-407E-A947-70E740481C1C}">
                <a14:useLocalDpi xmlns:a14="http://schemas.microsoft.com/office/drawing/2010/main" val="0"/>
              </a:ext>
            </a:extLst>
          </a:blip>
          <a:srcRect r="10436"/>
          <a:stretch/>
        </p:blipFill>
        <p:spPr bwMode="auto">
          <a:xfrm>
            <a:off x="1763688" y="1268412"/>
            <a:ext cx="3095650" cy="158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63649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18</a:t>
            </a:fld>
            <a:endParaRPr lang="en-ZA" smtClean="0">
              <a:solidFill>
                <a:srgbClr val="83725B"/>
              </a:solidFill>
            </a:endParaRP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smtClean="0"/>
              <a:t>Thermomechanical </a:t>
            </a:r>
            <a:r>
              <a:rPr lang="en-US" dirty="0"/>
              <a:t>FEM model (Steady state) Post- 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Verification:</a:t>
            </a:r>
            <a:endParaRPr lang="en-US" sz="1600" b="1" dirty="0">
              <a:solidFill>
                <a:srgbClr val="003896"/>
              </a:solidFill>
            </a:endParaRPr>
          </a:p>
        </p:txBody>
      </p:sp>
      <mc:AlternateContent xmlns:mc="http://schemas.openxmlformats.org/markup-compatibility/2006" xmlns:a14="http://schemas.microsoft.com/office/drawing/2010/main">
        <mc:Choice Requires="a14">
          <p:sp>
            <p:nvSpPr>
              <p:cNvPr id="8" name="Rectangle 4"/>
              <p:cNvSpPr>
                <a:spLocks noGrp="1" noChangeArrowheads="1"/>
              </p:cNvSpPr>
              <p:nvPr>
                <p:ph idx="4294967295"/>
              </p:nvPr>
            </p:nvSpPr>
            <p:spPr>
              <a:xfrm>
                <a:off x="378227" y="2996952"/>
                <a:ext cx="8126610" cy="3563656"/>
              </a:xfrm>
            </p:spPr>
            <p:txBody>
              <a:bodyPr/>
              <a:lstStyle/>
              <a:p>
                <a:pPr marL="342900" indent="-342900" algn="just" eaLnBrk="1" hangingPunct="1">
                  <a:lnSpc>
                    <a:spcPct val="100000"/>
                  </a:lnSpc>
                  <a:spcBef>
                    <a:spcPts val="600"/>
                  </a:spcBef>
                  <a:buFont typeface="+mj-lt"/>
                  <a:buAutoNum type="arabicPeriod" startAt="6"/>
                </a:pPr>
                <a14:m>
                  <m:oMath xmlns:m="http://schemas.openxmlformats.org/officeDocument/2006/math">
                    <m:sSub>
                      <m:sSubPr>
                        <m:ctrlPr>
                          <a:rPr lang="en-ZA" sz="1600" i="1" smtClean="0">
                            <a:latin typeface="Cambria Math"/>
                          </a:rPr>
                        </m:ctrlPr>
                      </m:sSubPr>
                      <m:e>
                        <m:r>
                          <a:rPr lang="en-ZA" sz="1600" i="1">
                            <a:latin typeface="Cambria Math"/>
                          </a:rPr>
                          <m:t>𝑅</m:t>
                        </m:r>
                      </m:e>
                      <m:sub>
                        <m:r>
                          <a:rPr lang="en-ZA" sz="1600" i="1">
                            <a:latin typeface="Cambria Math"/>
                          </a:rPr>
                          <m:t>𝑐𝑜𝑛𝑣</m:t>
                        </m:r>
                      </m:sub>
                    </m:sSub>
                    <m:r>
                      <a:rPr lang="en-ZA" sz="1600" i="1">
                        <a:latin typeface="Cambria Math"/>
                      </a:rPr>
                      <m:t>=</m:t>
                    </m:r>
                    <m:f>
                      <m:fPr>
                        <m:ctrlPr>
                          <a:rPr lang="en-ZA" sz="1600" i="1">
                            <a:latin typeface="Cambria Math"/>
                          </a:rPr>
                        </m:ctrlPr>
                      </m:fPr>
                      <m:num>
                        <m:r>
                          <a:rPr lang="en-ZA" sz="1600" i="1">
                            <a:latin typeface="Cambria Math"/>
                          </a:rPr>
                          <m:t>1</m:t>
                        </m:r>
                      </m:num>
                      <m:den>
                        <m:r>
                          <a:rPr lang="en-ZA" sz="1600" i="1">
                            <a:latin typeface="Cambria Math"/>
                            <a:ea typeface="Cambria Math"/>
                          </a:rPr>
                          <m:t>𝜋</m:t>
                        </m:r>
                        <m:r>
                          <a:rPr lang="en-ZA" sz="1600" i="1">
                            <a:latin typeface="Cambria Math"/>
                            <a:ea typeface="Cambria Math"/>
                          </a:rPr>
                          <m:t>𝑟𝐿h</m:t>
                        </m:r>
                      </m:den>
                    </m:f>
                  </m:oMath>
                </a14:m>
                <a:r>
                  <a:rPr lang="en-US" sz="1600" dirty="0"/>
                  <a:t>, </a:t>
                </a:r>
                <a14:m>
                  <m:oMath xmlns:m="http://schemas.openxmlformats.org/officeDocument/2006/math">
                    <m:r>
                      <a:rPr lang="en-ZA" sz="1600" b="0" i="0" smtClean="0">
                        <a:latin typeface="Cambria Math"/>
                      </a:rPr>
                      <m:t>    </m:t>
                    </m:r>
                    <m:r>
                      <a:rPr lang="en-ZA" sz="1600" i="1">
                        <a:latin typeface="Cambria Math"/>
                      </a:rPr>
                      <m:t>𝐿</m:t>
                    </m:r>
                  </m:oMath>
                </a14:m>
                <a:r>
                  <a:rPr lang="en-US" sz="1600" dirty="0"/>
                  <a:t> = length of pipe ,</a:t>
                </a:r>
                <a14:m>
                  <m:oMath xmlns:m="http://schemas.openxmlformats.org/officeDocument/2006/math">
                    <m:r>
                      <a:rPr lang="en-ZA" sz="1600" b="0" i="0" smtClean="0">
                        <a:latin typeface="Cambria Math"/>
                      </a:rPr>
                      <m:t>            </m:t>
                    </m:r>
                    <m:r>
                      <a:rPr lang="en-ZA" sz="1600" i="1">
                        <a:latin typeface="Cambria Math"/>
                      </a:rPr>
                      <m:t>h</m:t>
                    </m:r>
                  </m:oMath>
                </a14:m>
                <a:r>
                  <a:rPr lang="en-US" sz="1600" dirty="0"/>
                  <a:t> = film </a:t>
                </a:r>
                <a:r>
                  <a:rPr lang="en-US" sz="1600" dirty="0" smtClean="0"/>
                  <a:t>coefficient</a:t>
                </a:r>
                <a:endParaRPr lang="en-ZA" sz="1600" i="1" dirty="0" smtClean="0">
                  <a:latin typeface="Cambria Math"/>
                </a:endParaRPr>
              </a:p>
              <a:p>
                <a:pPr marL="342900" indent="-342900" algn="just" eaLnBrk="1" hangingPunct="1">
                  <a:lnSpc>
                    <a:spcPct val="100000"/>
                  </a:lnSpc>
                  <a:spcBef>
                    <a:spcPts val="600"/>
                  </a:spcBef>
                  <a:buFont typeface="+mj-lt"/>
                  <a:buAutoNum type="arabicPeriod" startAt="6"/>
                </a:pPr>
                <a14:m>
                  <m:oMath xmlns:m="http://schemas.openxmlformats.org/officeDocument/2006/math">
                    <m:sSub>
                      <m:sSubPr>
                        <m:ctrlPr>
                          <a:rPr lang="en-ZA" sz="1600" i="1" smtClean="0">
                            <a:latin typeface="Cambria Math"/>
                          </a:rPr>
                        </m:ctrlPr>
                      </m:sSubPr>
                      <m:e>
                        <m:r>
                          <a:rPr lang="en-ZA" sz="1600" i="1">
                            <a:latin typeface="Cambria Math"/>
                          </a:rPr>
                          <m:t>𝑅</m:t>
                        </m:r>
                      </m:e>
                      <m:sub>
                        <m:r>
                          <a:rPr lang="en-ZA" sz="1600" i="1">
                            <a:latin typeface="Cambria Math"/>
                          </a:rPr>
                          <m:t>𝑐𝑜𝑛</m:t>
                        </m:r>
                        <m:r>
                          <a:rPr lang="en-ZA" sz="1600" b="0" i="1" smtClean="0">
                            <a:latin typeface="Cambria Math"/>
                          </a:rPr>
                          <m:t>𝑑</m:t>
                        </m:r>
                      </m:sub>
                    </m:sSub>
                    <m:r>
                      <a:rPr lang="en-ZA" sz="1600" b="0" i="1" smtClean="0">
                        <a:latin typeface="Cambria Math"/>
                      </a:rPr>
                      <m:t>=</m:t>
                    </m:r>
                    <m:f>
                      <m:fPr>
                        <m:ctrlPr>
                          <a:rPr lang="en-ZA" sz="1600" b="0" i="1" smtClean="0">
                            <a:latin typeface="Cambria Math"/>
                          </a:rPr>
                        </m:ctrlPr>
                      </m:fPr>
                      <m:num>
                        <m:r>
                          <m:rPr>
                            <m:sty m:val="p"/>
                          </m:rPr>
                          <a:rPr lang="en-ZA" sz="1600" b="0" i="0" smtClean="0">
                            <a:latin typeface="Cambria Math"/>
                          </a:rPr>
                          <m:t>ln</m:t>
                        </m:r>
                        <m:r>
                          <a:rPr lang="en-ZA" sz="1600" b="0" i="1" smtClean="0">
                            <a:latin typeface="Cambria Math"/>
                          </a:rPr>
                          <m:t>⁡(</m:t>
                        </m:r>
                        <m:f>
                          <m:fPr>
                            <m:ctrlPr>
                              <a:rPr lang="en-ZA" sz="1600" b="0" i="1" smtClean="0">
                                <a:latin typeface="Cambria Math"/>
                              </a:rPr>
                            </m:ctrlPr>
                          </m:fPr>
                          <m:num>
                            <m:sSub>
                              <m:sSubPr>
                                <m:ctrlPr>
                                  <a:rPr lang="en-ZA" sz="1600" b="0" i="1" smtClean="0">
                                    <a:latin typeface="Cambria Math"/>
                                  </a:rPr>
                                </m:ctrlPr>
                              </m:sSubPr>
                              <m:e>
                                <m:r>
                                  <a:rPr lang="en-ZA" sz="1600" b="0" i="1" smtClean="0">
                                    <a:latin typeface="Cambria Math"/>
                                  </a:rPr>
                                  <m:t>𝑟</m:t>
                                </m:r>
                              </m:e>
                              <m:sub>
                                <m:r>
                                  <a:rPr lang="en-ZA" sz="1600" b="0" i="1" smtClean="0">
                                    <a:latin typeface="Cambria Math"/>
                                  </a:rPr>
                                  <m:t>𝑜</m:t>
                                </m:r>
                              </m:sub>
                            </m:sSub>
                          </m:num>
                          <m:den>
                            <m:sSub>
                              <m:sSubPr>
                                <m:ctrlPr>
                                  <a:rPr lang="en-ZA" sz="1600" b="0" i="1" smtClean="0">
                                    <a:latin typeface="Cambria Math"/>
                                  </a:rPr>
                                </m:ctrlPr>
                              </m:sSubPr>
                              <m:e>
                                <m:r>
                                  <a:rPr lang="en-ZA" sz="1600" b="0" i="1" smtClean="0">
                                    <a:latin typeface="Cambria Math"/>
                                  </a:rPr>
                                  <m:t>𝑟</m:t>
                                </m:r>
                              </m:e>
                              <m:sub>
                                <m:r>
                                  <a:rPr lang="en-ZA" sz="1600" b="0" i="1" smtClean="0">
                                    <a:latin typeface="Cambria Math"/>
                                  </a:rPr>
                                  <m:t>𝑖</m:t>
                                </m:r>
                              </m:sub>
                            </m:sSub>
                          </m:den>
                        </m:f>
                        <m:r>
                          <a:rPr lang="en-ZA" sz="1600" b="0" i="1" smtClean="0">
                            <a:latin typeface="Cambria Math"/>
                          </a:rPr>
                          <m:t>)</m:t>
                        </m:r>
                      </m:num>
                      <m:den>
                        <m:r>
                          <a:rPr lang="en-ZA" sz="1600" i="1">
                            <a:latin typeface="Cambria Math"/>
                            <a:ea typeface="Cambria Math"/>
                          </a:rPr>
                          <m:t>𝜋</m:t>
                        </m:r>
                        <m:r>
                          <a:rPr lang="en-ZA" sz="1600" b="0" i="1" smtClean="0">
                            <a:latin typeface="Cambria Math"/>
                            <a:ea typeface="Cambria Math"/>
                          </a:rPr>
                          <m:t>𝑘</m:t>
                        </m:r>
                        <m:r>
                          <a:rPr lang="en-ZA" sz="1600" i="1">
                            <a:latin typeface="Cambria Math"/>
                          </a:rPr>
                          <m:t>𝐿</m:t>
                        </m:r>
                      </m:den>
                    </m:f>
                  </m:oMath>
                </a14:m>
                <a:r>
                  <a:rPr lang="en-US" sz="1600" dirty="0" smtClean="0"/>
                  <a:t>,       k = thermal conductivity</a:t>
                </a:r>
              </a:p>
              <a:p>
                <a:pPr marL="342900" indent="-342900" algn="just" eaLnBrk="1" hangingPunct="1">
                  <a:lnSpc>
                    <a:spcPct val="100000"/>
                  </a:lnSpc>
                  <a:spcBef>
                    <a:spcPts val="600"/>
                  </a:spcBef>
                  <a:buFont typeface="+mj-lt"/>
                  <a:buAutoNum type="arabicPeriod" startAt="6"/>
                </a:pPr>
                <a14:m>
                  <m:oMath xmlns:m="http://schemas.openxmlformats.org/officeDocument/2006/math">
                    <m:sSub>
                      <m:sSubPr>
                        <m:ctrlPr>
                          <a:rPr lang="en-ZA" sz="1600" i="1">
                            <a:latin typeface="Cambria Math"/>
                          </a:rPr>
                        </m:ctrlPr>
                      </m:sSubPr>
                      <m:e>
                        <m:r>
                          <a:rPr lang="en-ZA" sz="1600" i="1">
                            <a:latin typeface="Cambria Math"/>
                          </a:rPr>
                          <m:t>𝑇</m:t>
                        </m:r>
                      </m:e>
                      <m:sub>
                        <m:r>
                          <a:rPr lang="en-ZA" sz="1600" i="1">
                            <a:latin typeface="Cambria Math"/>
                          </a:rPr>
                          <m:t>𝑎</m:t>
                        </m:r>
                      </m:sub>
                    </m:sSub>
                    <m:r>
                      <a:rPr lang="en-ZA" sz="1600" b="0" i="0" smtClean="0">
                        <a:latin typeface="Cambria Math"/>
                      </a:rPr>
                      <m:t>=300 </m:t>
                    </m:r>
                    <m:r>
                      <m:rPr>
                        <m:sty m:val="p"/>
                      </m:rPr>
                      <a:rPr lang="en-ZA" sz="1600" b="0" i="0" smtClean="0">
                        <a:latin typeface="Cambria Math"/>
                      </a:rPr>
                      <m:t>K</m:t>
                    </m:r>
                    <m:r>
                      <a:rPr lang="en-ZA" sz="1600" b="0" i="0" smtClean="0">
                        <a:latin typeface="Cambria Math"/>
                      </a:rPr>
                      <m:t>,</m:t>
                    </m:r>
                    <m:r>
                      <a:rPr lang="en-ZA" sz="1600" b="0" i="1" smtClean="0">
                        <a:latin typeface="Cambria Math"/>
                      </a:rPr>
                      <m:t>      </m:t>
                    </m:r>
                    <m:sSub>
                      <m:sSubPr>
                        <m:ctrlPr>
                          <a:rPr lang="en-ZA" sz="1600" i="1">
                            <a:latin typeface="Cambria Math"/>
                          </a:rPr>
                        </m:ctrlPr>
                      </m:sSubPr>
                      <m:e>
                        <m:r>
                          <a:rPr lang="en-ZA" sz="1600" i="1">
                            <a:latin typeface="Cambria Math"/>
                          </a:rPr>
                          <m:t>𝑇</m:t>
                        </m:r>
                      </m:e>
                      <m:sub>
                        <m:r>
                          <a:rPr lang="en-ZA" sz="1600" b="0" i="1" smtClean="0">
                            <a:latin typeface="Cambria Math"/>
                          </a:rPr>
                          <m:t>𝑤</m:t>
                        </m:r>
                      </m:sub>
                    </m:sSub>
                    <m:r>
                      <a:rPr lang="en-ZA" sz="1600" b="0" i="1" smtClean="0">
                        <a:latin typeface="Cambria Math"/>
                      </a:rPr>
                      <m:t>=725 </m:t>
                    </m:r>
                    <m:r>
                      <m:rPr>
                        <m:sty m:val="p"/>
                      </m:rPr>
                      <a:rPr lang="en-ZA" sz="1600" b="0" i="0" smtClean="0">
                        <a:latin typeface="Cambria Math"/>
                      </a:rPr>
                      <m:t>K</m:t>
                    </m:r>
                  </m:oMath>
                </a14:m>
                <a:endParaRPr lang="en-ZA" sz="1600" b="0" dirty="0" smtClean="0">
                  <a:latin typeface="Cambria Math"/>
                </a:endParaRPr>
              </a:p>
              <a:p>
                <a:pPr marL="0" indent="0" algn="just" eaLnBrk="1" hangingPunct="1">
                  <a:lnSpc>
                    <a:spcPct val="100000"/>
                  </a:lnSpc>
                  <a:spcBef>
                    <a:spcPts val="600"/>
                  </a:spcBef>
                  <a:buNone/>
                </a:pPr>
                <a:r>
                  <a:rPr lang="en-ZA" sz="1600" b="0" dirty="0" smtClean="0"/>
                  <a:t>      </a:t>
                </a:r>
                <a14:m>
                  <m:oMath xmlns:m="http://schemas.openxmlformats.org/officeDocument/2006/math">
                    <m:r>
                      <a:rPr lang="en-ZA" sz="1600" b="0" i="1" smtClean="0">
                        <a:latin typeface="Cambria Math"/>
                      </a:rPr>
                      <m:t>𝑘</m:t>
                    </m:r>
                    <m:r>
                      <a:rPr lang="en-ZA" sz="1600" b="0" i="1" smtClean="0">
                        <a:latin typeface="Cambria Math"/>
                      </a:rPr>
                      <m:t>=50 </m:t>
                    </m:r>
                    <m:r>
                      <a:rPr lang="en-ZA" sz="1600" b="0" i="1" smtClean="0">
                        <a:latin typeface="Cambria Math"/>
                      </a:rPr>
                      <m:t>𝑊</m:t>
                    </m:r>
                    <m:r>
                      <a:rPr lang="en-ZA" sz="1600" b="0" i="1" smtClean="0">
                        <a:latin typeface="Cambria Math"/>
                      </a:rPr>
                      <m:t>/</m:t>
                    </m:r>
                    <m:r>
                      <m:rPr>
                        <m:nor/>
                      </m:rPr>
                      <a:rPr lang="en-ZA" sz="1600" b="0" i="0" dirty="0" smtClean="0"/>
                      <m:t>mK</m:t>
                    </m:r>
                  </m:oMath>
                </a14:m>
                <a:r>
                  <a:rPr lang="en-US" sz="1600" dirty="0" smtClean="0"/>
                  <a:t>,       </a:t>
                </a:r>
                <a14:m>
                  <m:oMath xmlns:m="http://schemas.openxmlformats.org/officeDocument/2006/math">
                    <m:sSub>
                      <m:sSubPr>
                        <m:ctrlPr>
                          <a:rPr lang="en-ZA" sz="1600" b="0" i="1" smtClean="0">
                            <a:latin typeface="Cambria Math"/>
                          </a:rPr>
                        </m:ctrlPr>
                      </m:sSubPr>
                      <m:e>
                        <m:r>
                          <a:rPr lang="en-ZA" sz="1600" b="0" i="1" smtClean="0">
                            <a:latin typeface="Cambria Math"/>
                          </a:rPr>
                          <m:t>h</m:t>
                        </m:r>
                      </m:e>
                      <m:sub>
                        <m:r>
                          <a:rPr lang="en-ZA" sz="1600" b="0" i="1" smtClean="0">
                            <a:latin typeface="Cambria Math"/>
                          </a:rPr>
                          <m:t>𝑎</m:t>
                        </m:r>
                      </m:sub>
                    </m:sSub>
                    <m:r>
                      <a:rPr lang="en-ZA" sz="1600" b="0" i="0" smtClean="0">
                        <a:latin typeface="Cambria Math"/>
                      </a:rPr>
                      <m:t>=10 </m:t>
                    </m:r>
                    <m:r>
                      <m:rPr>
                        <m:sty m:val="p"/>
                      </m:rPr>
                      <a:rPr lang="en-ZA" sz="1600" b="0" i="0" smtClean="0">
                        <a:latin typeface="Cambria Math"/>
                      </a:rPr>
                      <m:t>W</m:t>
                    </m:r>
                    <m:r>
                      <a:rPr lang="en-ZA" sz="1600" b="0" i="0" smtClean="0">
                        <a:latin typeface="Cambria Math"/>
                      </a:rPr>
                      <m:t>/</m:t>
                    </m:r>
                    <m:sSup>
                      <m:sSupPr>
                        <m:ctrlPr>
                          <a:rPr lang="en-ZA" sz="1600" b="0" i="1" smtClean="0">
                            <a:latin typeface="Cambria Math"/>
                          </a:rPr>
                        </m:ctrlPr>
                      </m:sSupPr>
                      <m:e>
                        <m:r>
                          <m:rPr>
                            <m:sty m:val="p"/>
                          </m:rPr>
                          <a:rPr lang="en-ZA" sz="1600" b="0" i="0" smtClean="0">
                            <a:latin typeface="Cambria Math"/>
                          </a:rPr>
                          <m:t>m</m:t>
                        </m:r>
                      </m:e>
                      <m:sup>
                        <m:r>
                          <a:rPr lang="en-ZA" sz="1600" b="0" i="0" smtClean="0">
                            <a:latin typeface="Cambria Math"/>
                          </a:rPr>
                          <m:t>2</m:t>
                        </m:r>
                      </m:sup>
                    </m:sSup>
                    <m:r>
                      <m:rPr>
                        <m:sty m:val="p"/>
                      </m:rPr>
                      <a:rPr lang="en-ZA" sz="1600" b="0" i="0" smtClean="0">
                        <a:latin typeface="Cambria Math"/>
                      </a:rPr>
                      <m:t>K</m:t>
                    </m:r>
                  </m:oMath>
                </a14:m>
                <a:r>
                  <a:rPr lang="en-US" sz="1600" dirty="0" smtClean="0"/>
                  <a:t>,          </a:t>
                </a:r>
                <a14:m>
                  <m:oMath xmlns:m="http://schemas.openxmlformats.org/officeDocument/2006/math">
                    <m:sSub>
                      <m:sSubPr>
                        <m:ctrlPr>
                          <a:rPr lang="en-ZA" sz="1600" i="1">
                            <a:latin typeface="Cambria Math"/>
                          </a:rPr>
                        </m:ctrlPr>
                      </m:sSubPr>
                      <m:e>
                        <m:r>
                          <a:rPr lang="en-ZA" sz="1600" i="1">
                            <a:latin typeface="Cambria Math"/>
                          </a:rPr>
                          <m:t>h</m:t>
                        </m:r>
                      </m:e>
                      <m:sub>
                        <m:r>
                          <a:rPr lang="en-ZA" sz="1600" b="0" i="1" smtClean="0">
                            <a:latin typeface="Cambria Math"/>
                          </a:rPr>
                          <m:t>𝑤</m:t>
                        </m:r>
                      </m:sub>
                    </m:sSub>
                    <m:r>
                      <a:rPr lang="en-ZA" sz="1600">
                        <a:latin typeface="Cambria Math"/>
                      </a:rPr>
                      <m:t>=10</m:t>
                    </m:r>
                    <m:r>
                      <a:rPr lang="en-ZA" sz="1600" b="0" i="0" smtClean="0">
                        <a:latin typeface="Cambria Math"/>
                      </a:rPr>
                      <m:t>00</m:t>
                    </m:r>
                    <m:r>
                      <a:rPr lang="en-ZA" sz="1600">
                        <a:latin typeface="Cambria Math"/>
                      </a:rPr>
                      <m:t> </m:t>
                    </m:r>
                    <m:r>
                      <m:rPr>
                        <m:sty m:val="p"/>
                      </m:rPr>
                      <a:rPr lang="en-ZA" sz="1600" i="0">
                        <a:latin typeface="Cambria Math"/>
                      </a:rPr>
                      <m:t>W</m:t>
                    </m:r>
                    <m:r>
                      <a:rPr lang="en-ZA" sz="1600" i="0">
                        <a:latin typeface="Cambria Math"/>
                      </a:rPr>
                      <m:t>/</m:t>
                    </m:r>
                    <m:sSup>
                      <m:sSupPr>
                        <m:ctrlPr>
                          <a:rPr lang="en-ZA" sz="1600" i="1">
                            <a:latin typeface="Cambria Math"/>
                          </a:rPr>
                        </m:ctrlPr>
                      </m:sSupPr>
                      <m:e>
                        <m:r>
                          <m:rPr>
                            <m:sty m:val="p"/>
                          </m:rPr>
                          <a:rPr lang="en-ZA" sz="1600" i="0">
                            <a:latin typeface="Cambria Math"/>
                          </a:rPr>
                          <m:t>m</m:t>
                        </m:r>
                      </m:e>
                      <m:sup>
                        <m:r>
                          <a:rPr lang="en-ZA" sz="1600" i="0">
                            <a:latin typeface="Cambria Math"/>
                          </a:rPr>
                          <m:t>2</m:t>
                        </m:r>
                      </m:sup>
                    </m:sSup>
                    <m:r>
                      <m:rPr>
                        <m:sty m:val="p"/>
                      </m:rPr>
                      <a:rPr lang="en-ZA" sz="1600" i="0">
                        <a:latin typeface="Cambria Math"/>
                      </a:rPr>
                      <m:t>K</m:t>
                    </m:r>
                  </m:oMath>
                </a14:m>
                <a:endParaRPr lang="en-US" sz="1600" dirty="0" smtClean="0"/>
              </a:p>
              <a:p>
                <a:pPr marL="0" indent="0" algn="just" eaLnBrk="1" hangingPunct="1">
                  <a:lnSpc>
                    <a:spcPct val="100000"/>
                  </a:lnSpc>
                  <a:spcBef>
                    <a:spcPts val="600"/>
                  </a:spcBef>
                  <a:buNone/>
                </a:pPr>
                <a:r>
                  <a:rPr lang="en-US" sz="1600" dirty="0" smtClean="0"/>
                  <a:t>      </a:t>
                </a:r>
                <a14:m>
                  <m:oMath xmlns:m="http://schemas.openxmlformats.org/officeDocument/2006/math">
                    <m:r>
                      <a:rPr lang="en-ZA" sz="1600" i="1" smtClean="0">
                        <a:latin typeface="Cambria Math"/>
                      </a:rPr>
                      <m:t>𝐿</m:t>
                    </m:r>
                    <m:r>
                      <a:rPr lang="en-ZA" sz="1600" b="0" i="1" smtClean="0">
                        <a:latin typeface="Cambria Math"/>
                      </a:rPr>
                      <m:t>=</m:t>
                    </m:r>
                    <m:sSub>
                      <m:sSubPr>
                        <m:ctrlPr>
                          <a:rPr lang="en-ZA" sz="1600" b="0" i="1" smtClean="0">
                            <a:latin typeface="Cambria Math"/>
                          </a:rPr>
                        </m:ctrlPr>
                      </m:sSubPr>
                      <m:e>
                        <m:r>
                          <a:rPr lang="en-ZA" sz="1600" b="0" i="1" smtClean="0">
                            <a:latin typeface="Cambria Math"/>
                          </a:rPr>
                          <m:t>𝐿</m:t>
                        </m:r>
                      </m:e>
                      <m:sub>
                        <m:r>
                          <a:rPr lang="en-ZA" sz="1600" b="0" i="1" smtClean="0">
                            <a:latin typeface="Cambria Math"/>
                          </a:rPr>
                          <m:t>𝑏</m:t>
                        </m:r>
                      </m:sub>
                    </m:sSub>
                    <m:r>
                      <a:rPr lang="en-ZA" sz="1600" b="0" i="1" smtClean="0">
                        <a:latin typeface="Cambria Math"/>
                      </a:rPr>
                      <m:t>+</m:t>
                    </m:r>
                    <m:sSub>
                      <m:sSubPr>
                        <m:ctrlPr>
                          <a:rPr lang="en-ZA" sz="1600" b="0" i="1" smtClean="0">
                            <a:latin typeface="Cambria Math"/>
                          </a:rPr>
                        </m:ctrlPr>
                      </m:sSubPr>
                      <m:e>
                        <m:r>
                          <a:rPr lang="en-ZA" sz="1600" b="0" i="1" smtClean="0">
                            <a:latin typeface="Cambria Math"/>
                          </a:rPr>
                          <m:t>𝑒</m:t>
                        </m:r>
                      </m:e>
                      <m:sub>
                        <m:r>
                          <a:rPr lang="en-ZA" sz="1600" b="0" i="1" smtClean="0">
                            <a:latin typeface="Cambria Math"/>
                          </a:rPr>
                          <m:t>𝑎𝑠</m:t>
                        </m:r>
                      </m:sub>
                    </m:sSub>
                    <m:r>
                      <a:rPr lang="en-ZA" sz="1600" b="0" i="1" smtClean="0">
                        <a:latin typeface="Cambria Math"/>
                      </a:rPr>
                      <m:t>=0.103 </m:t>
                    </m:r>
                    <m:r>
                      <a:rPr lang="en-ZA" sz="1600" b="0" i="1" smtClean="0">
                        <a:latin typeface="Cambria Math"/>
                      </a:rPr>
                      <m:t>𝑚</m:t>
                    </m:r>
                  </m:oMath>
                </a14:m>
                <a:r>
                  <a:rPr lang="en-US" sz="1600" dirty="0" smtClean="0"/>
                  <a:t> (length of region that conducts heat, see slide 9)</a:t>
                </a:r>
              </a:p>
              <a:p>
                <a:pPr marL="0" indent="0" algn="just" eaLnBrk="1" hangingPunct="1">
                  <a:lnSpc>
                    <a:spcPct val="100000"/>
                  </a:lnSpc>
                  <a:spcBef>
                    <a:spcPts val="600"/>
                  </a:spcBef>
                  <a:buNone/>
                </a:pPr>
                <a:r>
                  <a:rPr lang="en-ZA" sz="1600" b="0" dirty="0" smtClean="0"/>
                  <a:t>     </a:t>
                </a:r>
                <a14:m>
                  <m:oMath xmlns:m="http://schemas.openxmlformats.org/officeDocument/2006/math">
                    <m:r>
                      <a:rPr lang="en-ZA" sz="1600" b="0" i="1" smtClean="0">
                        <a:latin typeface="Cambria Math"/>
                      </a:rPr>
                      <m:t> </m:t>
                    </m:r>
                    <m:sSub>
                      <m:sSubPr>
                        <m:ctrlPr>
                          <a:rPr lang="en-ZA" sz="1600" i="1">
                            <a:latin typeface="Cambria Math"/>
                          </a:rPr>
                        </m:ctrlPr>
                      </m:sSubPr>
                      <m:e>
                        <m:r>
                          <a:rPr lang="en-ZA" sz="1600" i="1">
                            <a:latin typeface="Cambria Math"/>
                          </a:rPr>
                          <m:t>𝑟</m:t>
                        </m:r>
                      </m:e>
                      <m:sub>
                        <m:r>
                          <a:rPr lang="en-ZA" sz="1600" i="1">
                            <a:latin typeface="Cambria Math"/>
                          </a:rPr>
                          <m:t>𝑜</m:t>
                        </m:r>
                      </m:sub>
                    </m:sSub>
                    <m:r>
                      <a:rPr lang="en-ZA" sz="1600" b="0" i="1" smtClean="0">
                        <a:latin typeface="Cambria Math"/>
                      </a:rPr>
                      <m:t>=0.115 </m:t>
                    </m:r>
                    <m:r>
                      <m:rPr>
                        <m:sty m:val="p"/>
                      </m:rPr>
                      <a:rPr lang="en-ZA" sz="1600" b="0" i="0" smtClean="0">
                        <a:latin typeface="Cambria Math"/>
                      </a:rPr>
                      <m:t>mm</m:t>
                    </m:r>
                  </m:oMath>
                </a14:m>
                <a:r>
                  <a:rPr lang="en-US" sz="1600" dirty="0" smtClean="0"/>
                  <a:t>, </a:t>
                </a:r>
                <a14:m>
                  <m:oMath xmlns:m="http://schemas.openxmlformats.org/officeDocument/2006/math">
                    <m:sSub>
                      <m:sSubPr>
                        <m:ctrlPr>
                          <a:rPr lang="en-ZA" sz="1600" i="1">
                            <a:latin typeface="Cambria Math"/>
                          </a:rPr>
                        </m:ctrlPr>
                      </m:sSubPr>
                      <m:e>
                        <m:r>
                          <a:rPr lang="en-ZA" sz="1600" i="1">
                            <a:latin typeface="Cambria Math"/>
                          </a:rPr>
                          <m:t>𝑟</m:t>
                        </m:r>
                      </m:e>
                      <m:sub>
                        <m:r>
                          <a:rPr lang="en-ZA" sz="1600" i="1">
                            <a:latin typeface="Cambria Math"/>
                          </a:rPr>
                          <m:t>𝑜</m:t>
                        </m:r>
                      </m:sub>
                    </m:sSub>
                    <m:r>
                      <a:rPr lang="en-ZA" sz="1600" i="1">
                        <a:latin typeface="Cambria Math"/>
                      </a:rPr>
                      <m:t>=0.</m:t>
                    </m:r>
                    <m:r>
                      <a:rPr lang="en-ZA" sz="1600" b="0" i="1" smtClean="0">
                        <a:latin typeface="Cambria Math"/>
                      </a:rPr>
                      <m:t>085</m:t>
                    </m:r>
                    <m:r>
                      <a:rPr lang="en-ZA" sz="1600" i="1">
                        <a:latin typeface="Cambria Math"/>
                      </a:rPr>
                      <m:t> </m:t>
                    </m:r>
                    <m:r>
                      <m:rPr>
                        <m:sty m:val="p"/>
                      </m:rPr>
                      <a:rPr lang="en-ZA" sz="1600">
                        <a:latin typeface="Cambria Math"/>
                      </a:rPr>
                      <m:t>mm</m:t>
                    </m:r>
                  </m:oMath>
                </a14:m>
                <a:endParaRPr lang="en-US" sz="1600" dirty="0" smtClean="0"/>
              </a:p>
              <a:p>
                <a:pPr marL="342900" indent="-342900" algn="just" eaLnBrk="1" hangingPunct="1">
                  <a:lnSpc>
                    <a:spcPct val="100000"/>
                  </a:lnSpc>
                  <a:spcBef>
                    <a:spcPts val="600"/>
                  </a:spcBef>
                  <a:buFont typeface="+mj-lt"/>
                  <a:buAutoNum type="arabicPeriod" startAt="8"/>
                </a:pPr>
                <a14:m>
                  <m:oMath xmlns:m="http://schemas.openxmlformats.org/officeDocument/2006/math">
                    <m:sSub>
                      <m:sSubPr>
                        <m:ctrlPr>
                          <a:rPr lang="en-ZA" sz="1600" i="1">
                            <a:latin typeface="Cambria Math"/>
                          </a:rPr>
                        </m:ctrlPr>
                      </m:sSubPr>
                      <m:e>
                        <m:r>
                          <a:rPr lang="en-ZA" sz="1600" i="1">
                            <a:latin typeface="Cambria Math"/>
                          </a:rPr>
                          <m:t>𝑅</m:t>
                        </m:r>
                      </m:e>
                      <m:sub>
                        <m:r>
                          <a:rPr lang="en-ZA" sz="1600" i="1">
                            <a:latin typeface="Cambria Math"/>
                          </a:rPr>
                          <m:t>𝑐𝑜𝑛𝑣</m:t>
                        </m:r>
                        <m:r>
                          <a:rPr lang="en-ZA" sz="1600" b="0" i="1" smtClean="0">
                            <a:latin typeface="Cambria Math"/>
                          </a:rPr>
                          <m:t>, </m:t>
                        </m:r>
                        <m:r>
                          <a:rPr lang="en-ZA" sz="1600" b="0" i="1" smtClean="0">
                            <a:latin typeface="Cambria Math"/>
                          </a:rPr>
                          <m:t>𝑤</m:t>
                        </m:r>
                      </m:sub>
                    </m:sSub>
                    <m:r>
                      <a:rPr lang="en-ZA" sz="1600" b="0" i="0" smtClean="0">
                        <a:latin typeface="Cambria Math"/>
                      </a:rPr>
                      <m:t>=0.0.036</m:t>
                    </m:r>
                    <m:f>
                      <m:fPr>
                        <m:ctrlPr>
                          <a:rPr lang="en-ZA" sz="1600" b="0" i="1" smtClean="0">
                            <a:latin typeface="Cambria Math"/>
                          </a:rPr>
                        </m:ctrlPr>
                      </m:fPr>
                      <m:num>
                        <m:r>
                          <m:rPr>
                            <m:sty m:val="p"/>
                          </m:rPr>
                          <a:rPr lang="en-ZA" sz="1600" b="0" i="0" smtClean="0">
                            <a:latin typeface="Cambria Math"/>
                          </a:rPr>
                          <m:t>K</m:t>
                        </m:r>
                      </m:num>
                      <m:den>
                        <m:r>
                          <m:rPr>
                            <m:sty m:val="p"/>
                          </m:rPr>
                          <a:rPr lang="en-ZA" sz="1600" b="0" i="0" smtClean="0">
                            <a:latin typeface="Cambria Math"/>
                          </a:rPr>
                          <m:t>W</m:t>
                        </m:r>
                      </m:den>
                    </m:f>
                    <m:r>
                      <a:rPr lang="en-ZA" sz="1600" b="0" i="0" smtClean="0">
                        <a:latin typeface="Cambria Math"/>
                      </a:rPr>
                      <m:t> ,      </m:t>
                    </m:r>
                    <m:sSub>
                      <m:sSubPr>
                        <m:ctrlPr>
                          <a:rPr lang="en-ZA" sz="1600" i="1">
                            <a:latin typeface="Cambria Math"/>
                          </a:rPr>
                        </m:ctrlPr>
                      </m:sSubPr>
                      <m:e>
                        <m:r>
                          <a:rPr lang="en-ZA" sz="1600" i="1">
                            <a:latin typeface="Cambria Math"/>
                          </a:rPr>
                          <m:t>𝑅</m:t>
                        </m:r>
                      </m:e>
                      <m:sub>
                        <m:r>
                          <a:rPr lang="en-ZA" sz="1600" i="1">
                            <a:latin typeface="Cambria Math"/>
                          </a:rPr>
                          <m:t>𝑐𝑜𝑛𝑑</m:t>
                        </m:r>
                      </m:sub>
                    </m:sSub>
                    <m:r>
                      <a:rPr lang="en-ZA" sz="1600">
                        <a:latin typeface="Cambria Math"/>
                      </a:rPr>
                      <m:t>=0.0.0</m:t>
                    </m:r>
                    <m:r>
                      <a:rPr lang="en-ZA" sz="1600" b="0" i="0" smtClean="0">
                        <a:latin typeface="Cambria Math"/>
                      </a:rPr>
                      <m:t>1</m:t>
                    </m:r>
                    <m:r>
                      <a:rPr lang="en-ZA" sz="1600" b="0" i="1" smtClean="0">
                        <a:latin typeface="Cambria Math"/>
                      </a:rPr>
                      <m:t>9</m:t>
                    </m:r>
                    <m:f>
                      <m:fPr>
                        <m:ctrlPr>
                          <a:rPr lang="en-ZA" sz="1600" i="1">
                            <a:latin typeface="Cambria Math"/>
                          </a:rPr>
                        </m:ctrlPr>
                      </m:fPr>
                      <m:num>
                        <m:r>
                          <m:rPr>
                            <m:sty m:val="p"/>
                          </m:rPr>
                          <a:rPr lang="en-ZA" sz="1600">
                            <a:latin typeface="Cambria Math"/>
                          </a:rPr>
                          <m:t>K</m:t>
                        </m:r>
                      </m:num>
                      <m:den>
                        <m:r>
                          <m:rPr>
                            <m:sty m:val="p"/>
                          </m:rPr>
                          <a:rPr lang="en-ZA" sz="1600">
                            <a:latin typeface="Cambria Math"/>
                          </a:rPr>
                          <m:t>W</m:t>
                        </m:r>
                      </m:den>
                    </m:f>
                    <m:r>
                      <a:rPr lang="en-ZA" sz="1600" b="0" i="0" smtClean="0">
                        <a:latin typeface="Cambria Math"/>
                      </a:rPr>
                      <m:t> ,</m:t>
                    </m:r>
                    <m:sSub>
                      <m:sSubPr>
                        <m:ctrlPr>
                          <a:rPr lang="en-ZA" sz="1600" i="1">
                            <a:latin typeface="Cambria Math"/>
                          </a:rPr>
                        </m:ctrlPr>
                      </m:sSubPr>
                      <m:e>
                        <m:r>
                          <a:rPr lang="en-ZA" sz="1600" b="0" i="1" smtClean="0">
                            <a:latin typeface="Cambria Math"/>
                          </a:rPr>
                          <m:t>           </m:t>
                        </m:r>
                        <m:r>
                          <a:rPr lang="en-ZA" sz="1600" i="1">
                            <a:latin typeface="Cambria Math"/>
                          </a:rPr>
                          <m:t>𝑅</m:t>
                        </m:r>
                      </m:e>
                      <m:sub>
                        <m:r>
                          <a:rPr lang="en-ZA" sz="1600" i="1">
                            <a:latin typeface="Cambria Math"/>
                          </a:rPr>
                          <m:t>𝑐𝑜𝑛</m:t>
                        </m:r>
                        <m:r>
                          <a:rPr lang="en-ZA" sz="1600" b="0" i="1" smtClean="0">
                            <a:latin typeface="Cambria Math"/>
                          </a:rPr>
                          <m:t>𝑣</m:t>
                        </m:r>
                        <m:r>
                          <a:rPr lang="en-ZA" sz="1600" b="0" i="1" smtClean="0">
                            <a:latin typeface="Cambria Math"/>
                          </a:rPr>
                          <m:t>,</m:t>
                        </m:r>
                        <m:r>
                          <a:rPr lang="en-ZA" sz="1600" b="0" i="1" smtClean="0">
                            <a:latin typeface="Cambria Math"/>
                          </a:rPr>
                          <m:t>𝑎</m:t>
                        </m:r>
                      </m:sub>
                    </m:sSub>
                    <m:r>
                      <a:rPr lang="en-ZA" sz="1600">
                        <a:latin typeface="Cambria Math"/>
                      </a:rPr>
                      <m:t>=</m:t>
                    </m:r>
                    <m:r>
                      <a:rPr lang="en-ZA" sz="1600" b="0" i="0" smtClean="0">
                        <a:latin typeface="Cambria Math"/>
                      </a:rPr>
                      <m:t>2.69</m:t>
                    </m:r>
                    <m:f>
                      <m:fPr>
                        <m:ctrlPr>
                          <a:rPr lang="en-ZA" sz="1600" i="1">
                            <a:latin typeface="Cambria Math"/>
                          </a:rPr>
                        </m:ctrlPr>
                      </m:fPr>
                      <m:num>
                        <m:r>
                          <m:rPr>
                            <m:sty m:val="p"/>
                          </m:rPr>
                          <a:rPr lang="en-ZA" sz="1600">
                            <a:latin typeface="Cambria Math"/>
                          </a:rPr>
                          <m:t>K</m:t>
                        </m:r>
                      </m:num>
                      <m:den>
                        <m:r>
                          <m:rPr>
                            <m:sty m:val="p"/>
                          </m:rPr>
                          <a:rPr lang="en-ZA" sz="1600">
                            <a:latin typeface="Cambria Math"/>
                          </a:rPr>
                          <m:t>W</m:t>
                        </m:r>
                      </m:den>
                    </m:f>
                  </m:oMath>
                </a14:m>
                <a:endParaRPr lang="en-ZA" sz="1600" b="0" i="0" dirty="0" smtClean="0">
                  <a:latin typeface="Cambria Math"/>
                </a:endParaRPr>
              </a:p>
              <a:p>
                <a:pPr marL="342900" indent="-342900" algn="just" eaLnBrk="1" hangingPunct="1">
                  <a:lnSpc>
                    <a:spcPct val="100000"/>
                  </a:lnSpc>
                  <a:spcBef>
                    <a:spcPts val="600"/>
                  </a:spcBef>
                  <a:buFont typeface="+mj-lt"/>
                  <a:buAutoNum type="arabicPeriod" startAt="8"/>
                </a:pPr>
                <a14:m>
                  <m:oMath xmlns:m="http://schemas.openxmlformats.org/officeDocument/2006/math">
                    <m:sSub>
                      <m:sSubPr>
                        <m:ctrlPr>
                          <a:rPr lang="en-US" sz="1600" i="1">
                            <a:latin typeface="Cambria Math"/>
                          </a:rPr>
                        </m:ctrlPr>
                      </m:sSubPr>
                      <m:e>
                        <m:r>
                          <a:rPr lang="en-ZA" sz="1600" i="1">
                            <a:latin typeface="Cambria Math"/>
                          </a:rPr>
                          <m:t>𝑄</m:t>
                        </m:r>
                      </m:e>
                      <m:sub>
                        <m:r>
                          <a:rPr lang="en-ZA" sz="1600" i="1">
                            <a:latin typeface="Cambria Math"/>
                          </a:rPr>
                          <m:t>𝑙𝑜𝑠𝑠</m:t>
                        </m:r>
                      </m:sub>
                    </m:sSub>
                    <m:r>
                      <a:rPr lang="en-ZA" sz="1600" i="1">
                        <a:latin typeface="Cambria Math"/>
                      </a:rPr>
                      <m:t>=−1</m:t>
                    </m:r>
                    <m:r>
                      <a:rPr lang="en-ZA" sz="1600" b="0" i="1" smtClean="0">
                        <a:latin typeface="Cambria Math"/>
                      </a:rPr>
                      <m:t>55.0</m:t>
                    </m:r>
                    <m:r>
                      <a:rPr lang="en-ZA" sz="1600" i="1">
                        <a:latin typeface="Cambria Math"/>
                      </a:rPr>
                      <m:t> </m:t>
                    </m:r>
                    <m:r>
                      <m:rPr>
                        <m:sty m:val="p"/>
                      </m:rPr>
                      <a:rPr lang="en-ZA" sz="1600" i="0">
                        <a:latin typeface="Cambria Math"/>
                      </a:rPr>
                      <m:t>W</m:t>
                    </m:r>
                  </m:oMath>
                </a14:m>
                <a:endParaRPr lang="en-ZA" sz="1600" dirty="0" smtClean="0">
                  <a:latin typeface="Cambria Math"/>
                </a:endParaRPr>
              </a:p>
              <a:p>
                <a:pPr marL="342900" indent="-342900" algn="just" eaLnBrk="1" hangingPunct="1">
                  <a:lnSpc>
                    <a:spcPct val="100000"/>
                  </a:lnSpc>
                  <a:spcBef>
                    <a:spcPts val="600"/>
                  </a:spcBef>
                  <a:buFont typeface="+mj-lt"/>
                  <a:buAutoNum type="arabicPeriod" startAt="8"/>
                </a:pPr>
                <a14:m>
                  <m:oMath xmlns:m="http://schemas.openxmlformats.org/officeDocument/2006/math">
                    <m:sSub>
                      <m:sSubPr>
                        <m:ctrlPr>
                          <a:rPr lang="en-ZA" sz="1600" i="1">
                            <a:latin typeface="Cambria Math"/>
                          </a:rPr>
                        </m:ctrlPr>
                      </m:sSubPr>
                      <m:e>
                        <m:r>
                          <a:rPr lang="en-ZA" sz="1600" i="1">
                            <a:latin typeface="Cambria Math"/>
                          </a:rPr>
                          <m:t>𝑇</m:t>
                        </m:r>
                      </m:e>
                      <m:sub>
                        <m:r>
                          <a:rPr lang="en-ZA" sz="1600" i="1">
                            <a:latin typeface="Cambria Math"/>
                          </a:rPr>
                          <m:t>𝑜</m:t>
                        </m:r>
                      </m:sub>
                    </m:sSub>
                    <m:r>
                      <a:rPr lang="en-ZA" sz="1600" i="1">
                        <a:latin typeface="Cambria Math"/>
                      </a:rPr>
                      <m:t>=</m:t>
                    </m:r>
                    <m:sSub>
                      <m:sSubPr>
                        <m:ctrlPr>
                          <a:rPr lang="en-ZA" sz="1600" i="1">
                            <a:latin typeface="Cambria Math"/>
                          </a:rPr>
                        </m:ctrlPr>
                      </m:sSubPr>
                      <m:e>
                        <m:r>
                          <a:rPr lang="en-ZA" sz="1600" i="1">
                            <a:latin typeface="Cambria Math"/>
                          </a:rPr>
                          <m:t>𝑇</m:t>
                        </m:r>
                      </m:e>
                      <m:sub>
                        <m:r>
                          <a:rPr lang="en-ZA" sz="1600" b="0" i="1" smtClean="0">
                            <a:latin typeface="Cambria Math"/>
                          </a:rPr>
                          <m:t>𝑎</m:t>
                        </m:r>
                      </m:sub>
                    </m:sSub>
                    <m:sSub>
                      <m:sSubPr>
                        <m:ctrlPr>
                          <a:rPr lang="en-US" sz="1600" i="1">
                            <a:latin typeface="Cambria Math"/>
                          </a:rPr>
                        </m:ctrlPr>
                      </m:sSubPr>
                      <m:e>
                        <m:r>
                          <a:rPr lang="en-ZA" sz="1600" b="0" i="1" smtClean="0">
                            <a:latin typeface="Cambria Math"/>
                          </a:rPr>
                          <m:t>−</m:t>
                        </m:r>
                        <m:r>
                          <a:rPr lang="en-ZA" sz="1600" i="1">
                            <a:latin typeface="Cambria Math"/>
                          </a:rPr>
                          <m:t>𝑄</m:t>
                        </m:r>
                      </m:e>
                      <m:sub>
                        <m:r>
                          <a:rPr lang="en-ZA" sz="1600" i="1">
                            <a:latin typeface="Cambria Math"/>
                          </a:rPr>
                          <m:t>𝑙𝑜𝑠𝑠</m:t>
                        </m:r>
                      </m:sub>
                    </m:sSub>
                    <m:sSub>
                      <m:sSubPr>
                        <m:ctrlPr>
                          <a:rPr lang="en-ZA" sz="1600" i="1">
                            <a:latin typeface="Cambria Math"/>
                          </a:rPr>
                        </m:ctrlPr>
                      </m:sSubPr>
                      <m:e>
                        <m:r>
                          <a:rPr lang="en-ZA" sz="1600" i="1">
                            <a:latin typeface="Cambria Math"/>
                          </a:rPr>
                          <m:t>𝑅</m:t>
                        </m:r>
                      </m:e>
                      <m:sub>
                        <m:r>
                          <a:rPr lang="en-ZA" sz="1600" i="1">
                            <a:latin typeface="Cambria Math"/>
                          </a:rPr>
                          <m:t>𝑐𝑜𝑛𝑑</m:t>
                        </m:r>
                      </m:sub>
                    </m:sSub>
                    <m:r>
                      <a:rPr lang="en-ZA" sz="1600" b="0" i="1" smtClean="0">
                        <a:latin typeface="Cambria Math"/>
                      </a:rPr>
                      <m:t>=716.47 </m:t>
                    </m:r>
                    <m:r>
                      <m:rPr>
                        <m:sty m:val="p"/>
                      </m:rPr>
                      <a:rPr lang="en-ZA" sz="1600" b="0" i="0" smtClean="0">
                        <a:latin typeface="Cambria Math"/>
                      </a:rPr>
                      <m:t>K</m:t>
                    </m:r>
                  </m:oMath>
                </a14:m>
                <a:endParaRPr lang="en-ZA" sz="1600" dirty="0" smtClean="0">
                  <a:latin typeface="Cambria Math"/>
                </a:endParaRPr>
              </a:p>
              <a:p>
                <a:pPr marL="0" indent="0" algn="just" eaLnBrk="1" hangingPunct="1">
                  <a:lnSpc>
                    <a:spcPct val="100000"/>
                  </a:lnSpc>
                  <a:spcBef>
                    <a:spcPts val="600"/>
                  </a:spcBef>
                  <a:buNone/>
                </a:pPr>
                <a:endParaRPr lang="en-ZA" sz="1600" dirty="0" smtClean="0">
                  <a:latin typeface="Cambria Math"/>
                </a:endParaRPr>
              </a:p>
            </p:txBody>
          </p:sp>
        </mc:Choice>
        <mc:Fallback xmlns="">
          <p:sp>
            <p:nvSpPr>
              <p:cNvPr id="8" name="Rectangle 4"/>
              <p:cNvSpPr>
                <a:spLocks noGrp="1" noRot="1" noChangeAspect="1" noMove="1" noResize="1" noEditPoints="1" noAdjustHandles="1" noChangeArrowheads="1" noChangeShapeType="1" noTextEdit="1"/>
              </p:cNvSpPr>
              <p:nvPr>
                <p:ph idx="4294967295"/>
              </p:nvPr>
            </p:nvSpPr>
            <p:spPr>
              <a:xfrm>
                <a:off x="378227" y="2996952"/>
                <a:ext cx="8126610" cy="3563656"/>
              </a:xfrm>
              <a:blipFill rotWithShape="1">
                <a:blip r:embed="rId2"/>
                <a:stretch>
                  <a:fillRect l="-300"/>
                </a:stretch>
              </a:blipFill>
            </p:spPr>
            <p:txBody>
              <a:bodyPr/>
              <a:lstStyle/>
              <a:p>
                <a:r>
                  <a:rPr lang="en-GB">
                    <a:noFill/>
                  </a:rPr>
                  <a:t> </a:t>
                </a:r>
              </a:p>
            </p:txBody>
          </p:sp>
        </mc:Fallback>
      </mc:AlternateContent>
      <p:pic>
        <p:nvPicPr>
          <p:cNvPr id="1026" name="Picture 2"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r="10436"/>
          <a:stretch/>
        </p:blipFill>
        <p:spPr bwMode="auto">
          <a:xfrm>
            <a:off x="1763688" y="1268412"/>
            <a:ext cx="3095650" cy="15845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ESKOM\Documents\FreeCADdevelopment\Current Tasks\T-pipe\Thermal.jpg"/>
          <p:cNvPicPr>
            <a:picLocks noChangeAspect="1" noChangeArrowheads="1"/>
          </p:cNvPicPr>
          <p:nvPr/>
        </p:nvPicPr>
        <p:blipFill rotWithShape="1">
          <a:blip r:embed="rId4">
            <a:extLst>
              <a:ext uri="{28A0092B-C50C-407E-A947-70E740481C1C}">
                <a14:useLocalDpi xmlns:a14="http://schemas.microsoft.com/office/drawing/2010/main" val="0"/>
              </a:ext>
            </a:extLst>
          </a:blip>
          <a:srcRect l="47231" t="7771" r="13519" b="22707"/>
          <a:stretch/>
        </p:blipFill>
        <p:spPr bwMode="auto">
          <a:xfrm>
            <a:off x="6084169" y="1268412"/>
            <a:ext cx="1368152" cy="158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72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19</a:t>
            </a:fld>
            <a:endParaRPr lang="en-ZA" smtClean="0">
              <a:solidFill>
                <a:srgbClr val="83725B"/>
              </a:solidFill>
            </a:endParaRPr>
          </a:p>
        </p:txBody>
      </p:sp>
      <p:sp>
        <p:nvSpPr>
          <p:cNvPr id="40963" name="Rectangle 4"/>
          <p:cNvSpPr>
            <a:spLocks noGrp="1" noChangeArrowheads="1"/>
          </p:cNvSpPr>
          <p:nvPr>
            <p:ph idx="4294967295"/>
          </p:nvPr>
        </p:nvSpPr>
        <p:spPr>
          <a:xfrm>
            <a:off x="477839" y="1844675"/>
            <a:ext cx="3734122" cy="4752975"/>
          </a:xfrm>
        </p:spPr>
        <p:txBody>
          <a:bodyPr/>
          <a:lstStyle/>
          <a:p>
            <a:pPr algn="just" eaLnBrk="1" hangingPunct="1"/>
            <a:r>
              <a:rPr lang="en-US" sz="1600" dirty="0" smtClean="0"/>
              <a:t>The clipping plane result pipeline is used for verification.</a:t>
            </a:r>
          </a:p>
          <a:p>
            <a:pPr algn="just" eaLnBrk="1" hangingPunct="1"/>
            <a:r>
              <a:rPr lang="en-ZA" sz="1600" dirty="0" smtClean="0"/>
              <a:t>The outer wall of branch pipe has a temperature in the range of 716.7 -717.5 K as can be seen in the picture. The calculated outer wall temperature of 716.45 K is fairly close to the temperature range.</a:t>
            </a:r>
            <a:endParaRPr lang="en-US" sz="1600" dirty="0" smtClean="0"/>
          </a:p>
          <a:p>
            <a:pPr algn="just" eaLnBrk="1" hangingPunct="1"/>
            <a:r>
              <a:rPr lang="en-US" sz="1600" dirty="0" smtClean="0"/>
              <a:t>Furthermore, it can be seen that the rest of the T-pipe (areas excluding the reinforcement) go to a temperature of 725 K (steam temperature), which is to be expected because these regions are insulated on the outside and therefore heat is not lost.</a:t>
            </a:r>
          </a:p>
          <a:p>
            <a:pPr algn="just" eaLnBrk="1" hangingPunct="1"/>
            <a:r>
              <a:rPr lang="en-US" sz="1600" dirty="0" smtClean="0"/>
              <a:t>It can now be concluded that the FEM solver has correctly solved for temperatures.</a:t>
            </a: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Post- 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Verification:</a:t>
            </a:r>
            <a:endParaRPr lang="en-US" sz="1600" b="1" dirty="0">
              <a:solidFill>
                <a:srgbClr val="003896"/>
              </a:solidFill>
            </a:endParaRPr>
          </a:p>
        </p:txBody>
      </p:sp>
      <p:pic>
        <p:nvPicPr>
          <p:cNvPr id="3074"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2638" t="3348"/>
          <a:stretch/>
        </p:blipFill>
        <p:spPr bwMode="auto">
          <a:xfrm>
            <a:off x="5148065" y="1268413"/>
            <a:ext cx="3668382" cy="396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1038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2ACE8A4-2982-4748-9589-A8BAE387B85E}" type="slidenum">
              <a:rPr lang="en-ZA" smtClean="0">
                <a:solidFill>
                  <a:srgbClr val="83725B"/>
                </a:solidFill>
              </a:rPr>
              <a:pPr eaLnBrk="1" hangingPunct="1"/>
              <a:t>2</a:t>
            </a:fld>
            <a:endParaRPr lang="en-ZA" dirty="0" smtClean="0">
              <a:solidFill>
                <a:srgbClr val="83725B"/>
              </a:solidFill>
            </a:endParaRPr>
          </a:p>
        </p:txBody>
      </p:sp>
      <p:sp>
        <p:nvSpPr>
          <p:cNvPr id="15363" name="Rectangle 2"/>
          <p:cNvSpPr>
            <a:spLocks noGrp="1" noChangeArrowheads="1"/>
          </p:cNvSpPr>
          <p:nvPr>
            <p:ph type="title"/>
          </p:nvPr>
        </p:nvSpPr>
        <p:spPr/>
        <p:txBody>
          <a:bodyPr/>
          <a:lstStyle/>
          <a:p>
            <a:pPr eaLnBrk="1" hangingPunct="1"/>
            <a:r>
              <a:rPr lang="en-US" dirty="0" smtClean="0"/>
              <a:t>Introduction</a:t>
            </a:r>
          </a:p>
        </p:txBody>
      </p:sp>
      <p:sp>
        <p:nvSpPr>
          <p:cNvPr id="19461" name="Rectangle 3"/>
          <p:cNvSpPr>
            <a:spLocks noGrp="1" noChangeArrowheads="1"/>
          </p:cNvSpPr>
          <p:nvPr>
            <p:ph type="body" idx="1"/>
          </p:nvPr>
        </p:nvSpPr>
        <p:spPr>
          <a:xfrm>
            <a:off x="436563" y="1268413"/>
            <a:ext cx="8378825" cy="5213350"/>
          </a:xfrm>
        </p:spPr>
        <p:txBody>
          <a:bodyPr/>
          <a:lstStyle/>
          <a:p>
            <a:pPr marL="0" indent="0" eaLnBrk="1" hangingPunct="1">
              <a:buFontTx/>
              <a:buNone/>
              <a:defRPr/>
            </a:pPr>
            <a:r>
              <a:rPr lang="en-US" sz="1600" b="1" dirty="0"/>
              <a:t>Background</a:t>
            </a:r>
            <a:r>
              <a:rPr lang="en-US" sz="1600" dirty="0"/>
              <a:t>:</a:t>
            </a:r>
          </a:p>
          <a:p>
            <a:pPr eaLnBrk="1" hangingPunct="1">
              <a:defRPr/>
            </a:pPr>
            <a:r>
              <a:rPr lang="en-US" sz="1600" dirty="0"/>
              <a:t>It is assumed that Tutorial A is completed.</a:t>
            </a:r>
          </a:p>
          <a:p>
            <a:pPr marL="0" indent="0" eaLnBrk="1" hangingPunct="1">
              <a:buFontTx/>
              <a:buNone/>
              <a:defRPr/>
            </a:pPr>
            <a:r>
              <a:rPr lang="en-US" sz="1600" b="1" dirty="0"/>
              <a:t>Objectives</a:t>
            </a:r>
            <a:r>
              <a:rPr lang="en-US" sz="1600" dirty="0"/>
              <a:t>:</a:t>
            </a:r>
          </a:p>
          <a:p>
            <a:pPr eaLnBrk="1" hangingPunct="1">
              <a:defRPr/>
            </a:pPr>
            <a:r>
              <a:rPr lang="en-US" sz="1600" dirty="0"/>
              <a:t>Open an existing FreeCAD project</a:t>
            </a:r>
          </a:p>
          <a:p>
            <a:pPr eaLnBrk="1" hangingPunct="1">
              <a:defRPr/>
            </a:pPr>
            <a:r>
              <a:rPr lang="en-US" sz="1600" dirty="0"/>
              <a:t>Prepare CAD geometry for FEM </a:t>
            </a:r>
            <a:r>
              <a:rPr lang="en-US" sz="1600" dirty="0" smtClean="0"/>
              <a:t>modeling</a:t>
            </a:r>
          </a:p>
          <a:p>
            <a:pPr eaLnBrk="1" hangingPunct="1">
              <a:defRPr/>
            </a:pPr>
            <a:r>
              <a:rPr lang="en-US" sz="1600" dirty="0" smtClean="0"/>
              <a:t>Perform a longitudinal load calculation</a:t>
            </a:r>
            <a:endParaRPr lang="en-US" sz="1600" dirty="0"/>
          </a:p>
          <a:p>
            <a:pPr eaLnBrk="1" hangingPunct="1">
              <a:defRPr/>
            </a:pPr>
            <a:r>
              <a:rPr lang="en-US" sz="1600" dirty="0" smtClean="0"/>
              <a:t>Run </a:t>
            </a:r>
            <a:r>
              <a:rPr lang="en-US" sz="1600" dirty="0"/>
              <a:t>a steady state thermomechanical</a:t>
            </a:r>
            <a:r>
              <a:rPr lang="en-US" sz="1600" dirty="0" smtClean="0"/>
              <a:t> </a:t>
            </a:r>
            <a:r>
              <a:rPr lang="en-US" sz="1600" dirty="0"/>
              <a:t>FEM model</a:t>
            </a:r>
          </a:p>
          <a:p>
            <a:pPr eaLnBrk="1" hangingPunct="1">
              <a:defRPr/>
            </a:pPr>
            <a:r>
              <a:rPr lang="en-US" sz="1600" dirty="0"/>
              <a:t>Evaluate and analyze the thermomechanical FEM results </a:t>
            </a:r>
          </a:p>
          <a:p>
            <a:pPr eaLnBrk="1" hangingPunct="1">
              <a:defRPr/>
            </a:pPr>
            <a:r>
              <a:rPr lang="en-US" sz="1600" dirty="0" smtClean="0"/>
              <a:t>Save the FreeCAD project</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20</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Now that it has been verified that the temperatures were solved for correctly, we can start analyzing the displacement. </a:t>
            </a:r>
          </a:p>
          <a:p>
            <a:pPr algn="just" eaLnBrk="1" hangingPunct="1"/>
            <a:r>
              <a:rPr lang="en-US" sz="1600" dirty="0" smtClean="0"/>
              <a:t>In some cases, the T-pipe may only be allowed a certain amount of displacement due to its support. </a:t>
            </a:r>
          </a:p>
          <a:p>
            <a:pPr algn="just" eaLnBrk="1" hangingPunct="1"/>
            <a:r>
              <a:rPr lang="en-US" sz="1600" dirty="0" smtClean="0"/>
              <a:t>Create a pipeline that displays the displacement in the y-direction(axial shell pipe direction) , from this it is found that the maximum displacement in the y-direction is 7.815 mm. </a:t>
            </a:r>
            <a:endParaRPr lang="en-US" sz="1600" dirty="0"/>
          </a:p>
          <a:p>
            <a:pPr algn="just" eaLnBrk="1" hangingPunct="1"/>
            <a:r>
              <a:rPr lang="en-US" sz="1600" dirty="0" smtClean="0"/>
              <a:t>If this displacement is not accounted for or beyond the maximum allowed displacement in the direction, it can induce stresses on the parts and it  may lead to failure. </a:t>
            </a: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Post- 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Analyzing the results(Displacements):</a:t>
            </a:r>
            <a:endParaRPr lang="en-US" sz="1600" b="1" dirty="0">
              <a:solidFill>
                <a:srgbClr val="003896"/>
              </a:solidFill>
            </a:endParaRPr>
          </a:p>
        </p:txBody>
      </p:sp>
      <p:pic>
        <p:nvPicPr>
          <p:cNvPr id="4099" name="Picture 3"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412"/>
            <a:ext cx="4157604" cy="338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6038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21</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A von mises stress scalar clip of 117 MPa is created to investigate which regions in the T-pipe experience stresses above the design stress. </a:t>
            </a:r>
          </a:p>
          <a:p>
            <a:pPr algn="just" eaLnBrk="1" hangingPunct="1"/>
            <a:r>
              <a:rPr lang="en-US" sz="1600" dirty="0" smtClean="0"/>
              <a:t>It can be seen that the branch and shell pipe junction experiences a stress of 162 MPa which is above the design stress but below the proof strength (175 MPa). </a:t>
            </a:r>
          </a:p>
          <a:p>
            <a:pPr algn="just" eaLnBrk="1" hangingPunct="1"/>
            <a:r>
              <a:rPr lang="en-US" sz="1600" dirty="0" smtClean="0"/>
              <a:t>It can be concluded that in the steady state operation of the T-pipe junction, the pipe does not fail.</a:t>
            </a: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Post- 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Analyzing the results(Stresses):</a:t>
            </a:r>
            <a:endParaRPr lang="en-US" sz="1600" b="1" dirty="0">
              <a:solidFill>
                <a:srgbClr val="003896"/>
              </a:solidFill>
            </a:endParaRPr>
          </a:p>
        </p:txBody>
      </p:sp>
      <p:pic>
        <p:nvPicPr>
          <p:cNvPr id="5122"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268413"/>
            <a:ext cx="4177158" cy="3312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21180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22</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To save the project under a different name, go to File and then click on &lt;Save As&gt;.</a:t>
            </a:r>
          </a:p>
          <a:p>
            <a:pPr algn="just" eaLnBrk="1" hangingPunct="1"/>
            <a:r>
              <a:rPr lang="en-US" sz="1600" dirty="0"/>
              <a:t>A task dialogue appears, choose the file directory, enter the file name and click &lt;Save&gt;.</a:t>
            </a:r>
          </a:p>
          <a:p>
            <a:pPr algn="just" eaLnBrk="1" hangingPunct="1"/>
            <a:r>
              <a:rPr lang="en-US" sz="1600" dirty="0" smtClean="0"/>
              <a:t>The project is going to be used for the transient thermomechanical model.</a:t>
            </a:r>
            <a:endParaRPr lang="en-US" sz="1600" dirty="0"/>
          </a:p>
          <a:p>
            <a:pPr algn="just" eaLnBrk="1" hangingPunct="1"/>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Post- 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Saving the FreeCAD project:</a:t>
            </a:r>
          </a:p>
        </p:txBody>
      </p:sp>
      <p:pic>
        <p:nvPicPr>
          <p:cNvPr id="7" name="Picture 3"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r="29431" b="41372"/>
          <a:stretch/>
        </p:blipFill>
        <p:spPr bwMode="auto">
          <a:xfrm>
            <a:off x="4716016" y="1268413"/>
            <a:ext cx="3960440" cy="19445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429000"/>
            <a:ext cx="3960440" cy="316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99642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4260850" y="3271838"/>
            <a:ext cx="5545138" cy="676275"/>
          </a:xfrm>
        </p:spPr>
        <p:txBody>
          <a:bodyPr/>
          <a:lstStyle/>
          <a:p>
            <a:pPr eaLnBrk="1" hangingPunct="1"/>
            <a:r>
              <a:rPr lang="en-US" sz="4000" smtClean="0"/>
              <a:t>END</a:t>
            </a:r>
          </a:p>
        </p:txBody>
      </p:sp>
      <p:pic>
        <p:nvPicPr>
          <p:cNvPr id="41987" name="Picture 5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3</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eaLnBrk="1" hangingPunct="1"/>
            <a:r>
              <a:rPr lang="en-US" sz="1600" dirty="0"/>
              <a:t>To open an existing project, click on &lt;Open a document  or import files&gt;</a:t>
            </a:r>
          </a:p>
          <a:p>
            <a:pPr eaLnBrk="1" hangingPunct="1"/>
            <a:r>
              <a:rPr lang="en-US" sz="1600" dirty="0"/>
              <a:t>A task dialogue appears, choose the directory the file directory, select the project to be opened and then click on &lt;Open&gt;</a:t>
            </a: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Project start Up</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Open an existing project:</a:t>
            </a:r>
          </a:p>
        </p:txBody>
      </p:sp>
      <p:pic>
        <p:nvPicPr>
          <p:cNvPr id="8"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268413"/>
            <a:ext cx="4022601" cy="381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988841"/>
            <a:ext cx="4022601"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8782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4</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thermomechanical model will use the same geometry, material specification and mesh as that used in the static FEM model. Refer to Tutorial B to obtain the Mesh, Material and Boundary constraints information.</a:t>
            </a:r>
          </a:p>
          <a:p>
            <a:pPr algn="just" eaLnBrk="1" hangingPunct="1"/>
            <a:r>
              <a:rPr lang="en-US" sz="1600" dirty="0" smtClean="0"/>
              <a:t>The thermomechanical model will have the same boundary conditions as that of the static model with the addition of thermal boundary conditions.</a:t>
            </a:r>
          </a:p>
          <a:p>
            <a:pPr algn="just" eaLnBrk="1" hangingPunct="1"/>
            <a:r>
              <a:rPr lang="en-US" sz="1600" dirty="0" smtClean="0"/>
              <a:t>The external surfaces of the branch and shell pipe are insulated, whilst the reinforcement is not insulated. The induced stresses due to this are to be investigated. </a:t>
            </a: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smtClean="0"/>
              <a:t>Thermomechanical </a:t>
            </a:r>
            <a:r>
              <a:rPr lang="en-US" dirty="0"/>
              <a:t>FEM </a:t>
            </a:r>
            <a:r>
              <a:rPr lang="en-US" dirty="0" smtClean="0"/>
              <a:t>model (Steady state) 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Notes and assumptions:</a:t>
            </a:r>
            <a:endParaRPr lang="en-US" sz="1600" b="1" dirty="0">
              <a:solidFill>
                <a:srgbClr val="003896"/>
              </a:solidFill>
            </a:endParaRPr>
          </a:p>
        </p:txBody>
      </p:sp>
      <p:pic>
        <p:nvPicPr>
          <p:cNvPr id="8"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894" y="1268413"/>
            <a:ext cx="3546620" cy="273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6134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5</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Air is the fluid surrounding the T-pipe with a heat transfer coefficient of 10 </a:t>
            </a:r>
            <a:r>
              <a:rPr lang="en-US" sz="1600" dirty="0" smtClean="0"/>
              <a:t>W/m²K and at ambient temperature of 300 K. Steam at 725 K flows </a:t>
            </a:r>
            <a:r>
              <a:rPr lang="en-US" sz="1600" dirty="0"/>
              <a:t>through the pipe and loses heat to air. </a:t>
            </a:r>
            <a:r>
              <a:rPr lang="en-US" sz="1600" dirty="0" smtClean="0"/>
              <a:t>The heat transfer coefficient for water is 1000 </a:t>
            </a:r>
            <a:r>
              <a:rPr lang="en-US" sz="1600" dirty="0"/>
              <a:t>W/m²K</a:t>
            </a:r>
            <a:endParaRPr lang="en-US" sz="1600" dirty="0" smtClean="0"/>
          </a:p>
          <a:p>
            <a:pPr algn="just" eaLnBrk="1" hangingPunct="1"/>
            <a:r>
              <a:rPr lang="en-US" sz="1600" dirty="0" smtClean="0"/>
              <a:t>Heat transfer in the longitudinal and </a:t>
            </a:r>
            <a:r>
              <a:rPr lang="en-US" sz="1600" dirty="0"/>
              <a:t>circumferential </a:t>
            </a:r>
            <a:r>
              <a:rPr lang="en-US" sz="1600" dirty="0" smtClean="0"/>
              <a:t>direction is assumed to be negligible.</a:t>
            </a:r>
          </a:p>
          <a:p>
            <a:pPr algn="just" eaLnBrk="1" hangingPunct="1"/>
            <a:r>
              <a:rPr lang="en-US" sz="1600" dirty="0" smtClean="0"/>
              <a:t>A steady state analysis is performed. In a steady state analysis, all variables are independent  of time.</a:t>
            </a: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Notes and assumptions:</a:t>
            </a:r>
            <a:endParaRPr lang="en-US" sz="1600" b="1" dirty="0">
              <a:solidFill>
                <a:srgbClr val="003896"/>
              </a:solidFill>
            </a:endParaRPr>
          </a:p>
        </p:txBody>
      </p:sp>
      <p:pic>
        <p:nvPicPr>
          <p:cNvPr id="8"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894" y="1268413"/>
            <a:ext cx="3546620" cy="273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0492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6</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An end cap is not placed on one of the end faces of the shell pipe this is due to the fact that the end cap will not heat up at the same rate as the rest of the T-pipe. </a:t>
            </a:r>
          </a:p>
          <a:p>
            <a:pPr algn="just" eaLnBrk="1" hangingPunct="1"/>
            <a:r>
              <a:rPr lang="en-US" sz="1600" dirty="0" smtClean="0"/>
              <a:t>This causes a thermal gradient that induces thermal stresses on the T-pipe. Because the end cap is just an artificial way of applying a longitudinal load on one of the end faces, these induced thermal stresses are not real and affect the accuracy of the results.  </a:t>
            </a:r>
            <a:endParaRPr lang="en-US" sz="1600" dirty="0"/>
          </a:p>
          <a:p>
            <a:pPr algn="just" eaLnBrk="1" hangingPunct="1"/>
            <a:r>
              <a:rPr lang="en-US" sz="1600" dirty="0" smtClean="0"/>
              <a:t>The problem can simply be avoided by just calculating and applying the longitudinal load on the end face of the T-pipe.</a:t>
            </a: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Notes and assumptions:</a:t>
            </a:r>
            <a:endParaRPr lang="en-US" sz="1600" b="1" dirty="0">
              <a:solidFill>
                <a:srgbClr val="003896"/>
              </a:solidFill>
            </a:endParaRPr>
          </a:p>
        </p:txBody>
      </p:sp>
      <p:pic>
        <p:nvPicPr>
          <p:cNvPr id="8"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894" y="1268413"/>
            <a:ext cx="3546620" cy="273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99284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7</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P</a:t>
            </a:r>
            <a:r>
              <a:rPr lang="en-US" sz="1600" dirty="0" smtClean="0"/>
              <a:t>ipes are insulated using insulation blankets/cladding that is wrapped around the pipe. </a:t>
            </a:r>
          </a:p>
          <a:p>
            <a:pPr algn="just" eaLnBrk="1" hangingPunct="1"/>
            <a:r>
              <a:rPr lang="en-US" sz="1600" dirty="0" smtClean="0"/>
              <a:t>Due to this the external surface area depicted in the picture is the area that is not insulated and it is therefore exposed to the surrounding air.</a:t>
            </a:r>
          </a:p>
          <a:p>
            <a:pPr algn="just" eaLnBrk="1" hangingPunct="1"/>
            <a:r>
              <a:rPr lang="en-US" sz="1600" dirty="0" smtClean="0"/>
              <a:t>The branch pipe needs to be cut in order to create selectable surfaces on which a heat flux will be applied to. </a:t>
            </a:r>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Preparing the </a:t>
            </a:r>
            <a:r>
              <a:rPr lang="en-US" sz="1600" b="1" dirty="0" smtClean="0">
                <a:solidFill>
                  <a:srgbClr val="003896"/>
                </a:solidFill>
              </a:rPr>
              <a:t>geometry:</a:t>
            </a:r>
            <a:endParaRPr lang="en-US" sz="1600" b="1" dirty="0">
              <a:solidFill>
                <a:srgbClr val="003896"/>
              </a:solidFill>
            </a:endParaRPr>
          </a:p>
        </p:txBody>
      </p:sp>
      <p:pic>
        <p:nvPicPr>
          <p:cNvPr id="1026"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8882"/>
          <a:stretch/>
        </p:blipFill>
        <p:spPr bwMode="auto">
          <a:xfrm>
            <a:off x="4942936" y="1268413"/>
            <a:ext cx="3805528" cy="288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58737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8</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Create a cylinder of radius 150 mm and a length of 200 mm. Translate this cylinder -150 mm in the Y direction. </a:t>
            </a:r>
            <a:r>
              <a:rPr lang="en-US" sz="1600" dirty="0"/>
              <a:t>Rotate </a:t>
            </a:r>
            <a:r>
              <a:rPr lang="en-US" sz="1600" dirty="0" smtClean="0"/>
              <a:t>this </a:t>
            </a:r>
            <a:r>
              <a:rPr lang="en-US" sz="1600" dirty="0"/>
              <a:t>cylinders 90° about the X-axis as indicated in the picture.</a:t>
            </a:r>
          </a:p>
          <a:p>
            <a:pPr algn="just" eaLnBrk="1" hangingPunct="1"/>
            <a:r>
              <a:rPr lang="en-US" sz="1600" dirty="0" smtClean="0"/>
              <a:t>Create another cylinder with a radius of 150 mm and a length of 200 mm. Translate this cylinder 350 mm in the Y direction</a:t>
            </a:r>
            <a:r>
              <a:rPr lang="en-US" sz="1600" dirty="0"/>
              <a:t>. Rotate </a:t>
            </a:r>
            <a:r>
              <a:rPr lang="en-US" sz="1600" dirty="0" smtClean="0"/>
              <a:t>this </a:t>
            </a:r>
            <a:r>
              <a:rPr lang="en-US" sz="1600" dirty="0"/>
              <a:t>cylinders 90° about the X-axis as indicated in the picture</a:t>
            </a:r>
            <a:r>
              <a:rPr lang="en-US" sz="1600" dirty="0" smtClean="0"/>
              <a:t>.</a:t>
            </a:r>
          </a:p>
          <a:p>
            <a:pPr algn="just" eaLnBrk="1" hangingPunct="1"/>
            <a:r>
              <a:rPr lang="en-US" sz="1600" dirty="0" smtClean="0"/>
              <a:t>Join the two cylinders together </a:t>
            </a:r>
            <a:r>
              <a:rPr lang="en-US" sz="1600" dirty="0"/>
              <a:t>using the &lt;Make union of several shapes</a:t>
            </a:r>
            <a:r>
              <a:rPr lang="en-US" sz="1600" dirty="0" smtClean="0"/>
              <a:t>&gt;.</a:t>
            </a: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Preparing the </a:t>
            </a:r>
            <a:r>
              <a:rPr lang="en-US" sz="1600" b="1" dirty="0" smtClean="0">
                <a:solidFill>
                  <a:srgbClr val="003896"/>
                </a:solidFill>
              </a:rPr>
              <a:t>geometry:</a:t>
            </a:r>
            <a:endParaRPr lang="en-US" sz="1600" b="1" dirty="0">
              <a:solidFill>
                <a:srgbClr val="003896"/>
              </a:solidFill>
            </a:endParaRPr>
          </a:p>
        </p:txBody>
      </p:sp>
      <p:pic>
        <p:nvPicPr>
          <p:cNvPr id="10" name="Picture 3"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8932" t="5985" r="3529" b="3590"/>
          <a:stretch/>
        </p:blipFill>
        <p:spPr bwMode="auto">
          <a:xfrm>
            <a:off x="4716016" y="1268413"/>
            <a:ext cx="3963061" cy="27366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ESKOM\Documents\FreeCADdevelopment\Current Tasks\T-pipe\Captu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7666" y="1268413"/>
            <a:ext cx="3963061" cy="286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1375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9</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Create another cylinder of length 1500 mm and radius 125 mm. Rotate and translate the cylinder so that it is similar to that depicted in the picture.</a:t>
            </a:r>
            <a:endParaRPr lang="en-US" sz="1600" dirty="0"/>
          </a:p>
          <a:p>
            <a:pPr algn="just" eaLnBrk="1" hangingPunct="1"/>
            <a:r>
              <a:rPr lang="en-US" sz="1600" dirty="0" smtClean="0"/>
              <a:t>Cut the two cylinders in half so that they are similar to that depicted in the picture.</a:t>
            </a:r>
          </a:p>
          <a:p>
            <a:pPr algn="just" eaLnBrk="1" hangingPunct="1"/>
            <a:r>
              <a:rPr lang="en-US" sz="1600" dirty="0" smtClean="0"/>
              <a:t>Join all the parts together with  </a:t>
            </a:r>
            <a:r>
              <a:rPr lang="en-US" sz="1600" dirty="0"/>
              <a:t>&lt;Make union of several shapes</a:t>
            </a:r>
            <a:r>
              <a:rPr lang="en-US" sz="1600" dirty="0" smtClean="0"/>
              <a:t>&gt;.</a:t>
            </a: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(Steady state) </a:t>
            </a:r>
            <a:r>
              <a:rPr lang="en-US" dirty="0" smtClean="0"/>
              <a:t>Pre-processing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Preparing the </a:t>
            </a:r>
            <a:r>
              <a:rPr lang="en-US" sz="1600" b="1" dirty="0" smtClean="0">
                <a:solidFill>
                  <a:srgbClr val="003896"/>
                </a:solidFill>
              </a:rPr>
              <a:t>geometry:</a:t>
            </a:r>
            <a:endParaRPr lang="en-US" sz="1600" b="1" dirty="0">
              <a:solidFill>
                <a:srgbClr val="003896"/>
              </a:solidFill>
            </a:endParaRPr>
          </a:p>
        </p:txBody>
      </p:sp>
      <p:pic>
        <p:nvPicPr>
          <p:cNvPr id="2050" name="Picture 2" descr="C:\Users\ESKOM\Documents\FreeCADdevelopment\Current Tasks\T-pipe\Captu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5" y="1268413"/>
            <a:ext cx="3963061" cy="259263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ESKOM\Documents\FreeCADdevelopment\Current Tasks\T-pipe\Captu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5" y="4005064"/>
            <a:ext cx="3963061" cy="259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7828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3896"/>
      </a:dk1>
      <a:lt1>
        <a:srgbClr val="FFFFFF"/>
      </a:lt1>
      <a:dk2>
        <a:srgbClr val="FFFFFF"/>
      </a:dk2>
      <a:lt2>
        <a:srgbClr val="DDDDDD"/>
      </a:lt2>
      <a:accent1>
        <a:srgbClr val="003896"/>
      </a:accent1>
      <a:accent2>
        <a:srgbClr val="83725B"/>
      </a:accent2>
      <a:accent3>
        <a:srgbClr val="FFFFFF"/>
      </a:accent3>
      <a:accent4>
        <a:srgbClr val="002E7F"/>
      </a:accent4>
      <a:accent5>
        <a:srgbClr val="AAAEC9"/>
      </a:accent5>
      <a:accent6>
        <a:srgbClr val="766752"/>
      </a:accent6>
      <a:hlink>
        <a:srgbClr val="83725B"/>
      </a:hlink>
      <a:folHlink>
        <a:srgbClr val="858705"/>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8587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Khoro Minimum metadata" ma:contentTypeID="0x0101000D8B3899A4805C44A2FA507CBAF83E58007A63E5F34A1C904ABF73B4A044044531" ma:contentTypeVersion="3" ma:contentTypeDescription="" ma:contentTypeScope="" ma:versionID="17327965f7291ab7bae5024c4d883bde">
  <xsd:schema xmlns:xsd="http://www.w3.org/2001/XMLSchema" xmlns:xs="http://www.w3.org/2001/XMLSchema" xmlns:p="http://schemas.microsoft.com/office/2006/metadata/properties" xmlns:ns2="2c7ddca0-f18f-4514-89ec-cfc256175ba5" targetNamespace="http://schemas.microsoft.com/office/2006/metadata/properties" ma:root="true" ma:fieldsID="7a3511da6a4f6d92aec1b7a4f9927643" ns2:_="">
    <xsd:import namespace="2c7ddca0-f18f-4514-89ec-cfc256175ba5"/>
    <xsd:element name="properties">
      <xsd:complexType>
        <xsd:sequence>
          <xsd:element name="documentManagement">
            <xsd:complexType>
              <xsd:all>
                <xsd:element ref="ns2:Own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7ddca0-f18f-4514-89ec-cfc256175ba5" elementFormDefault="qualified">
    <xsd:import namespace="http://schemas.microsoft.com/office/2006/documentManagement/types"/>
    <xsd:import namespace="http://schemas.microsoft.com/office/infopath/2007/PartnerControls"/>
    <xsd:element name="Owner" ma:index="8"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Owner xmlns="2c7ddca0-f18f-4514-89ec-cfc256175ba5">
      <UserInfo>
        <DisplayName/>
        <AccountId>47</AccountId>
        <AccountType/>
      </UserInfo>
    </Owner>
  </documentManagement>
</p:properties>
</file>

<file path=customXml/item5.xml><?xml version="1.0" encoding="utf-8"?>
<?mso-contentType ?>
<SharedContentType xmlns="Microsoft.SharePoint.Taxonomy.ContentTypeSync" SourceId="69b1b3ef-f17b-48c7-a7c8-8ad8b283852f" ContentTypeId="0x0101000D8B3899A4805C44A2FA507CBAF83E58" PreviousValue="false"/>
</file>

<file path=customXml/itemProps1.xml><?xml version="1.0" encoding="utf-8"?>
<ds:datastoreItem xmlns:ds="http://schemas.openxmlformats.org/officeDocument/2006/customXml" ds:itemID="{4E37FE94-B034-4043-B3F5-0069304D36F9}">
  <ds:schemaRefs>
    <ds:schemaRef ds:uri="http://schemas.microsoft.com/office/2006/metadata/longProperties"/>
  </ds:schemaRefs>
</ds:datastoreItem>
</file>

<file path=customXml/itemProps2.xml><?xml version="1.0" encoding="utf-8"?>
<ds:datastoreItem xmlns:ds="http://schemas.openxmlformats.org/officeDocument/2006/customXml" ds:itemID="{38DA1CDD-753C-45D9-BE0A-0E8770047BEC}">
  <ds:schemaRefs>
    <ds:schemaRef ds:uri="http://schemas.microsoft.com/sharepoint/v3/contenttype/forms"/>
  </ds:schemaRefs>
</ds:datastoreItem>
</file>

<file path=customXml/itemProps3.xml><?xml version="1.0" encoding="utf-8"?>
<ds:datastoreItem xmlns:ds="http://schemas.openxmlformats.org/officeDocument/2006/customXml" ds:itemID="{8C7CC505-8052-4330-9605-51138516ED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7ddca0-f18f-4514-89ec-cfc256175b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F6F6766-3194-48DC-A650-EAE354B46618}">
  <ds:schemaRefs>
    <ds:schemaRef ds:uri="http://purl.org/dc/elements/1.1/"/>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dcmitype/"/>
    <ds:schemaRef ds:uri="http://www.w3.org/XML/1998/namespace"/>
    <ds:schemaRef ds:uri="http://schemas.openxmlformats.org/package/2006/metadata/core-properties"/>
    <ds:schemaRef ds:uri="2c7ddca0-f18f-4514-89ec-cfc256175ba5"/>
  </ds:schemaRefs>
</ds:datastoreItem>
</file>

<file path=customXml/itemProps5.xml><?xml version="1.0" encoding="utf-8"?>
<ds:datastoreItem xmlns:ds="http://schemas.openxmlformats.org/officeDocument/2006/customXml" ds:itemID="{FDC2FDC9-2B1E-4C54-9154-7D414D67F378}">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12258</TotalTime>
  <Words>2042</Words>
  <Application>Microsoft Office PowerPoint</Application>
  <PresentationFormat>On-screen Show (4:3)</PresentationFormat>
  <Paragraphs>157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Tutorial C T-pipe junction Steady State Thermomechanical FEM model</vt:lpstr>
      <vt:lpstr>Introduction</vt:lpstr>
      <vt:lpstr>Project start Up</vt:lpstr>
      <vt:lpstr>Thermomechanical FEM model (Steady state) Pre-processing</vt:lpstr>
      <vt:lpstr>Thermomechanical FEM model (Steady state) Pre-processing</vt:lpstr>
      <vt:lpstr>Thermomechanical FEM model (Steady state) Pre-processing</vt:lpstr>
      <vt:lpstr>Thermomechanical FEM model (Steady state) Pre-processing</vt:lpstr>
      <vt:lpstr>Thermomechanical FEM model (Steady state) Pre-processing</vt:lpstr>
      <vt:lpstr>Thermomechanical FEM model (Steady state) Pre-processing</vt:lpstr>
      <vt:lpstr>Thermomechanical FEM model (Steady state) Pre-processing</vt:lpstr>
      <vt:lpstr>Thermomechanical FEM model (Steady state) Pre-processing</vt:lpstr>
      <vt:lpstr>Thermomechanical FEM model (Steady state) Pre-processing</vt:lpstr>
      <vt:lpstr>Thermomechanical FEM model (Steady state) Pre-processing</vt:lpstr>
      <vt:lpstr>Thermomechanical FEM model (Steady state) Pre-processing</vt:lpstr>
      <vt:lpstr>Thermomechanical FEM model (Steady state) Running the solver</vt:lpstr>
      <vt:lpstr>Thermomechanical FEM model (Steady state) Post- processing</vt:lpstr>
      <vt:lpstr>Thermomechanical FEM model (Steady state) Post- processing</vt:lpstr>
      <vt:lpstr>Thermomechanical FEM model (Steady state) Post- processing</vt:lpstr>
      <vt:lpstr>Thermomechanical FEM model (Steady state) Post- processing</vt:lpstr>
      <vt:lpstr>Thermomechanical FEM model (Steady state) Post- processing</vt:lpstr>
      <vt:lpstr>Thermomechanical FEM model (Steady state) Post- processing</vt:lpstr>
      <vt:lpstr>Thermomechanical FEM model (Steady state) Post- processing</vt:lpstr>
      <vt:lpstr>END</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TCH bonisa</dc:creator>
  <cp:lastModifiedBy>Ofentse Kgoa</cp:lastModifiedBy>
  <cp:revision>1367</cp:revision>
  <dcterms:created xsi:type="dcterms:W3CDTF">2009-06-02T18:15:51Z</dcterms:created>
  <dcterms:modified xsi:type="dcterms:W3CDTF">2016-08-22T07:02:46Z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Owner">
    <vt:lpwstr>Vic Pretorius</vt:lpwstr>
  </property>
</Properties>
</file>